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  <p:sldMasterId id="2147483749" r:id="rId2"/>
  </p:sldMasterIdLst>
  <p:notesMasterIdLst>
    <p:notesMasterId r:id="rId33"/>
  </p:notesMasterIdLst>
  <p:sldIdLst>
    <p:sldId id="334" r:id="rId3"/>
    <p:sldId id="361" r:id="rId4"/>
    <p:sldId id="350" r:id="rId5"/>
    <p:sldId id="362" r:id="rId6"/>
    <p:sldId id="363" r:id="rId7"/>
    <p:sldId id="375" r:id="rId8"/>
    <p:sldId id="351" r:id="rId9"/>
    <p:sldId id="353" r:id="rId10"/>
    <p:sldId id="348" r:id="rId11"/>
    <p:sldId id="352" r:id="rId12"/>
    <p:sldId id="354" r:id="rId13"/>
    <p:sldId id="355" r:id="rId14"/>
    <p:sldId id="357" r:id="rId15"/>
    <p:sldId id="356" r:id="rId16"/>
    <p:sldId id="358" r:id="rId17"/>
    <p:sldId id="359" r:id="rId18"/>
    <p:sldId id="360" r:id="rId19"/>
    <p:sldId id="376" r:id="rId20"/>
    <p:sldId id="364" r:id="rId21"/>
    <p:sldId id="365" r:id="rId22"/>
    <p:sldId id="377" r:id="rId23"/>
    <p:sldId id="366" r:id="rId24"/>
    <p:sldId id="367" r:id="rId25"/>
    <p:sldId id="368" r:id="rId26"/>
    <p:sldId id="369" r:id="rId27"/>
    <p:sldId id="370" r:id="rId28"/>
    <p:sldId id="371" r:id="rId29"/>
    <p:sldId id="372" r:id="rId30"/>
    <p:sldId id="373" r:id="rId31"/>
    <p:sldId id="374" r:id="rId32"/>
  </p:sldIdLst>
  <p:sldSz cx="11522075" cy="648017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">
          <p15:clr>
            <a:srgbClr val="A4A3A4"/>
          </p15:clr>
        </p15:guide>
        <p15:guide id="2" pos="36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  <a:srgbClr val="326496"/>
    <a:srgbClr val="FFFFFF"/>
    <a:srgbClr val="D4D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>
      <p:cViewPr varScale="1">
        <p:scale>
          <a:sx n="81" d="100"/>
          <a:sy n="81" d="100"/>
        </p:scale>
        <p:origin x="474" y="96"/>
      </p:cViewPr>
      <p:guideLst>
        <p:guide orient="horz" pos="2041"/>
        <p:guide pos="362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400333F-E91B-49EB-B832-7B3C10FA5AA9}" type="datetimeFigureOut">
              <a:rPr lang="en-US" altLang="en-US"/>
              <a:pPr>
                <a:defRPr/>
              </a:pPr>
              <a:t>12/4/2019</a:t>
            </a:fld>
            <a:endParaRPr lang="pt-B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noProof="0" smtClean="0"/>
              <a:t>Click to edit Master text styles</a:t>
            </a:r>
          </a:p>
          <a:p>
            <a:pPr lvl="1"/>
            <a:r>
              <a:rPr lang="x-none" noProof="0" smtClean="0"/>
              <a:t>Second level</a:t>
            </a:r>
          </a:p>
          <a:p>
            <a:pPr lvl="2"/>
            <a:r>
              <a:rPr lang="x-none" noProof="0" smtClean="0"/>
              <a:t>Third level</a:t>
            </a:r>
          </a:p>
          <a:p>
            <a:pPr lvl="3"/>
            <a:r>
              <a:rPr lang="x-none" noProof="0" smtClean="0"/>
              <a:t>Fourth level</a:t>
            </a:r>
          </a:p>
          <a:p>
            <a:pPr lvl="4"/>
            <a:r>
              <a:rPr lang="x-none" noProof="0" smtClean="0"/>
              <a:t>Fifth level</a:t>
            </a:r>
            <a:endParaRPr lang="pt-B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B6AE2B-D94F-4196-AD9D-2E1A4CECFC3E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760500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0"/>
            <a:ext cx="11522075" cy="6480175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10"/>
          <p:cNvSpPr/>
          <p:nvPr/>
        </p:nvSpPr>
        <p:spPr>
          <a:xfrm>
            <a:off x="0" y="3060700"/>
            <a:ext cx="179388" cy="358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11"/>
          <p:cNvSpPr/>
          <p:nvPr userDrawn="1"/>
        </p:nvSpPr>
        <p:spPr>
          <a:xfrm>
            <a:off x="0" y="6119813"/>
            <a:ext cx="11520488" cy="3603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7" name="Picture 7" descr="D:\users\mazza\[TecGraf]\[Logos]\Branco\Tecgraf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2771775"/>
            <a:ext cx="317023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9" y="3060000"/>
            <a:ext cx="10801637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437" y="3780000"/>
            <a:ext cx="10801200" cy="144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901840-5A8D-4AFD-97CB-F952B9BE00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20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09623A-054A-4D29-919E-F3A944C467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11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53504" y="259508"/>
            <a:ext cx="2592467" cy="55291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6104" y="259508"/>
            <a:ext cx="7585366" cy="5529149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DC2ABE-B906-4261-91DC-BBB2A6C63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472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0"/>
            <a:ext cx="11522075" cy="6480175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10"/>
          <p:cNvSpPr/>
          <p:nvPr/>
        </p:nvSpPr>
        <p:spPr>
          <a:xfrm>
            <a:off x="0" y="3060700"/>
            <a:ext cx="179388" cy="358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11"/>
          <p:cNvSpPr/>
          <p:nvPr userDrawn="1"/>
        </p:nvSpPr>
        <p:spPr>
          <a:xfrm>
            <a:off x="0" y="6119813"/>
            <a:ext cx="11520488" cy="36036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7" name="Picture 7" descr="D:\users\mazza\[TecGraf]\[Logos]\Branco\Tecgraf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2771775"/>
            <a:ext cx="317023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999" y="3060000"/>
            <a:ext cx="10801637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437" y="3780000"/>
            <a:ext cx="10801200" cy="144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B02B48-7BD1-4F98-A785-EDDDD9E7AC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62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708EB5-4B98-4581-85BF-6A0CD5D8ED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959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164" y="4164113"/>
            <a:ext cx="9793764" cy="128703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164" y="2746575"/>
            <a:ext cx="9793764" cy="1417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12606A-65CC-4372-9383-963C3EE3FD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4704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104" y="1512041"/>
            <a:ext cx="508891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7055" y="1512041"/>
            <a:ext cx="508891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94EC1F-3AE3-481D-97F3-C7C282FADC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337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104" y="1450540"/>
            <a:ext cx="5090917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104" y="2055056"/>
            <a:ext cx="5090917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53055" y="1450540"/>
            <a:ext cx="5092917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53055" y="2055056"/>
            <a:ext cx="5092917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254936-DBEF-487F-819A-B38DD9F1BE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389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04AB90-EA66-418E-B23F-A46E8197A5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6764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5574235-913E-46CC-9369-AF1886C9A1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5849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105" y="258007"/>
            <a:ext cx="3790683" cy="10980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811" y="258007"/>
            <a:ext cx="6441160" cy="5530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6105" y="1356037"/>
            <a:ext cx="3790683" cy="44326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CDA5D6-148E-49B6-97D9-75EFCCE57C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72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CC1592-D22B-419C-A7D2-402428F744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84943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8407" y="4536122"/>
            <a:ext cx="6913245" cy="5355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8407" y="579016"/>
            <a:ext cx="6913245" cy="388810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8407" y="5071637"/>
            <a:ext cx="6913245" cy="7605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5C7B2A-C842-44C7-AF7B-C925C3C8BA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1603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079868-B350-4599-8E62-AC444F465B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686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53504" y="259508"/>
            <a:ext cx="2592467" cy="55291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6104" y="259508"/>
            <a:ext cx="7585366" cy="55291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F9BC60-C5D4-4BD5-89A8-BA5847D645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361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164" y="4164113"/>
            <a:ext cx="9793764" cy="128703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164" y="2746575"/>
            <a:ext cx="9793764" cy="1417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73393D-4D2D-430C-8195-127ED27072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430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104" y="1512041"/>
            <a:ext cx="5088916" cy="427661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7055" y="1512041"/>
            <a:ext cx="5088916" cy="427661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7AF161-7018-4B0D-A214-172BA9E439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41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104" y="1450540"/>
            <a:ext cx="5090917" cy="6045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104" y="2055056"/>
            <a:ext cx="5090917" cy="3733601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53055" y="1450540"/>
            <a:ext cx="5092917" cy="6045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53055" y="2055056"/>
            <a:ext cx="5092917" cy="3733601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B75FA0-8AB1-4B3A-95F6-2BC382D1A8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27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/>
          <p:nvPr/>
        </p:nvSpPr>
        <p:spPr>
          <a:xfrm>
            <a:off x="0" y="179388"/>
            <a:ext cx="1793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CE08C62-0AA0-4DF2-944D-FBA0D63BB0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22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0A3C25-D8E1-4323-9806-121CE536EB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5673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105" y="258007"/>
            <a:ext cx="3790683" cy="10980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811" y="258007"/>
            <a:ext cx="6441160" cy="553065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6105" y="1356037"/>
            <a:ext cx="3790683" cy="443262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6146A6-FAAD-4A33-9DCF-53C47EF817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60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8407" y="4536122"/>
            <a:ext cx="6913245" cy="5355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8407" y="579016"/>
            <a:ext cx="6913245" cy="388810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8407" y="5071637"/>
            <a:ext cx="6913245" cy="76052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C28ACC-C32E-4A55-A305-3B656F7617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04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119813"/>
            <a:ext cx="115204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60363" y="179388"/>
            <a:ext cx="107997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60363" y="900113"/>
            <a:ext cx="10799762" cy="450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9" name="Picture 7" descr="D:\users\mazza\[TecGraf]\[Logos]\Branco\Tecgraf.w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6156325"/>
            <a:ext cx="97313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6173788"/>
            <a:ext cx="2524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00675" y="6191250"/>
            <a:ext cx="719138" cy="21748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chemeClr val="bg1"/>
                </a:solidFill>
                <a:cs typeface="Arial" charset="0"/>
              </a:defRPr>
            </a:lvl1pPr>
          </a:lstStyle>
          <a:p>
            <a:fld id="{297E1551-03D4-4449-9F26-E6956943139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119813"/>
            <a:ext cx="179388" cy="3603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9" r:id="rId1"/>
    <p:sldLayoutId id="2147484240" r:id="rId2"/>
    <p:sldLayoutId id="2147484229" r:id="rId3"/>
    <p:sldLayoutId id="2147484241" r:id="rId4"/>
    <p:sldLayoutId id="2147484242" r:id="rId5"/>
    <p:sldLayoutId id="2147484243" r:id="rId6"/>
    <p:sldLayoutId id="2147484230" r:id="rId7"/>
    <p:sldLayoutId id="2147484231" r:id="rId8"/>
    <p:sldLayoutId id="2147484232" r:id="rId9"/>
    <p:sldLayoutId id="2147484244" r:id="rId10"/>
    <p:sldLayoutId id="21474842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326496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26496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26496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26496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2649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5406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5406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5406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5406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7F7F7F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7F7F7F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rgbClr val="7F7F7F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119813"/>
            <a:ext cx="11520488" cy="360362"/>
          </a:xfrm>
          <a:prstGeom prst="rect">
            <a:avLst/>
          </a:prstGeom>
          <a:solidFill>
            <a:srgbClr val="32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360363" y="179388"/>
            <a:ext cx="107997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60363" y="900113"/>
            <a:ext cx="10799762" cy="450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053" name="Picture 7" descr="D:\users\mazza\[TecGraf]\[Logos]\Branco\Tecgraf.w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6156325"/>
            <a:ext cx="97313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6173788"/>
            <a:ext cx="2524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00675" y="6191250"/>
            <a:ext cx="719138" cy="21748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chemeClr val="bg1"/>
                </a:solidFill>
                <a:cs typeface="Arial" charset="0"/>
              </a:defRPr>
            </a:lvl1pPr>
          </a:lstStyle>
          <a:p>
            <a:fld id="{16CA2FC0-4F3F-49B3-80F5-C869E2F3A17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119813"/>
            <a:ext cx="179388" cy="36036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5" r:id="rId1"/>
    <p:sldLayoutId id="2147484246" r:id="rId2"/>
    <p:sldLayoutId id="2147484234" r:id="rId3"/>
    <p:sldLayoutId id="2147484247" r:id="rId4"/>
    <p:sldLayoutId id="2147484248" r:id="rId5"/>
    <p:sldLayoutId id="2147484249" r:id="rId6"/>
    <p:sldLayoutId id="2147484235" r:id="rId7"/>
    <p:sldLayoutId id="2147484236" r:id="rId8"/>
    <p:sldLayoutId id="2147484237" r:id="rId9"/>
    <p:sldLayoutId id="2147484250" r:id="rId10"/>
    <p:sldLayoutId id="214748423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326496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26496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26496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26496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2649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5406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5406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5406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5406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ctrTitle"/>
          </p:nvPr>
        </p:nvSpPr>
        <p:spPr>
          <a:xfrm>
            <a:off x="360363" y="3060700"/>
            <a:ext cx="10801350" cy="358775"/>
          </a:xfrm>
        </p:spPr>
        <p:txBody>
          <a:bodyPr/>
          <a:lstStyle/>
          <a:p>
            <a:r>
              <a:rPr lang="en-US" dirty="0" err="1" smtClean="0"/>
              <a:t>GeMA</a:t>
            </a:r>
            <a:r>
              <a:rPr lang="en-US" dirty="0" smtClean="0"/>
              <a:t> bucket index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16387" name="Subtítulo 2"/>
          <p:cNvSpPr>
            <a:spLocks noGrp="1"/>
          </p:cNvSpPr>
          <p:nvPr>
            <p:ph type="subTitle" idx="1"/>
          </p:nvPr>
        </p:nvSpPr>
        <p:spPr>
          <a:xfrm>
            <a:off x="360363" y="3779838"/>
            <a:ext cx="10801350" cy="1439862"/>
          </a:xfrm>
        </p:spPr>
        <p:txBody>
          <a:bodyPr/>
          <a:lstStyle/>
          <a:p>
            <a:r>
              <a:rPr lang="pt-BR" altLang="pt-BR" smtClean="0">
                <a:solidFill>
                  <a:schemeClr val="bg1"/>
                </a:solidFill>
                <a:ea typeface="ＭＳ Ｐゴシック" pitchFamily="34" charset="-128"/>
              </a:rPr>
              <a:t>29/10/2018</a:t>
            </a:r>
            <a:endParaRPr lang="pt-BR" altLang="pt-BR" dirty="0" smtClean="0">
              <a:solidFill>
                <a:schemeClr val="bg1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99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find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the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first</a:t>
            </a:r>
            <a:r>
              <a:rPr lang="pt-BR" altLang="pt-BR" dirty="0" smtClean="0">
                <a:ea typeface="ＭＳ Ｐゴシック" pitchFamily="34" charset="-128"/>
              </a:rPr>
              <a:t> node </a:t>
            </a:r>
            <a:r>
              <a:rPr lang="pt-BR" altLang="pt-BR" dirty="0" err="1" smtClean="0">
                <a:ea typeface="ＭＳ Ｐゴシック" pitchFamily="34" charset="-128"/>
              </a:rPr>
              <a:t>reference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108" idx="3"/>
            <a:endCxn id="107" idx="7"/>
          </p:cNvCxnSpPr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4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get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maximun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seach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circle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108" idx="3"/>
            <a:endCxn id="107" idx="7"/>
          </p:cNvCxnSpPr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14707" y="1741485"/>
            <a:ext cx="2866721" cy="2826047"/>
          </a:xfrm>
          <a:prstGeom prst="ellipse">
            <a:avLst/>
          </a:prstGeom>
          <a:noFill/>
          <a:ln w="762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50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get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equivalent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seach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square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108" idx="3"/>
            <a:endCxn id="107" idx="7"/>
          </p:cNvCxnSpPr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4514707" y="1741485"/>
            <a:ext cx="2866720" cy="2826046"/>
          </a:xfrm>
          <a:prstGeom prst="rect">
            <a:avLst/>
          </a:prstGeom>
          <a:noFill/>
          <a:ln w="762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lowchart: Connector 60"/>
          <p:cNvSpPr/>
          <p:nvPr/>
        </p:nvSpPr>
        <p:spPr>
          <a:xfrm>
            <a:off x="4481716" y="4522659"/>
            <a:ext cx="72008" cy="89743"/>
          </a:xfrm>
          <a:prstGeom prst="flowChartConnector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lowchart: Connector 61"/>
          <p:cNvSpPr/>
          <p:nvPr/>
        </p:nvSpPr>
        <p:spPr>
          <a:xfrm>
            <a:off x="7342564" y="1687748"/>
            <a:ext cx="72008" cy="89743"/>
          </a:xfrm>
          <a:prstGeom prst="flowChartConnector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4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get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smtClean="0">
                <a:ea typeface="ＭＳ Ｐゴシック" pitchFamily="34" charset="-128"/>
              </a:rPr>
              <a:t>grid </a:t>
            </a:r>
            <a:r>
              <a:rPr lang="pt-BR" altLang="pt-BR" dirty="0" err="1">
                <a:ea typeface="ＭＳ Ｐゴシック" pitchFamily="34" charset="-128"/>
              </a:rPr>
              <a:t>seach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region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108" idx="3"/>
            <a:endCxn id="107" idx="7"/>
          </p:cNvCxnSpPr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4514707" y="1741485"/>
            <a:ext cx="2866720" cy="2826046"/>
          </a:xfrm>
          <a:prstGeom prst="rect">
            <a:avLst/>
          </a:prstGeom>
          <a:noFill/>
          <a:ln w="762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lowchart: Connector 60"/>
          <p:cNvSpPr/>
          <p:nvPr/>
        </p:nvSpPr>
        <p:spPr>
          <a:xfrm>
            <a:off x="4481716" y="4522659"/>
            <a:ext cx="72008" cy="89743"/>
          </a:xfrm>
          <a:prstGeom prst="flowChartConnector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lowchart: Connector 61"/>
          <p:cNvSpPr/>
          <p:nvPr/>
        </p:nvSpPr>
        <p:spPr>
          <a:xfrm>
            <a:off x="7342564" y="1687748"/>
            <a:ext cx="72008" cy="89743"/>
          </a:xfrm>
          <a:prstGeom prst="flowChartConnector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5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get</a:t>
            </a:r>
            <a:r>
              <a:rPr lang="pt-BR" altLang="pt-BR" dirty="0">
                <a:ea typeface="ＭＳ Ｐゴシック" pitchFamily="34" charset="-128"/>
              </a:rPr>
              <a:t> grid </a:t>
            </a:r>
            <a:r>
              <a:rPr lang="pt-BR" altLang="pt-BR" dirty="0" err="1">
                <a:ea typeface="ＭＳ Ｐゴシック" pitchFamily="34" charset="-128"/>
              </a:rPr>
              <a:t>seach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region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100134" y="796647"/>
            <a:ext cx="5400600" cy="4022784"/>
          </a:xfrm>
          <a:prstGeom prst="rect">
            <a:avLst/>
          </a:prstGeom>
          <a:solidFill>
            <a:srgbClr val="F2DCDB">
              <a:alpha val="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3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get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bucket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seach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region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096741" y="801479"/>
            <a:ext cx="5400600" cy="4022784"/>
          </a:xfrm>
          <a:prstGeom prst="rect">
            <a:avLst/>
          </a:prstGeom>
          <a:solidFill>
            <a:srgbClr val="F2DCDB">
              <a:alpha val="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3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evaluate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all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distances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to</a:t>
            </a:r>
            <a:r>
              <a:rPr lang="pt-BR" altLang="pt-BR" dirty="0" smtClean="0">
                <a:ea typeface="ＭＳ Ｐゴシック" pitchFamily="34" charset="-128"/>
              </a:rPr>
              <a:t> nodes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3096741" y="801479"/>
            <a:ext cx="5400600" cy="402278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>
            <a:stCxn id="108" idx="2"/>
            <a:endCxn id="98" idx="7"/>
          </p:cNvCxnSpPr>
          <p:nvPr/>
        </p:nvCxnSpPr>
        <p:spPr>
          <a:xfrm flipH="1">
            <a:off x="3518244" y="3154510"/>
            <a:ext cx="2397425" cy="132285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08" idx="5"/>
            <a:endCxn id="99" idx="1"/>
          </p:cNvCxnSpPr>
          <p:nvPr/>
        </p:nvCxnSpPr>
        <p:spPr>
          <a:xfrm>
            <a:off x="5977132" y="3186238"/>
            <a:ext cx="334721" cy="31019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106" idx="6"/>
            <a:endCxn id="108" idx="2"/>
          </p:cNvCxnSpPr>
          <p:nvPr/>
        </p:nvCxnSpPr>
        <p:spPr>
          <a:xfrm>
            <a:off x="4752714" y="3064767"/>
            <a:ext cx="1162955" cy="8974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05" idx="2"/>
            <a:endCxn id="108" idx="7"/>
          </p:cNvCxnSpPr>
          <p:nvPr/>
        </p:nvCxnSpPr>
        <p:spPr>
          <a:xfrm flipH="1">
            <a:off x="5977132" y="2563019"/>
            <a:ext cx="972037" cy="55976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08" idx="2"/>
            <a:endCxn id="96" idx="6"/>
          </p:cNvCxnSpPr>
          <p:nvPr/>
        </p:nvCxnSpPr>
        <p:spPr>
          <a:xfrm flipH="1">
            <a:off x="1872605" y="3154510"/>
            <a:ext cx="4043064" cy="101687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100" idx="2"/>
            <a:endCxn id="108" idx="6"/>
          </p:cNvCxnSpPr>
          <p:nvPr/>
        </p:nvCxnSpPr>
        <p:spPr>
          <a:xfrm flipH="1">
            <a:off x="5987677" y="3019895"/>
            <a:ext cx="3661792" cy="134615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108" idx="5"/>
            <a:endCxn id="95" idx="1"/>
          </p:cNvCxnSpPr>
          <p:nvPr/>
        </p:nvCxnSpPr>
        <p:spPr>
          <a:xfrm>
            <a:off x="5977132" y="3186238"/>
            <a:ext cx="946578" cy="133599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102" idx="1"/>
            <a:endCxn id="108" idx="6"/>
          </p:cNvCxnSpPr>
          <p:nvPr/>
        </p:nvCxnSpPr>
        <p:spPr>
          <a:xfrm flipH="1" flipV="1">
            <a:off x="5987677" y="3154510"/>
            <a:ext cx="2052157" cy="113396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8" idx="2"/>
            <a:endCxn id="104" idx="6"/>
          </p:cNvCxnSpPr>
          <p:nvPr/>
        </p:nvCxnSpPr>
        <p:spPr>
          <a:xfrm flipH="1">
            <a:off x="3492574" y="3154510"/>
            <a:ext cx="2423095" cy="301601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94" idx="4"/>
            <a:endCxn id="108" idx="0"/>
          </p:cNvCxnSpPr>
          <p:nvPr/>
        </p:nvCxnSpPr>
        <p:spPr>
          <a:xfrm>
            <a:off x="5905053" y="1941628"/>
            <a:ext cx="46620" cy="116801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97" idx="3"/>
            <a:endCxn id="108" idx="7"/>
          </p:cNvCxnSpPr>
          <p:nvPr/>
        </p:nvCxnSpPr>
        <p:spPr>
          <a:xfrm flipH="1">
            <a:off x="5977132" y="1593852"/>
            <a:ext cx="1705311" cy="152892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12" idx="5"/>
            <a:endCxn id="108" idx="1"/>
          </p:cNvCxnSpPr>
          <p:nvPr/>
        </p:nvCxnSpPr>
        <p:spPr>
          <a:xfrm>
            <a:off x="3554248" y="1245353"/>
            <a:ext cx="2371966" cy="187742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08" idx="1"/>
          </p:cNvCxnSpPr>
          <p:nvPr/>
        </p:nvCxnSpPr>
        <p:spPr>
          <a:xfrm flipH="1" flipV="1">
            <a:off x="4259485" y="2361244"/>
            <a:ext cx="1666729" cy="761537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6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identify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the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closest</a:t>
            </a:r>
            <a:r>
              <a:rPr lang="pt-BR" altLang="pt-BR" dirty="0" smtClean="0">
                <a:ea typeface="ＭＳ Ｐゴシック" pitchFamily="34" charset="-128"/>
              </a:rPr>
              <a:t> node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689029" y="2975023"/>
            <a:ext cx="864096" cy="7691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>
            <a:off x="5977132" y="3186238"/>
            <a:ext cx="334721" cy="31019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6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bucket</a:t>
            </a:r>
            <a:r>
              <a:rPr lang="pt-BR" altLang="pt-BR" dirty="0" smtClean="0">
                <a:ea typeface="ＭＳ Ｐゴシック" pitchFamily="34" charset="-128"/>
              </a:rPr>
              <a:t> index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784" y="2664023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 err="1" smtClean="0"/>
              <a:t>Get</a:t>
            </a:r>
            <a:r>
              <a:rPr lang="pt-BR" sz="4800" b="1" dirty="0" smtClean="0"/>
              <a:t> </a:t>
            </a:r>
            <a:r>
              <a:rPr lang="pt-BR" sz="4800" b="1" dirty="0" err="1" smtClean="0"/>
              <a:t>the</a:t>
            </a:r>
            <a:r>
              <a:rPr lang="pt-BR" sz="4800" b="1" dirty="0" smtClean="0"/>
              <a:t> </a:t>
            </a:r>
            <a:r>
              <a:rPr lang="pt-BR" sz="4800" b="1" i="1" dirty="0" smtClean="0"/>
              <a:t>n</a:t>
            </a:r>
            <a:r>
              <a:rPr lang="pt-BR" sz="4800" b="1" dirty="0" smtClean="0"/>
              <a:t> </a:t>
            </a:r>
            <a:r>
              <a:rPr lang="pt-BR" sz="4800" b="1" dirty="0" err="1" smtClean="0"/>
              <a:t>closest</a:t>
            </a:r>
            <a:r>
              <a:rPr lang="pt-BR" sz="4800" b="1" dirty="0" smtClean="0"/>
              <a:t> nodes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44343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inserting</a:t>
            </a:r>
            <a:r>
              <a:rPr lang="pt-BR" altLang="pt-BR" dirty="0">
                <a:ea typeface="ＭＳ Ｐゴシック" pitchFamily="34" charset="-128"/>
              </a:rPr>
              <a:t> point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8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smtClean="0">
                <a:ea typeface="ＭＳ Ｐゴシック" pitchFamily="34" charset="-128"/>
              </a:rPr>
              <a:t>nodes </a:t>
            </a:r>
            <a:r>
              <a:rPr lang="pt-BR" altLang="pt-BR" dirty="0" err="1" smtClean="0">
                <a:ea typeface="ＭＳ Ｐゴシック" pitchFamily="34" charset="-128"/>
              </a:rPr>
              <a:t>cloud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sample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Connector 45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locate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containing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cell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3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identify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corresponding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bucket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5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find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the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i="1" dirty="0" smtClean="0">
                <a:ea typeface="ＭＳ Ｐゴシック" pitchFamily="34" charset="-128"/>
              </a:rPr>
              <a:t>n</a:t>
            </a:r>
            <a:r>
              <a:rPr lang="pt-BR" altLang="pt-BR" dirty="0" smtClean="0">
                <a:ea typeface="ＭＳ Ｐゴシック" pitchFamily="34" charset="-128"/>
              </a:rPr>
              <a:t> (= 3) </a:t>
            </a:r>
            <a:r>
              <a:rPr lang="pt-BR" altLang="pt-BR" dirty="0" err="1" smtClean="0">
                <a:ea typeface="ＭＳ Ｐゴシック" pitchFamily="34" charset="-128"/>
              </a:rPr>
              <a:t>first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>
                <a:ea typeface="ＭＳ Ｐゴシック" pitchFamily="34" charset="-128"/>
              </a:rPr>
              <a:t>node </a:t>
            </a:r>
            <a:r>
              <a:rPr lang="pt-BR" altLang="pt-BR" dirty="0" err="1" smtClean="0">
                <a:ea typeface="ＭＳ Ｐゴシック" pitchFamily="34" charset="-128"/>
              </a:rPr>
              <a:t>references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108" idx="3"/>
            <a:endCxn id="107" idx="7"/>
          </p:cNvCxnSpPr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>
            <a:endCxn id="99" idx="1"/>
          </p:cNvCxnSpPr>
          <p:nvPr/>
        </p:nvCxnSpPr>
        <p:spPr>
          <a:xfrm>
            <a:off x="5987678" y="3199381"/>
            <a:ext cx="324175" cy="29705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44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expend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initialization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region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if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needed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100134" y="1797089"/>
            <a:ext cx="5400600" cy="30223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987678" y="3199381"/>
            <a:ext cx="324175" cy="29705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9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expend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initialization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region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if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needed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096741" y="1797089"/>
            <a:ext cx="5400600" cy="302717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987678" y="3199381"/>
            <a:ext cx="324175" cy="29705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2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until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i="1" dirty="0" smtClean="0">
                <a:ea typeface="ＭＳ Ｐゴシック" pitchFamily="34" charset="-128"/>
              </a:rPr>
              <a:t>n</a:t>
            </a:r>
            <a:r>
              <a:rPr lang="pt-BR" altLang="pt-BR" dirty="0" smtClean="0">
                <a:ea typeface="ＭＳ Ｐゴシック" pitchFamily="34" charset="-128"/>
              </a:rPr>
              <a:t> (= 3) </a:t>
            </a:r>
            <a:r>
              <a:rPr lang="pt-BR" altLang="pt-BR" dirty="0" err="1" smtClean="0">
                <a:ea typeface="ＭＳ Ｐゴシック" pitchFamily="34" charset="-128"/>
              </a:rPr>
              <a:t>references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found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096741" y="1797089"/>
            <a:ext cx="5400600" cy="302717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987678" y="3199381"/>
            <a:ext cx="324175" cy="29705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108" idx="2"/>
            <a:endCxn id="93" idx="6"/>
          </p:cNvCxnSpPr>
          <p:nvPr/>
        </p:nvCxnSpPr>
        <p:spPr>
          <a:xfrm flipH="1" flipV="1">
            <a:off x="4226675" y="2339504"/>
            <a:ext cx="1688994" cy="81500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3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get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maximun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seach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circle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096741" y="1797089"/>
            <a:ext cx="5400600" cy="302717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987678" y="3199381"/>
            <a:ext cx="324175" cy="29705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108" idx="2"/>
            <a:endCxn id="93" idx="6"/>
          </p:cNvCxnSpPr>
          <p:nvPr/>
        </p:nvCxnSpPr>
        <p:spPr>
          <a:xfrm flipH="1" flipV="1">
            <a:off x="4226675" y="2339504"/>
            <a:ext cx="1688994" cy="81500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4008508" y="1246644"/>
            <a:ext cx="3858828" cy="3815732"/>
          </a:xfrm>
          <a:prstGeom prst="ellipse">
            <a:avLst/>
          </a:prstGeom>
          <a:noFill/>
          <a:ln w="762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3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get</a:t>
            </a:r>
            <a:r>
              <a:rPr lang="pt-BR" altLang="pt-BR" dirty="0">
                <a:ea typeface="ＭＳ Ｐゴシック" pitchFamily="34" charset="-128"/>
              </a:rPr>
              <a:t> grid </a:t>
            </a:r>
            <a:r>
              <a:rPr lang="pt-BR" altLang="pt-BR" dirty="0" err="1">
                <a:ea typeface="ＭＳ Ｐゴシック" pitchFamily="34" charset="-128"/>
              </a:rPr>
              <a:t>seach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region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100134" y="796647"/>
            <a:ext cx="5400600" cy="5028320"/>
          </a:xfrm>
          <a:prstGeom prst="rect">
            <a:avLst/>
          </a:prstGeom>
          <a:solidFill>
            <a:srgbClr val="F2DCDB">
              <a:alpha val="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2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get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bucket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seach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region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096741" y="801479"/>
            <a:ext cx="5400600" cy="5023488"/>
          </a:xfrm>
          <a:prstGeom prst="rect">
            <a:avLst/>
          </a:prstGeom>
          <a:solidFill>
            <a:srgbClr val="F2DCDB">
              <a:alpha val="0"/>
            </a:srgb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5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01485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evaluate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all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distances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>
                <a:ea typeface="ＭＳ Ｐゴシック" pitchFamily="34" charset="-128"/>
              </a:rPr>
              <a:t>to</a:t>
            </a:r>
            <a:r>
              <a:rPr lang="pt-BR" altLang="pt-BR" dirty="0">
                <a:ea typeface="ＭＳ Ｐゴシック" pitchFamily="34" charset="-128"/>
              </a:rPr>
              <a:t> nodes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5084418" y="3186238"/>
            <a:ext cx="841796" cy="106778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3096741" y="801479"/>
            <a:ext cx="5400600" cy="502348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>
            <a:stCxn id="108" idx="2"/>
            <a:endCxn id="98" idx="7"/>
          </p:cNvCxnSpPr>
          <p:nvPr/>
        </p:nvCxnSpPr>
        <p:spPr>
          <a:xfrm flipH="1">
            <a:off x="3518244" y="3154510"/>
            <a:ext cx="2397425" cy="132285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08" idx="5"/>
            <a:endCxn id="99" idx="1"/>
          </p:cNvCxnSpPr>
          <p:nvPr/>
        </p:nvCxnSpPr>
        <p:spPr>
          <a:xfrm>
            <a:off x="5977132" y="3186238"/>
            <a:ext cx="334721" cy="31019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106" idx="6"/>
            <a:endCxn id="108" idx="2"/>
          </p:cNvCxnSpPr>
          <p:nvPr/>
        </p:nvCxnSpPr>
        <p:spPr>
          <a:xfrm>
            <a:off x="4752714" y="3064767"/>
            <a:ext cx="1162955" cy="8974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05" idx="2"/>
            <a:endCxn id="108" idx="7"/>
          </p:cNvCxnSpPr>
          <p:nvPr/>
        </p:nvCxnSpPr>
        <p:spPr>
          <a:xfrm flipH="1">
            <a:off x="5977132" y="2563019"/>
            <a:ext cx="972037" cy="55976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08" idx="2"/>
            <a:endCxn id="96" idx="6"/>
          </p:cNvCxnSpPr>
          <p:nvPr/>
        </p:nvCxnSpPr>
        <p:spPr>
          <a:xfrm flipH="1">
            <a:off x="1872605" y="3154510"/>
            <a:ext cx="4043064" cy="101687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100" idx="2"/>
            <a:endCxn id="108" idx="6"/>
          </p:cNvCxnSpPr>
          <p:nvPr/>
        </p:nvCxnSpPr>
        <p:spPr>
          <a:xfrm flipH="1">
            <a:off x="5987677" y="3019895"/>
            <a:ext cx="3661792" cy="134615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108" idx="5"/>
            <a:endCxn id="95" idx="1"/>
          </p:cNvCxnSpPr>
          <p:nvPr/>
        </p:nvCxnSpPr>
        <p:spPr>
          <a:xfrm>
            <a:off x="5977132" y="3186238"/>
            <a:ext cx="946578" cy="133599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102" idx="1"/>
            <a:endCxn id="108" idx="6"/>
          </p:cNvCxnSpPr>
          <p:nvPr/>
        </p:nvCxnSpPr>
        <p:spPr>
          <a:xfrm flipH="1" flipV="1">
            <a:off x="5987677" y="3154510"/>
            <a:ext cx="2052157" cy="113396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8" idx="2"/>
            <a:endCxn id="104" idx="6"/>
          </p:cNvCxnSpPr>
          <p:nvPr/>
        </p:nvCxnSpPr>
        <p:spPr>
          <a:xfrm flipH="1">
            <a:off x="3492574" y="3154510"/>
            <a:ext cx="2423095" cy="301601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94" idx="4"/>
            <a:endCxn id="108" idx="0"/>
          </p:cNvCxnSpPr>
          <p:nvPr/>
        </p:nvCxnSpPr>
        <p:spPr>
          <a:xfrm>
            <a:off x="5905053" y="1941628"/>
            <a:ext cx="46620" cy="116801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97" idx="3"/>
            <a:endCxn id="108" idx="7"/>
          </p:cNvCxnSpPr>
          <p:nvPr/>
        </p:nvCxnSpPr>
        <p:spPr>
          <a:xfrm flipH="1">
            <a:off x="5977132" y="1593852"/>
            <a:ext cx="1705311" cy="152892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12" idx="5"/>
            <a:endCxn id="108" idx="1"/>
          </p:cNvCxnSpPr>
          <p:nvPr/>
        </p:nvCxnSpPr>
        <p:spPr>
          <a:xfrm>
            <a:off x="3554248" y="1245353"/>
            <a:ext cx="2371966" cy="187742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08" idx="1"/>
          </p:cNvCxnSpPr>
          <p:nvPr/>
        </p:nvCxnSpPr>
        <p:spPr>
          <a:xfrm flipH="1" flipV="1">
            <a:off x="4259485" y="2361244"/>
            <a:ext cx="1666729" cy="761537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5" name="Straight Connector 114"/>
          <p:cNvCxnSpPr>
            <a:stCxn id="108" idx="3"/>
            <a:endCxn id="101" idx="7"/>
          </p:cNvCxnSpPr>
          <p:nvPr/>
        </p:nvCxnSpPr>
        <p:spPr>
          <a:xfrm flipH="1">
            <a:off x="4562360" y="3186238"/>
            <a:ext cx="1363854" cy="2357681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Connector 115"/>
          <p:cNvCxnSpPr>
            <a:stCxn id="108" idx="5"/>
            <a:endCxn id="92" idx="5"/>
          </p:cNvCxnSpPr>
          <p:nvPr/>
        </p:nvCxnSpPr>
        <p:spPr>
          <a:xfrm>
            <a:off x="5977132" y="3186238"/>
            <a:ext cx="2941712" cy="229068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5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smtClean="0">
                <a:ea typeface="ＭＳ Ｐゴシック" pitchFamily="34" charset="-128"/>
              </a:rPr>
              <a:t>point </a:t>
            </a:r>
            <a:r>
              <a:rPr lang="pt-BR" altLang="pt-BR" dirty="0" err="1" smtClean="0">
                <a:ea typeface="ＭＳ Ｐゴシック" pitchFamily="34" charset="-128"/>
              </a:rPr>
              <a:t>to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evaluate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Connector 45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3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identify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the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i="1" dirty="0" smtClean="0">
                <a:ea typeface="ＭＳ Ｐゴシック" pitchFamily="34" charset="-128"/>
              </a:rPr>
              <a:t>n</a:t>
            </a:r>
            <a:r>
              <a:rPr lang="pt-BR" altLang="pt-BR" dirty="0" smtClean="0">
                <a:ea typeface="ＭＳ Ｐゴシック" pitchFamily="34" charset="-128"/>
              </a:rPr>
              <a:t> (= 3) </a:t>
            </a:r>
            <a:r>
              <a:rPr lang="pt-BR" altLang="pt-BR" dirty="0" err="1">
                <a:ea typeface="ＭＳ Ｐゴシック" pitchFamily="34" charset="-128"/>
              </a:rPr>
              <a:t>closest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smtClean="0">
                <a:ea typeface="ＭＳ Ｐゴシック" pitchFamily="34" charset="-128"/>
              </a:rPr>
              <a:t>nodes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4572765" y="2383084"/>
            <a:ext cx="2556424" cy="13419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>
            <a:off x="5977132" y="3186238"/>
            <a:ext cx="334721" cy="31019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>
            <a:stCxn id="106" idx="6"/>
            <a:endCxn id="108" idx="2"/>
          </p:cNvCxnSpPr>
          <p:nvPr/>
        </p:nvCxnSpPr>
        <p:spPr>
          <a:xfrm>
            <a:off x="4752714" y="3064767"/>
            <a:ext cx="1162955" cy="8974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05" idx="6"/>
            <a:endCxn id="108" idx="7"/>
          </p:cNvCxnSpPr>
          <p:nvPr/>
        </p:nvCxnSpPr>
        <p:spPr>
          <a:xfrm flipH="1">
            <a:off x="5977132" y="2563019"/>
            <a:ext cx="1044045" cy="55976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1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>
                <a:ea typeface="ＭＳ Ｐゴシック" pitchFamily="34" charset="-128"/>
              </a:rPr>
              <a:t>bucket</a:t>
            </a:r>
            <a:r>
              <a:rPr lang="pt-BR" altLang="pt-BR" dirty="0">
                <a:ea typeface="ＭＳ Ｐゴシック" pitchFamily="34" charset="-128"/>
              </a:rPr>
              <a:t> </a:t>
            </a:r>
            <a:r>
              <a:rPr lang="pt-BR" altLang="pt-BR" dirty="0" smtClean="0">
                <a:ea typeface="ＭＳ Ｐゴシック" pitchFamily="34" charset="-128"/>
              </a:rPr>
              <a:t>index </a:t>
            </a:r>
            <a:r>
              <a:rPr lang="pt-BR" altLang="pt-BR" dirty="0" smtClean="0">
                <a:ea typeface="ＭＳ Ｐゴシック" pitchFamily="34" charset="-128"/>
              </a:rPr>
              <a:t>grid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Connector 45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0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underlying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buckets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5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bucket</a:t>
            </a:r>
            <a:r>
              <a:rPr lang="pt-BR" altLang="pt-BR" dirty="0" smtClean="0">
                <a:ea typeface="ＭＳ Ｐゴシック" pitchFamily="34" charset="-128"/>
              </a:rPr>
              <a:t> index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784" y="2664023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 err="1" smtClean="0"/>
              <a:t>Get</a:t>
            </a:r>
            <a:r>
              <a:rPr lang="pt-BR" sz="4800" b="1" dirty="0" smtClean="0"/>
              <a:t> </a:t>
            </a:r>
            <a:r>
              <a:rPr lang="pt-BR" sz="4800" b="1" dirty="0" err="1" smtClean="0"/>
              <a:t>the</a:t>
            </a:r>
            <a:r>
              <a:rPr lang="pt-BR" sz="4800" b="1" dirty="0" smtClean="0"/>
              <a:t> </a:t>
            </a:r>
            <a:r>
              <a:rPr lang="pt-BR" sz="4800" b="1" dirty="0" err="1" smtClean="0"/>
              <a:t>closest</a:t>
            </a:r>
            <a:r>
              <a:rPr lang="pt-BR" sz="4800" b="1" dirty="0" smtClean="0"/>
              <a:t> node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71111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inserting</a:t>
            </a:r>
            <a:r>
              <a:rPr lang="pt-BR" altLang="pt-BR" dirty="0" smtClean="0">
                <a:ea typeface="ＭＳ Ｐゴシック" pitchFamily="34" charset="-128"/>
              </a:rPr>
              <a:t> point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0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locate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containing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cell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2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6769149" y="858953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368549" y="85011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4968949" y="850115"/>
            <a:ext cx="1656184" cy="1894754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 err="1">
                <a:ea typeface="ＭＳ Ｐゴシック" pitchFamily="34" charset="-128"/>
              </a:rPr>
              <a:t>GeMA</a:t>
            </a:r>
            <a:r>
              <a:rPr lang="pt-BR" altLang="pt-BR" dirty="0">
                <a:ea typeface="ＭＳ Ｐゴシック" pitchFamily="34" charset="-128"/>
              </a:rPr>
              <a:t> – </a:t>
            </a:r>
            <a:r>
              <a:rPr lang="pt-BR" altLang="pt-BR" dirty="0" err="1" smtClean="0">
                <a:ea typeface="ＭＳ Ｐゴシック" pitchFamily="34" charset="-128"/>
              </a:rPr>
              <a:t>identify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corresponding</a:t>
            </a:r>
            <a:r>
              <a:rPr lang="pt-BR" altLang="pt-BR" dirty="0" smtClean="0">
                <a:ea typeface="ＭＳ Ｐゴシック" pitchFamily="34" charset="-128"/>
              </a:rPr>
              <a:t> </a:t>
            </a:r>
            <a:r>
              <a:rPr lang="pt-BR" altLang="pt-BR" dirty="0" err="1" smtClean="0">
                <a:ea typeface="ＭＳ Ｐゴシック" pitchFamily="34" charset="-128"/>
              </a:rPr>
              <a:t>bucket</a:t>
            </a:r>
            <a:endParaRPr lang="en-US" altLang="pt-BR" dirty="0" smtClean="0"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65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12965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2965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2965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2965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0967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96741" y="1799927"/>
            <a:ext cx="1800200" cy="100811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0967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0967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0967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8969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8969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8969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8969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6971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6971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6971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6971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6971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8497341" y="79181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8497341" y="1799927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497341" y="2808039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497341" y="3816151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497341" y="4816855"/>
            <a:ext cx="1800200" cy="1008112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3492785" y="116875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8857381" y="540032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lowchart: Connector 92"/>
          <p:cNvSpPr/>
          <p:nvPr/>
        </p:nvSpPr>
        <p:spPr>
          <a:xfrm>
            <a:off x="4154667" y="22946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lowchart: Connector 93"/>
          <p:cNvSpPr/>
          <p:nvPr/>
        </p:nvSpPr>
        <p:spPr>
          <a:xfrm>
            <a:off x="5869049" y="185188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lowchart: Connector 94"/>
          <p:cNvSpPr/>
          <p:nvPr/>
        </p:nvSpPr>
        <p:spPr>
          <a:xfrm>
            <a:off x="6913165" y="4509094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lowchart: Connector 95"/>
          <p:cNvSpPr/>
          <p:nvPr/>
        </p:nvSpPr>
        <p:spPr>
          <a:xfrm>
            <a:off x="1800597" y="412651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lowchart: Connector 96"/>
          <p:cNvSpPr/>
          <p:nvPr/>
        </p:nvSpPr>
        <p:spPr>
          <a:xfrm>
            <a:off x="7671898" y="151725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lowchart: Connector 97"/>
          <p:cNvSpPr/>
          <p:nvPr/>
        </p:nvSpPr>
        <p:spPr>
          <a:xfrm>
            <a:off x="3456781" y="44642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lowchart: Connector 99"/>
          <p:cNvSpPr/>
          <p:nvPr/>
        </p:nvSpPr>
        <p:spPr>
          <a:xfrm>
            <a:off x="9649469" y="2975023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lowchart: Connector 100"/>
          <p:cNvSpPr/>
          <p:nvPr/>
        </p:nvSpPr>
        <p:spPr>
          <a:xfrm>
            <a:off x="4500897" y="5530776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lowchart: Connector 101"/>
          <p:cNvSpPr/>
          <p:nvPr/>
        </p:nvSpPr>
        <p:spPr>
          <a:xfrm>
            <a:off x="8029289" y="427533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Connector 102"/>
          <p:cNvSpPr/>
          <p:nvPr/>
        </p:nvSpPr>
        <p:spPr>
          <a:xfrm>
            <a:off x="2448669" y="2142232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Flowchart: Connector 103"/>
          <p:cNvSpPr/>
          <p:nvPr/>
        </p:nvSpPr>
        <p:spPr>
          <a:xfrm>
            <a:off x="3420566" y="341123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lowchart: Connector 104"/>
          <p:cNvSpPr/>
          <p:nvPr/>
        </p:nvSpPr>
        <p:spPr>
          <a:xfrm>
            <a:off x="6949169" y="2518147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Flowchart: Connector 105"/>
          <p:cNvSpPr/>
          <p:nvPr/>
        </p:nvSpPr>
        <p:spPr>
          <a:xfrm>
            <a:off x="4680706" y="3019895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lowchart: Connector 106"/>
          <p:cNvSpPr/>
          <p:nvPr/>
        </p:nvSpPr>
        <p:spPr>
          <a:xfrm>
            <a:off x="5022955" y="4240879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3168749" y="852147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1368549" y="1868785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ounded Rectangle 123"/>
          <p:cNvSpPr/>
          <p:nvPr/>
        </p:nvSpPr>
        <p:spPr>
          <a:xfrm>
            <a:off x="3168749" y="1865081"/>
            <a:ext cx="1656184" cy="877804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125"/>
          <p:cNvSpPr/>
          <p:nvPr/>
        </p:nvSpPr>
        <p:spPr>
          <a:xfrm>
            <a:off x="6769149" y="2866777"/>
            <a:ext cx="3456384" cy="188393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ounded Rectangle 127"/>
          <p:cNvSpPr/>
          <p:nvPr/>
        </p:nvSpPr>
        <p:spPr>
          <a:xfrm>
            <a:off x="1368444" y="2876352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1368444" y="3876939"/>
            <a:ext cx="3456384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9"/>
          <p:cNvSpPr/>
          <p:nvPr/>
        </p:nvSpPr>
        <p:spPr>
          <a:xfrm>
            <a:off x="1368443" y="4877643"/>
            <a:ext cx="8857089" cy="87464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896941" y="2808039"/>
            <a:ext cx="1800200" cy="10081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lowchart: Connector 98"/>
          <p:cNvSpPr/>
          <p:nvPr/>
        </p:nvSpPr>
        <p:spPr>
          <a:xfrm>
            <a:off x="6301308" y="3483291"/>
            <a:ext cx="72008" cy="89743"/>
          </a:xfrm>
          <a:prstGeom prst="flowChartConnector">
            <a:avLst/>
          </a:prstGeom>
          <a:ln w="76200">
            <a:solidFill>
              <a:srgbClr val="3264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lowchart: Connector 107"/>
          <p:cNvSpPr/>
          <p:nvPr/>
        </p:nvSpPr>
        <p:spPr>
          <a:xfrm>
            <a:off x="5915669" y="3109638"/>
            <a:ext cx="72008" cy="89743"/>
          </a:xfrm>
          <a:prstGeom prst="flowChartConnector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126"/>
          <p:cNvSpPr/>
          <p:nvPr/>
        </p:nvSpPr>
        <p:spPr>
          <a:xfrm>
            <a:off x="4968949" y="2859997"/>
            <a:ext cx="1656184" cy="1894754"/>
          </a:xfrm>
          <a:prstGeom prst="round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1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con M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to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22314</TotalTime>
  <Words>187</Words>
  <Application>Microsoft Office PowerPoint</Application>
  <PresentationFormat>Custom</PresentationFormat>
  <Paragraphs>33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ＭＳ Ｐゴシック</vt:lpstr>
      <vt:lpstr>Arial</vt:lpstr>
      <vt:lpstr>Calibri</vt:lpstr>
      <vt:lpstr>Recon MS</vt:lpstr>
      <vt:lpstr>Tectos</vt:lpstr>
      <vt:lpstr>GeMA bucket index</vt:lpstr>
      <vt:lpstr>GeMA – nodes cloud sample</vt:lpstr>
      <vt:lpstr>GeMA – point to evaluate</vt:lpstr>
      <vt:lpstr>GeMA – bucket index grid</vt:lpstr>
      <vt:lpstr>GeMA – underlying buckets</vt:lpstr>
      <vt:lpstr>GeMA – bucket index</vt:lpstr>
      <vt:lpstr>GeMA – inserting point</vt:lpstr>
      <vt:lpstr>GeMA – locate containing cell</vt:lpstr>
      <vt:lpstr>GeMA – identify corresponding bucket</vt:lpstr>
      <vt:lpstr>GeMA – find the first node reference</vt:lpstr>
      <vt:lpstr>GeMA – get maximun seach circle</vt:lpstr>
      <vt:lpstr>GeMA – get equivalent seach square</vt:lpstr>
      <vt:lpstr>GeMA – get grid seach region</vt:lpstr>
      <vt:lpstr>GeMA – get grid seach region</vt:lpstr>
      <vt:lpstr>GeMA – get bucket seach region</vt:lpstr>
      <vt:lpstr>GeMA – evaluate all distances to nodes</vt:lpstr>
      <vt:lpstr>GeMA – identify the closest node</vt:lpstr>
      <vt:lpstr>GeMA – bucket index</vt:lpstr>
      <vt:lpstr>GeMA – inserting point</vt:lpstr>
      <vt:lpstr>GeMA – locate containing cell</vt:lpstr>
      <vt:lpstr>GeMA – identify corresponding bucket</vt:lpstr>
      <vt:lpstr>GeMA – find the n (= 3) first node references</vt:lpstr>
      <vt:lpstr>GeMA – expend initialization region if needed</vt:lpstr>
      <vt:lpstr>GeMA – expend initialization region if needed</vt:lpstr>
      <vt:lpstr>GeMA – until n (= 3) references found</vt:lpstr>
      <vt:lpstr>GeMA – get maximun seach circle</vt:lpstr>
      <vt:lpstr>GeMA – get grid seach region</vt:lpstr>
      <vt:lpstr>GeMA – get bucket seach region</vt:lpstr>
      <vt:lpstr>GeMA – evaluate all distances to nodes</vt:lpstr>
      <vt:lpstr>GeMA – identify the n (= 3) closest nodes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Carlos Mendes</dc:creator>
  <cp:lastModifiedBy>Erwan Yann Renaut</cp:lastModifiedBy>
  <cp:revision>618</cp:revision>
  <dcterms:created xsi:type="dcterms:W3CDTF">2013-12-12T16:29:02Z</dcterms:created>
  <dcterms:modified xsi:type="dcterms:W3CDTF">2019-12-04T21:44:33Z</dcterms:modified>
</cp:coreProperties>
</file>