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1" r:id="rId2"/>
    <p:sldId id="342" r:id="rId3"/>
    <p:sldId id="343" r:id="rId4"/>
    <p:sldId id="344" r:id="rId5"/>
  </p:sldIdLst>
  <p:sldSz cx="112014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9FF"/>
    <a:srgbClr val="33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53" autoAdjust="0"/>
  </p:normalViewPr>
  <p:slideViewPr>
    <p:cSldViewPr snapToGrid="0" snapToObjects="1">
      <p:cViewPr>
        <p:scale>
          <a:sx n="75" d="100"/>
          <a:sy n="75" d="100"/>
        </p:scale>
        <p:origin x="-1530" y="-684"/>
      </p:cViewPr>
      <p:guideLst>
        <p:guide orient="horz" pos="2160"/>
        <p:guide pos="352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0059C-3242-5242-A5AD-DE49AF051A0A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416C66-B8B5-2745-8165-3678D09229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43955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C1592-CD13-EC43-8FF9-5AA6E5294CC7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28650" y="685800"/>
            <a:ext cx="5600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809A48-E2AC-F74B-B3AC-DEF3ECD892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12408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Exemplo, se tenho um fragmento cujo identificador de rótulo é 4 (valor</a:t>
            </a:r>
            <a:r>
              <a:rPr lang="pt-BR" baseline="0" dirty="0" smtClean="0"/>
              <a:t> em verde na Figura 17</a:t>
            </a:r>
            <a:r>
              <a:rPr lang="pt-BR" dirty="0" smtClean="0"/>
              <a:t>) e cujo índice descoberto</a:t>
            </a:r>
            <a:r>
              <a:rPr lang="pt-BR" baseline="0" dirty="0" smtClean="0"/>
              <a:t> na passada anterior é 7, o resultado seria um índice vertical igual a 1 e horizontal igual a 3 (valores em laranja).</a:t>
            </a:r>
            <a:endParaRPr lang="pt-B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9251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15044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0105" y="609601"/>
            <a:ext cx="952119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0210" y="4953000"/>
            <a:ext cx="784098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21015" y="274639"/>
            <a:ext cx="2520315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0070" y="274639"/>
            <a:ext cx="7374255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/>
          <a:lstStyle>
            <a:lvl2pPr marL="385200" indent="0">
              <a:buNone/>
              <a:defRPr/>
            </a:lvl2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x-none" dirty="0" smtClean="0"/>
              <a:t>Click to edit Master text styles</a:t>
            </a:r>
          </a:p>
          <a:p>
            <a:pPr lvl="1"/>
            <a:r>
              <a:rPr lang="x-none" dirty="0" smtClean="0"/>
              <a:t>Second level</a:t>
            </a:r>
          </a:p>
          <a:p>
            <a:pPr lvl="2"/>
            <a:r>
              <a:rPr lang="x-none" dirty="0" smtClean="0"/>
              <a:t>Third level</a:t>
            </a:r>
          </a:p>
          <a:p>
            <a:pPr lvl="3"/>
            <a:r>
              <a:rPr lang="x-none" dirty="0" smtClean="0"/>
              <a:t>Fourth level</a:t>
            </a:r>
          </a:p>
          <a:p>
            <a:pPr lvl="4"/>
            <a:r>
              <a:rPr lang="x-none" dirty="0" smtClean="0"/>
              <a:t>Fifth level</a:t>
            </a:r>
            <a:endParaRPr lang="en-US" dirty="0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833" y="1371601"/>
            <a:ext cx="952119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833" y="4068764"/>
            <a:ext cx="952119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507355" y="3924300"/>
            <a:ext cx="10384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52385" y="3924300"/>
            <a:ext cx="10384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263492" y="3924300"/>
            <a:ext cx="10384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94045" y="1600201"/>
            <a:ext cx="4947285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48056" y="1600200"/>
            <a:ext cx="4951019" cy="4526280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0070" y="1600200"/>
            <a:ext cx="4949230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94046" y="1600200"/>
            <a:ext cx="4951174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560070" y="2212848"/>
            <a:ext cx="4951019" cy="3913632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723915" y="2212849"/>
            <a:ext cx="4951019" cy="3913187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6182" y="266700"/>
            <a:ext cx="368518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0944" y="273051"/>
            <a:ext cx="611993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6182" y="2438401"/>
            <a:ext cx="368518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81" y="228600"/>
            <a:ext cx="699698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47454" y="1143000"/>
            <a:ext cx="7417037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57481" y="5810250"/>
            <a:ext cx="699698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0070" y="0"/>
            <a:ext cx="10081260" cy="11213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x-none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0070" y="1327263"/>
            <a:ext cx="10081260" cy="47989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dirty="0" smtClean="0"/>
              <a:t>Click to edit Master text styles</a:t>
            </a:r>
          </a:p>
          <a:p>
            <a:pPr lvl="1"/>
            <a:r>
              <a:rPr lang="x-none" dirty="0" smtClean="0"/>
              <a:t>Second level</a:t>
            </a:r>
          </a:p>
          <a:p>
            <a:pPr lvl="2"/>
            <a:r>
              <a:rPr lang="x-none" dirty="0" smtClean="0"/>
              <a:t>Third level</a:t>
            </a:r>
          </a:p>
          <a:p>
            <a:pPr lvl="3"/>
            <a:r>
              <a:rPr lang="x-none" dirty="0" smtClean="0"/>
              <a:t>Fourth level</a:t>
            </a:r>
          </a:p>
          <a:p>
            <a:pPr lvl="4"/>
            <a:r>
              <a:rPr lang="x-none" dirty="0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95101" y="6356351"/>
            <a:ext cx="2555319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dirty="0" smtClean="0"/>
              <a:t>m</a:t>
            </a:r>
            <a:r>
              <a:rPr lang="x-none" smtClean="0"/>
              <a:t>arço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478" y="6356351"/>
            <a:ext cx="3488769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dirty="0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5516" y="6356351"/>
            <a:ext cx="688419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10360756" y="6499384"/>
            <a:ext cx="10384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697171" y="6499384"/>
            <a:ext cx="10384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48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spcAft>
          <a:spcPts val="800"/>
        </a:spcAft>
        <a:buFont typeface="Arial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385200" indent="0" algn="l" defTabSz="914400" rtl="0" eaLnBrk="1" latinLnBrk="0" hangingPunct="1">
        <a:spcBef>
          <a:spcPct val="20000"/>
        </a:spcBef>
        <a:spcAft>
          <a:spcPts val="800"/>
        </a:spcAft>
        <a:buFont typeface="Courier New" pitchFamily="49" charset="0"/>
        <a:buNone/>
        <a:defRPr sz="18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z="2400" dirty="0"/>
              <a:t>Segunda passada de </a:t>
            </a:r>
            <a:r>
              <a:rPr lang="pt-BR" sz="2400" i="1" dirty="0" err="1"/>
              <a:t>rendering</a:t>
            </a:r>
            <a:endParaRPr lang="pt-BR" sz="2400" i="1" dirty="0"/>
          </a:p>
          <a:p>
            <a:pPr lvl="1" algn="just"/>
            <a:r>
              <a:rPr lang="pt-BR" sz="1600" b="1" dirty="0" smtClean="0"/>
              <a:t>Etapa 2</a:t>
            </a:r>
            <a:r>
              <a:rPr lang="pt-BR" sz="1600" b="1" dirty="0"/>
              <a:t>:</a:t>
            </a:r>
            <a:r>
              <a:rPr lang="pt-BR" sz="1600" dirty="0"/>
              <a:t> D</a:t>
            </a:r>
            <a:r>
              <a:rPr lang="pt-BR" sz="1600" dirty="0" smtClean="0"/>
              <a:t>escobrir </a:t>
            </a:r>
            <a:r>
              <a:rPr lang="pt-BR" sz="1600" dirty="0"/>
              <a:t>o código ASCII </a:t>
            </a:r>
            <a:r>
              <a:rPr lang="pt-BR" sz="1600" dirty="0" smtClean="0"/>
              <a:t>do caractere no atlas de informações textuais.</a:t>
            </a:r>
          </a:p>
          <a:p>
            <a:pPr lvl="1" algn="just"/>
            <a:r>
              <a:rPr lang="pt-BR" sz="1600" dirty="0" smtClean="0"/>
              <a:t>Já conhecemos o </a:t>
            </a:r>
            <a:r>
              <a:rPr lang="pt-BR" sz="1600" i="1" dirty="0" smtClean="0"/>
              <a:t>id </a:t>
            </a:r>
            <a:r>
              <a:rPr lang="pt-BR" sz="1600" i="1" dirty="0"/>
              <a:t>e </a:t>
            </a:r>
            <a:r>
              <a:rPr lang="pt-BR" sz="1600" i="1" dirty="0" err="1" smtClean="0"/>
              <a:t>i</a:t>
            </a:r>
            <a:r>
              <a:rPr lang="pt-BR" sz="1600" i="1" baseline="-25000" dirty="0" err="1" smtClean="0"/>
              <a:t>cha</a:t>
            </a:r>
            <a:r>
              <a:rPr lang="pt-BR" sz="1600" baseline="-25000" dirty="0" err="1" smtClean="0"/>
              <a:t>r</a:t>
            </a:r>
            <a:r>
              <a:rPr lang="pt-BR" sz="1600" baseline="-25000" dirty="0" smtClean="0"/>
              <a:t>,</a:t>
            </a:r>
            <a:r>
              <a:rPr lang="pt-BR" sz="1600" dirty="0" smtClean="0"/>
              <a:t> associados ao fragmento corrente!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março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</a:t>
            </a:fld>
            <a:endParaRPr lang="en-US" dirty="0"/>
          </a:p>
        </p:txBody>
      </p:sp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1187937"/>
              </p:ext>
            </p:extLst>
          </p:nvPr>
        </p:nvGraphicFramePr>
        <p:xfrm>
          <a:off x="1089026" y="3564603"/>
          <a:ext cx="6096000" cy="255211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</a:tblGrid>
              <a:tr h="535359">
                <a:tc>
                  <a:txBody>
                    <a:bodyPr/>
                    <a:lstStyle/>
                    <a:p>
                      <a:pPr algn="ctr"/>
                      <a:r>
                        <a:rPr lang="pt-BR" sz="900" dirty="0" smtClean="0">
                          <a:latin typeface="Consolas"/>
                          <a:cs typeface="Consolas"/>
                        </a:rPr>
                        <a:t>...</a:t>
                      </a:r>
                    </a:p>
                    <a:p>
                      <a:pPr algn="ctr"/>
                      <a:endParaRPr lang="pt-BR" sz="1400" dirty="0" smtClean="0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 smtClean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/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5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  <a:p>
                      <a:pPr algn="ctr"/>
                      <a:r>
                        <a:rPr lang="pt-BR" sz="1400" b="1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6</a:t>
                      </a:r>
                      <a:endParaRPr lang="pt-BR" sz="1400" b="1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X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1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3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aseline="0" noProof="1" smtClean="0">
                          <a:latin typeface="Consolas"/>
                          <a:cs typeface="Consolas"/>
                        </a:rPr>
                        <a:t> </a:t>
                      </a:r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Q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U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A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4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E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C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T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C</a:t>
                      </a: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Y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L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I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N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E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R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2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3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4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0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bg1"/>
                          </a:solidFill>
                          <a:latin typeface="Consolas"/>
                          <a:cs typeface="Consola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4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cxnSp>
        <p:nvCxnSpPr>
          <p:cNvPr id="35" name="Straight Connector 34"/>
          <p:cNvCxnSpPr>
            <a:stCxn id="43" idx="0"/>
          </p:cNvCxnSpPr>
          <p:nvPr/>
        </p:nvCxnSpPr>
        <p:spPr>
          <a:xfrm>
            <a:off x="2616200" y="3577936"/>
            <a:ext cx="0" cy="2153978"/>
          </a:xfrm>
          <a:prstGeom prst="line">
            <a:avLst/>
          </a:prstGeom>
          <a:ln>
            <a:solidFill>
              <a:srgbClr val="0099FF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664200" y="3577936"/>
            <a:ext cx="0" cy="2153978"/>
          </a:xfrm>
          <a:prstGeom prst="line">
            <a:avLst/>
          </a:prstGeom>
          <a:ln>
            <a:solidFill>
              <a:srgbClr val="0099FF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1092200" y="5184770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8" name="Rectangle 37"/>
          <p:cNvSpPr/>
          <p:nvPr/>
        </p:nvSpPr>
        <p:spPr>
          <a:xfrm>
            <a:off x="4140200" y="5183728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Rectangle 38"/>
          <p:cNvSpPr/>
          <p:nvPr/>
        </p:nvSpPr>
        <p:spPr>
          <a:xfrm>
            <a:off x="1092200" y="4647753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0" name="Rectangle 39"/>
          <p:cNvSpPr/>
          <p:nvPr/>
        </p:nvSpPr>
        <p:spPr>
          <a:xfrm>
            <a:off x="4137026" y="4647753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1" name="Rectangle 40"/>
          <p:cNvSpPr/>
          <p:nvPr/>
        </p:nvSpPr>
        <p:spPr>
          <a:xfrm>
            <a:off x="1092200" y="4114953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2" name="Rectangle 41"/>
          <p:cNvSpPr/>
          <p:nvPr/>
        </p:nvSpPr>
        <p:spPr>
          <a:xfrm>
            <a:off x="4140200" y="4113911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Rectangle 42"/>
          <p:cNvSpPr/>
          <p:nvPr/>
        </p:nvSpPr>
        <p:spPr>
          <a:xfrm>
            <a:off x="1092200" y="3577936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4" name="Rectangle 43"/>
          <p:cNvSpPr/>
          <p:nvPr/>
        </p:nvSpPr>
        <p:spPr>
          <a:xfrm>
            <a:off x="4137026" y="3577936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ctangle 8"/>
          <p:cNvSpPr/>
          <p:nvPr/>
        </p:nvSpPr>
        <p:spPr>
          <a:xfrm>
            <a:off x="4146550" y="4110736"/>
            <a:ext cx="1524000" cy="535975"/>
          </a:xfrm>
          <a:prstGeom prst="rect">
            <a:avLst/>
          </a:prstGeom>
          <a:solidFill>
            <a:srgbClr val="0099FF">
              <a:alpha val="3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1" name="Straight Connector 20"/>
          <p:cNvCxnSpPr/>
          <p:nvPr/>
        </p:nvCxnSpPr>
        <p:spPr>
          <a:xfrm>
            <a:off x="1093260" y="3414032"/>
            <a:ext cx="6092826" cy="0"/>
          </a:xfrm>
          <a:prstGeom prst="line">
            <a:avLst/>
          </a:prstGeom>
          <a:ln w="25400">
            <a:solidFill>
              <a:srgbClr val="008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347186" y="3061525"/>
            <a:ext cx="1817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i="1" dirty="0" err="1" smtClean="0">
                <a:latin typeface="Calibri"/>
                <a:cs typeface="Calibri"/>
              </a:rPr>
              <a:t>labelsPerRow</a:t>
            </a:r>
            <a:r>
              <a:rPr lang="pt-BR" b="1" dirty="0" smtClean="0">
                <a:latin typeface="Calibri"/>
                <a:cs typeface="Calibri"/>
              </a:rPr>
              <a:t> = 2</a:t>
            </a:r>
            <a:endParaRPr lang="pt-BR" b="1" dirty="0">
              <a:latin typeface="Calibri"/>
              <a:cs typeface="Calibri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1094848" y="3032506"/>
            <a:ext cx="3043238" cy="0"/>
          </a:xfrm>
          <a:prstGeom prst="line">
            <a:avLst/>
          </a:prstGeom>
          <a:ln w="25400">
            <a:solidFill>
              <a:srgbClr val="3399FF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657441" y="2672357"/>
            <a:ext cx="1898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pt-BR" b="1" i="1" dirty="0" err="1">
                <a:latin typeface="Calibri" pitchFamily="34" charset="0"/>
                <a:cs typeface="Consolas"/>
              </a:rPr>
              <a:t>texelsPerLabel</a:t>
            </a:r>
            <a:r>
              <a:rPr lang="pt-BR" b="1" i="1" dirty="0">
                <a:latin typeface="Calibri" pitchFamily="34" charset="0"/>
                <a:cs typeface="Consolas"/>
              </a:rPr>
              <a:t> = 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542476" y="2931506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b="1" i="1" dirty="0" smtClean="0">
                <a:solidFill>
                  <a:srgbClr val="0070C0"/>
                </a:solidFill>
                <a:latin typeface="Calibri" pitchFamily="34" charset="0"/>
                <a:cs typeface="Consolas"/>
              </a:rPr>
              <a:t>i</a:t>
            </a:r>
            <a:r>
              <a:rPr lang="en-US" sz="1200" b="1" i="1" dirty="0" smtClean="0">
                <a:solidFill>
                  <a:srgbClr val="0070C0"/>
                </a:solidFill>
                <a:latin typeface="Calibri" pitchFamily="34" charset="0"/>
                <a:cs typeface="Consolas"/>
              </a:rPr>
              <a:t>s</a:t>
            </a:r>
            <a:r>
              <a:rPr lang="pt-BR" b="1" i="1" dirty="0" smtClean="0">
                <a:solidFill>
                  <a:srgbClr val="0070C0"/>
                </a:solidFill>
                <a:latin typeface="Calibri" pitchFamily="34" charset="0"/>
                <a:cs typeface="Consolas"/>
              </a:rPr>
              <a:t> </a:t>
            </a:r>
            <a:r>
              <a:rPr lang="pt-BR" b="1" i="1" dirty="0">
                <a:solidFill>
                  <a:srgbClr val="0070C0"/>
                </a:solidFill>
                <a:latin typeface="Calibri" pitchFamily="34" charset="0"/>
                <a:cs typeface="Consolas"/>
              </a:rPr>
              <a:t>= 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9570" y="3681535"/>
            <a:ext cx="297477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pt-BR" sz="1600" b="1" dirty="0">
                <a:solidFill>
                  <a:srgbClr val="0070C0"/>
                </a:solidFill>
                <a:latin typeface="Consolas"/>
                <a:cs typeface="Consolas"/>
              </a:rPr>
              <a:t>3</a:t>
            </a:r>
            <a:endParaRPr lang="pt-BR" sz="1600" b="1" dirty="0" smtClean="0">
              <a:solidFill>
                <a:srgbClr val="0070C0"/>
              </a:solidFill>
              <a:latin typeface="Consolas"/>
              <a:cs typeface="Consolas"/>
            </a:endParaRPr>
          </a:p>
          <a:p>
            <a:pPr>
              <a:spcAft>
                <a:spcPts val="2400"/>
              </a:spcAft>
            </a:pPr>
            <a:r>
              <a:rPr lang="pt-BR" sz="1600" b="1" dirty="0">
                <a:solidFill>
                  <a:srgbClr val="0070C0"/>
                </a:solidFill>
                <a:latin typeface="Consolas"/>
                <a:cs typeface="Consolas"/>
              </a:rPr>
              <a:t>2</a:t>
            </a:r>
            <a:endParaRPr lang="pt-BR" sz="1600" b="1" dirty="0" smtClean="0">
              <a:solidFill>
                <a:srgbClr val="0070C0"/>
              </a:solidFill>
              <a:latin typeface="Consolas"/>
              <a:cs typeface="Consolas"/>
            </a:endParaRPr>
          </a:p>
          <a:p>
            <a:pPr>
              <a:spcAft>
                <a:spcPts val="2400"/>
              </a:spcAft>
            </a:pPr>
            <a:r>
              <a:rPr lang="pt-BR" sz="1600" b="1" dirty="0">
                <a:solidFill>
                  <a:srgbClr val="0070C0"/>
                </a:solidFill>
                <a:latin typeface="Consolas"/>
                <a:cs typeface="Consolas"/>
              </a:rPr>
              <a:t>1</a:t>
            </a:r>
            <a:endParaRPr lang="pt-BR" sz="1600" b="1" dirty="0" smtClean="0">
              <a:solidFill>
                <a:srgbClr val="0070C0"/>
              </a:solidFill>
              <a:latin typeface="Consolas"/>
              <a:cs typeface="Consolas"/>
            </a:endParaRPr>
          </a:p>
          <a:p>
            <a:pPr>
              <a:spcAft>
                <a:spcPts val="2400"/>
              </a:spcAft>
            </a:pPr>
            <a:r>
              <a:rPr lang="pt-BR" sz="1600" b="1" dirty="0" smtClean="0">
                <a:solidFill>
                  <a:srgbClr val="0070C0"/>
                </a:solidFill>
                <a:latin typeface="Consolas"/>
                <a:cs typeface="Consolas"/>
              </a:rPr>
              <a:t>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714316" y="6091522"/>
            <a:ext cx="29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pt-BR" sz="1600" b="1" dirty="0">
                <a:solidFill>
                  <a:srgbClr val="0070C0"/>
                </a:solidFill>
                <a:latin typeface="Consolas"/>
                <a:cs typeface="Consolas"/>
              </a:rPr>
              <a:t>0</a:t>
            </a:r>
            <a:endParaRPr lang="pt-BR" sz="1600" b="1" dirty="0" smtClean="0">
              <a:solidFill>
                <a:srgbClr val="0070C0"/>
              </a:solidFill>
              <a:latin typeface="Consolas"/>
              <a:cs typeface="Consola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31966" y="6078822"/>
            <a:ext cx="29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pt-BR" sz="1600" b="1" dirty="0" smtClean="0">
                <a:solidFill>
                  <a:srgbClr val="0070C0"/>
                </a:solidFill>
                <a:latin typeface="Consolas"/>
                <a:cs typeface="Consolas"/>
              </a:rPr>
              <a:t>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762316" y="6077718"/>
            <a:ext cx="29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pt-BR" sz="1600" b="1" dirty="0" smtClean="0">
                <a:solidFill>
                  <a:srgbClr val="0070C0"/>
                </a:solidFill>
                <a:latin typeface="Consolas"/>
                <a:cs typeface="Consolas"/>
              </a:rPr>
              <a:t>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286316" y="6084304"/>
            <a:ext cx="29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pt-BR" sz="1600" b="1" dirty="0" smtClean="0">
                <a:solidFill>
                  <a:srgbClr val="0070C0"/>
                </a:solidFill>
                <a:latin typeface="Consolas"/>
                <a:cs typeface="Consolas"/>
              </a:rPr>
              <a:t>3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230293" y="4182911"/>
            <a:ext cx="631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US" b="1" i="1" dirty="0">
                <a:solidFill>
                  <a:srgbClr val="0070C0"/>
                </a:solidFill>
                <a:latin typeface="Calibri" pitchFamily="34" charset="0"/>
                <a:cs typeface="Consolas"/>
              </a:rPr>
              <a:t>i</a:t>
            </a:r>
            <a:r>
              <a:rPr lang="en-US" sz="1200" b="1" i="1" dirty="0">
                <a:solidFill>
                  <a:srgbClr val="0070C0"/>
                </a:solidFill>
                <a:latin typeface="Calibri" pitchFamily="34" charset="0"/>
                <a:cs typeface="Consolas"/>
              </a:rPr>
              <a:t>t</a:t>
            </a:r>
            <a:r>
              <a:rPr lang="pt-BR" b="1" i="1" dirty="0">
                <a:solidFill>
                  <a:srgbClr val="0070C0"/>
                </a:solidFill>
                <a:latin typeface="Calibri" pitchFamily="34" charset="0"/>
                <a:cs typeface="Consolas"/>
              </a:rPr>
              <a:t> = 2</a:t>
            </a:r>
          </a:p>
        </p:txBody>
      </p:sp>
    </p:spTree>
    <p:extLst>
      <p:ext uri="{BB962C8B-B14F-4D97-AF65-F5344CB8AC3E}">
        <p14:creationId xmlns:p14="http://schemas.microsoft.com/office/powerpoint/2010/main" xmlns="" val="89716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</a:t>
            </a:fld>
            <a:endParaRPr lang="en-US" dirty="0"/>
          </a:p>
        </p:txBody>
      </p:sp>
      <p:grpSp>
        <p:nvGrpSpPr>
          <p:cNvPr id="8" name="Group 151"/>
          <p:cNvGrpSpPr/>
          <p:nvPr/>
        </p:nvGrpSpPr>
        <p:grpSpPr>
          <a:xfrm>
            <a:off x="1272691" y="885716"/>
            <a:ext cx="3857634" cy="2539415"/>
            <a:chOff x="4421544" y="2503976"/>
            <a:chExt cx="2801282" cy="1844038"/>
          </a:xfrm>
        </p:grpSpPr>
        <p:sp>
          <p:nvSpPr>
            <p:cNvPr id="185" name="Text Box 266"/>
            <p:cNvSpPr txBox="1"/>
            <p:nvPr/>
          </p:nvSpPr>
          <p:spPr>
            <a:xfrm>
              <a:off x="6059711" y="3751468"/>
              <a:ext cx="1163115" cy="268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b="1" i="1" noProof="1" smtClean="0">
                  <a:solidFill>
                    <a:srgbClr val="234271"/>
                  </a:solidFill>
                  <a:latin typeface="Calibri"/>
                  <a:cs typeface="Calibri"/>
                </a:rPr>
                <a:t>charHeight</a:t>
              </a:r>
              <a:r>
                <a:rPr lang="pt-BR" b="1" i="1" baseline="-25000" noProof="1" smtClean="0">
                  <a:solidFill>
                    <a:srgbClr val="234271"/>
                  </a:solidFill>
                  <a:latin typeface="Calibri"/>
                  <a:cs typeface="Calibri"/>
                </a:rPr>
                <a:t>geom</a:t>
              </a:r>
              <a:endParaRPr lang="en-US" b="1" i="1" noProof="1">
                <a:solidFill>
                  <a:srgbClr val="234271"/>
                </a:solidFill>
                <a:latin typeface="Calibri"/>
                <a:cs typeface="Calibri"/>
              </a:endParaRPr>
            </a:p>
          </p:txBody>
        </p:sp>
        <p:sp>
          <p:nvSpPr>
            <p:cNvPr id="164" name="Cube 163"/>
            <p:cNvSpPr/>
            <p:nvPr/>
          </p:nvSpPr>
          <p:spPr>
            <a:xfrm>
              <a:off x="4691435" y="2508250"/>
              <a:ext cx="1574995" cy="1492434"/>
            </a:xfrm>
            <a:prstGeom prst="cub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 noProof="1" smtClean="0">
                  <a:effectLst/>
                  <a:ea typeface="Times New Roman"/>
                  <a:cs typeface="Times New Roman"/>
                </a:rPr>
                <a:t> </a:t>
              </a:r>
              <a:endParaRPr lang="en-US" sz="1100" noProof="1">
                <a:effectLst/>
                <a:ea typeface="ＭＳ 明朝"/>
                <a:cs typeface="Times New Roman"/>
              </a:endParaRPr>
            </a:p>
          </p:txBody>
        </p:sp>
        <p:cxnSp>
          <p:nvCxnSpPr>
            <p:cNvPr id="165" name="Straight Connector 164"/>
            <p:cNvCxnSpPr/>
            <p:nvPr/>
          </p:nvCxnSpPr>
          <p:spPr>
            <a:xfrm>
              <a:off x="4838351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165"/>
            <p:cNvGrpSpPr/>
            <p:nvPr/>
          </p:nvGrpSpPr>
          <p:grpSpPr>
            <a:xfrm>
              <a:off x="4571622" y="4099031"/>
              <a:ext cx="1526470" cy="248983"/>
              <a:chOff x="2665557" y="1590985"/>
              <a:chExt cx="1526518" cy="249015"/>
            </a:xfrm>
          </p:grpSpPr>
          <p:sp>
            <p:nvSpPr>
              <p:cNvPr id="190" name="Text Box 266"/>
              <p:cNvSpPr txBox="1"/>
              <p:nvPr/>
            </p:nvSpPr>
            <p:spPr>
              <a:xfrm>
                <a:off x="2665557" y="1594122"/>
                <a:ext cx="208603" cy="2458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pt-BR" sz="1600" kern="1200" noProof="1" smtClean="0">
                    <a:solidFill>
                      <a:srgbClr val="000000"/>
                    </a:solidFill>
                    <a:effectLst/>
                    <a:latin typeface="Times New Roman"/>
                    <a:ea typeface="ＭＳ 明朝"/>
                    <a:cs typeface="Times New Roman"/>
                  </a:rPr>
                  <a:t>0</a:t>
                </a:r>
                <a:endParaRPr lang="en-US" sz="1600" noProof="1">
                  <a:effectLst/>
                  <a:latin typeface="Times"/>
                  <a:ea typeface="ＭＳ 明朝"/>
                  <a:cs typeface="Times New Roman"/>
                </a:endParaRPr>
              </a:p>
            </p:txBody>
          </p:sp>
          <p:grpSp>
            <p:nvGrpSpPr>
              <p:cNvPr id="10" name="Group 190"/>
              <p:cNvGrpSpPr/>
              <p:nvPr/>
            </p:nvGrpSpPr>
            <p:grpSpPr>
              <a:xfrm>
                <a:off x="2792237" y="1590985"/>
                <a:ext cx="1399838" cy="249014"/>
                <a:chOff x="2792237" y="1590985"/>
                <a:chExt cx="1399838" cy="249014"/>
              </a:xfrm>
            </p:grpSpPr>
            <p:sp>
              <p:nvSpPr>
                <p:cNvPr id="192" name="Text Box 268"/>
                <p:cNvSpPr txBox="1"/>
                <p:nvPr/>
              </p:nvSpPr>
              <p:spPr>
                <a:xfrm>
                  <a:off x="3281267" y="1594122"/>
                  <a:ext cx="208603" cy="2458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sz="1600" noProof="1" smtClean="0">
                      <a:solidFill>
                        <a:srgbClr val="000000"/>
                      </a:solidFill>
                      <a:latin typeface="Times New Roman"/>
                      <a:ea typeface="ＭＳ 明朝"/>
                      <a:cs typeface="Times New Roman"/>
                    </a:rPr>
                    <a:t>1</a:t>
                  </a:r>
                  <a:endParaRPr lang="en-US" sz="1600" noProof="1">
                    <a:effectLst/>
                    <a:latin typeface="Times"/>
                    <a:ea typeface="ＭＳ 明朝"/>
                    <a:cs typeface="Times New Roman"/>
                  </a:endParaRPr>
                </a:p>
              </p:txBody>
            </p:sp>
            <p:cxnSp>
              <p:nvCxnSpPr>
                <p:cNvPr id="193" name="Straight Connector 192"/>
                <p:cNvCxnSpPr/>
                <p:nvPr/>
              </p:nvCxnSpPr>
              <p:spPr>
                <a:xfrm>
                  <a:off x="2792237" y="1590985"/>
                  <a:ext cx="1399838" cy="0"/>
                </a:xfrm>
                <a:prstGeom prst="line">
                  <a:avLst/>
                </a:prstGeom>
                <a:ln>
                  <a:headEnd type="diamond"/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67" name="Straight Connector 166"/>
            <p:cNvCxnSpPr/>
            <p:nvPr/>
          </p:nvCxnSpPr>
          <p:spPr>
            <a:xfrm>
              <a:off x="5292361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>
            <a:xfrm>
              <a:off x="4990746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>
              <a:off x="5591507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>
              <a:off x="5139966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>
              <a:off x="5441581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>
            <a:xfrm>
              <a:off x="5743195" y="2886794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Text Box 301"/>
            <p:cNvSpPr txBox="1"/>
            <p:nvPr/>
          </p:nvSpPr>
          <p:spPr>
            <a:xfrm>
              <a:off x="6097788" y="3985523"/>
              <a:ext cx="2445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sz="1200" kern="1200" noProof="1" smtClean="0">
                  <a:solidFill>
                    <a:srgbClr val="000000"/>
                  </a:solidFill>
                  <a:effectLst/>
                  <a:latin typeface="Times New Roman"/>
                  <a:ea typeface="ＭＳ 明朝"/>
                  <a:cs typeface="Times New Roman"/>
                </a:rPr>
                <a:t>s</a:t>
              </a:r>
              <a:endParaRPr lang="en-US" sz="1000" noProof="1">
                <a:effectLst/>
                <a:latin typeface="Times"/>
                <a:ea typeface="ＭＳ 明朝"/>
                <a:cs typeface="Times New Roman"/>
              </a:endParaRPr>
            </a:p>
          </p:txBody>
        </p:sp>
        <p:cxnSp>
          <p:nvCxnSpPr>
            <p:cNvPr id="174" name="Straight Connector 173"/>
            <p:cNvCxnSpPr/>
            <p:nvPr/>
          </p:nvCxnSpPr>
          <p:spPr>
            <a:xfrm>
              <a:off x="4990746" y="2803637"/>
              <a:ext cx="149220" cy="0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  <a:headEnd type="diamond"/>
              <a:tailEnd type="diamon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5" name="Text Box 266"/>
            <p:cNvSpPr txBox="1"/>
            <p:nvPr/>
          </p:nvSpPr>
          <p:spPr>
            <a:xfrm>
              <a:off x="4897921" y="2504079"/>
              <a:ext cx="1130521" cy="268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b="1" i="1" noProof="1" smtClean="0">
                  <a:solidFill>
                    <a:srgbClr val="234271"/>
                  </a:solidFill>
                  <a:latin typeface="Calibri"/>
                  <a:cs typeface="Calibri"/>
                </a:rPr>
                <a:t>charWidth</a:t>
              </a:r>
              <a:r>
                <a:rPr lang="pt-BR" b="1" i="1" baseline="-25000" noProof="1" smtClean="0">
                  <a:solidFill>
                    <a:srgbClr val="234271"/>
                  </a:solidFill>
                  <a:latin typeface="Calibri"/>
                  <a:cs typeface="Calibri"/>
                </a:rPr>
                <a:t>geom</a:t>
              </a:r>
              <a:endParaRPr lang="en-US" b="1" i="1" noProof="1">
                <a:solidFill>
                  <a:srgbClr val="234271"/>
                </a:solidFill>
                <a:latin typeface="Calibri"/>
                <a:cs typeface="Calibri"/>
              </a:endParaRPr>
            </a:p>
          </p:txBody>
        </p:sp>
        <p:cxnSp>
          <p:nvCxnSpPr>
            <p:cNvPr id="176" name="Straight Connector 175"/>
            <p:cNvCxnSpPr/>
            <p:nvPr/>
          </p:nvCxnSpPr>
          <p:spPr>
            <a:xfrm flipH="1" flipV="1">
              <a:off x="4593374" y="2661334"/>
              <a:ext cx="11771" cy="1336092"/>
            </a:xfrm>
            <a:prstGeom prst="line">
              <a:avLst/>
            </a:prstGeom>
            <a:ln>
              <a:headEnd type="diamond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Text Box 301"/>
            <p:cNvSpPr txBox="1"/>
            <p:nvPr/>
          </p:nvSpPr>
          <p:spPr>
            <a:xfrm>
              <a:off x="4437753" y="2503976"/>
              <a:ext cx="2359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sz="1200" noProof="1" smtClean="0">
                  <a:solidFill>
                    <a:srgbClr val="000000"/>
                  </a:solidFill>
                  <a:latin typeface="Times New Roman"/>
                  <a:ea typeface="ＭＳ 明朝"/>
                  <a:cs typeface="Times New Roman"/>
                </a:rPr>
                <a:t>t</a:t>
              </a:r>
              <a:endParaRPr lang="en-US" sz="1000" noProof="1">
                <a:effectLst/>
                <a:latin typeface="Times"/>
                <a:ea typeface="ＭＳ 明朝"/>
                <a:cs typeface="Times New Roman"/>
              </a:endParaRPr>
            </a:p>
          </p:txBody>
        </p:sp>
        <p:sp>
          <p:nvSpPr>
            <p:cNvPr id="178" name="Text Box 293"/>
            <p:cNvSpPr txBox="1"/>
            <p:nvPr/>
          </p:nvSpPr>
          <p:spPr>
            <a:xfrm>
              <a:off x="4648193" y="3743853"/>
              <a:ext cx="226258" cy="268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noProof="1">
                  <a:solidFill>
                    <a:srgbClr val="000000"/>
                  </a:solidFill>
                  <a:latin typeface="Consolas"/>
                  <a:ea typeface="ＭＳ 明朝"/>
                  <a:cs typeface="Consolas"/>
                </a:rPr>
                <a:t>B</a:t>
              </a:r>
              <a:endParaRPr lang="en-US" noProof="1">
                <a:effectLst/>
                <a:latin typeface="Consolas"/>
                <a:ea typeface="ＭＳ 明朝"/>
                <a:cs typeface="Consolas"/>
              </a:endParaRPr>
            </a:p>
          </p:txBody>
        </p:sp>
        <p:sp>
          <p:nvSpPr>
            <p:cNvPr id="179" name="Text Box 294"/>
            <p:cNvSpPr txBox="1"/>
            <p:nvPr/>
          </p:nvSpPr>
          <p:spPr>
            <a:xfrm>
              <a:off x="4804136" y="3741547"/>
              <a:ext cx="200444" cy="268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kern="1200" noProof="1" smtClean="0">
                  <a:solidFill>
                    <a:srgbClr val="000000"/>
                  </a:solidFill>
                  <a:effectLst/>
                  <a:latin typeface="Consolas"/>
                  <a:ea typeface="ＭＳ 明朝"/>
                  <a:cs typeface="Consolas"/>
                </a:rPr>
                <a:t>O</a:t>
              </a:r>
              <a:endParaRPr lang="en-US" noProof="1">
                <a:effectLst/>
                <a:latin typeface="Consolas"/>
                <a:ea typeface="ＭＳ 明朝"/>
                <a:cs typeface="Consolas"/>
              </a:endParaRPr>
            </a:p>
          </p:txBody>
        </p:sp>
        <p:sp>
          <p:nvSpPr>
            <p:cNvPr id="180" name="Text Box 295"/>
            <p:cNvSpPr txBox="1"/>
            <p:nvPr/>
          </p:nvSpPr>
          <p:spPr>
            <a:xfrm>
              <a:off x="4956528" y="3738530"/>
              <a:ext cx="227222" cy="268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kern="1200" noProof="1" smtClean="0">
                  <a:solidFill>
                    <a:srgbClr val="000000"/>
                  </a:solidFill>
                  <a:effectLst/>
                  <a:latin typeface="Consolas"/>
                  <a:ea typeface="ＭＳ 明朝"/>
                  <a:cs typeface="Consolas"/>
                </a:rPr>
                <a:t>X</a:t>
              </a:r>
              <a:endParaRPr lang="en-US" noProof="1">
                <a:effectLst/>
                <a:latin typeface="Consolas"/>
                <a:ea typeface="ＭＳ 明朝"/>
                <a:cs typeface="Consolas"/>
              </a:endParaRPr>
            </a:p>
          </p:txBody>
        </p:sp>
        <p:sp>
          <p:nvSpPr>
            <p:cNvPr id="181" name="Text Box 296"/>
            <p:cNvSpPr txBox="1"/>
            <p:nvPr/>
          </p:nvSpPr>
          <p:spPr>
            <a:xfrm>
              <a:off x="5103356" y="3737924"/>
              <a:ext cx="226258" cy="268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noProof="1">
                  <a:solidFill>
                    <a:srgbClr val="000000"/>
                  </a:solidFill>
                  <a:latin typeface="Consolas"/>
                  <a:ea typeface="ＭＳ 明朝"/>
                  <a:cs typeface="Consolas"/>
                </a:rPr>
                <a:t>1</a:t>
              </a:r>
              <a:endParaRPr lang="en-US" noProof="1">
                <a:effectLst/>
                <a:latin typeface="Consolas"/>
                <a:ea typeface="ＭＳ 明朝"/>
                <a:cs typeface="Consolas"/>
              </a:endParaRPr>
            </a:p>
          </p:txBody>
        </p:sp>
        <p:sp>
          <p:nvSpPr>
            <p:cNvPr id="182" name="Text Box 266"/>
            <p:cNvSpPr txBox="1"/>
            <p:nvPr/>
          </p:nvSpPr>
          <p:spPr>
            <a:xfrm>
              <a:off x="4424485" y="3637659"/>
              <a:ext cx="208597" cy="2458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1600" noProof="1" smtClean="0">
                  <a:effectLst/>
                  <a:latin typeface="Times"/>
                  <a:ea typeface="ＭＳ 明朝"/>
                  <a:cs typeface="Times New Roman"/>
                </a:rPr>
                <a:t>1</a:t>
              </a:r>
              <a:endParaRPr lang="en-US" sz="1600" noProof="1">
                <a:effectLst/>
                <a:latin typeface="Times"/>
                <a:ea typeface="ＭＳ 明朝"/>
                <a:cs typeface="Times New Roman"/>
              </a:endParaRPr>
            </a:p>
          </p:txBody>
        </p:sp>
        <p:sp>
          <p:nvSpPr>
            <p:cNvPr id="183" name="Text Box 266"/>
            <p:cNvSpPr txBox="1"/>
            <p:nvPr/>
          </p:nvSpPr>
          <p:spPr>
            <a:xfrm>
              <a:off x="4421544" y="3849859"/>
              <a:ext cx="208597" cy="2458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sz="1600" kern="1200" noProof="1" smtClean="0">
                  <a:solidFill>
                    <a:srgbClr val="000000"/>
                  </a:solidFill>
                  <a:effectLst/>
                  <a:latin typeface="Times New Roman"/>
                  <a:ea typeface="ＭＳ 明朝"/>
                  <a:cs typeface="Times New Roman"/>
                </a:rPr>
                <a:t>0</a:t>
              </a:r>
              <a:endParaRPr lang="en-US" sz="1600" noProof="1">
                <a:effectLst/>
                <a:latin typeface="Times"/>
                <a:ea typeface="ＭＳ 明朝"/>
                <a:cs typeface="Times New Roman"/>
              </a:endParaRPr>
            </a:p>
          </p:txBody>
        </p:sp>
        <p:cxnSp>
          <p:nvCxnSpPr>
            <p:cNvPr id="184" name="Straight Connector 183"/>
            <p:cNvCxnSpPr/>
            <p:nvPr/>
          </p:nvCxnSpPr>
          <p:spPr>
            <a:xfrm>
              <a:off x="6099864" y="3782043"/>
              <a:ext cx="0" cy="19020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  <a:headEnd type="diamond"/>
              <a:tailEnd type="diamon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flipH="1">
              <a:off x="4691436" y="3780752"/>
              <a:ext cx="1201055" cy="0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flipH="1">
              <a:off x="4993050" y="3830839"/>
              <a:ext cx="129600" cy="348"/>
            </a:xfrm>
            <a:prstGeom prst="line">
              <a:avLst/>
            </a:prstGeom>
            <a:ln w="952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>
              <a:off x="5103356" y="3861502"/>
              <a:ext cx="0" cy="147600"/>
            </a:xfrm>
            <a:prstGeom prst="line">
              <a:avLst/>
            </a:prstGeom>
            <a:ln w="952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Oval 188"/>
            <p:cNvSpPr/>
            <p:nvPr/>
          </p:nvSpPr>
          <p:spPr>
            <a:xfrm>
              <a:off x="5078398" y="3812144"/>
              <a:ext cx="45717" cy="457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 noProof="1" smtClean="0">
                  <a:effectLst/>
                  <a:ea typeface="Times New Roman"/>
                  <a:cs typeface="Times New Roman"/>
                </a:rPr>
                <a:t> </a:t>
              </a:r>
              <a:endParaRPr lang="en-US" sz="1100" noProof="1">
                <a:effectLst/>
                <a:ea typeface="ＭＳ 明朝"/>
                <a:cs typeface="Times New Roman"/>
              </a:endParaRPr>
            </a:p>
          </p:txBody>
        </p:sp>
      </p:grpSp>
      <p:sp>
        <p:nvSpPr>
          <p:cNvPr id="158" name="TextBox 157"/>
          <p:cNvSpPr txBox="1"/>
          <p:nvPr/>
        </p:nvSpPr>
        <p:spPr>
          <a:xfrm>
            <a:off x="898707" y="296926"/>
            <a:ext cx="12548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noProof="1" smtClean="0">
                <a:latin typeface="Calibri" pitchFamily="34" charset="0"/>
              </a:rPr>
              <a:t>Geometry</a:t>
            </a:r>
            <a:endParaRPr lang="pt-BR" sz="2000" b="1" noProof="1">
              <a:latin typeface="Calibri" pitchFamily="34" charset="0"/>
            </a:endParaRPr>
          </a:p>
        </p:txBody>
      </p:sp>
      <p:cxnSp>
        <p:nvCxnSpPr>
          <p:cNvPr id="150" name="Straight Connector 149"/>
          <p:cNvCxnSpPr/>
          <p:nvPr/>
        </p:nvCxnSpPr>
        <p:spPr>
          <a:xfrm flipH="1">
            <a:off x="2471880" y="3028285"/>
            <a:ext cx="1249" cy="116756"/>
          </a:xfrm>
          <a:prstGeom prst="line">
            <a:avLst/>
          </a:prstGeom>
          <a:ln w="9525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 rot="5400000" flipH="1">
            <a:off x="1525168" y="2584575"/>
            <a:ext cx="1664" cy="116756"/>
          </a:xfrm>
          <a:prstGeom prst="line">
            <a:avLst/>
          </a:prstGeom>
          <a:ln w="9525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 Box 266"/>
          <p:cNvSpPr txBox="1"/>
          <p:nvPr/>
        </p:nvSpPr>
        <p:spPr>
          <a:xfrm>
            <a:off x="1878834" y="3312347"/>
            <a:ext cx="1221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pt-BR" b="1" i="1" noProof="1" smtClean="0">
                <a:solidFill>
                  <a:srgbClr val="FF0000"/>
                </a:solidFill>
                <a:latin typeface="Calibri"/>
                <a:cs typeface="Calibri"/>
              </a:rPr>
              <a:t>sOffset</a:t>
            </a:r>
            <a:r>
              <a:rPr lang="pt-BR" b="1" i="1" baseline="-25000" noProof="1" smtClean="0">
                <a:solidFill>
                  <a:srgbClr val="FF0000"/>
                </a:solidFill>
                <a:latin typeface="Calibri"/>
                <a:cs typeface="Calibri"/>
              </a:rPr>
              <a:t>geom</a:t>
            </a:r>
            <a:endParaRPr lang="en-US" b="1" i="1" baseline="-25000" noProof="1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54" name="Text Box 266"/>
          <p:cNvSpPr txBox="1"/>
          <p:nvPr/>
        </p:nvSpPr>
        <p:spPr>
          <a:xfrm>
            <a:off x="125987" y="2740312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pt-BR" b="1" i="1" noProof="1" smtClean="0">
                <a:solidFill>
                  <a:srgbClr val="FF0000"/>
                </a:solidFill>
                <a:latin typeface="Calibri"/>
                <a:cs typeface="Calibri"/>
              </a:rPr>
              <a:t>tOffset</a:t>
            </a:r>
            <a:r>
              <a:rPr lang="pt-BR" b="1" i="1" baseline="-25000" noProof="1" smtClean="0">
                <a:solidFill>
                  <a:srgbClr val="FF0000"/>
                </a:solidFill>
                <a:latin typeface="Calibri"/>
                <a:cs typeface="Calibri"/>
              </a:rPr>
              <a:t>geom</a:t>
            </a:r>
            <a:endParaRPr lang="en-US" b="1" i="1" noProof="1">
              <a:solidFill>
                <a:srgbClr val="FF0000"/>
              </a:solidFill>
              <a:latin typeface="Calibri"/>
              <a:cs typeface="Calibri"/>
            </a:endParaRPr>
          </a:p>
        </p:txBody>
      </p:sp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8060788"/>
              </p:ext>
            </p:extLst>
          </p:nvPr>
        </p:nvGraphicFramePr>
        <p:xfrm>
          <a:off x="1585497" y="4580926"/>
          <a:ext cx="281703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433"/>
                <a:gridCol w="402433"/>
                <a:gridCol w="402433"/>
                <a:gridCol w="402433"/>
                <a:gridCol w="402433"/>
                <a:gridCol w="402433"/>
                <a:gridCol w="4024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A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B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C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D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E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F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G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H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I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J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K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L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M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N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O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P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Q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R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S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T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U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V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X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Z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05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...</a:t>
                      </a:r>
                      <a:endParaRPr lang="pt-BR" sz="105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56" name="Straight Connector 55"/>
          <p:cNvCxnSpPr/>
          <p:nvPr/>
        </p:nvCxnSpPr>
        <p:spPr>
          <a:xfrm>
            <a:off x="1488795" y="4573872"/>
            <a:ext cx="0" cy="374084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-53630" y="4564585"/>
            <a:ext cx="1553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i="1" dirty="0" err="1" smtClean="0">
                <a:solidFill>
                  <a:srgbClr val="234271"/>
                </a:solidFill>
                <a:latin typeface="Calibri"/>
                <a:cs typeface="Calibri"/>
              </a:rPr>
              <a:t>charHeight</a:t>
            </a:r>
            <a:r>
              <a:rPr lang="pt-BR" b="1" i="1" baseline="-25000" dirty="0" err="1" smtClean="0">
                <a:solidFill>
                  <a:srgbClr val="234271"/>
                </a:solidFill>
                <a:latin typeface="Calibri"/>
                <a:cs typeface="Calibri"/>
              </a:rPr>
              <a:t>atlas</a:t>
            </a:r>
            <a:endParaRPr lang="pt-BR" b="1" i="1" dirty="0">
              <a:solidFill>
                <a:srgbClr val="234271"/>
              </a:solidFill>
              <a:latin typeface="Calibri"/>
              <a:cs typeface="Calibri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 flipH="1">
            <a:off x="4000360" y="4462180"/>
            <a:ext cx="402168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3461520" y="4068164"/>
            <a:ext cx="1510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i="1" dirty="0" err="1" smtClean="0">
                <a:solidFill>
                  <a:srgbClr val="234271"/>
                </a:solidFill>
                <a:latin typeface="Calibri"/>
                <a:cs typeface="Calibri"/>
              </a:rPr>
              <a:t>charWidth</a:t>
            </a:r>
            <a:r>
              <a:rPr lang="pt-BR" b="1" i="1" baseline="-25000" dirty="0" err="1" smtClean="0">
                <a:solidFill>
                  <a:srgbClr val="234271"/>
                </a:solidFill>
                <a:latin typeface="Calibri"/>
                <a:cs typeface="Calibri"/>
              </a:rPr>
              <a:t>atlas</a:t>
            </a:r>
            <a:endParaRPr lang="pt-BR" b="1" i="1" dirty="0">
              <a:solidFill>
                <a:srgbClr val="234271"/>
              </a:solidFill>
              <a:latin typeface="Calibri"/>
              <a:cs typeface="Calibri"/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2221753" y="5837975"/>
            <a:ext cx="0" cy="226311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1993155" y="5812579"/>
            <a:ext cx="22860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334736" y="5698574"/>
            <a:ext cx="116410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b="1" i="1" dirty="0" err="1" smtClean="0">
                <a:solidFill>
                  <a:srgbClr val="FF0000"/>
                </a:solidFill>
                <a:latin typeface="Calibri"/>
                <a:cs typeface="Calibri"/>
              </a:rPr>
              <a:t>tOffset</a:t>
            </a:r>
            <a:r>
              <a:rPr lang="pt-BR" b="1" i="1" baseline="-25000" dirty="0" err="1" smtClean="0">
                <a:solidFill>
                  <a:srgbClr val="FF0000"/>
                </a:solidFill>
                <a:latin typeface="Calibri"/>
                <a:cs typeface="Calibri"/>
              </a:rPr>
              <a:t>atlas</a:t>
            </a:r>
            <a:endParaRPr lang="pt-BR" b="1" i="1" baseline="-25000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 flipV="1">
            <a:off x="1442174" y="5809042"/>
            <a:ext cx="0" cy="255244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1549270" y="6158424"/>
            <a:ext cx="117532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b="1" i="1" dirty="0" err="1" smtClean="0">
                <a:solidFill>
                  <a:srgbClr val="FF0000"/>
                </a:solidFill>
                <a:latin typeface="Calibri"/>
                <a:cs typeface="Calibri"/>
              </a:rPr>
              <a:t>sOffset</a:t>
            </a:r>
            <a:r>
              <a:rPr lang="pt-BR" b="1" i="1" baseline="-25000" dirty="0" err="1" smtClean="0">
                <a:solidFill>
                  <a:srgbClr val="FF0000"/>
                </a:solidFill>
                <a:latin typeface="Calibri"/>
                <a:cs typeface="Calibri"/>
              </a:rPr>
              <a:t>atlas</a:t>
            </a:r>
            <a:endParaRPr lang="pt-BR" b="1" i="1" baseline="-25000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 flipH="1">
            <a:off x="1993155" y="6148950"/>
            <a:ext cx="228599" cy="0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898707" y="3936005"/>
            <a:ext cx="712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noProof="1" smtClean="0">
                <a:latin typeface="Calibri" pitchFamily="34" charset="0"/>
              </a:rPr>
              <a:t>Atlas</a:t>
            </a:r>
            <a:endParaRPr lang="pt-BR" sz="2000" b="1" noProof="1">
              <a:latin typeface="Calibri" pitchFamily="34" charset="0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2199241" y="5781683"/>
            <a:ext cx="79020" cy="79012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 noProof="1" smtClean="0">
                <a:effectLst/>
                <a:ea typeface="Times New Roman"/>
                <a:cs typeface="Times New Roman"/>
              </a:rPr>
              <a:t> </a:t>
            </a:r>
            <a:endParaRPr lang="en-US" sz="1100" noProof="1">
              <a:effectLst/>
              <a:ea typeface="ＭＳ 明朝"/>
              <a:cs typeface="Times New Roman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 flipV="1">
            <a:off x="1284480" y="2760359"/>
            <a:ext cx="0" cy="180000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2068865" y="3306793"/>
            <a:ext cx="126000" cy="0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9945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smtClean="0"/>
              <a:t>agosto 2012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7075" y="1528763"/>
            <a:ext cx="7205663" cy="379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smtClean="0"/>
              <a:t>agosto 2012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4975" y="292100"/>
            <a:ext cx="5249863" cy="627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Executive.thmx</Template>
  <TotalTime>13034</TotalTime>
  <Words>242</Words>
  <Application>Microsoft Office PowerPoint</Application>
  <PresentationFormat>Custom</PresentationFormat>
  <Paragraphs>136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Executive</vt:lpstr>
      <vt:lpstr>Rótulos em modelos massivos</vt:lpstr>
      <vt:lpstr>Slide 2</vt:lpstr>
      <vt:lpstr>Slide 3</vt:lpstr>
      <vt:lpstr>Slide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Proposta de Dissertação de Mestrado   Aplicação de Tags em Objetos de Modelos Massivos com Visualização em Tempo Real</dc:title>
  <dc:creator>Renato Deris Prado</dc:creator>
  <cp:lastModifiedBy>Alberto Raposo</cp:lastModifiedBy>
  <cp:revision>767</cp:revision>
  <dcterms:created xsi:type="dcterms:W3CDTF">2012-08-27T18:43:12Z</dcterms:created>
  <dcterms:modified xsi:type="dcterms:W3CDTF">2013-05-06T15:31:30Z</dcterms:modified>
</cp:coreProperties>
</file>