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3" r:id="rId3"/>
    <p:sldId id="259" r:id="rId4"/>
    <p:sldId id="265" r:id="rId5"/>
    <p:sldId id="264" r:id="rId6"/>
    <p:sldId id="266" r:id="rId7"/>
    <p:sldId id="267" r:id="rId8"/>
    <p:sldId id="262" r:id="rId9"/>
    <p:sldId id="268" r:id="rId10"/>
    <p:sldId id="270" r:id="rId11"/>
    <p:sldId id="271" r:id="rId12"/>
    <p:sldId id="272" r:id="rId13"/>
    <p:sldId id="273" r:id="rId14"/>
    <p:sldId id="276" r:id="rId15"/>
    <p:sldId id="277" r:id="rId16"/>
    <p:sldId id="278" r:id="rId17"/>
    <p:sldId id="279" r:id="rId18"/>
    <p:sldId id="274" r:id="rId19"/>
    <p:sldId id="280" r:id="rId20"/>
    <p:sldId id="282" r:id="rId21"/>
    <p:sldId id="287" r:id="rId22"/>
    <p:sldId id="283" r:id="rId23"/>
    <p:sldId id="284" r:id="rId24"/>
    <p:sldId id="285" r:id="rId25"/>
    <p:sldId id="286" r:id="rId26"/>
    <p:sldId id="288" r:id="rId27"/>
    <p:sldId id="28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C15"/>
    <a:srgbClr val="77DAD8"/>
    <a:srgbClr val="07999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18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/>
            </a:pPr>
            <a:r>
              <a:rPr lang="pt-BR" dirty="0" err="1" smtClean="0"/>
              <a:t>Quads</a:t>
            </a:r>
            <a:r>
              <a:rPr lang="pt-BR" baseline="0" dirty="0" smtClean="0"/>
              <a:t> </a:t>
            </a:r>
            <a:r>
              <a:rPr lang="pt-BR" baseline="0" dirty="0" err="1" smtClean="0"/>
              <a:t>with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and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without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labels</a:t>
            </a:r>
            <a:endParaRPr lang="pt-BR" dirty="0"/>
          </a:p>
        </c:rich>
      </c:tx>
      <c:layout>
        <c:manualLayout>
          <c:xMode val="edge"/>
          <c:yMode val="edge"/>
          <c:x val="0.30093555966180402"/>
          <c:y val="8.5319197541017605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410218172157599E-2"/>
          <c:y val="9.4971848075873805E-2"/>
          <c:w val="0.80964637266937201"/>
          <c:h val="0.73560625975863103"/>
        </c:manualLayout>
      </c:layout>
      <c:bar3DChart>
        <c:barDir val="col"/>
        <c:grouping val="standard"/>
        <c:varyColors val="0"/>
        <c:ser>
          <c:idx val="1"/>
          <c:order val="0"/>
          <c:tx>
            <c:strRef>
              <c:f>Plan1!$B$1</c:f>
              <c:strCache>
                <c:ptCount val="1"/>
                <c:pt idx="0">
                  <c:v>FPS (Sem Rótulos) 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025061073935099E-2"/>
                  <c:y val="6.5487884741322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030073288722101E-2"/>
                  <c:y val="7.596594629993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025061073935099E-2"/>
                  <c:y val="6.8107400130975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0200488591480601E-3"/>
                  <c:y val="4.7151277013752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0200488591480601E-3"/>
                  <c:y val="4.1912246234446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Plan1!$A$2:$A$6</c:f>
              <c:numCache>
                <c:formatCode>#,##0</c:formatCode>
                <c:ptCount val="5"/>
                <c:pt idx="0">
                  <c:v>100000</c:v>
                </c:pt>
                <c:pt idx="1">
                  <c:v>200000</c:v>
                </c:pt>
                <c:pt idx="2">
                  <c:v>500000</c:v>
                </c:pt>
                <c:pt idx="3">
                  <c:v>1000000</c:v>
                </c:pt>
                <c:pt idx="4">
                  <c:v>1200000</c:v>
                </c:pt>
              </c:numCache>
            </c:numRef>
          </c:cat>
          <c:val>
            <c:numRef>
              <c:f>Plan1!$B$2:$B$6</c:f>
              <c:numCache>
                <c:formatCode>General</c:formatCode>
                <c:ptCount val="5"/>
                <c:pt idx="0">
                  <c:v>54</c:v>
                </c:pt>
                <c:pt idx="1">
                  <c:v>27</c:v>
                </c:pt>
                <c:pt idx="2">
                  <c:v>10.6</c:v>
                </c:pt>
                <c:pt idx="3">
                  <c:v>5.4</c:v>
                </c:pt>
                <c:pt idx="4">
                  <c:v>4.5</c:v>
                </c:pt>
              </c:numCache>
            </c:numRef>
          </c:val>
        </c:ser>
        <c:ser>
          <c:idx val="2"/>
          <c:order val="1"/>
          <c:tx>
            <c:strRef>
              <c:f>Plan1!$C$1</c:f>
              <c:strCache>
                <c:ptCount val="1"/>
                <c:pt idx="0">
                  <c:v>FPS (Com Rótulos)  </c:v>
                </c:pt>
              </c:strCache>
            </c:strRef>
          </c:tx>
          <c:invertIfNegative val="0"/>
          <c:cat>
            <c:numRef>
              <c:f>Plan1!$A$2:$A$6</c:f>
              <c:numCache>
                <c:formatCode>#,##0</c:formatCode>
                <c:ptCount val="5"/>
                <c:pt idx="0">
                  <c:v>100000</c:v>
                </c:pt>
                <c:pt idx="1">
                  <c:v>200000</c:v>
                </c:pt>
                <c:pt idx="2">
                  <c:v>500000</c:v>
                </c:pt>
                <c:pt idx="3">
                  <c:v>1000000</c:v>
                </c:pt>
                <c:pt idx="4">
                  <c:v>1200000</c:v>
                </c:pt>
              </c:numCache>
            </c:numRef>
          </c:cat>
          <c:val>
            <c:numRef>
              <c:f>Plan1!$C$2:$C$6</c:f>
              <c:numCache>
                <c:formatCode>General</c:formatCode>
                <c:ptCount val="5"/>
                <c:pt idx="0">
                  <c:v>54</c:v>
                </c:pt>
                <c:pt idx="1">
                  <c:v>27</c:v>
                </c:pt>
                <c:pt idx="2">
                  <c:v>10.5</c:v>
                </c:pt>
                <c:pt idx="3">
                  <c:v>5.4</c:v>
                </c:pt>
                <c:pt idx="4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40057856"/>
        <c:axId val="40096512"/>
        <c:axId val="40079360"/>
      </c:bar3DChart>
      <c:catAx>
        <c:axId val="40057856"/>
        <c:scaling>
          <c:orientation val="minMax"/>
        </c:scaling>
        <c:delete val="0"/>
        <c:axPos val="b"/>
        <c:numFmt formatCode="#,##0" sourceLinked="1"/>
        <c:majorTickMark val="none"/>
        <c:minorTickMark val="none"/>
        <c:tickLblPos val="nextTo"/>
        <c:crossAx val="40096512"/>
        <c:crosses val="autoZero"/>
        <c:auto val="1"/>
        <c:lblAlgn val="ctr"/>
        <c:lblOffset val="100"/>
        <c:noMultiLvlLbl val="0"/>
      </c:catAx>
      <c:valAx>
        <c:axId val="40096512"/>
        <c:scaling>
          <c:orientation val="minMax"/>
          <c:max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057856"/>
        <c:crosses val="autoZero"/>
        <c:crossBetween val="between"/>
      </c:valAx>
      <c:serAx>
        <c:axId val="40079360"/>
        <c:scaling>
          <c:orientation val="minMax"/>
        </c:scaling>
        <c:delete val="1"/>
        <c:axPos val="b"/>
        <c:majorTickMark val="out"/>
        <c:minorTickMark val="none"/>
        <c:tickLblPos val="nextTo"/>
        <c:crossAx val="40096512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B298F-7232-436C-B3A7-53EEEC1EA978}" type="datetimeFigureOut">
              <a:rPr lang="zh-CN" altLang="en-US" smtClean="0"/>
              <a:pPr/>
              <a:t>2013/11/17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954BC-8956-4479-BE24-4689F6D98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2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 smtClean="0"/>
              <a:t>Labels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on</a:t>
            </a:r>
            <a:r>
              <a:rPr lang="pt-BR" baseline="0" dirty="0" smtClean="0"/>
              <a:t> real </a:t>
            </a:r>
            <a:r>
              <a:rPr lang="pt-BR" baseline="0" dirty="0" err="1" smtClean="0"/>
              <a:t>structures</a:t>
            </a:r>
            <a:r>
              <a:rPr lang="pt-BR" baseline="0" dirty="0" smtClean="0"/>
              <a:t> help </a:t>
            </a:r>
            <a:r>
              <a:rPr lang="pt-BR" baseline="0" dirty="0" err="1" smtClean="0"/>
              <a:t>engineers</a:t>
            </a:r>
            <a:r>
              <a:rPr lang="pt-BR" baseline="0" dirty="0" smtClean="0"/>
              <a:t> in </a:t>
            </a:r>
            <a:r>
              <a:rPr lang="pt-BR" baseline="0" dirty="0" err="1" smtClean="0"/>
              <a:t>identifying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objects</a:t>
            </a:r>
            <a:r>
              <a:rPr lang="pt-BR" baseline="0" dirty="0" smtClean="0"/>
              <a:t>, </a:t>
            </a:r>
            <a:r>
              <a:rPr lang="pt-BR" baseline="0" dirty="0" err="1" smtClean="0"/>
              <a:t>and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can</a:t>
            </a:r>
            <a:r>
              <a:rPr lang="pt-BR" baseline="0" dirty="0" smtClean="0"/>
              <a:t> do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same</a:t>
            </a:r>
            <a:r>
              <a:rPr lang="pt-BR" baseline="0" dirty="0" smtClean="0"/>
              <a:t> in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virtual </a:t>
            </a:r>
            <a:r>
              <a:rPr lang="pt-BR" baseline="0" dirty="0" err="1" smtClean="0"/>
              <a:t>scenario</a:t>
            </a:r>
            <a:r>
              <a:rPr lang="pt-BR" baseline="0" dirty="0" smtClean="0"/>
              <a:t>. </a:t>
            </a:r>
          </a:p>
          <a:p>
            <a:r>
              <a:rPr lang="pt-BR" baseline="0" dirty="0" err="1" smtClean="0"/>
              <a:t>Adds</a:t>
            </a:r>
            <a:r>
              <a:rPr lang="pt-BR" baseline="0" dirty="0" smtClean="0"/>
              <a:t> reality in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virtual </a:t>
            </a:r>
            <a:r>
              <a:rPr lang="pt-BR" baseline="0" dirty="0" err="1" smtClean="0"/>
              <a:t>scenario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so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3d </a:t>
            </a:r>
            <a:r>
              <a:rPr lang="pt-BR" baseline="0" dirty="0" err="1" smtClean="0"/>
              <a:t>model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can</a:t>
            </a:r>
            <a:r>
              <a:rPr lang="pt-BR" baseline="0" dirty="0" smtClean="0"/>
              <a:t> look more </a:t>
            </a:r>
            <a:r>
              <a:rPr lang="pt-BR" baseline="0" dirty="0" err="1" smtClean="0"/>
              <a:t>like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real </a:t>
            </a:r>
            <a:r>
              <a:rPr lang="pt-BR" baseline="0" dirty="0" err="1" smtClean="0"/>
              <a:t>model</a:t>
            </a:r>
            <a:r>
              <a:rPr lang="pt-BR" baseline="0" dirty="0" smtClean="0"/>
              <a:t>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402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err="1" smtClean="0"/>
              <a:t>Labels</a:t>
            </a:r>
            <a:r>
              <a:rPr lang="pt-BR" dirty="0" smtClean="0"/>
              <a:t> </a:t>
            </a:r>
            <a:r>
              <a:rPr lang="pt-BR" dirty="0" err="1" smtClean="0"/>
              <a:t>repeat</a:t>
            </a:r>
            <a:r>
              <a:rPr lang="pt-BR" dirty="0" smtClean="0"/>
              <a:t> </a:t>
            </a:r>
            <a:r>
              <a:rPr lang="pt-BR" dirty="0" err="1" smtClean="0"/>
              <a:t>horizontally</a:t>
            </a:r>
            <a:r>
              <a:rPr lang="pt-BR" dirty="0" smtClean="0"/>
              <a:t> </a:t>
            </a:r>
            <a:r>
              <a:rPr lang="pt-BR" dirty="0" err="1" smtClean="0"/>
              <a:t>so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user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can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always</a:t>
            </a:r>
            <a:r>
              <a:rPr lang="pt-BR" baseline="0" dirty="0" smtClean="0"/>
              <a:t> </a:t>
            </a:r>
            <a:r>
              <a:rPr lang="pt-BR" baseline="0" dirty="0" err="1" smtClean="0"/>
              <a:t>view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them</a:t>
            </a:r>
            <a:r>
              <a:rPr lang="pt-BR" baseline="0" dirty="0" smtClean="0"/>
              <a:t>. </a:t>
            </a:r>
            <a:r>
              <a:rPr lang="pt-BR" baseline="0" dirty="0" err="1" smtClean="0"/>
              <a:t>Not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vertically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or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screen </a:t>
            </a:r>
            <a:r>
              <a:rPr lang="pt-BR" baseline="0" dirty="0" err="1" smtClean="0"/>
              <a:t>would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be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flooded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with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text</a:t>
            </a:r>
            <a:r>
              <a:rPr lang="pt-BR" baseline="0" dirty="0" smtClean="0"/>
              <a:t>...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idea</a:t>
            </a:r>
            <a:r>
              <a:rPr lang="pt-BR" baseline="0" dirty="0" smtClean="0"/>
              <a:t> is </a:t>
            </a:r>
            <a:r>
              <a:rPr lang="pt-BR" baseline="0" dirty="0" err="1" smtClean="0"/>
              <a:t>that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objects</a:t>
            </a:r>
            <a:r>
              <a:rPr lang="pt-BR" baseline="0" dirty="0" smtClean="0"/>
              <a:t> are still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most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important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things</a:t>
            </a:r>
            <a:r>
              <a:rPr lang="pt-BR" baseline="0" dirty="0" smtClean="0"/>
              <a:t> to </a:t>
            </a:r>
            <a:r>
              <a:rPr lang="pt-BR" baseline="0" dirty="0" err="1" smtClean="0"/>
              <a:t>view</a:t>
            </a:r>
            <a:r>
              <a:rPr lang="pt-BR" baseline="0" dirty="0" smtClean="0"/>
              <a:t>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40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40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40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40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The </a:t>
            </a:r>
            <a:r>
              <a:rPr lang="pt-BR" dirty="0" err="1" smtClean="0"/>
              <a:t>commercial</a:t>
            </a:r>
            <a:r>
              <a:rPr lang="pt-BR" dirty="0" smtClean="0"/>
              <a:t> software </a:t>
            </a:r>
            <a:r>
              <a:rPr lang="pt-BR" dirty="0" err="1" smtClean="0"/>
              <a:t>Aveva</a:t>
            </a:r>
            <a:r>
              <a:rPr lang="pt-BR" dirty="0" smtClean="0"/>
              <a:t> </a:t>
            </a:r>
            <a:r>
              <a:rPr lang="pt-BR" dirty="0" err="1" smtClean="0"/>
              <a:t>Review</a:t>
            </a:r>
            <a:r>
              <a:rPr lang="pt-BR" dirty="0" smtClean="0"/>
              <a:t>, CAD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visualization</a:t>
            </a:r>
            <a:r>
              <a:rPr lang="pt-BR" baseline="0" dirty="0" smtClean="0"/>
              <a:t> software,</a:t>
            </a:r>
            <a:r>
              <a:rPr lang="pt-BR" dirty="0" smtClean="0"/>
              <a:t> </a:t>
            </a:r>
            <a:r>
              <a:rPr lang="pt-BR" dirty="0" err="1" smtClean="0"/>
              <a:t>has</a:t>
            </a:r>
            <a:r>
              <a:rPr lang="pt-BR" dirty="0" smtClean="0"/>
              <a:t> a </a:t>
            </a:r>
            <a:r>
              <a:rPr lang="pt-BR" dirty="0" err="1" smtClean="0"/>
              <a:t>solution</a:t>
            </a:r>
            <a:r>
              <a:rPr lang="pt-BR" baseline="0" dirty="0" smtClean="0"/>
              <a:t> </a:t>
            </a:r>
            <a:r>
              <a:rPr lang="pt-BR" baseline="0" dirty="0" err="1" smtClean="0"/>
              <a:t>with</a:t>
            </a:r>
            <a:r>
              <a:rPr lang="pt-BR" baseline="0" dirty="0" smtClean="0"/>
              <a:t> </a:t>
            </a:r>
            <a:r>
              <a:rPr lang="pt-BR" baseline="0" dirty="0" err="1" smtClean="0"/>
              <a:t>labels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that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appear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and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disppear</a:t>
            </a:r>
            <a:r>
              <a:rPr lang="pt-BR" baseline="0" dirty="0" smtClean="0"/>
              <a:t> as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camera</a:t>
            </a:r>
            <a:r>
              <a:rPr lang="pt-BR" baseline="0" dirty="0" smtClean="0"/>
              <a:t> moves. </a:t>
            </a:r>
            <a:r>
              <a:rPr lang="pt-BR" baseline="0" dirty="0" err="1" smtClean="0"/>
              <a:t>Anyway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solution</a:t>
            </a:r>
            <a:r>
              <a:rPr lang="pt-BR" baseline="0" dirty="0" smtClean="0"/>
              <a:t> </a:t>
            </a:r>
            <a:r>
              <a:rPr lang="pt-BR" baseline="0" dirty="0" err="1" smtClean="0"/>
              <a:t>is</a:t>
            </a:r>
            <a:r>
              <a:rPr lang="pt-BR" baseline="0" dirty="0" smtClean="0"/>
              <a:t> </a:t>
            </a:r>
            <a:r>
              <a:rPr lang="pt-BR" baseline="0" dirty="0" err="1" smtClean="0"/>
              <a:t>not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known</a:t>
            </a:r>
            <a:r>
              <a:rPr lang="pt-BR" baseline="0" dirty="0" smtClean="0"/>
              <a:t>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3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err="1" smtClean="0"/>
              <a:t>Details</a:t>
            </a:r>
            <a:r>
              <a:rPr lang="pt-BR" dirty="0" smtClean="0"/>
              <a:t> </a:t>
            </a:r>
            <a:r>
              <a:rPr lang="pt-BR" dirty="0" err="1" smtClean="0"/>
              <a:t>about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automatic</a:t>
            </a:r>
            <a:r>
              <a:rPr lang="pt-BR" dirty="0" smtClean="0"/>
              <a:t> </a:t>
            </a:r>
            <a:r>
              <a:rPr lang="pt-BR" dirty="0" err="1" smtClean="0"/>
              <a:t>texture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coordinate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generation</a:t>
            </a:r>
            <a:r>
              <a:rPr lang="pt-BR" baseline="0" dirty="0" smtClean="0"/>
              <a:t> are </a:t>
            </a:r>
            <a:r>
              <a:rPr lang="pt-BR" baseline="0" dirty="0" err="1" smtClean="0"/>
              <a:t>detailed</a:t>
            </a:r>
            <a:r>
              <a:rPr lang="pt-BR" baseline="0" dirty="0" smtClean="0"/>
              <a:t> in </a:t>
            </a:r>
            <a:r>
              <a:rPr lang="pt-BR" baseline="0" dirty="0" err="1" smtClean="0"/>
              <a:t>the</a:t>
            </a:r>
            <a:r>
              <a:rPr lang="pt-BR" baseline="0" dirty="0" smtClean="0"/>
              <a:t> </a:t>
            </a:r>
            <a:r>
              <a:rPr lang="pt-BR" baseline="0" dirty="0" err="1" smtClean="0"/>
              <a:t>paper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</a:t>
            </a:r>
            <a:r>
              <a:rPr lang="pt-BR" dirty="0" err="1" smtClean="0"/>
              <a:t>ext</a:t>
            </a:r>
            <a:r>
              <a:rPr lang="pt-BR" dirty="0" smtClean="0"/>
              <a:t> buffer = buffer </a:t>
            </a:r>
            <a:r>
              <a:rPr lang="pt-BR" dirty="0" err="1" smtClean="0"/>
              <a:t>with</a:t>
            </a:r>
            <a:r>
              <a:rPr lang="pt-BR" dirty="0" smtClean="0"/>
              <a:t> textual</a:t>
            </a:r>
            <a:r>
              <a:rPr lang="pt-BR" baseline="0" dirty="0" smtClean="0"/>
              <a:t> </a:t>
            </a:r>
            <a:r>
              <a:rPr lang="pt-BR" baseline="0" dirty="0" err="1" smtClean="0"/>
              <a:t>information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of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all</a:t>
            </a:r>
            <a:r>
              <a:rPr lang="pt-BR" baseline="0" dirty="0" smtClean="0"/>
              <a:t> </a:t>
            </a:r>
            <a:r>
              <a:rPr lang="pt-BR" baseline="0" dirty="0" err="1" smtClean="0"/>
              <a:t>objects</a:t>
            </a:r>
            <a:r>
              <a:rPr lang="pt-BR" baseline="0" dirty="0" smtClean="0"/>
              <a:t> (slide 11)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69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LABEL IDENTIFIER = 6</a:t>
            </a:r>
          </a:p>
          <a:p>
            <a:r>
              <a:rPr lang="pt-BR" dirty="0" smtClean="0"/>
              <a:t>CHARACTER INDEX FOUND IN PREVIOUS STEP = 2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954BC-8956-4479-BE24-4689F6D9801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1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5" t="12200" r="7584" b="23991"/>
          <a:stretch/>
        </p:blipFill>
        <p:spPr bwMode="auto">
          <a:xfrm>
            <a:off x="36512" y="2656625"/>
            <a:ext cx="9027101" cy="420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-11542" y="149078"/>
            <a:ext cx="2544715" cy="4334777"/>
          </a:xfrm>
          <a:custGeom>
            <a:avLst/>
            <a:gdLst>
              <a:gd name="connsiteX0" fmla="*/ 0 w 1008112"/>
              <a:gd name="connsiteY0" fmla="*/ 0 h 1944216"/>
              <a:gd name="connsiteX1" fmla="*/ 1008112 w 1008112"/>
              <a:gd name="connsiteY1" fmla="*/ 0 h 1944216"/>
              <a:gd name="connsiteX2" fmla="*/ 1008112 w 1008112"/>
              <a:gd name="connsiteY2" fmla="*/ 1944216 h 1944216"/>
              <a:gd name="connsiteX3" fmla="*/ 0 w 1008112"/>
              <a:gd name="connsiteY3" fmla="*/ 1944216 h 1944216"/>
              <a:gd name="connsiteX4" fmla="*/ 0 w 1008112"/>
              <a:gd name="connsiteY4" fmla="*/ 0 h 1944216"/>
              <a:gd name="connsiteX0" fmla="*/ 0 w 2082933"/>
              <a:gd name="connsiteY0" fmla="*/ 0 h 2080574"/>
              <a:gd name="connsiteX1" fmla="*/ 1008112 w 2082933"/>
              <a:gd name="connsiteY1" fmla="*/ 0 h 2080574"/>
              <a:gd name="connsiteX2" fmla="*/ 2082933 w 2082933"/>
              <a:gd name="connsiteY2" fmla="*/ 2080574 h 2080574"/>
              <a:gd name="connsiteX3" fmla="*/ 0 w 2082933"/>
              <a:gd name="connsiteY3" fmla="*/ 1944216 h 2080574"/>
              <a:gd name="connsiteX4" fmla="*/ 0 w 2082933"/>
              <a:gd name="connsiteY4" fmla="*/ 0 h 2080574"/>
              <a:gd name="connsiteX0" fmla="*/ 0 w 2082933"/>
              <a:gd name="connsiteY0" fmla="*/ 0 h 2577880"/>
              <a:gd name="connsiteX1" fmla="*/ 1008112 w 2082933"/>
              <a:gd name="connsiteY1" fmla="*/ 0 h 2577880"/>
              <a:gd name="connsiteX2" fmla="*/ 2082933 w 2082933"/>
              <a:gd name="connsiteY2" fmla="*/ 2080574 h 2577880"/>
              <a:gd name="connsiteX3" fmla="*/ 1852863 w 2082933"/>
              <a:gd name="connsiteY3" fmla="*/ 2577880 h 2577880"/>
              <a:gd name="connsiteX4" fmla="*/ 0 w 2082933"/>
              <a:gd name="connsiteY4" fmla="*/ 0 h 2577880"/>
              <a:gd name="connsiteX0" fmla="*/ 0 w 2852954"/>
              <a:gd name="connsiteY0" fmla="*/ 0 h 3853228"/>
              <a:gd name="connsiteX1" fmla="*/ 1778133 w 2852954"/>
              <a:gd name="connsiteY1" fmla="*/ 1275348 h 3853228"/>
              <a:gd name="connsiteX2" fmla="*/ 2852954 w 2852954"/>
              <a:gd name="connsiteY2" fmla="*/ 3355922 h 3853228"/>
              <a:gd name="connsiteX3" fmla="*/ 2622884 w 2852954"/>
              <a:gd name="connsiteY3" fmla="*/ 3853228 h 3853228"/>
              <a:gd name="connsiteX4" fmla="*/ 0 w 2852954"/>
              <a:gd name="connsiteY4" fmla="*/ 0 h 3853228"/>
              <a:gd name="connsiteX0" fmla="*/ 0 w 2852954"/>
              <a:gd name="connsiteY0" fmla="*/ 72189 h 3925417"/>
              <a:gd name="connsiteX1" fmla="*/ 1441248 w 2852954"/>
              <a:gd name="connsiteY1" fmla="*/ 0 h 3925417"/>
              <a:gd name="connsiteX2" fmla="*/ 2852954 w 2852954"/>
              <a:gd name="connsiteY2" fmla="*/ 3428111 h 3925417"/>
              <a:gd name="connsiteX3" fmla="*/ 2622884 w 2852954"/>
              <a:gd name="connsiteY3" fmla="*/ 3925417 h 3925417"/>
              <a:gd name="connsiteX4" fmla="*/ 0 w 2852954"/>
              <a:gd name="connsiteY4" fmla="*/ 72189 h 3925417"/>
              <a:gd name="connsiteX0" fmla="*/ 0 w 2844933"/>
              <a:gd name="connsiteY0" fmla="*/ 0 h 4013649"/>
              <a:gd name="connsiteX1" fmla="*/ 1433227 w 2844933"/>
              <a:gd name="connsiteY1" fmla="*/ 88232 h 4013649"/>
              <a:gd name="connsiteX2" fmla="*/ 2844933 w 2844933"/>
              <a:gd name="connsiteY2" fmla="*/ 3516343 h 4013649"/>
              <a:gd name="connsiteX3" fmla="*/ 2614863 w 2844933"/>
              <a:gd name="connsiteY3" fmla="*/ 4013649 h 4013649"/>
              <a:gd name="connsiteX4" fmla="*/ 0 w 2844933"/>
              <a:gd name="connsiteY4" fmla="*/ 0 h 4013649"/>
              <a:gd name="connsiteX0" fmla="*/ 0 w 2901080"/>
              <a:gd name="connsiteY0" fmla="*/ 0 h 3933438"/>
              <a:gd name="connsiteX1" fmla="*/ 1489374 w 2901080"/>
              <a:gd name="connsiteY1" fmla="*/ 8021 h 3933438"/>
              <a:gd name="connsiteX2" fmla="*/ 2901080 w 2901080"/>
              <a:gd name="connsiteY2" fmla="*/ 3436132 h 3933438"/>
              <a:gd name="connsiteX3" fmla="*/ 2671010 w 2901080"/>
              <a:gd name="connsiteY3" fmla="*/ 3933438 h 3933438"/>
              <a:gd name="connsiteX4" fmla="*/ 0 w 2901080"/>
              <a:gd name="connsiteY4" fmla="*/ 0 h 3933438"/>
              <a:gd name="connsiteX0" fmla="*/ 0 w 2901080"/>
              <a:gd name="connsiteY0" fmla="*/ 0 h 4535017"/>
              <a:gd name="connsiteX1" fmla="*/ 1489374 w 2901080"/>
              <a:gd name="connsiteY1" fmla="*/ 8021 h 4535017"/>
              <a:gd name="connsiteX2" fmla="*/ 2901080 w 2901080"/>
              <a:gd name="connsiteY2" fmla="*/ 3436132 h 4535017"/>
              <a:gd name="connsiteX3" fmla="*/ 2847473 w 2901080"/>
              <a:gd name="connsiteY3" fmla="*/ 4535017 h 4535017"/>
              <a:gd name="connsiteX4" fmla="*/ 0 w 2901080"/>
              <a:gd name="connsiteY4" fmla="*/ 0 h 4535017"/>
              <a:gd name="connsiteX0" fmla="*/ 0 w 3125669"/>
              <a:gd name="connsiteY0" fmla="*/ 0 h 4535017"/>
              <a:gd name="connsiteX1" fmla="*/ 1489374 w 3125669"/>
              <a:gd name="connsiteY1" fmla="*/ 8021 h 4535017"/>
              <a:gd name="connsiteX2" fmla="*/ 3125669 w 3125669"/>
              <a:gd name="connsiteY2" fmla="*/ 4478869 h 4535017"/>
              <a:gd name="connsiteX3" fmla="*/ 2847473 w 3125669"/>
              <a:gd name="connsiteY3" fmla="*/ 4535017 h 4535017"/>
              <a:gd name="connsiteX4" fmla="*/ 0 w 3125669"/>
              <a:gd name="connsiteY4" fmla="*/ 0 h 4535017"/>
              <a:gd name="connsiteX0" fmla="*/ 0 w 3125669"/>
              <a:gd name="connsiteY0" fmla="*/ 0 h 4502932"/>
              <a:gd name="connsiteX1" fmla="*/ 1489374 w 3125669"/>
              <a:gd name="connsiteY1" fmla="*/ 8021 h 4502932"/>
              <a:gd name="connsiteX2" fmla="*/ 3125669 w 3125669"/>
              <a:gd name="connsiteY2" fmla="*/ 4478869 h 4502932"/>
              <a:gd name="connsiteX3" fmla="*/ 2815389 w 3125669"/>
              <a:gd name="connsiteY3" fmla="*/ 4502932 h 4502932"/>
              <a:gd name="connsiteX4" fmla="*/ 0 w 3125669"/>
              <a:gd name="connsiteY4" fmla="*/ 0 h 4502932"/>
              <a:gd name="connsiteX0" fmla="*/ 0 w 3125669"/>
              <a:gd name="connsiteY0" fmla="*/ 0 h 4511097"/>
              <a:gd name="connsiteX1" fmla="*/ 1489374 w 3125669"/>
              <a:gd name="connsiteY1" fmla="*/ 8021 h 4511097"/>
              <a:gd name="connsiteX2" fmla="*/ 3125669 w 3125669"/>
              <a:gd name="connsiteY2" fmla="*/ 4478869 h 4511097"/>
              <a:gd name="connsiteX3" fmla="*/ 2872539 w 3125669"/>
              <a:gd name="connsiteY3" fmla="*/ 4511097 h 4511097"/>
              <a:gd name="connsiteX4" fmla="*/ 0 w 3125669"/>
              <a:gd name="connsiteY4" fmla="*/ 0 h 4511097"/>
              <a:gd name="connsiteX0" fmla="*/ 0 w 3076683"/>
              <a:gd name="connsiteY0" fmla="*/ 0 h 4511097"/>
              <a:gd name="connsiteX1" fmla="*/ 1489374 w 3076683"/>
              <a:gd name="connsiteY1" fmla="*/ 8021 h 4511097"/>
              <a:gd name="connsiteX2" fmla="*/ 3076683 w 3076683"/>
              <a:gd name="connsiteY2" fmla="*/ 4487033 h 4511097"/>
              <a:gd name="connsiteX3" fmla="*/ 2872539 w 3076683"/>
              <a:gd name="connsiteY3" fmla="*/ 4511097 h 4511097"/>
              <a:gd name="connsiteX4" fmla="*/ 0 w 3076683"/>
              <a:gd name="connsiteY4" fmla="*/ 0 h 4511097"/>
              <a:gd name="connsiteX0" fmla="*/ 0 w 2929725"/>
              <a:gd name="connsiteY0" fmla="*/ 0 h 4511097"/>
              <a:gd name="connsiteX1" fmla="*/ 1342416 w 2929725"/>
              <a:gd name="connsiteY1" fmla="*/ 8021 h 4511097"/>
              <a:gd name="connsiteX2" fmla="*/ 2929725 w 2929725"/>
              <a:gd name="connsiteY2" fmla="*/ 4487033 h 4511097"/>
              <a:gd name="connsiteX3" fmla="*/ 2725581 w 2929725"/>
              <a:gd name="connsiteY3" fmla="*/ 4511097 h 4511097"/>
              <a:gd name="connsiteX4" fmla="*/ 0 w 2929725"/>
              <a:gd name="connsiteY4" fmla="*/ 0 h 4511097"/>
              <a:gd name="connsiteX0" fmla="*/ 0 w 2929725"/>
              <a:gd name="connsiteY0" fmla="*/ 143 h 4511240"/>
              <a:gd name="connsiteX1" fmla="*/ 1097487 w 2929725"/>
              <a:gd name="connsiteY1" fmla="*/ 0 h 4511240"/>
              <a:gd name="connsiteX2" fmla="*/ 2929725 w 2929725"/>
              <a:gd name="connsiteY2" fmla="*/ 4487176 h 4511240"/>
              <a:gd name="connsiteX3" fmla="*/ 2725581 w 2929725"/>
              <a:gd name="connsiteY3" fmla="*/ 4511240 h 4511240"/>
              <a:gd name="connsiteX4" fmla="*/ 0 w 2929725"/>
              <a:gd name="connsiteY4" fmla="*/ 143 h 4511240"/>
              <a:gd name="connsiteX0" fmla="*/ 0 w 3226504"/>
              <a:gd name="connsiteY0" fmla="*/ 417238 h 4511240"/>
              <a:gd name="connsiteX1" fmla="*/ 1394266 w 3226504"/>
              <a:gd name="connsiteY1" fmla="*/ 0 h 4511240"/>
              <a:gd name="connsiteX2" fmla="*/ 3226504 w 3226504"/>
              <a:gd name="connsiteY2" fmla="*/ 4487176 h 4511240"/>
              <a:gd name="connsiteX3" fmla="*/ 3022360 w 3226504"/>
              <a:gd name="connsiteY3" fmla="*/ 4511240 h 4511240"/>
              <a:gd name="connsiteX4" fmla="*/ 0 w 3226504"/>
              <a:gd name="connsiteY4" fmla="*/ 417238 h 4511240"/>
              <a:gd name="connsiteX0" fmla="*/ 0 w 3226504"/>
              <a:gd name="connsiteY0" fmla="*/ 473385 h 4567387"/>
              <a:gd name="connsiteX1" fmla="*/ 568097 w 3226504"/>
              <a:gd name="connsiteY1" fmla="*/ 0 h 4567387"/>
              <a:gd name="connsiteX2" fmla="*/ 3226504 w 3226504"/>
              <a:gd name="connsiteY2" fmla="*/ 4543323 h 4567387"/>
              <a:gd name="connsiteX3" fmla="*/ 3022360 w 3226504"/>
              <a:gd name="connsiteY3" fmla="*/ 4567387 h 4567387"/>
              <a:gd name="connsiteX4" fmla="*/ 0 w 3226504"/>
              <a:gd name="connsiteY4" fmla="*/ 473385 h 4567387"/>
              <a:gd name="connsiteX0" fmla="*/ 0 w 2673052"/>
              <a:gd name="connsiteY0" fmla="*/ 1556227 h 4567387"/>
              <a:gd name="connsiteX1" fmla="*/ 14645 w 2673052"/>
              <a:gd name="connsiteY1" fmla="*/ 0 h 4567387"/>
              <a:gd name="connsiteX2" fmla="*/ 2673052 w 2673052"/>
              <a:gd name="connsiteY2" fmla="*/ 4543323 h 4567387"/>
              <a:gd name="connsiteX3" fmla="*/ 2468908 w 2673052"/>
              <a:gd name="connsiteY3" fmla="*/ 4567387 h 4567387"/>
              <a:gd name="connsiteX4" fmla="*/ 0 w 2673052"/>
              <a:gd name="connsiteY4" fmla="*/ 1556227 h 4567387"/>
              <a:gd name="connsiteX0" fmla="*/ 0 w 2673052"/>
              <a:gd name="connsiteY0" fmla="*/ 1299554 h 4310714"/>
              <a:gd name="connsiteX1" fmla="*/ 151003 w 2673052"/>
              <a:gd name="connsiteY1" fmla="*/ 0 h 4310714"/>
              <a:gd name="connsiteX2" fmla="*/ 2673052 w 2673052"/>
              <a:gd name="connsiteY2" fmla="*/ 4286650 h 4310714"/>
              <a:gd name="connsiteX3" fmla="*/ 2468908 w 2673052"/>
              <a:gd name="connsiteY3" fmla="*/ 4310714 h 4310714"/>
              <a:gd name="connsiteX4" fmla="*/ 0 w 2673052"/>
              <a:gd name="connsiteY4" fmla="*/ 1299554 h 4310714"/>
              <a:gd name="connsiteX0" fmla="*/ 0 w 2544715"/>
              <a:gd name="connsiteY0" fmla="*/ 1500080 h 4310714"/>
              <a:gd name="connsiteX1" fmla="*/ 22666 w 2544715"/>
              <a:gd name="connsiteY1" fmla="*/ 0 h 4310714"/>
              <a:gd name="connsiteX2" fmla="*/ 2544715 w 2544715"/>
              <a:gd name="connsiteY2" fmla="*/ 4286650 h 4310714"/>
              <a:gd name="connsiteX3" fmla="*/ 2340571 w 2544715"/>
              <a:gd name="connsiteY3" fmla="*/ 4310714 h 4310714"/>
              <a:gd name="connsiteX4" fmla="*/ 0 w 2544715"/>
              <a:gd name="connsiteY4" fmla="*/ 1500080 h 4310714"/>
              <a:gd name="connsiteX0" fmla="*/ 0 w 2544715"/>
              <a:gd name="connsiteY0" fmla="*/ 1524143 h 4334777"/>
              <a:gd name="connsiteX1" fmla="*/ 6624 w 2544715"/>
              <a:gd name="connsiteY1" fmla="*/ 0 h 4334777"/>
              <a:gd name="connsiteX2" fmla="*/ 2544715 w 2544715"/>
              <a:gd name="connsiteY2" fmla="*/ 4310713 h 4334777"/>
              <a:gd name="connsiteX3" fmla="*/ 2340571 w 2544715"/>
              <a:gd name="connsiteY3" fmla="*/ 4334777 h 4334777"/>
              <a:gd name="connsiteX4" fmla="*/ 0 w 2544715"/>
              <a:gd name="connsiteY4" fmla="*/ 1524143 h 433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4715" h="4334777">
                <a:moveTo>
                  <a:pt x="0" y="1524143"/>
                </a:moveTo>
                <a:lnTo>
                  <a:pt x="6624" y="0"/>
                </a:lnTo>
                <a:lnTo>
                  <a:pt x="2544715" y="4310713"/>
                </a:lnTo>
                <a:lnTo>
                  <a:pt x="2340571" y="4334777"/>
                </a:lnTo>
                <a:lnTo>
                  <a:pt x="0" y="1524143"/>
                </a:lnTo>
                <a:close/>
              </a:path>
            </a:pathLst>
          </a:custGeom>
          <a:solidFill>
            <a:srgbClr val="079998">
              <a:alpha val="80000"/>
            </a:srgbClr>
          </a:solidFill>
          <a:ln>
            <a:noFill/>
          </a:ln>
          <a:effectLst>
            <a:glow rad="177800">
              <a:srgbClr val="079998">
                <a:alpha val="87000"/>
              </a:srgb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6"/>
          <p:cNvSpPr/>
          <p:nvPr userDrawn="1"/>
        </p:nvSpPr>
        <p:spPr>
          <a:xfrm>
            <a:off x="4153807" y="-63652"/>
            <a:ext cx="2065637" cy="3829414"/>
          </a:xfrm>
          <a:custGeom>
            <a:avLst/>
            <a:gdLst>
              <a:gd name="connsiteX0" fmla="*/ 0 w 1008112"/>
              <a:gd name="connsiteY0" fmla="*/ 0 h 1944216"/>
              <a:gd name="connsiteX1" fmla="*/ 1008112 w 1008112"/>
              <a:gd name="connsiteY1" fmla="*/ 0 h 1944216"/>
              <a:gd name="connsiteX2" fmla="*/ 1008112 w 1008112"/>
              <a:gd name="connsiteY2" fmla="*/ 1944216 h 1944216"/>
              <a:gd name="connsiteX3" fmla="*/ 0 w 1008112"/>
              <a:gd name="connsiteY3" fmla="*/ 1944216 h 1944216"/>
              <a:gd name="connsiteX4" fmla="*/ 0 w 1008112"/>
              <a:gd name="connsiteY4" fmla="*/ 0 h 1944216"/>
              <a:gd name="connsiteX0" fmla="*/ 0 w 2082933"/>
              <a:gd name="connsiteY0" fmla="*/ 0 h 2080574"/>
              <a:gd name="connsiteX1" fmla="*/ 1008112 w 2082933"/>
              <a:gd name="connsiteY1" fmla="*/ 0 h 2080574"/>
              <a:gd name="connsiteX2" fmla="*/ 2082933 w 2082933"/>
              <a:gd name="connsiteY2" fmla="*/ 2080574 h 2080574"/>
              <a:gd name="connsiteX3" fmla="*/ 0 w 2082933"/>
              <a:gd name="connsiteY3" fmla="*/ 1944216 h 2080574"/>
              <a:gd name="connsiteX4" fmla="*/ 0 w 2082933"/>
              <a:gd name="connsiteY4" fmla="*/ 0 h 2080574"/>
              <a:gd name="connsiteX0" fmla="*/ 0 w 2082933"/>
              <a:gd name="connsiteY0" fmla="*/ 0 h 2577880"/>
              <a:gd name="connsiteX1" fmla="*/ 1008112 w 2082933"/>
              <a:gd name="connsiteY1" fmla="*/ 0 h 2577880"/>
              <a:gd name="connsiteX2" fmla="*/ 2082933 w 2082933"/>
              <a:gd name="connsiteY2" fmla="*/ 2080574 h 2577880"/>
              <a:gd name="connsiteX3" fmla="*/ 1852863 w 2082933"/>
              <a:gd name="connsiteY3" fmla="*/ 2577880 h 2577880"/>
              <a:gd name="connsiteX4" fmla="*/ 0 w 2082933"/>
              <a:gd name="connsiteY4" fmla="*/ 0 h 2577880"/>
              <a:gd name="connsiteX0" fmla="*/ 0 w 2852954"/>
              <a:gd name="connsiteY0" fmla="*/ 0 h 3853228"/>
              <a:gd name="connsiteX1" fmla="*/ 1778133 w 2852954"/>
              <a:gd name="connsiteY1" fmla="*/ 1275348 h 3853228"/>
              <a:gd name="connsiteX2" fmla="*/ 2852954 w 2852954"/>
              <a:gd name="connsiteY2" fmla="*/ 3355922 h 3853228"/>
              <a:gd name="connsiteX3" fmla="*/ 2622884 w 2852954"/>
              <a:gd name="connsiteY3" fmla="*/ 3853228 h 3853228"/>
              <a:gd name="connsiteX4" fmla="*/ 0 w 2852954"/>
              <a:gd name="connsiteY4" fmla="*/ 0 h 3853228"/>
              <a:gd name="connsiteX0" fmla="*/ 0 w 2852954"/>
              <a:gd name="connsiteY0" fmla="*/ 72189 h 3925417"/>
              <a:gd name="connsiteX1" fmla="*/ 1441248 w 2852954"/>
              <a:gd name="connsiteY1" fmla="*/ 0 h 3925417"/>
              <a:gd name="connsiteX2" fmla="*/ 2852954 w 2852954"/>
              <a:gd name="connsiteY2" fmla="*/ 3428111 h 3925417"/>
              <a:gd name="connsiteX3" fmla="*/ 2622884 w 2852954"/>
              <a:gd name="connsiteY3" fmla="*/ 3925417 h 3925417"/>
              <a:gd name="connsiteX4" fmla="*/ 0 w 2852954"/>
              <a:gd name="connsiteY4" fmla="*/ 72189 h 3925417"/>
              <a:gd name="connsiteX0" fmla="*/ 0 w 2844933"/>
              <a:gd name="connsiteY0" fmla="*/ 0 h 4013649"/>
              <a:gd name="connsiteX1" fmla="*/ 1433227 w 2844933"/>
              <a:gd name="connsiteY1" fmla="*/ 88232 h 4013649"/>
              <a:gd name="connsiteX2" fmla="*/ 2844933 w 2844933"/>
              <a:gd name="connsiteY2" fmla="*/ 3516343 h 4013649"/>
              <a:gd name="connsiteX3" fmla="*/ 2614863 w 2844933"/>
              <a:gd name="connsiteY3" fmla="*/ 4013649 h 4013649"/>
              <a:gd name="connsiteX4" fmla="*/ 0 w 2844933"/>
              <a:gd name="connsiteY4" fmla="*/ 0 h 4013649"/>
              <a:gd name="connsiteX0" fmla="*/ 0 w 2901080"/>
              <a:gd name="connsiteY0" fmla="*/ 0 h 3933438"/>
              <a:gd name="connsiteX1" fmla="*/ 1489374 w 2901080"/>
              <a:gd name="connsiteY1" fmla="*/ 8021 h 3933438"/>
              <a:gd name="connsiteX2" fmla="*/ 2901080 w 2901080"/>
              <a:gd name="connsiteY2" fmla="*/ 3436132 h 3933438"/>
              <a:gd name="connsiteX3" fmla="*/ 2671010 w 2901080"/>
              <a:gd name="connsiteY3" fmla="*/ 3933438 h 3933438"/>
              <a:gd name="connsiteX4" fmla="*/ 0 w 2901080"/>
              <a:gd name="connsiteY4" fmla="*/ 0 h 3933438"/>
              <a:gd name="connsiteX0" fmla="*/ 0 w 2901080"/>
              <a:gd name="connsiteY0" fmla="*/ 0 h 4535017"/>
              <a:gd name="connsiteX1" fmla="*/ 1489374 w 2901080"/>
              <a:gd name="connsiteY1" fmla="*/ 8021 h 4535017"/>
              <a:gd name="connsiteX2" fmla="*/ 2901080 w 2901080"/>
              <a:gd name="connsiteY2" fmla="*/ 3436132 h 4535017"/>
              <a:gd name="connsiteX3" fmla="*/ 2847473 w 2901080"/>
              <a:gd name="connsiteY3" fmla="*/ 4535017 h 4535017"/>
              <a:gd name="connsiteX4" fmla="*/ 0 w 2901080"/>
              <a:gd name="connsiteY4" fmla="*/ 0 h 4535017"/>
              <a:gd name="connsiteX0" fmla="*/ 0 w 3125669"/>
              <a:gd name="connsiteY0" fmla="*/ 0 h 4535017"/>
              <a:gd name="connsiteX1" fmla="*/ 1489374 w 3125669"/>
              <a:gd name="connsiteY1" fmla="*/ 8021 h 4535017"/>
              <a:gd name="connsiteX2" fmla="*/ 3125669 w 3125669"/>
              <a:gd name="connsiteY2" fmla="*/ 4478869 h 4535017"/>
              <a:gd name="connsiteX3" fmla="*/ 2847473 w 3125669"/>
              <a:gd name="connsiteY3" fmla="*/ 4535017 h 4535017"/>
              <a:gd name="connsiteX4" fmla="*/ 0 w 3125669"/>
              <a:gd name="connsiteY4" fmla="*/ 0 h 4535017"/>
              <a:gd name="connsiteX0" fmla="*/ 0 w 3125669"/>
              <a:gd name="connsiteY0" fmla="*/ 0 h 4502932"/>
              <a:gd name="connsiteX1" fmla="*/ 1489374 w 3125669"/>
              <a:gd name="connsiteY1" fmla="*/ 8021 h 4502932"/>
              <a:gd name="connsiteX2" fmla="*/ 3125669 w 3125669"/>
              <a:gd name="connsiteY2" fmla="*/ 4478869 h 4502932"/>
              <a:gd name="connsiteX3" fmla="*/ 2815389 w 3125669"/>
              <a:gd name="connsiteY3" fmla="*/ 4502932 h 4502932"/>
              <a:gd name="connsiteX4" fmla="*/ 0 w 3125669"/>
              <a:gd name="connsiteY4" fmla="*/ 0 h 4502932"/>
              <a:gd name="connsiteX0" fmla="*/ 0 w 3943816"/>
              <a:gd name="connsiteY0" fmla="*/ 112295 h 4615227"/>
              <a:gd name="connsiteX1" fmla="*/ 3943816 w 3943816"/>
              <a:gd name="connsiteY1" fmla="*/ 0 h 4615227"/>
              <a:gd name="connsiteX2" fmla="*/ 3125669 w 3943816"/>
              <a:gd name="connsiteY2" fmla="*/ 4591164 h 4615227"/>
              <a:gd name="connsiteX3" fmla="*/ 2815389 w 3943816"/>
              <a:gd name="connsiteY3" fmla="*/ 4615227 h 4615227"/>
              <a:gd name="connsiteX4" fmla="*/ 0 w 3943816"/>
              <a:gd name="connsiteY4" fmla="*/ 112295 h 4615227"/>
              <a:gd name="connsiteX0" fmla="*/ 0 w 2211268"/>
              <a:gd name="connsiteY0" fmla="*/ 0 h 4623248"/>
              <a:gd name="connsiteX1" fmla="*/ 2211268 w 2211268"/>
              <a:gd name="connsiteY1" fmla="*/ 8021 h 4623248"/>
              <a:gd name="connsiteX2" fmla="*/ 1393121 w 2211268"/>
              <a:gd name="connsiteY2" fmla="*/ 4599185 h 4623248"/>
              <a:gd name="connsiteX3" fmla="*/ 1082841 w 2211268"/>
              <a:gd name="connsiteY3" fmla="*/ 4623248 h 4623248"/>
              <a:gd name="connsiteX4" fmla="*/ 0 w 2211268"/>
              <a:gd name="connsiteY4" fmla="*/ 0 h 4623248"/>
              <a:gd name="connsiteX0" fmla="*/ 96254 w 2307522"/>
              <a:gd name="connsiteY0" fmla="*/ 0 h 4599185"/>
              <a:gd name="connsiteX1" fmla="*/ 2307522 w 2307522"/>
              <a:gd name="connsiteY1" fmla="*/ 8021 h 4599185"/>
              <a:gd name="connsiteX2" fmla="*/ 1489375 w 2307522"/>
              <a:gd name="connsiteY2" fmla="*/ 4599185 h 4599185"/>
              <a:gd name="connsiteX3" fmla="*/ 0 w 2307522"/>
              <a:gd name="connsiteY3" fmla="*/ 3604574 h 4599185"/>
              <a:gd name="connsiteX4" fmla="*/ 96254 w 2307522"/>
              <a:gd name="connsiteY4" fmla="*/ 0 h 4599185"/>
              <a:gd name="connsiteX0" fmla="*/ 96254 w 2307522"/>
              <a:gd name="connsiteY0" fmla="*/ 0 h 4093859"/>
              <a:gd name="connsiteX1" fmla="*/ 2307522 w 2307522"/>
              <a:gd name="connsiteY1" fmla="*/ 8021 h 4093859"/>
              <a:gd name="connsiteX2" fmla="*/ 1529480 w 2307522"/>
              <a:gd name="connsiteY2" fmla="*/ 4093859 h 4093859"/>
              <a:gd name="connsiteX3" fmla="*/ 0 w 2307522"/>
              <a:gd name="connsiteY3" fmla="*/ 3604574 h 4093859"/>
              <a:gd name="connsiteX4" fmla="*/ 96254 w 2307522"/>
              <a:gd name="connsiteY4" fmla="*/ 0 h 4093859"/>
              <a:gd name="connsiteX0" fmla="*/ 96254 w 2307522"/>
              <a:gd name="connsiteY0" fmla="*/ 0 h 4093859"/>
              <a:gd name="connsiteX1" fmla="*/ 2307522 w 2307522"/>
              <a:gd name="connsiteY1" fmla="*/ 8021 h 4093859"/>
              <a:gd name="connsiteX2" fmla="*/ 1497396 w 2307522"/>
              <a:gd name="connsiteY2" fmla="*/ 4093859 h 4093859"/>
              <a:gd name="connsiteX3" fmla="*/ 0 w 2307522"/>
              <a:gd name="connsiteY3" fmla="*/ 3604574 h 4093859"/>
              <a:gd name="connsiteX4" fmla="*/ 96254 w 2307522"/>
              <a:gd name="connsiteY4" fmla="*/ 0 h 4093859"/>
              <a:gd name="connsiteX0" fmla="*/ 96254 w 2339606"/>
              <a:gd name="connsiteY0" fmla="*/ 0 h 4093859"/>
              <a:gd name="connsiteX1" fmla="*/ 2339606 w 2339606"/>
              <a:gd name="connsiteY1" fmla="*/ 0 h 4093859"/>
              <a:gd name="connsiteX2" fmla="*/ 1497396 w 2339606"/>
              <a:gd name="connsiteY2" fmla="*/ 4093859 h 4093859"/>
              <a:gd name="connsiteX3" fmla="*/ 0 w 2339606"/>
              <a:gd name="connsiteY3" fmla="*/ 3604574 h 4093859"/>
              <a:gd name="connsiteX4" fmla="*/ 96254 w 2339606"/>
              <a:gd name="connsiteY4" fmla="*/ 0 h 4093859"/>
              <a:gd name="connsiteX0" fmla="*/ 96254 w 2339606"/>
              <a:gd name="connsiteY0" fmla="*/ 0 h 3917396"/>
              <a:gd name="connsiteX1" fmla="*/ 2339606 w 2339606"/>
              <a:gd name="connsiteY1" fmla="*/ 0 h 3917396"/>
              <a:gd name="connsiteX2" fmla="*/ 976028 w 2339606"/>
              <a:gd name="connsiteY2" fmla="*/ 3917396 h 3917396"/>
              <a:gd name="connsiteX3" fmla="*/ 0 w 2339606"/>
              <a:gd name="connsiteY3" fmla="*/ 3604574 h 3917396"/>
              <a:gd name="connsiteX4" fmla="*/ 96254 w 2339606"/>
              <a:gd name="connsiteY4" fmla="*/ 0 h 3917396"/>
              <a:gd name="connsiteX0" fmla="*/ 96254 w 2339606"/>
              <a:gd name="connsiteY0" fmla="*/ 0 h 3933438"/>
              <a:gd name="connsiteX1" fmla="*/ 2339606 w 2339606"/>
              <a:gd name="connsiteY1" fmla="*/ 0 h 3933438"/>
              <a:gd name="connsiteX2" fmla="*/ 1008112 w 2339606"/>
              <a:gd name="connsiteY2" fmla="*/ 3933438 h 3933438"/>
              <a:gd name="connsiteX3" fmla="*/ 0 w 2339606"/>
              <a:gd name="connsiteY3" fmla="*/ 3604574 h 3933438"/>
              <a:gd name="connsiteX4" fmla="*/ 96254 w 2339606"/>
              <a:gd name="connsiteY4" fmla="*/ 0 h 3933438"/>
              <a:gd name="connsiteX0" fmla="*/ 96254 w 2415806"/>
              <a:gd name="connsiteY0" fmla="*/ 0 h 3933438"/>
              <a:gd name="connsiteX1" fmla="*/ 2415806 w 2415806"/>
              <a:gd name="connsiteY1" fmla="*/ 66675 h 3933438"/>
              <a:gd name="connsiteX2" fmla="*/ 1008112 w 2415806"/>
              <a:gd name="connsiteY2" fmla="*/ 3933438 h 3933438"/>
              <a:gd name="connsiteX3" fmla="*/ 0 w 2415806"/>
              <a:gd name="connsiteY3" fmla="*/ 3604574 h 3933438"/>
              <a:gd name="connsiteX4" fmla="*/ 96254 w 2415806"/>
              <a:gd name="connsiteY4" fmla="*/ 0 h 3933438"/>
              <a:gd name="connsiteX0" fmla="*/ 0 w 2319552"/>
              <a:gd name="connsiteY0" fmla="*/ 0 h 3933438"/>
              <a:gd name="connsiteX1" fmla="*/ 2319552 w 2319552"/>
              <a:gd name="connsiteY1" fmla="*/ 66675 h 3933438"/>
              <a:gd name="connsiteX2" fmla="*/ 911858 w 2319552"/>
              <a:gd name="connsiteY2" fmla="*/ 3933438 h 3933438"/>
              <a:gd name="connsiteX3" fmla="*/ 246646 w 2319552"/>
              <a:gd name="connsiteY3" fmla="*/ 3718874 h 3933438"/>
              <a:gd name="connsiteX4" fmla="*/ 0 w 2319552"/>
              <a:gd name="connsiteY4" fmla="*/ 0 h 3933438"/>
              <a:gd name="connsiteX0" fmla="*/ 34342 w 2072906"/>
              <a:gd name="connsiteY0" fmla="*/ 0 h 3871525"/>
              <a:gd name="connsiteX1" fmla="*/ 2072906 w 2072906"/>
              <a:gd name="connsiteY1" fmla="*/ 4762 h 3871525"/>
              <a:gd name="connsiteX2" fmla="*/ 665212 w 2072906"/>
              <a:gd name="connsiteY2" fmla="*/ 3871525 h 3871525"/>
              <a:gd name="connsiteX3" fmla="*/ 0 w 2072906"/>
              <a:gd name="connsiteY3" fmla="*/ 3656961 h 3871525"/>
              <a:gd name="connsiteX4" fmla="*/ 34342 w 2072906"/>
              <a:gd name="connsiteY4" fmla="*/ 0 h 3871525"/>
              <a:gd name="connsiteX0" fmla="*/ 1005 w 2072906"/>
              <a:gd name="connsiteY0" fmla="*/ 0 h 3895337"/>
              <a:gd name="connsiteX1" fmla="*/ 2072906 w 2072906"/>
              <a:gd name="connsiteY1" fmla="*/ 28574 h 3895337"/>
              <a:gd name="connsiteX2" fmla="*/ 665212 w 2072906"/>
              <a:gd name="connsiteY2" fmla="*/ 3895337 h 3895337"/>
              <a:gd name="connsiteX3" fmla="*/ 0 w 2072906"/>
              <a:gd name="connsiteY3" fmla="*/ 3680773 h 3895337"/>
              <a:gd name="connsiteX4" fmla="*/ 1005 w 2072906"/>
              <a:gd name="connsiteY4" fmla="*/ 0 h 3895337"/>
              <a:gd name="connsiteX0" fmla="*/ 1005 w 2111006"/>
              <a:gd name="connsiteY0" fmla="*/ 0 h 3895337"/>
              <a:gd name="connsiteX1" fmla="*/ 2111006 w 2111006"/>
              <a:gd name="connsiteY1" fmla="*/ 4761 h 3895337"/>
              <a:gd name="connsiteX2" fmla="*/ 665212 w 2111006"/>
              <a:gd name="connsiteY2" fmla="*/ 3895337 h 3895337"/>
              <a:gd name="connsiteX3" fmla="*/ 0 w 2111006"/>
              <a:gd name="connsiteY3" fmla="*/ 3680773 h 3895337"/>
              <a:gd name="connsiteX4" fmla="*/ 1005 w 2111006"/>
              <a:gd name="connsiteY4" fmla="*/ 0 h 3895337"/>
              <a:gd name="connsiteX0" fmla="*/ 1005 w 2153868"/>
              <a:gd name="connsiteY0" fmla="*/ 14289 h 3909626"/>
              <a:gd name="connsiteX1" fmla="*/ 2153868 w 2153868"/>
              <a:gd name="connsiteY1" fmla="*/ 0 h 3909626"/>
              <a:gd name="connsiteX2" fmla="*/ 665212 w 2153868"/>
              <a:gd name="connsiteY2" fmla="*/ 3909626 h 3909626"/>
              <a:gd name="connsiteX3" fmla="*/ 0 w 2153868"/>
              <a:gd name="connsiteY3" fmla="*/ 3695062 h 3909626"/>
              <a:gd name="connsiteX4" fmla="*/ 1005 w 2153868"/>
              <a:gd name="connsiteY4" fmla="*/ 14289 h 3909626"/>
              <a:gd name="connsiteX0" fmla="*/ 0 w 2162388"/>
              <a:gd name="connsiteY0" fmla="*/ 2 h 3909626"/>
              <a:gd name="connsiteX1" fmla="*/ 2162388 w 2162388"/>
              <a:gd name="connsiteY1" fmla="*/ 0 h 3909626"/>
              <a:gd name="connsiteX2" fmla="*/ 673732 w 2162388"/>
              <a:gd name="connsiteY2" fmla="*/ 3909626 h 3909626"/>
              <a:gd name="connsiteX3" fmla="*/ 8520 w 2162388"/>
              <a:gd name="connsiteY3" fmla="*/ 3695062 h 3909626"/>
              <a:gd name="connsiteX4" fmla="*/ 0 w 2162388"/>
              <a:gd name="connsiteY4" fmla="*/ 2 h 3909626"/>
              <a:gd name="connsiteX0" fmla="*/ 657228 w 2819616"/>
              <a:gd name="connsiteY0" fmla="*/ 2 h 3909626"/>
              <a:gd name="connsiteX1" fmla="*/ 2819616 w 2819616"/>
              <a:gd name="connsiteY1" fmla="*/ 0 h 3909626"/>
              <a:gd name="connsiteX2" fmla="*/ 1330960 w 2819616"/>
              <a:gd name="connsiteY2" fmla="*/ 3909626 h 3909626"/>
              <a:gd name="connsiteX3" fmla="*/ 0 w 2819616"/>
              <a:gd name="connsiteY3" fmla="*/ 3478494 h 3909626"/>
              <a:gd name="connsiteX4" fmla="*/ 657228 w 2819616"/>
              <a:gd name="connsiteY4" fmla="*/ 2 h 3909626"/>
              <a:gd name="connsiteX0" fmla="*/ 657228 w 2819616"/>
              <a:gd name="connsiteY0" fmla="*/ 2 h 3749205"/>
              <a:gd name="connsiteX1" fmla="*/ 2819616 w 2819616"/>
              <a:gd name="connsiteY1" fmla="*/ 0 h 3749205"/>
              <a:gd name="connsiteX2" fmla="*/ 801571 w 2819616"/>
              <a:gd name="connsiteY2" fmla="*/ 3749205 h 3749205"/>
              <a:gd name="connsiteX3" fmla="*/ 0 w 2819616"/>
              <a:gd name="connsiteY3" fmla="*/ 3478494 h 3749205"/>
              <a:gd name="connsiteX4" fmla="*/ 657228 w 2819616"/>
              <a:gd name="connsiteY4" fmla="*/ 2 h 3749205"/>
              <a:gd name="connsiteX0" fmla="*/ 657228 w 2819616"/>
              <a:gd name="connsiteY0" fmla="*/ 2 h 3829416"/>
              <a:gd name="connsiteX1" fmla="*/ 2819616 w 2819616"/>
              <a:gd name="connsiteY1" fmla="*/ 0 h 3829416"/>
              <a:gd name="connsiteX2" fmla="*/ 1090329 w 2819616"/>
              <a:gd name="connsiteY2" fmla="*/ 3829416 h 3829416"/>
              <a:gd name="connsiteX3" fmla="*/ 0 w 2819616"/>
              <a:gd name="connsiteY3" fmla="*/ 3478494 h 3829416"/>
              <a:gd name="connsiteX4" fmla="*/ 657228 w 2819616"/>
              <a:gd name="connsiteY4" fmla="*/ 2 h 3829416"/>
              <a:gd name="connsiteX0" fmla="*/ 392533 w 2554921"/>
              <a:gd name="connsiteY0" fmla="*/ 2 h 3829416"/>
              <a:gd name="connsiteX1" fmla="*/ 2554921 w 2554921"/>
              <a:gd name="connsiteY1" fmla="*/ 0 h 3829416"/>
              <a:gd name="connsiteX2" fmla="*/ 825634 w 2554921"/>
              <a:gd name="connsiteY2" fmla="*/ 3829416 h 3829416"/>
              <a:gd name="connsiteX3" fmla="*/ 0 w 2554921"/>
              <a:gd name="connsiteY3" fmla="*/ 3566725 h 3829416"/>
              <a:gd name="connsiteX4" fmla="*/ 392533 w 2554921"/>
              <a:gd name="connsiteY4" fmla="*/ 2 h 3829416"/>
              <a:gd name="connsiteX0" fmla="*/ 392533 w 2065637"/>
              <a:gd name="connsiteY0" fmla="*/ 0 h 3829414"/>
              <a:gd name="connsiteX1" fmla="*/ 2065637 w 2065637"/>
              <a:gd name="connsiteY1" fmla="*/ 8019 h 3829414"/>
              <a:gd name="connsiteX2" fmla="*/ 825634 w 2065637"/>
              <a:gd name="connsiteY2" fmla="*/ 3829414 h 3829414"/>
              <a:gd name="connsiteX3" fmla="*/ 0 w 2065637"/>
              <a:gd name="connsiteY3" fmla="*/ 3566723 h 3829414"/>
              <a:gd name="connsiteX4" fmla="*/ 392533 w 2065637"/>
              <a:gd name="connsiteY4" fmla="*/ 0 h 38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5637" h="3829414">
                <a:moveTo>
                  <a:pt x="392533" y="0"/>
                </a:moveTo>
                <a:lnTo>
                  <a:pt x="2065637" y="8019"/>
                </a:lnTo>
                <a:lnTo>
                  <a:pt x="825634" y="3829414"/>
                </a:lnTo>
                <a:lnTo>
                  <a:pt x="0" y="3566723"/>
                </a:lnTo>
                <a:lnTo>
                  <a:pt x="392533" y="0"/>
                </a:lnTo>
                <a:close/>
              </a:path>
            </a:pathLst>
          </a:custGeom>
          <a:solidFill>
            <a:srgbClr val="77DAD8">
              <a:alpha val="80000"/>
            </a:srgbClr>
          </a:solidFill>
          <a:ln>
            <a:noFill/>
          </a:ln>
          <a:effectLst>
            <a:glow rad="177800">
              <a:srgbClr val="77DAD8">
                <a:alpha val="91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Rectangle 6"/>
          <p:cNvSpPr/>
          <p:nvPr userDrawn="1"/>
        </p:nvSpPr>
        <p:spPr>
          <a:xfrm>
            <a:off x="7007312" y="1357096"/>
            <a:ext cx="2147038" cy="3282229"/>
          </a:xfrm>
          <a:custGeom>
            <a:avLst/>
            <a:gdLst>
              <a:gd name="connsiteX0" fmla="*/ 0 w 1008112"/>
              <a:gd name="connsiteY0" fmla="*/ 0 h 1944216"/>
              <a:gd name="connsiteX1" fmla="*/ 1008112 w 1008112"/>
              <a:gd name="connsiteY1" fmla="*/ 0 h 1944216"/>
              <a:gd name="connsiteX2" fmla="*/ 1008112 w 1008112"/>
              <a:gd name="connsiteY2" fmla="*/ 1944216 h 1944216"/>
              <a:gd name="connsiteX3" fmla="*/ 0 w 1008112"/>
              <a:gd name="connsiteY3" fmla="*/ 1944216 h 1944216"/>
              <a:gd name="connsiteX4" fmla="*/ 0 w 1008112"/>
              <a:gd name="connsiteY4" fmla="*/ 0 h 1944216"/>
              <a:gd name="connsiteX0" fmla="*/ 0 w 2082933"/>
              <a:gd name="connsiteY0" fmla="*/ 0 h 2080574"/>
              <a:gd name="connsiteX1" fmla="*/ 1008112 w 2082933"/>
              <a:gd name="connsiteY1" fmla="*/ 0 h 2080574"/>
              <a:gd name="connsiteX2" fmla="*/ 2082933 w 2082933"/>
              <a:gd name="connsiteY2" fmla="*/ 2080574 h 2080574"/>
              <a:gd name="connsiteX3" fmla="*/ 0 w 2082933"/>
              <a:gd name="connsiteY3" fmla="*/ 1944216 h 2080574"/>
              <a:gd name="connsiteX4" fmla="*/ 0 w 2082933"/>
              <a:gd name="connsiteY4" fmla="*/ 0 h 2080574"/>
              <a:gd name="connsiteX0" fmla="*/ 0 w 2082933"/>
              <a:gd name="connsiteY0" fmla="*/ 0 h 2577880"/>
              <a:gd name="connsiteX1" fmla="*/ 1008112 w 2082933"/>
              <a:gd name="connsiteY1" fmla="*/ 0 h 2577880"/>
              <a:gd name="connsiteX2" fmla="*/ 2082933 w 2082933"/>
              <a:gd name="connsiteY2" fmla="*/ 2080574 h 2577880"/>
              <a:gd name="connsiteX3" fmla="*/ 1852863 w 2082933"/>
              <a:gd name="connsiteY3" fmla="*/ 2577880 h 2577880"/>
              <a:gd name="connsiteX4" fmla="*/ 0 w 2082933"/>
              <a:gd name="connsiteY4" fmla="*/ 0 h 2577880"/>
              <a:gd name="connsiteX0" fmla="*/ 0 w 2852954"/>
              <a:gd name="connsiteY0" fmla="*/ 0 h 3853228"/>
              <a:gd name="connsiteX1" fmla="*/ 1778133 w 2852954"/>
              <a:gd name="connsiteY1" fmla="*/ 1275348 h 3853228"/>
              <a:gd name="connsiteX2" fmla="*/ 2852954 w 2852954"/>
              <a:gd name="connsiteY2" fmla="*/ 3355922 h 3853228"/>
              <a:gd name="connsiteX3" fmla="*/ 2622884 w 2852954"/>
              <a:gd name="connsiteY3" fmla="*/ 3853228 h 3853228"/>
              <a:gd name="connsiteX4" fmla="*/ 0 w 2852954"/>
              <a:gd name="connsiteY4" fmla="*/ 0 h 3853228"/>
              <a:gd name="connsiteX0" fmla="*/ 0 w 2852954"/>
              <a:gd name="connsiteY0" fmla="*/ 72189 h 3925417"/>
              <a:gd name="connsiteX1" fmla="*/ 1441248 w 2852954"/>
              <a:gd name="connsiteY1" fmla="*/ 0 h 3925417"/>
              <a:gd name="connsiteX2" fmla="*/ 2852954 w 2852954"/>
              <a:gd name="connsiteY2" fmla="*/ 3428111 h 3925417"/>
              <a:gd name="connsiteX3" fmla="*/ 2622884 w 2852954"/>
              <a:gd name="connsiteY3" fmla="*/ 3925417 h 3925417"/>
              <a:gd name="connsiteX4" fmla="*/ 0 w 2852954"/>
              <a:gd name="connsiteY4" fmla="*/ 72189 h 3925417"/>
              <a:gd name="connsiteX0" fmla="*/ 0 w 2844933"/>
              <a:gd name="connsiteY0" fmla="*/ 0 h 4013649"/>
              <a:gd name="connsiteX1" fmla="*/ 1433227 w 2844933"/>
              <a:gd name="connsiteY1" fmla="*/ 88232 h 4013649"/>
              <a:gd name="connsiteX2" fmla="*/ 2844933 w 2844933"/>
              <a:gd name="connsiteY2" fmla="*/ 3516343 h 4013649"/>
              <a:gd name="connsiteX3" fmla="*/ 2614863 w 2844933"/>
              <a:gd name="connsiteY3" fmla="*/ 4013649 h 4013649"/>
              <a:gd name="connsiteX4" fmla="*/ 0 w 2844933"/>
              <a:gd name="connsiteY4" fmla="*/ 0 h 4013649"/>
              <a:gd name="connsiteX0" fmla="*/ 0 w 2901080"/>
              <a:gd name="connsiteY0" fmla="*/ 0 h 3933438"/>
              <a:gd name="connsiteX1" fmla="*/ 1489374 w 2901080"/>
              <a:gd name="connsiteY1" fmla="*/ 8021 h 3933438"/>
              <a:gd name="connsiteX2" fmla="*/ 2901080 w 2901080"/>
              <a:gd name="connsiteY2" fmla="*/ 3436132 h 3933438"/>
              <a:gd name="connsiteX3" fmla="*/ 2671010 w 2901080"/>
              <a:gd name="connsiteY3" fmla="*/ 3933438 h 3933438"/>
              <a:gd name="connsiteX4" fmla="*/ 0 w 2901080"/>
              <a:gd name="connsiteY4" fmla="*/ 0 h 3933438"/>
              <a:gd name="connsiteX0" fmla="*/ 0 w 2901080"/>
              <a:gd name="connsiteY0" fmla="*/ 0 h 4535017"/>
              <a:gd name="connsiteX1" fmla="*/ 1489374 w 2901080"/>
              <a:gd name="connsiteY1" fmla="*/ 8021 h 4535017"/>
              <a:gd name="connsiteX2" fmla="*/ 2901080 w 2901080"/>
              <a:gd name="connsiteY2" fmla="*/ 3436132 h 4535017"/>
              <a:gd name="connsiteX3" fmla="*/ 2847473 w 2901080"/>
              <a:gd name="connsiteY3" fmla="*/ 4535017 h 4535017"/>
              <a:gd name="connsiteX4" fmla="*/ 0 w 2901080"/>
              <a:gd name="connsiteY4" fmla="*/ 0 h 4535017"/>
              <a:gd name="connsiteX0" fmla="*/ 0 w 3125669"/>
              <a:gd name="connsiteY0" fmla="*/ 0 h 4535017"/>
              <a:gd name="connsiteX1" fmla="*/ 1489374 w 3125669"/>
              <a:gd name="connsiteY1" fmla="*/ 8021 h 4535017"/>
              <a:gd name="connsiteX2" fmla="*/ 3125669 w 3125669"/>
              <a:gd name="connsiteY2" fmla="*/ 4478869 h 4535017"/>
              <a:gd name="connsiteX3" fmla="*/ 2847473 w 3125669"/>
              <a:gd name="connsiteY3" fmla="*/ 4535017 h 4535017"/>
              <a:gd name="connsiteX4" fmla="*/ 0 w 3125669"/>
              <a:gd name="connsiteY4" fmla="*/ 0 h 4535017"/>
              <a:gd name="connsiteX0" fmla="*/ 0 w 3125669"/>
              <a:gd name="connsiteY0" fmla="*/ 0 h 4502932"/>
              <a:gd name="connsiteX1" fmla="*/ 1489374 w 3125669"/>
              <a:gd name="connsiteY1" fmla="*/ 8021 h 4502932"/>
              <a:gd name="connsiteX2" fmla="*/ 3125669 w 3125669"/>
              <a:gd name="connsiteY2" fmla="*/ 4478869 h 4502932"/>
              <a:gd name="connsiteX3" fmla="*/ 2815389 w 3125669"/>
              <a:gd name="connsiteY3" fmla="*/ 4502932 h 4502932"/>
              <a:gd name="connsiteX4" fmla="*/ 0 w 3125669"/>
              <a:gd name="connsiteY4" fmla="*/ 0 h 4502932"/>
              <a:gd name="connsiteX0" fmla="*/ 0 w 3125669"/>
              <a:gd name="connsiteY0" fmla="*/ 0 h 4502932"/>
              <a:gd name="connsiteX1" fmla="*/ 3013374 w 3125669"/>
              <a:gd name="connsiteY1" fmla="*/ 425116 h 4502932"/>
              <a:gd name="connsiteX2" fmla="*/ 3125669 w 3125669"/>
              <a:gd name="connsiteY2" fmla="*/ 4478869 h 4502932"/>
              <a:gd name="connsiteX3" fmla="*/ 2815389 w 3125669"/>
              <a:gd name="connsiteY3" fmla="*/ 4502932 h 4502932"/>
              <a:gd name="connsiteX4" fmla="*/ 0 w 3125669"/>
              <a:gd name="connsiteY4" fmla="*/ 0 h 4502932"/>
              <a:gd name="connsiteX0" fmla="*/ 0 w 3125669"/>
              <a:gd name="connsiteY0" fmla="*/ 0 h 4478869"/>
              <a:gd name="connsiteX1" fmla="*/ 3013374 w 3125669"/>
              <a:gd name="connsiteY1" fmla="*/ 425116 h 4478869"/>
              <a:gd name="connsiteX2" fmla="*/ 3125669 w 3125669"/>
              <a:gd name="connsiteY2" fmla="*/ 4478869 h 4478869"/>
              <a:gd name="connsiteX3" fmla="*/ 1211178 w 3125669"/>
              <a:gd name="connsiteY3" fmla="*/ 4454806 h 4478869"/>
              <a:gd name="connsiteX4" fmla="*/ 0 w 3125669"/>
              <a:gd name="connsiteY4" fmla="*/ 0 h 4478869"/>
              <a:gd name="connsiteX0" fmla="*/ 0 w 3013374"/>
              <a:gd name="connsiteY0" fmla="*/ 0 h 4583143"/>
              <a:gd name="connsiteX1" fmla="*/ 3013374 w 3013374"/>
              <a:gd name="connsiteY1" fmla="*/ 425116 h 4583143"/>
              <a:gd name="connsiteX2" fmla="*/ 1721984 w 3013374"/>
              <a:gd name="connsiteY2" fmla="*/ 4583143 h 4583143"/>
              <a:gd name="connsiteX3" fmla="*/ 1211178 w 3013374"/>
              <a:gd name="connsiteY3" fmla="*/ 4454806 h 4583143"/>
              <a:gd name="connsiteX4" fmla="*/ 0 w 3013374"/>
              <a:gd name="connsiteY4" fmla="*/ 0 h 4583143"/>
              <a:gd name="connsiteX0" fmla="*/ 0 w 3350258"/>
              <a:gd name="connsiteY0" fmla="*/ 0 h 4583143"/>
              <a:gd name="connsiteX1" fmla="*/ 3350258 w 3350258"/>
              <a:gd name="connsiteY1" fmla="*/ 1459831 h 4583143"/>
              <a:gd name="connsiteX2" fmla="*/ 1721984 w 3350258"/>
              <a:gd name="connsiteY2" fmla="*/ 4583143 h 4583143"/>
              <a:gd name="connsiteX3" fmla="*/ 1211178 w 3350258"/>
              <a:gd name="connsiteY3" fmla="*/ 4454806 h 4583143"/>
              <a:gd name="connsiteX4" fmla="*/ 0 w 3350258"/>
              <a:gd name="connsiteY4" fmla="*/ 0 h 4583143"/>
              <a:gd name="connsiteX0" fmla="*/ 898359 w 2139080"/>
              <a:gd name="connsiteY0" fmla="*/ 0 h 4895964"/>
              <a:gd name="connsiteX1" fmla="*/ 2139080 w 2139080"/>
              <a:gd name="connsiteY1" fmla="*/ 1772652 h 4895964"/>
              <a:gd name="connsiteX2" fmla="*/ 510806 w 2139080"/>
              <a:gd name="connsiteY2" fmla="*/ 4895964 h 4895964"/>
              <a:gd name="connsiteX3" fmla="*/ 0 w 2139080"/>
              <a:gd name="connsiteY3" fmla="*/ 4767627 h 4895964"/>
              <a:gd name="connsiteX4" fmla="*/ 898359 w 2139080"/>
              <a:gd name="connsiteY4" fmla="*/ 0 h 4895964"/>
              <a:gd name="connsiteX0" fmla="*/ 898359 w 2780764"/>
              <a:gd name="connsiteY0" fmla="*/ 0 h 4895964"/>
              <a:gd name="connsiteX1" fmla="*/ 2780764 w 2780764"/>
              <a:gd name="connsiteY1" fmla="*/ 890337 h 4895964"/>
              <a:gd name="connsiteX2" fmla="*/ 510806 w 2780764"/>
              <a:gd name="connsiteY2" fmla="*/ 4895964 h 4895964"/>
              <a:gd name="connsiteX3" fmla="*/ 0 w 2780764"/>
              <a:gd name="connsiteY3" fmla="*/ 4767627 h 4895964"/>
              <a:gd name="connsiteX4" fmla="*/ 898359 w 2780764"/>
              <a:gd name="connsiteY4" fmla="*/ 0 h 4895964"/>
              <a:gd name="connsiteX0" fmla="*/ 1184109 w 2780764"/>
              <a:gd name="connsiteY0" fmla="*/ 0 h 5438889"/>
              <a:gd name="connsiteX1" fmla="*/ 2780764 w 2780764"/>
              <a:gd name="connsiteY1" fmla="*/ 1433262 h 5438889"/>
              <a:gd name="connsiteX2" fmla="*/ 510806 w 2780764"/>
              <a:gd name="connsiteY2" fmla="*/ 5438889 h 5438889"/>
              <a:gd name="connsiteX3" fmla="*/ 0 w 2780764"/>
              <a:gd name="connsiteY3" fmla="*/ 5310552 h 5438889"/>
              <a:gd name="connsiteX4" fmla="*/ 1184109 w 2780764"/>
              <a:gd name="connsiteY4" fmla="*/ 0 h 5438889"/>
              <a:gd name="connsiteX0" fmla="*/ 1184109 w 2952214"/>
              <a:gd name="connsiteY0" fmla="*/ 0 h 5438889"/>
              <a:gd name="connsiteX1" fmla="*/ 2952214 w 2952214"/>
              <a:gd name="connsiteY1" fmla="*/ 1071312 h 5438889"/>
              <a:gd name="connsiteX2" fmla="*/ 510806 w 2952214"/>
              <a:gd name="connsiteY2" fmla="*/ 5438889 h 5438889"/>
              <a:gd name="connsiteX3" fmla="*/ 0 w 2952214"/>
              <a:gd name="connsiteY3" fmla="*/ 5310552 h 5438889"/>
              <a:gd name="connsiteX4" fmla="*/ 1184109 w 2952214"/>
              <a:gd name="connsiteY4" fmla="*/ 0 h 5438889"/>
              <a:gd name="connsiteX0" fmla="*/ 1184109 w 3485614"/>
              <a:gd name="connsiteY0" fmla="*/ 0 h 5438889"/>
              <a:gd name="connsiteX1" fmla="*/ 3485614 w 3485614"/>
              <a:gd name="connsiteY1" fmla="*/ 2185737 h 5438889"/>
              <a:gd name="connsiteX2" fmla="*/ 510806 w 3485614"/>
              <a:gd name="connsiteY2" fmla="*/ 5438889 h 5438889"/>
              <a:gd name="connsiteX3" fmla="*/ 0 w 3485614"/>
              <a:gd name="connsiteY3" fmla="*/ 5310552 h 5438889"/>
              <a:gd name="connsiteX4" fmla="*/ 1184109 w 3485614"/>
              <a:gd name="connsiteY4" fmla="*/ 0 h 5438889"/>
              <a:gd name="connsiteX0" fmla="*/ 2231859 w 3485614"/>
              <a:gd name="connsiteY0" fmla="*/ 0 h 4981689"/>
              <a:gd name="connsiteX1" fmla="*/ 3485614 w 3485614"/>
              <a:gd name="connsiteY1" fmla="*/ 1728537 h 4981689"/>
              <a:gd name="connsiteX2" fmla="*/ 510806 w 3485614"/>
              <a:gd name="connsiteY2" fmla="*/ 4981689 h 4981689"/>
              <a:gd name="connsiteX3" fmla="*/ 0 w 3485614"/>
              <a:gd name="connsiteY3" fmla="*/ 4853352 h 4981689"/>
              <a:gd name="connsiteX4" fmla="*/ 2231859 w 3485614"/>
              <a:gd name="connsiteY4" fmla="*/ 0 h 4981689"/>
              <a:gd name="connsiteX0" fmla="*/ 2231859 w 2231859"/>
              <a:gd name="connsiteY0" fmla="*/ 0 h 4981689"/>
              <a:gd name="connsiteX1" fmla="*/ 2142589 w 2231859"/>
              <a:gd name="connsiteY1" fmla="*/ 2700087 h 4981689"/>
              <a:gd name="connsiteX2" fmla="*/ 510806 w 2231859"/>
              <a:gd name="connsiteY2" fmla="*/ 4981689 h 4981689"/>
              <a:gd name="connsiteX3" fmla="*/ 0 w 2231859"/>
              <a:gd name="connsiteY3" fmla="*/ 4853352 h 4981689"/>
              <a:gd name="connsiteX4" fmla="*/ 2231859 w 2231859"/>
              <a:gd name="connsiteY4" fmla="*/ 0 h 4981689"/>
              <a:gd name="connsiteX0" fmla="*/ 2203284 w 2203284"/>
              <a:gd name="connsiteY0" fmla="*/ 0 h 5105514"/>
              <a:gd name="connsiteX1" fmla="*/ 2142589 w 2203284"/>
              <a:gd name="connsiteY1" fmla="*/ 2823912 h 5105514"/>
              <a:gd name="connsiteX2" fmla="*/ 510806 w 2203284"/>
              <a:gd name="connsiteY2" fmla="*/ 5105514 h 5105514"/>
              <a:gd name="connsiteX3" fmla="*/ 0 w 2203284"/>
              <a:gd name="connsiteY3" fmla="*/ 4977177 h 5105514"/>
              <a:gd name="connsiteX4" fmla="*/ 2203284 w 2203284"/>
              <a:gd name="connsiteY4" fmla="*/ 0 h 5105514"/>
              <a:gd name="connsiteX0" fmla="*/ 2717634 w 2717634"/>
              <a:gd name="connsiteY0" fmla="*/ 0 h 4753089"/>
              <a:gd name="connsiteX1" fmla="*/ 2142589 w 2717634"/>
              <a:gd name="connsiteY1" fmla="*/ 2471487 h 4753089"/>
              <a:gd name="connsiteX2" fmla="*/ 510806 w 2717634"/>
              <a:gd name="connsiteY2" fmla="*/ 4753089 h 4753089"/>
              <a:gd name="connsiteX3" fmla="*/ 0 w 2717634"/>
              <a:gd name="connsiteY3" fmla="*/ 4624752 h 4753089"/>
              <a:gd name="connsiteX4" fmla="*/ 2717634 w 2717634"/>
              <a:gd name="connsiteY4" fmla="*/ 0 h 4753089"/>
              <a:gd name="connsiteX0" fmla="*/ 2717634 w 2717634"/>
              <a:gd name="connsiteY0" fmla="*/ 0 h 4753089"/>
              <a:gd name="connsiteX1" fmla="*/ 2161639 w 2717634"/>
              <a:gd name="connsiteY1" fmla="*/ 3042987 h 4753089"/>
              <a:gd name="connsiteX2" fmla="*/ 510806 w 2717634"/>
              <a:gd name="connsiteY2" fmla="*/ 4753089 h 4753089"/>
              <a:gd name="connsiteX3" fmla="*/ 0 w 2717634"/>
              <a:gd name="connsiteY3" fmla="*/ 4624752 h 4753089"/>
              <a:gd name="connsiteX4" fmla="*/ 2717634 w 2717634"/>
              <a:gd name="connsiteY4" fmla="*/ 0 h 4753089"/>
              <a:gd name="connsiteX0" fmla="*/ 2146134 w 2161639"/>
              <a:gd name="connsiteY0" fmla="*/ 0 h 4133964"/>
              <a:gd name="connsiteX1" fmla="*/ 2161639 w 2161639"/>
              <a:gd name="connsiteY1" fmla="*/ 2423862 h 4133964"/>
              <a:gd name="connsiteX2" fmla="*/ 510806 w 2161639"/>
              <a:gd name="connsiteY2" fmla="*/ 4133964 h 4133964"/>
              <a:gd name="connsiteX3" fmla="*/ 0 w 2161639"/>
              <a:gd name="connsiteY3" fmla="*/ 4005627 h 4133964"/>
              <a:gd name="connsiteX4" fmla="*/ 2146134 w 2161639"/>
              <a:gd name="connsiteY4" fmla="*/ 0 h 4133964"/>
              <a:gd name="connsiteX0" fmla="*/ 2146134 w 2161639"/>
              <a:gd name="connsiteY0" fmla="*/ 0 h 4124439"/>
              <a:gd name="connsiteX1" fmla="*/ 2161639 w 2161639"/>
              <a:gd name="connsiteY1" fmla="*/ 2423862 h 4124439"/>
              <a:gd name="connsiteX2" fmla="*/ 420318 w 2161639"/>
              <a:gd name="connsiteY2" fmla="*/ 4124439 h 4124439"/>
              <a:gd name="connsiteX3" fmla="*/ 0 w 2161639"/>
              <a:gd name="connsiteY3" fmla="*/ 4005627 h 4124439"/>
              <a:gd name="connsiteX4" fmla="*/ 2146134 w 2161639"/>
              <a:gd name="connsiteY4" fmla="*/ 0 h 4124439"/>
              <a:gd name="connsiteX0" fmla="*/ 2146134 w 2147038"/>
              <a:gd name="connsiteY0" fmla="*/ 0 h 4124439"/>
              <a:gd name="connsiteX1" fmla="*/ 2137576 w 2147038"/>
              <a:gd name="connsiteY1" fmla="*/ 2929188 h 4124439"/>
              <a:gd name="connsiteX2" fmla="*/ 420318 w 2147038"/>
              <a:gd name="connsiteY2" fmla="*/ 4124439 h 4124439"/>
              <a:gd name="connsiteX3" fmla="*/ 0 w 2147038"/>
              <a:gd name="connsiteY3" fmla="*/ 4005627 h 4124439"/>
              <a:gd name="connsiteX4" fmla="*/ 2146134 w 2147038"/>
              <a:gd name="connsiteY4" fmla="*/ 0 h 4124439"/>
              <a:gd name="connsiteX0" fmla="*/ 2146134 w 2147038"/>
              <a:gd name="connsiteY0" fmla="*/ 0 h 3282229"/>
              <a:gd name="connsiteX1" fmla="*/ 2137576 w 2147038"/>
              <a:gd name="connsiteY1" fmla="*/ 2086978 h 3282229"/>
              <a:gd name="connsiteX2" fmla="*/ 420318 w 2147038"/>
              <a:gd name="connsiteY2" fmla="*/ 3282229 h 3282229"/>
              <a:gd name="connsiteX3" fmla="*/ 0 w 2147038"/>
              <a:gd name="connsiteY3" fmla="*/ 3163417 h 3282229"/>
              <a:gd name="connsiteX4" fmla="*/ 2146134 w 2147038"/>
              <a:gd name="connsiteY4" fmla="*/ 0 h 328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7038" h="3282229">
                <a:moveTo>
                  <a:pt x="2146134" y="0"/>
                </a:moveTo>
                <a:cubicBezTo>
                  <a:pt x="2151302" y="807954"/>
                  <a:pt x="2132408" y="1279024"/>
                  <a:pt x="2137576" y="2086978"/>
                </a:cubicBezTo>
                <a:lnTo>
                  <a:pt x="420318" y="3282229"/>
                </a:lnTo>
                <a:lnTo>
                  <a:pt x="0" y="3163417"/>
                </a:lnTo>
                <a:lnTo>
                  <a:pt x="2146134" y="0"/>
                </a:lnTo>
                <a:close/>
              </a:path>
            </a:pathLst>
          </a:custGeom>
          <a:solidFill>
            <a:srgbClr val="E81C15">
              <a:alpha val="80000"/>
            </a:srgbClr>
          </a:solidFill>
          <a:ln>
            <a:noFill/>
          </a:ln>
          <a:effectLst>
            <a:glow rad="152400">
              <a:srgbClr val="E81C15">
                <a:alpha val="9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9168951" cy="6857999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60649"/>
            <a:ext cx="7772400" cy="1296144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676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Click to edit Master subtitle style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Picture 2" descr="C:\Users\Hongbo\Dropbox\CADCG13\Logo\cadcg2013-logo-w8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98" b="75332" l="3750" r="97875">
                        <a14:foregroundMark x1="19000" y1="26376" x2="16375" y2="52562"/>
                        <a14:foregroundMark x1="36000" y1="29412" x2="36375" y2="45541"/>
                        <a14:foregroundMark x1="37500" y1="21063" x2="31125" y2="39658"/>
                        <a14:foregroundMark x1="50375" y1="24099" x2="50125" y2="28653"/>
                        <a14:foregroundMark x1="65125" y1="46300" x2="61500" y2="61101"/>
                        <a14:foregroundMark x1="79750" y1="20114" x2="82625" y2="51233"/>
                        <a14:foregroundMark x1="75875" y1="16129" x2="86125" y2="32638"/>
                        <a14:foregroundMark x1="13250" y1="25996" x2="9375" y2="38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333"/>
          <a:stretch/>
        </p:blipFill>
        <p:spPr bwMode="auto">
          <a:xfrm>
            <a:off x="2834724" y="4752959"/>
            <a:ext cx="3430675" cy="171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2622461" y="6381328"/>
            <a:ext cx="4109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0" dirty="0" smtClean="0">
                <a:solidFill>
                  <a:srgbClr val="FF0000"/>
                </a:solidFill>
              </a:rPr>
              <a:t>CAD/Graphics 2013, Hong Kong</a:t>
            </a:r>
            <a:endParaRPr lang="zh-CN" altLang="en-US" sz="24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1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6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75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2040954"/>
            <a:ext cx="9107488" cy="4772422"/>
            <a:chOff x="0" y="-747465"/>
            <a:chExt cx="9144000" cy="47724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05" t="6045" r="6479" b="28036"/>
            <a:stretch/>
          </p:blipFill>
          <p:spPr bwMode="auto">
            <a:xfrm>
              <a:off x="0" y="-315416"/>
              <a:ext cx="9144000" cy="4340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9"/>
            <p:cNvSpPr/>
            <p:nvPr userDrawn="1"/>
          </p:nvSpPr>
          <p:spPr>
            <a:xfrm>
              <a:off x="0" y="-747465"/>
              <a:ext cx="9144000" cy="4772421"/>
            </a:xfrm>
            <a:prstGeom prst="rect">
              <a:avLst/>
            </a:prstGeom>
            <a:solidFill>
              <a:srgbClr val="FFFFFF">
                <a:alpha val="9411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2" descr="C:\Users\Hongbo\Dropbox\CADCG13\Logo\cadcg2013-logo-w8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98" b="75332" l="3750" r="97875">
                        <a14:foregroundMark x1="19000" y1="26376" x2="16375" y2="52562"/>
                        <a14:foregroundMark x1="36000" y1="29412" x2="36375" y2="45541"/>
                        <a14:foregroundMark x1="37500" y1="21063" x2="31125" y2="39658"/>
                        <a14:foregroundMark x1="50375" y1="24099" x2="50125" y2="28653"/>
                        <a14:foregroundMark x1="65125" y1="46300" x2="61500" y2="61101"/>
                        <a14:foregroundMark x1="79750" y1="20114" x2="82625" y2="51233"/>
                        <a14:foregroundMark x1="75875" y1="16129" x2="86125" y2="32638"/>
                        <a14:foregroundMark x1="13250" y1="25996" x2="9375" y2="38899"/>
                        <a14:foregroundMark x1="20748" y1="17526" x2="25510" y2="25258"/>
                        <a14:foregroundMark x1="25170" y1="14948" x2="21429" y2="39691"/>
                        <a14:foregroundMark x1="17687" y1="57216" x2="23129" y2="65464"/>
                        <a14:foregroundMark x1="13605" y1="20619" x2="17687" y2="25258"/>
                        <a14:foregroundMark x1="17687" y1="18557" x2="19388" y2="13402"/>
                        <a14:foregroundMark x1="10544" y1="27835" x2="8503" y2="38144"/>
                        <a14:foregroundMark x1="9864" y1="45876" x2="13946" y2="56701"/>
                        <a14:foregroundMark x1="20068" y1="44330" x2="23810" y2="59794"/>
                        <a14:foregroundMark x1="8503" y1="43814" x2="9184" y2="53093"/>
                        <a14:foregroundMark x1="12585" y1="59794" x2="18027" y2="65979"/>
                        <a14:foregroundMark x1="23129" y1="67010" x2="28912" y2="67010"/>
                        <a14:foregroundMark x1="34014" y1="46907" x2="39116" y2="57732"/>
                        <a14:foregroundMark x1="39796" y1="19072" x2="44558" y2="12887"/>
                        <a14:foregroundMark x1="81293" y1="17526" x2="86395" y2="42784"/>
                        <a14:foregroundMark x1="79252" y1="57732" x2="85034" y2="46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333"/>
          <a:stretch/>
        </p:blipFill>
        <p:spPr bwMode="auto">
          <a:xfrm>
            <a:off x="23579" y="6184330"/>
            <a:ext cx="1224136" cy="61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1469"/>
          </a:xfrm>
        </p:spPr>
        <p:txBody>
          <a:bodyPr/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1231387" y="6343587"/>
            <a:ext cx="2332501" cy="365125"/>
          </a:xfrm>
        </p:spPr>
        <p:txBody>
          <a:bodyPr/>
          <a:lstStyle>
            <a:lvl1pPr>
              <a:defRPr sz="18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altLang="zh-CN" dirty="0" smtClean="0"/>
              <a:t>CAD/Graphics 2013</a:t>
            </a:r>
          </a:p>
          <a:p>
            <a:r>
              <a:rPr lang="en-US" altLang="zh-CN" dirty="0" smtClean="0"/>
              <a:t>Hong Kong</a:t>
            </a:r>
            <a:endParaRPr lang="zh-CN" altLang="en-US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491536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38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2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59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81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97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7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91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3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CAD/Graphics 2013, Hong Kong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6D9B6-51F4-43AB-94F1-216A36F375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9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Real-Time Label Visualization in Massive CAD Models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Renato Deris Prado     Alberto Barbosa </a:t>
            </a:r>
            <a:r>
              <a:rPr lang="en-US" altLang="zh-CN" sz="2600" dirty="0" err="1" smtClean="0"/>
              <a:t>Raposo</a:t>
            </a:r>
            <a:endParaRPr lang="en-US" altLang="zh-CN" sz="2600" dirty="0" smtClean="0"/>
          </a:p>
          <a:p>
            <a:r>
              <a:rPr lang="pt-BR" altLang="zh-CN" sz="2800" i="1" dirty="0" err="1" smtClean="0"/>
              <a:t>Tecgraf</a:t>
            </a:r>
            <a:r>
              <a:rPr lang="pt-BR" altLang="zh-CN" sz="2800" i="1" dirty="0" smtClean="0"/>
              <a:t> </a:t>
            </a:r>
            <a:r>
              <a:rPr lang="pt-BR" altLang="zh-CN" sz="2800" i="1" dirty="0" err="1" smtClean="0"/>
              <a:t>Institute</a:t>
            </a:r>
            <a:endParaRPr lang="en-US" altLang="zh-CN" sz="2600" dirty="0" smtClean="0"/>
          </a:p>
          <a:p>
            <a:r>
              <a:rPr lang="pt-BR" altLang="zh-CN" sz="2600" i="1" dirty="0" smtClean="0"/>
              <a:t>Pontifical </a:t>
            </a:r>
            <a:r>
              <a:rPr lang="pt-BR" altLang="zh-CN" sz="2600" i="1" dirty="0" smtClean="0"/>
              <a:t>Catholic University of Rio de janeiro</a:t>
            </a:r>
          </a:p>
        </p:txBody>
      </p:sp>
    </p:spTree>
    <p:extLst>
      <p:ext uri="{BB962C8B-B14F-4D97-AF65-F5344CB8AC3E}">
        <p14:creationId xmlns:p14="http://schemas.microsoft.com/office/powerpoint/2010/main" val="20717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22910"/>
            <a:ext cx="8229600" cy="850106"/>
          </a:xfrm>
        </p:spPr>
        <p:txBody>
          <a:bodyPr/>
          <a:lstStyle/>
          <a:p>
            <a:r>
              <a:rPr lang="en-US" altLang="zh-CN" dirty="0" smtClean="0"/>
              <a:t>Labels on massive models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506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Application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Store object's textual information</a:t>
            </a:r>
          </a:p>
          <a:p>
            <a:pPr lvl="1"/>
            <a:r>
              <a:rPr lang="en-US" altLang="zh-CN" dirty="0" smtClean="0"/>
              <a:t>We used a 2D texture and will sample it on GPU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949650"/>
              </p:ext>
            </p:extLst>
          </p:nvPr>
        </p:nvGraphicFramePr>
        <p:xfrm>
          <a:off x="574700" y="2708920"/>
          <a:ext cx="6096000" cy="21812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15" name="Straight Connector 14"/>
          <p:cNvCxnSpPr>
            <a:stCxn id="24" idx="0"/>
          </p:cNvCxnSpPr>
          <p:nvPr/>
        </p:nvCxnSpPr>
        <p:spPr>
          <a:xfrm>
            <a:off x="2101874" y="2722253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149874" y="2722253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77874" y="4329087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ctangle 18"/>
          <p:cNvSpPr/>
          <p:nvPr/>
        </p:nvSpPr>
        <p:spPr>
          <a:xfrm>
            <a:off x="3625874" y="4328045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ctangle 19"/>
          <p:cNvSpPr/>
          <p:nvPr/>
        </p:nvSpPr>
        <p:spPr>
          <a:xfrm>
            <a:off x="577874" y="37920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ctangle 20"/>
          <p:cNvSpPr/>
          <p:nvPr/>
        </p:nvSpPr>
        <p:spPr>
          <a:xfrm>
            <a:off x="3622700" y="37920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ctangle 21"/>
          <p:cNvSpPr/>
          <p:nvPr/>
        </p:nvSpPr>
        <p:spPr>
          <a:xfrm>
            <a:off x="577874" y="32592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ctangle 22"/>
          <p:cNvSpPr/>
          <p:nvPr/>
        </p:nvSpPr>
        <p:spPr>
          <a:xfrm>
            <a:off x="3625874" y="325822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ctangle 23"/>
          <p:cNvSpPr/>
          <p:nvPr/>
        </p:nvSpPr>
        <p:spPr>
          <a:xfrm>
            <a:off x="577874" y="27222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Rectangle 24"/>
          <p:cNvSpPr/>
          <p:nvPr/>
        </p:nvSpPr>
        <p:spPr>
          <a:xfrm>
            <a:off x="3622700" y="27222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ounded Rectangular Callout 25"/>
          <p:cNvSpPr/>
          <p:nvPr/>
        </p:nvSpPr>
        <p:spPr>
          <a:xfrm>
            <a:off x="6911404" y="4005064"/>
            <a:ext cx="1765052" cy="1054100"/>
          </a:xfrm>
          <a:prstGeom prst="wedgeRoundRectCallout">
            <a:avLst>
              <a:gd name="adj1" fmla="val -79734"/>
              <a:gd name="adj2" fmla="val 14480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/>
              <a:t>2 </a:t>
            </a:r>
            <a:r>
              <a:rPr lang="pt-BR" i="1" dirty="0" err="1" smtClean="0"/>
              <a:t>texels</a:t>
            </a:r>
            <a:r>
              <a:rPr lang="pt-BR" dirty="0" smtClean="0"/>
              <a:t>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 err="1" smtClean="0"/>
              <a:t>label</a:t>
            </a:r>
            <a:endParaRPr lang="pt-BR" dirty="0" smtClean="0"/>
          </a:p>
          <a:p>
            <a:pPr algn="just"/>
            <a:r>
              <a:rPr lang="pt-BR" dirty="0" smtClean="0"/>
              <a:t>2 </a:t>
            </a:r>
            <a:r>
              <a:rPr lang="pt-BR" dirty="0" err="1" smtClean="0"/>
              <a:t>labels</a:t>
            </a:r>
            <a:r>
              <a:rPr lang="pt-BR" dirty="0" smtClean="0"/>
              <a:t> per </a:t>
            </a:r>
            <a:r>
              <a:rPr lang="pt-BR" dirty="0" err="1" smtClean="0"/>
              <a:t>line</a:t>
            </a:r>
            <a:endParaRPr lang="pt-BR" dirty="0"/>
          </a:p>
        </p:txBody>
      </p:sp>
      <p:sp>
        <p:nvSpPr>
          <p:cNvPr id="28" name="TextBox 27"/>
          <p:cNvSpPr txBox="1"/>
          <p:nvPr/>
        </p:nvSpPr>
        <p:spPr>
          <a:xfrm>
            <a:off x="2699792" y="544522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Example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how</a:t>
            </a:r>
            <a:r>
              <a:rPr lang="pt-BR" dirty="0" smtClean="0"/>
              <a:t> </a:t>
            </a:r>
            <a:r>
              <a:rPr lang="pt-BR" dirty="0" err="1" smtClean="0"/>
              <a:t>labels</a:t>
            </a:r>
            <a:r>
              <a:rPr lang="pt-BR" dirty="0" smtClean="0"/>
              <a:t>’ </a:t>
            </a:r>
            <a:r>
              <a:rPr lang="pt-BR" dirty="0" err="1" smtClean="0"/>
              <a:t>text</a:t>
            </a:r>
            <a:r>
              <a:rPr lang="pt-BR" dirty="0" smtClean="0"/>
              <a:t> are </a:t>
            </a:r>
            <a:r>
              <a:rPr lang="pt-BR" dirty="0" err="1" smtClean="0"/>
              <a:t>stored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620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Application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Store texture atlas with all characters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27" name="Picture 26" descr="Macintosh HD:Users:renatoderisprado:Projects:Mestrado:dissertation:autotags:resources:textures:charsRepository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32856"/>
            <a:ext cx="3256019" cy="32560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059832" y="551723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ASCII </a:t>
            </a:r>
            <a:r>
              <a:rPr lang="pt-BR" dirty="0" err="1" smtClean="0"/>
              <a:t>characters</a:t>
            </a:r>
            <a:r>
              <a:rPr lang="pt-BR" dirty="0" smtClean="0"/>
              <a:t> in a </a:t>
            </a:r>
            <a:r>
              <a:rPr lang="pt-BR" dirty="0" err="1" smtClean="0"/>
              <a:t>texture</a:t>
            </a:r>
            <a:r>
              <a:rPr lang="pt-BR" dirty="0" smtClean="0"/>
              <a:t> atlas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268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First pass (vertex </a:t>
            </a:r>
            <a:r>
              <a:rPr lang="en-US" altLang="zh-CN" dirty="0" err="1" smtClean="0"/>
              <a:t>shader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Generate texture coordinates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In our engine, vertex </a:t>
            </a:r>
            <a:r>
              <a:rPr lang="en-US" altLang="zh-CN" dirty="0" err="1" smtClean="0"/>
              <a:t>shader</a:t>
            </a:r>
            <a:r>
              <a:rPr lang="en-US" altLang="zh-CN" dirty="0" smtClean="0"/>
              <a:t> knows the object's size (scale)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With the object's size and knowing the number of characters of the object's label, texture coordinates are generated automatically so the label fits nicely on the object’s faces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575275" y="5991091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 err="1" smtClean="0"/>
              <a:t>b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</p:spTree>
    <p:extLst>
      <p:ext uri="{BB962C8B-B14F-4D97-AF65-F5344CB8AC3E}">
        <p14:creationId xmlns:p14="http://schemas.microsoft.com/office/powerpoint/2010/main" val="24625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First pass (frag </a:t>
            </a:r>
            <a:r>
              <a:rPr lang="en-US" altLang="zh-CN" dirty="0" err="1" smtClean="0"/>
              <a:t>shader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Write on off-screen buffers</a:t>
            </a:r>
          </a:p>
          <a:p>
            <a:pPr marL="0" indent="0">
              <a:lnSpc>
                <a:spcPct val="110000"/>
              </a:lnSpc>
              <a:buNone/>
            </a:pP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25" name="Picture 24" descr="11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348880"/>
            <a:ext cx="5620138" cy="164581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763688" y="4581128"/>
            <a:ext cx="1470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r>
              <a:rPr lang="pt-BR" dirty="0" smtClean="0"/>
              <a:t>olor (</a:t>
            </a:r>
            <a:r>
              <a:rPr lang="pt-BR" dirty="0" err="1" smtClean="0"/>
              <a:t>r,g,b,a</a:t>
            </a:r>
            <a:r>
              <a:rPr lang="pt-BR" dirty="0" smtClean="0"/>
              <a:t>)</a:t>
            </a:r>
            <a:endParaRPr lang="pt-BR" dirty="0"/>
          </a:p>
        </p:txBody>
      </p:sp>
      <p:sp>
        <p:nvSpPr>
          <p:cNvPr id="28" name="TextBox 27"/>
          <p:cNvSpPr txBox="1"/>
          <p:nvPr/>
        </p:nvSpPr>
        <p:spPr>
          <a:xfrm>
            <a:off x="4927778" y="4509120"/>
            <a:ext cx="23563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 T</a:t>
            </a:r>
            <a:r>
              <a:rPr lang="pt-BR" dirty="0" err="1" smtClean="0"/>
              <a:t>exture</a:t>
            </a:r>
            <a:r>
              <a:rPr lang="pt-BR" dirty="0" smtClean="0"/>
              <a:t> </a:t>
            </a:r>
            <a:r>
              <a:rPr lang="pt-BR" dirty="0" err="1" smtClean="0"/>
              <a:t>coordinates</a:t>
            </a:r>
            <a:endParaRPr lang="pt-BR" dirty="0" smtClean="0"/>
          </a:p>
          <a:p>
            <a:r>
              <a:rPr lang="en-US" dirty="0" smtClean="0"/>
              <a:t>- L</a:t>
            </a:r>
            <a:r>
              <a:rPr lang="pt-BR" dirty="0" err="1" smtClean="0"/>
              <a:t>abel</a:t>
            </a:r>
            <a:r>
              <a:rPr lang="pt-BR" dirty="0" smtClean="0"/>
              <a:t> ID in </a:t>
            </a:r>
            <a:r>
              <a:rPr lang="pt-BR" dirty="0" err="1" smtClean="0"/>
              <a:t>text</a:t>
            </a:r>
            <a:r>
              <a:rPr lang="pt-BR" dirty="0" smtClean="0"/>
              <a:t> buffer</a:t>
            </a:r>
          </a:p>
          <a:p>
            <a:r>
              <a:rPr lang="pt-BR" dirty="0" smtClean="0"/>
              <a:t>- </a:t>
            </a:r>
            <a:r>
              <a:rPr lang="pt-BR" dirty="0" err="1" smtClean="0"/>
              <a:t>Number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characters</a:t>
            </a:r>
            <a:endParaRPr lang="pt-BR" dirty="0"/>
          </a:p>
        </p:txBody>
      </p:sp>
      <p:sp>
        <p:nvSpPr>
          <p:cNvPr id="29" name="TextBox 28"/>
          <p:cNvSpPr txBox="1"/>
          <p:nvPr/>
        </p:nvSpPr>
        <p:spPr>
          <a:xfrm>
            <a:off x="4932040" y="4149080"/>
            <a:ext cx="1907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dirty="0" smtClean="0"/>
              <a:t>Info per fragment:</a:t>
            </a:r>
            <a:endParaRPr lang="pt-BR" dirty="0"/>
          </a:p>
        </p:txBody>
      </p:sp>
      <p:sp>
        <p:nvSpPr>
          <p:cNvPr id="30" name="TextBox 29"/>
          <p:cNvSpPr txBox="1"/>
          <p:nvPr/>
        </p:nvSpPr>
        <p:spPr>
          <a:xfrm>
            <a:off x="1763688" y="4149080"/>
            <a:ext cx="1907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dirty="0" smtClean="0"/>
              <a:t>Info per fragment: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303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Second pass (vertex </a:t>
            </a:r>
            <a:r>
              <a:rPr lang="en-US" altLang="zh-CN" dirty="0" err="1" smtClean="0"/>
              <a:t>shader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Draw quad occupying entire screen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Set its texture coordinates to (0,0) to (1,1)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This way we can retrieve color and texture info for each screen pixel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575275" y="5991091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 err="1" smtClean="0"/>
              <a:t>b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62106" y="3875891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7858" y="5011115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37533" y="3847484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9158" y="5012467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571269" y="3654003"/>
            <a:ext cx="4925159" cy="1863229"/>
            <a:chOff x="1939832" y="2502535"/>
            <a:chExt cx="4925159" cy="1863229"/>
          </a:xfrm>
        </p:grpSpPr>
        <p:sp>
          <p:nvSpPr>
            <p:cNvPr id="11" name="Rectangle 10"/>
            <p:cNvSpPr/>
            <p:nvPr/>
          </p:nvSpPr>
          <p:spPr>
            <a:xfrm>
              <a:off x="4958045" y="2885866"/>
              <a:ext cx="1906946" cy="11045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12" name="Can 11"/>
            <p:cNvSpPr/>
            <p:nvPr/>
          </p:nvSpPr>
          <p:spPr>
            <a:xfrm>
              <a:off x="5216044" y="3181941"/>
              <a:ext cx="628170" cy="580762"/>
            </a:xfrm>
            <a:prstGeom prst="can">
              <a:avLst/>
            </a:prstGeom>
            <a:pattFill prst="pct30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13" name="Cube 12"/>
            <p:cNvSpPr/>
            <p:nvPr/>
          </p:nvSpPr>
          <p:spPr>
            <a:xfrm>
              <a:off x="6014618" y="3158329"/>
              <a:ext cx="520506" cy="531133"/>
            </a:xfrm>
            <a:prstGeom prst="cube">
              <a:avLst/>
            </a:prstGeom>
            <a:pattFill prst="pct30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76147" y="2885866"/>
              <a:ext cx="1906946" cy="11045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15" name="Can 14"/>
            <p:cNvSpPr/>
            <p:nvPr/>
          </p:nvSpPr>
          <p:spPr>
            <a:xfrm>
              <a:off x="2434146" y="3181941"/>
              <a:ext cx="628170" cy="580762"/>
            </a:xfrm>
            <a:prstGeom prst="can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16" name="Cube 15"/>
            <p:cNvSpPr/>
            <p:nvPr/>
          </p:nvSpPr>
          <p:spPr>
            <a:xfrm>
              <a:off x="3237551" y="3158329"/>
              <a:ext cx="520506" cy="531133"/>
            </a:xfrm>
            <a:prstGeom prst="cub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939832" y="2502535"/>
              <a:ext cx="4779948" cy="1863229"/>
              <a:chOff x="1939832" y="2502535"/>
              <a:chExt cx="4779948" cy="1863229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1939832" y="2502535"/>
                <a:ext cx="4779948" cy="1863229"/>
                <a:chOff x="-38204" y="0"/>
                <a:chExt cx="5411741" cy="2077984"/>
              </a:xfrm>
            </p:grpSpPr>
            <p:grpSp>
              <p:nvGrpSpPr>
                <p:cNvPr id="23" name="Group 22"/>
                <p:cNvGrpSpPr/>
                <p:nvPr/>
              </p:nvGrpSpPr>
              <p:grpSpPr>
                <a:xfrm>
                  <a:off x="-38204" y="0"/>
                  <a:ext cx="1611375" cy="2021327"/>
                  <a:chOff x="-38204" y="0"/>
                  <a:chExt cx="1611375" cy="2021327"/>
                </a:xfrm>
              </p:grpSpPr>
              <p:sp>
                <p:nvSpPr>
                  <p:cNvPr id="27" name="Text Box 26"/>
                  <p:cNvSpPr txBox="1"/>
                  <p:nvPr/>
                </p:nvSpPr>
                <p:spPr>
                  <a:xfrm>
                    <a:off x="-38204" y="1712401"/>
                    <a:ext cx="1611375" cy="30892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US" sz="1200" i="1" kern="1200" dirty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   </a:t>
                    </a:r>
                    <a:r>
                      <a:rPr lang="x-none" sz="1200" i="1" kern="1200" dirty="0" smtClean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color = (r, </a:t>
                    </a:r>
                    <a:r>
                      <a:rPr lang="x-none" sz="1200" i="1" dirty="0" smtClean="0">
                        <a:solidFill>
                          <a:srgbClr val="234271"/>
                        </a:solidFill>
                        <a:latin typeface="Times New Roman"/>
                        <a:ea typeface="ＭＳ 明朝"/>
                        <a:cs typeface="Times New Roman"/>
                      </a:rPr>
                      <a:t>g</a:t>
                    </a:r>
                    <a:r>
                      <a:rPr lang="x-none" sz="1200" i="1" kern="1200" dirty="0" smtClean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,</a:t>
                    </a:r>
                    <a:r>
                      <a:rPr lang="x-none" sz="1200" i="1" dirty="0" smtClean="0">
                        <a:solidFill>
                          <a:srgbClr val="234271"/>
                        </a:solidFill>
                        <a:latin typeface="Times New Roman"/>
                        <a:ea typeface="ＭＳ 明朝"/>
                        <a:cs typeface="Times New Roman"/>
                      </a:rPr>
                      <a:t>b</a:t>
                    </a:r>
                    <a:r>
                      <a:rPr lang="x-none" sz="1200" i="1" kern="1200" dirty="0" smtClean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 ,a)</a:t>
                    </a:r>
                    <a:endParaRPr lang="en-US" sz="1000" i="1" dirty="0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  <p:sp>
                <p:nvSpPr>
                  <p:cNvPr id="28" name="Text Box 31"/>
                  <p:cNvSpPr txBox="1"/>
                  <p:nvPr/>
                </p:nvSpPr>
                <p:spPr>
                  <a:xfrm>
                    <a:off x="140411" y="0"/>
                    <a:ext cx="1071966" cy="30892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x-none" sz="1200" kern="1200" dirty="0" smtClean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Color buffer</a:t>
                    </a:r>
                    <a:endParaRPr lang="en-US" sz="1000" dirty="0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</p:grpSp>
            <p:grpSp>
              <p:nvGrpSpPr>
                <p:cNvPr id="24" name="Group 23"/>
                <p:cNvGrpSpPr/>
                <p:nvPr/>
              </p:nvGrpSpPr>
              <p:grpSpPr>
                <a:xfrm>
                  <a:off x="3022107" y="0"/>
                  <a:ext cx="2351430" cy="2077984"/>
                  <a:chOff x="3022107" y="0"/>
                  <a:chExt cx="2351430" cy="2077984"/>
                </a:xfrm>
              </p:grpSpPr>
              <p:sp>
                <p:nvSpPr>
                  <p:cNvPr id="25" name="Text Box 37"/>
                  <p:cNvSpPr txBox="1"/>
                  <p:nvPr/>
                </p:nvSpPr>
                <p:spPr>
                  <a:xfrm>
                    <a:off x="3022107" y="1769058"/>
                    <a:ext cx="2056388" cy="30892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pt-BR" sz="1200" i="1" kern="1200" dirty="0" smtClean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texInfo </a:t>
                    </a:r>
                    <a:r>
                      <a:rPr lang="pt-BR" sz="1200" i="1" kern="1200" dirty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= </a:t>
                    </a:r>
                    <a:r>
                      <a:rPr lang="pt-BR" sz="1200" i="1" kern="1200" dirty="0" smtClean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(</a:t>
                    </a:r>
                    <a:r>
                      <a:rPr lang="pt-BR" sz="1200" i="1" kern="1200" dirty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s, t, id, </a:t>
                    </a:r>
                    <a:r>
                      <a:rPr lang="pt-BR" sz="1200" i="1" kern="1200" dirty="0" err="1" smtClean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nchars</a:t>
                    </a:r>
                    <a:r>
                      <a:rPr lang="pt-BR" sz="1200" i="1" kern="1200" dirty="0" smtClean="0">
                        <a:solidFill>
                          <a:srgbClr val="17365D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)</a:t>
                    </a:r>
                    <a:endParaRPr lang="en-US" sz="1000" i="1" dirty="0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  <p:sp>
                <p:nvSpPr>
                  <p:cNvPr id="26" name="Text Box 38"/>
                  <p:cNvSpPr txBox="1"/>
                  <p:nvPr/>
                </p:nvSpPr>
                <p:spPr>
                  <a:xfrm>
                    <a:off x="3274426" y="0"/>
                    <a:ext cx="2099111" cy="30892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x-none" sz="1200" kern="1200" dirty="0" smtClean="0">
                        <a:solidFill>
                          <a:srgbClr val="234271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Texture info buffer</a:t>
                    </a:r>
                    <a:endParaRPr lang="en-US" sz="1000" dirty="0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</p:grpSp>
          </p:grpSp>
          <p:sp>
            <p:nvSpPr>
              <p:cNvPr id="21" name="Multiply 20"/>
              <p:cNvSpPr/>
              <p:nvPr/>
            </p:nvSpPr>
            <p:spPr>
              <a:xfrm>
                <a:off x="3431286" y="3299637"/>
                <a:ext cx="177800" cy="230832"/>
              </a:xfrm>
              <a:prstGeom prst="mathMultiply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" name="Elbow Connector 21"/>
              <p:cNvCxnSpPr/>
              <p:nvPr/>
            </p:nvCxnSpPr>
            <p:spPr>
              <a:xfrm flipH="1">
                <a:off x="3408971" y="3424227"/>
                <a:ext cx="157412" cy="752236"/>
              </a:xfrm>
              <a:prstGeom prst="bentConnector3">
                <a:avLst>
                  <a:gd name="adj1" fmla="val -172352"/>
                </a:avLst>
              </a:prstGeom>
              <a:ln>
                <a:solidFill>
                  <a:schemeClr val="accent2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Multiply 17"/>
            <p:cNvSpPr/>
            <p:nvPr/>
          </p:nvSpPr>
          <p:spPr>
            <a:xfrm>
              <a:off x="6213148" y="3290535"/>
              <a:ext cx="177800" cy="230832"/>
            </a:xfrm>
            <a:prstGeom prst="mathMultiply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cxnSp>
          <p:nvCxnSpPr>
            <p:cNvPr id="19" name="Elbow Connector 18"/>
            <p:cNvCxnSpPr/>
            <p:nvPr/>
          </p:nvCxnSpPr>
          <p:spPr>
            <a:xfrm flipH="1">
              <a:off x="6190833" y="3415125"/>
              <a:ext cx="157412" cy="752236"/>
            </a:xfrm>
            <a:prstGeom prst="bentConnector3">
              <a:avLst>
                <a:gd name="adj1" fmla="val -172352"/>
              </a:avLst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Can 28"/>
          <p:cNvSpPr/>
          <p:nvPr/>
        </p:nvSpPr>
        <p:spPr>
          <a:xfrm>
            <a:off x="4065583" y="4333409"/>
            <a:ext cx="628170" cy="580762"/>
          </a:xfrm>
          <a:prstGeom prst="can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a typeface="Times New Roman"/>
                <a:cs typeface="Times New Roman"/>
              </a:rPr>
              <a:t> 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91465" y="3647062"/>
            <a:ext cx="2769862" cy="1659086"/>
            <a:chOff x="1057109" y="3597676"/>
            <a:chExt cx="2769862" cy="1659086"/>
          </a:xfrm>
        </p:grpSpPr>
        <p:sp>
          <p:nvSpPr>
            <p:cNvPr id="31" name="Text Box 31"/>
            <p:cNvSpPr txBox="1"/>
            <p:nvPr/>
          </p:nvSpPr>
          <p:spPr>
            <a:xfrm>
              <a:off x="1397000" y="3597676"/>
              <a:ext cx="51809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x-none" sz="1200" kern="1200" dirty="0" smtClean="0">
                  <a:solidFill>
                    <a:srgbClr val="234271"/>
                  </a:solidFill>
                  <a:effectLst/>
                  <a:latin typeface="Times New Roman"/>
                  <a:ea typeface="ＭＳ 明朝"/>
                  <a:cs typeface="Times New Roman"/>
                </a:rPr>
                <a:t>Quad</a:t>
              </a:r>
              <a:endParaRPr lang="en-US" sz="1000" dirty="0">
                <a:effectLst/>
                <a:latin typeface="Times"/>
                <a:ea typeface="ＭＳ 明朝"/>
                <a:cs typeface="Times New Roman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057109" y="3826505"/>
              <a:ext cx="2769862" cy="1430257"/>
              <a:chOff x="1057109" y="3826505"/>
              <a:chExt cx="2769862" cy="1430257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057109" y="3826505"/>
                <a:ext cx="2769862" cy="1430257"/>
                <a:chOff x="561809" y="2802895"/>
                <a:chExt cx="2769862" cy="1430257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977900" y="2959100"/>
                  <a:ext cx="1917361" cy="1134000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561809" y="3971542"/>
                  <a:ext cx="454947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  <a:t>(0,0)</a:t>
                  </a:r>
                  <a:endParaRPr lang="pt-BR" sz="11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876724" y="2802895"/>
                  <a:ext cx="454947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  <a:t>(1,1)</a:t>
                  </a:r>
                  <a:endParaRPr lang="pt-BR" sz="11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sp>
            <p:nvSpPr>
              <p:cNvPr id="34" name="Multiply 33"/>
              <p:cNvSpPr/>
              <p:nvPr/>
            </p:nvSpPr>
            <p:spPr>
              <a:xfrm>
                <a:off x="2734367" y="4397077"/>
                <a:ext cx="177800" cy="230832"/>
              </a:xfrm>
              <a:prstGeom prst="mathMultiply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8" name="Oval 37"/>
          <p:cNvSpPr/>
          <p:nvPr/>
        </p:nvSpPr>
        <p:spPr>
          <a:xfrm>
            <a:off x="983426" y="4006611"/>
            <a:ext cx="62473" cy="6247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Oval 38"/>
          <p:cNvSpPr/>
          <p:nvPr/>
        </p:nvSpPr>
        <p:spPr>
          <a:xfrm>
            <a:off x="2893680" y="4003689"/>
            <a:ext cx="62473" cy="6247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Oval 39"/>
          <p:cNvSpPr/>
          <p:nvPr/>
        </p:nvSpPr>
        <p:spPr>
          <a:xfrm>
            <a:off x="976319" y="5141920"/>
            <a:ext cx="62473" cy="6247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Oval 40"/>
          <p:cNvSpPr/>
          <p:nvPr/>
        </p:nvSpPr>
        <p:spPr>
          <a:xfrm>
            <a:off x="2893680" y="5134859"/>
            <a:ext cx="62473" cy="6247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018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Second</a:t>
            </a:r>
            <a:r>
              <a:rPr lang="pt-BR" dirty="0" smtClean="0"/>
              <a:t> </a:t>
            </a:r>
            <a:r>
              <a:rPr lang="pt-BR" dirty="0" err="1" smtClean="0"/>
              <a:t>pass</a:t>
            </a:r>
            <a:r>
              <a:rPr lang="pt-BR" dirty="0" smtClean="0"/>
              <a:t> (</a:t>
            </a:r>
            <a:r>
              <a:rPr lang="pt-BR" dirty="0" err="1" smtClean="0"/>
              <a:t>frag</a:t>
            </a:r>
            <a:r>
              <a:rPr lang="pt-BR" dirty="0" smtClean="0"/>
              <a:t> </a:t>
            </a:r>
            <a:r>
              <a:rPr lang="pt-BR" dirty="0" err="1" smtClean="0"/>
              <a:t>shader</a:t>
            </a:r>
            <a:r>
              <a:rPr lang="pt-BR" dirty="0" smtClean="0"/>
              <a:t>)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For </a:t>
            </a:r>
            <a:r>
              <a:rPr lang="pt-BR" dirty="0" err="1" smtClean="0"/>
              <a:t>each</a:t>
            </a:r>
            <a:r>
              <a:rPr lang="pt-BR" dirty="0" smtClean="0"/>
              <a:t> pixel </a:t>
            </a:r>
            <a:r>
              <a:rPr lang="pt-BR" dirty="0" err="1" smtClean="0"/>
              <a:t>find</a:t>
            </a:r>
            <a:r>
              <a:rPr lang="pt-BR" dirty="0" smtClean="0"/>
              <a:t> </a:t>
            </a:r>
            <a:r>
              <a:rPr lang="pt-BR" dirty="0" err="1" smtClean="0"/>
              <a:t>character</a:t>
            </a:r>
            <a:r>
              <a:rPr lang="pt-BR" dirty="0" smtClean="0"/>
              <a:t> index in </a:t>
            </a:r>
            <a:r>
              <a:rPr lang="pt-BR" dirty="0" err="1" smtClean="0"/>
              <a:t>word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55" name="Cube 54"/>
          <p:cNvSpPr/>
          <p:nvPr/>
        </p:nvSpPr>
        <p:spPr>
          <a:xfrm>
            <a:off x="476013" y="2204864"/>
            <a:ext cx="2939853" cy="27860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502105"/>
              </p:ext>
            </p:extLst>
          </p:nvPr>
        </p:nvGraphicFramePr>
        <p:xfrm>
          <a:off x="469675" y="2928839"/>
          <a:ext cx="2202453" cy="204509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763"/>
                <a:gridCol w="274763"/>
                <a:gridCol w="274763"/>
                <a:gridCol w="274763"/>
                <a:gridCol w="279112"/>
                <a:gridCol w="274763"/>
                <a:gridCol w="274763"/>
                <a:gridCol w="274763"/>
              </a:tblGrid>
              <a:tr h="2045091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7" name="Straight Arrow Connector 56"/>
          <p:cNvCxnSpPr/>
          <p:nvPr/>
        </p:nvCxnSpPr>
        <p:spPr>
          <a:xfrm>
            <a:off x="469675" y="5130097"/>
            <a:ext cx="2667698" cy="0"/>
          </a:xfrm>
          <a:prstGeom prst="straightConnector1">
            <a:avLst/>
          </a:prstGeom>
          <a:ln>
            <a:headEnd type="diamon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562576" y="5045800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412535" y="51465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60" name="TextBox 59"/>
          <p:cNvSpPr txBox="1"/>
          <p:nvPr/>
        </p:nvSpPr>
        <p:spPr>
          <a:xfrm>
            <a:off x="325972" y="513433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0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2714466" y="5047732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564425" y="51465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137373" y="4945431"/>
            <a:ext cx="282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s</a:t>
            </a:r>
            <a:endParaRPr lang="pt-BR" dirty="0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2261082" y="3877779"/>
            <a:ext cx="0" cy="125702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Multiply 64"/>
          <p:cNvSpPr/>
          <p:nvPr/>
        </p:nvSpPr>
        <p:spPr>
          <a:xfrm>
            <a:off x="2128853" y="3705071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28646" y="513118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1,6</a:t>
            </a:r>
            <a:endParaRPr lang="pt-BR" dirty="0"/>
          </a:p>
        </p:txBody>
      </p:sp>
      <p:sp>
        <p:nvSpPr>
          <p:cNvPr id="67" name="Rounded Rectangular Callout 66"/>
          <p:cNvSpPr/>
          <p:nvPr/>
        </p:nvSpPr>
        <p:spPr>
          <a:xfrm>
            <a:off x="3674620" y="3981947"/>
            <a:ext cx="1689468" cy="1103237"/>
          </a:xfrm>
          <a:prstGeom prst="wedgeRoundRectCallout">
            <a:avLst>
              <a:gd name="adj1" fmla="val -63602"/>
              <a:gd name="adj2" fmla="val -18656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i="1" dirty="0" smtClean="0">
                <a:latin typeface="Calibri"/>
                <a:cs typeface="Calibri"/>
              </a:rPr>
              <a:t>s</a:t>
            </a:r>
            <a:r>
              <a:rPr lang="pt-BR" dirty="0" smtClean="0">
                <a:latin typeface="Calibri"/>
                <a:cs typeface="Calibri"/>
              </a:rPr>
              <a:t> </a:t>
            </a:r>
            <a:r>
              <a:rPr lang="pt-BR" dirty="0">
                <a:latin typeface="Calibri"/>
                <a:cs typeface="Calibri"/>
              </a:rPr>
              <a:t>= </a:t>
            </a:r>
            <a:r>
              <a:rPr lang="x-none" i="1" dirty="0" smtClean="0">
                <a:latin typeface="Calibri"/>
                <a:cs typeface="Calibri"/>
              </a:rPr>
              <a:t>1,6</a:t>
            </a:r>
            <a:endParaRPr lang="pt-BR" dirty="0">
              <a:latin typeface="Calibri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i="1" dirty="0">
                <a:latin typeface="Calibri"/>
                <a:cs typeface="Calibri"/>
              </a:rPr>
              <a:t>s</a:t>
            </a:r>
            <a:r>
              <a:rPr lang="pt-BR" i="1" baseline="-25000" dirty="0" err="1" smtClean="0">
                <a:latin typeface="Calibri"/>
                <a:cs typeface="Calibri"/>
              </a:rPr>
              <a:t>normalized</a:t>
            </a:r>
            <a:r>
              <a:rPr lang="pt-BR" dirty="0" smtClean="0">
                <a:latin typeface="Calibri"/>
                <a:cs typeface="Calibri"/>
              </a:rPr>
              <a:t> </a:t>
            </a:r>
            <a:r>
              <a:rPr lang="pt-BR" dirty="0">
                <a:latin typeface="Calibri"/>
                <a:cs typeface="Calibri"/>
              </a:rPr>
              <a:t>= </a:t>
            </a:r>
            <a:r>
              <a:rPr lang="x-none" i="1" dirty="0" smtClean="0">
                <a:latin typeface="Calibri"/>
                <a:cs typeface="Calibri"/>
              </a:rPr>
              <a:t>0,6</a:t>
            </a:r>
            <a:r>
              <a:rPr lang="pt-BR" dirty="0" smtClean="0">
                <a:latin typeface="Calibri"/>
                <a:cs typeface="Calibri"/>
              </a:rPr>
              <a:t> </a:t>
            </a:r>
            <a:endParaRPr lang="pt-BR" dirty="0">
              <a:latin typeface="Calibri"/>
              <a:cs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35914" y="2242571"/>
            <a:ext cx="84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lang="pt-BR" i="1" baseline="-25000" dirty="0" smtClean="0">
                <a:solidFill>
                  <a:srgbClr val="FF0000"/>
                </a:solidFill>
                <a:latin typeface="Calibri"/>
                <a:cs typeface="Calibri"/>
              </a:rPr>
              <a:t>char</a:t>
            </a:r>
            <a:r>
              <a:rPr lang="pt-BR" i="1" dirty="0" smtClean="0">
                <a:solidFill>
                  <a:srgbClr val="FF0000"/>
                </a:solidFill>
                <a:latin typeface="Calibri"/>
                <a:cs typeface="Calibri"/>
              </a:rPr>
              <a:t>= 2</a:t>
            </a:r>
            <a:endParaRPr lang="pt-BR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984026"/>
              </p:ext>
            </p:extLst>
          </p:nvPr>
        </p:nvGraphicFramePr>
        <p:xfrm>
          <a:off x="4386231" y="2348880"/>
          <a:ext cx="4236953" cy="12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3" imgW="2313000" imgH="676440" progId="Equation.3">
                  <p:embed/>
                </p:oleObj>
              </mc:Choice>
              <mc:Fallback>
                <p:oleObj name="Equation" r:id="rId3" imgW="2313000" imgH="6764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6231" y="2348880"/>
                        <a:ext cx="4236953" cy="124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Rectangle 70"/>
          <p:cNvSpPr/>
          <p:nvPr/>
        </p:nvSpPr>
        <p:spPr>
          <a:xfrm>
            <a:off x="4355976" y="2242644"/>
            <a:ext cx="4313686" cy="148449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689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Second</a:t>
            </a:r>
            <a:r>
              <a:rPr lang="pt-BR" dirty="0" smtClean="0"/>
              <a:t> </a:t>
            </a:r>
            <a:r>
              <a:rPr lang="pt-BR" dirty="0" err="1" smtClean="0"/>
              <a:t>pass</a:t>
            </a:r>
            <a:r>
              <a:rPr lang="pt-BR" dirty="0" smtClean="0"/>
              <a:t> (</a:t>
            </a:r>
            <a:r>
              <a:rPr lang="pt-BR" dirty="0" err="1" smtClean="0"/>
              <a:t>frag</a:t>
            </a:r>
            <a:r>
              <a:rPr lang="pt-BR" dirty="0" smtClean="0"/>
              <a:t> </a:t>
            </a:r>
            <a:r>
              <a:rPr lang="pt-BR" dirty="0" err="1" smtClean="0"/>
              <a:t>shader</a:t>
            </a:r>
            <a:r>
              <a:rPr lang="pt-BR" dirty="0" smtClean="0"/>
              <a:t>)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/>
              <a:t>Given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index </a:t>
            </a:r>
            <a:r>
              <a:rPr lang="pt-BR" dirty="0" err="1" smtClean="0"/>
              <a:t>find</a:t>
            </a:r>
            <a:r>
              <a:rPr lang="pt-BR" dirty="0" smtClean="0"/>
              <a:t> </a:t>
            </a:r>
            <a:r>
              <a:rPr lang="pt-BR" dirty="0" err="1" smtClean="0"/>
              <a:t>character</a:t>
            </a:r>
            <a:r>
              <a:rPr lang="en-US" altLang="zh-CN" dirty="0"/>
              <a:t>'</a:t>
            </a:r>
            <a:r>
              <a:rPr lang="pt-BR" dirty="0" err="1" smtClean="0"/>
              <a:t>s</a:t>
            </a:r>
            <a:r>
              <a:rPr lang="pt-BR" dirty="0" smtClean="0"/>
              <a:t> CODE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706851"/>
              </p:ext>
            </p:extLst>
          </p:nvPr>
        </p:nvGraphicFramePr>
        <p:xfrm>
          <a:off x="467544" y="2924944"/>
          <a:ext cx="6096000" cy="25521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b="1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b="1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bg1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22" name="Straight Connector 21"/>
          <p:cNvCxnSpPr>
            <a:stCxn id="30" idx="0"/>
          </p:cNvCxnSpPr>
          <p:nvPr/>
        </p:nvCxnSpPr>
        <p:spPr>
          <a:xfrm>
            <a:off x="1994718" y="2938277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42718" y="2938277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70718" y="454511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ctangle 24"/>
          <p:cNvSpPr/>
          <p:nvPr/>
        </p:nvSpPr>
        <p:spPr>
          <a:xfrm>
            <a:off x="3518718" y="4544069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ctangle 25"/>
          <p:cNvSpPr/>
          <p:nvPr/>
        </p:nvSpPr>
        <p:spPr>
          <a:xfrm>
            <a:off x="470718" y="400809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ctangle 26"/>
          <p:cNvSpPr/>
          <p:nvPr/>
        </p:nvSpPr>
        <p:spPr>
          <a:xfrm>
            <a:off x="3515544" y="400809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ctangle 27"/>
          <p:cNvSpPr/>
          <p:nvPr/>
        </p:nvSpPr>
        <p:spPr>
          <a:xfrm>
            <a:off x="470718" y="347529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ctangle 28"/>
          <p:cNvSpPr/>
          <p:nvPr/>
        </p:nvSpPr>
        <p:spPr>
          <a:xfrm>
            <a:off x="3518718" y="3474252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ctangle 29"/>
          <p:cNvSpPr/>
          <p:nvPr/>
        </p:nvSpPr>
        <p:spPr>
          <a:xfrm>
            <a:off x="470718" y="2938277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Rectangle 30"/>
          <p:cNvSpPr/>
          <p:nvPr/>
        </p:nvSpPr>
        <p:spPr>
          <a:xfrm>
            <a:off x="3515544" y="2938277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ounded Rectangular Callout 31"/>
          <p:cNvSpPr/>
          <p:nvPr/>
        </p:nvSpPr>
        <p:spPr>
          <a:xfrm>
            <a:off x="7023794" y="4209605"/>
            <a:ext cx="1292622" cy="1054100"/>
          </a:xfrm>
          <a:prstGeom prst="wedgeRoundRectCallout">
            <a:avLst>
              <a:gd name="adj1" fmla="val -79600"/>
              <a:gd name="adj2" fmla="val 5011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BR" dirty="0" err="1" smtClean="0">
                <a:solidFill>
                  <a:srgbClr val="FF0000"/>
                </a:solidFill>
              </a:rPr>
              <a:t>Character</a:t>
            </a:r>
            <a:r>
              <a:rPr lang="pt-BR" dirty="0" smtClean="0">
                <a:solidFill>
                  <a:srgbClr val="FF0000"/>
                </a:solidFill>
              </a:rPr>
              <a:t> </a:t>
            </a:r>
          </a:p>
          <a:p>
            <a:pPr algn="just"/>
            <a:r>
              <a:rPr lang="pt-BR" dirty="0" smtClean="0">
                <a:solidFill>
                  <a:srgbClr val="FF0000"/>
                </a:solidFill>
              </a:rPr>
              <a:t>index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25068" y="3471077"/>
            <a:ext cx="1524000" cy="535975"/>
          </a:xfrm>
          <a:prstGeom prst="rect">
            <a:avLst/>
          </a:prstGeom>
          <a:solidFill>
            <a:srgbClr val="FF6600">
              <a:alpha val="3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Rounded Rectangular Callout 33"/>
          <p:cNvSpPr/>
          <p:nvPr/>
        </p:nvSpPr>
        <p:spPr>
          <a:xfrm>
            <a:off x="6804248" y="2711005"/>
            <a:ext cx="1737494" cy="1054100"/>
          </a:xfrm>
          <a:prstGeom prst="wedgeRoundRectCallout">
            <a:avLst>
              <a:gd name="adj1" fmla="val -184028"/>
              <a:gd name="adj2" fmla="val 73062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pt-BR" dirty="0" smtClean="0">
                <a:solidFill>
                  <a:schemeClr val="accent3">
                    <a:lumMod val="75000"/>
                  </a:schemeClr>
                </a:solidFill>
              </a:rPr>
              <a:t>ASCII </a:t>
            </a:r>
            <a:r>
              <a:rPr lang="pt-BR" dirty="0" err="1" smtClean="0">
                <a:solidFill>
                  <a:schemeClr val="accent3">
                    <a:lumMod val="75000"/>
                  </a:schemeClr>
                </a:solidFill>
              </a:rPr>
              <a:t>code</a:t>
            </a:r>
            <a:r>
              <a:rPr lang="pt-BR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pt-BR" dirty="0" err="1" smtClean="0">
                <a:solidFill>
                  <a:schemeClr val="accent3">
                    <a:lumMod val="75000"/>
                  </a:schemeClr>
                </a:solidFill>
              </a:rPr>
              <a:t>is</a:t>
            </a:r>
            <a:r>
              <a:rPr lang="pt-BR" dirty="0" smtClean="0">
                <a:solidFill>
                  <a:schemeClr val="accent3">
                    <a:lumMod val="75000"/>
                  </a:schemeClr>
                </a:solidFill>
              </a:rPr>
              <a:t> in </a:t>
            </a:r>
            <a:r>
              <a:rPr lang="pt-BR" dirty="0" err="1" smtClean="0">
                <a:solidFill>
                  <a:schemeClr val="accent3">
                    <a:lumMod val="75000"/>
                  </a:schemeClr>
                </a:solidFill>
              </a:rPr>
              <a:t>this</a:t>
            </a:r>
            <a:r>
              <a:rPr lang="pt-BR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pt-BR" dirty="0" err="1" smtClean="0">
                <a:solidFill>
                  <a:schemeClr val="accent3">
                    <a:lumMod val="75000"/>
                  </a:schemeClr>
                </a:solidFill>
              </a:rPr>
              <a:t>texel</a:t>
            </a:r>
            <a:endParaRPr lang="pt-BR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5" name="Rounded Rectangular Callout 34"/>
          <p:cNvSpPr/>
          <p:nvPr/>
        </p:nvSpPr>
        <p:spPr>
          <a:xfrm>
            <a:off x="4709132" y="2003593"/>
            <a:ext cx="1152737" cy="838801"/>
          </a:xfrm>
          <a:prstGeom prst="wedgeRoundRectCallout">
            <a:avLst>
              <a:gd name="adj1" fmla="val -96366"/>
              <a:gd name="adj2" fmla="val 44028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i="1" dirty="0" smtClean="0"/>
              <a:t>id</a:t>
            </a:r>
            <a:r>
              <a:rPr lang="x-none" dirty="0" smtClean="0"/>
              <a:t> = 6</a:t>
            </a:r>
          </a:p>
          <a:p>
            <a:pPr algn="just"/>
            <a:r>
              <a:rPr lang="en-US" i="1" dirty="0"/>
              <a:t>i</a:t>
            </a:r>
            <a:r>
              <a:rPr lang="x-none" i="1" baseline="-25000" dirty="0" smtClean="0"/>
              <a:t>char</a:t>
            </a:r>
            <a:r>
              <a:rPr lang="x-none" dirty="0" smtClean="0"/>
              <a:t> = 2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8881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Second</a:t>
            </a:r>
            <a:r>
              <a:rPr lang="pt-BR" dirty="0" smtClean="0"/>
              <a:t> </a:t>
            </a:r>
            <a:r>
              <a:rPr lang="pt-BR" dirty="0" err="1" smtClean="0"/>
              <a:t>pass</a:t>
            </a:r>
            <a:r>
              <a:rPr lang="pt-BR" dirty="0" smtClean="0"/>
              <a:t> (</a:t>
            </a:r>
            <a:r>
              <a:rPr lang="pt-BR" dirty="0" err="1" smtClean="0"/>
              <a:t>frag</a:t>
            </a:r>
            <a:r>
              <a:rPr lang="pt-BR" dirty="0" smtClean="0"/>
              <a:t> </a:t>
            </a:r>
            <a:r>
              <a:rPr lang="pt-BR" dirty="0" err="1" smtClean="0"/>
              <a:t>shader</a:t>
            </a:r>
            <a:r>
              <a:rPr lang="pt-BR" dirty="0" smtClean="0"/>
              <a:t>)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/>
              <a:t>After</a:t>
            </a:r>
            <a:r>
              <a:rPr lang="pt-BR" dirty="0" smtClean="0"/>
              <a:t> </a:t>
            </a:r>
            <a:r>
              <a:rPr lang="pt-BR" dirty="0" err="1" smtClean="0"/>
              <a:t>we</a:t>
            </a:r>
            <a:r>
              <a:rPr lang="pt-BR" dirty="0" smtClean="0"/>
              <a:t> </a:t>
            </a:r>
            <a:r>
              <a:rPr lang="pt-BR" dirty="0" err="1" smtClean="0"/>
              <a:t>found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character</a:t>
            </a:r>
            <a:r>
              <a:rPr lang="en-US" altLang="zh-CN" dirty="0"/>
              <a:t>'</a:t>
            </a:r>
            <a:r>
              <a:rPr lang="pt-BR" dirty="0" err="1" smtClean="0"/>
              <a:t>s</a:t>
            </a:r>
            <a:r>
              <a:rPr lang="pt-BR" dirty="0" smtClean="0"/>
              <a:t> ASCII </a:t>
            </a:r>
            <a:r>
              <a:rPr lang="pt-BR" dirty="0" err="1" smtClean="0"/>
              <a:t>code</a:t>
            </a:r>
            <a:r>
              <a:rPr lang="pt-BR" dirty="0" smtClean="0"/>
              <a:t>...</a:t>
            </a:r>
          </a:p>
          <a:p>
            <a:r>
              <a:rPr lang="pt-BR" dirty="0" err="1" smtClean="0"/>
              <a:t>We</a:t>
            </a:r>
            <a:r>
              <a:rPr lang="pt-BR" dirty="0" smtClean="0"/>
              <a:t> </a:t>
            </a:r>
            <a:r>
              <a:rPr lang="pt-BR" dirty="0" err="1" smtClean="0"/>
              <a:t>have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sample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character’s</a:t>
            </a:r>
            <a:r>
              <a:rPr lang="pt-BR" dirty="0" smtClean="0"/>
              <a:t> atlas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16862" y="2564904"/>
            <a:ext cx="4091484" cy="3249378"/>
            <a:chOff x="2046753" y="1988428"/>
            <a:chExt cx="2971094" cy="2359586"/>
          </a:xfrm>
        </p:grpSpPr>
        <p:grpSp>
          <p:nvGrpSpPr>
            <p:cNvPr id="6" name="Group 5"/>
            <p:cNvGrpSpPr/>
            <p:nvPr/>
          </p:nvGrpSpPr>
          <p:grpSpPr>
            <a:xfrm>
              <a:off x="2046753" y="1988428"/>
              <a:ext cx="2971094" cy="2359586"/>
              <a:chOff x="2046753" y="1988428"/>
              <a:chExt cx="2971094" cy="2359586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2046753" y="2374861"/>
                <a:ext cx="2971094" cy="1973153"/>
                <a:chOff x="4343426" y="2374861"/>
                <a:chExt cx="2971094" cy="1973153"/>
              </a:xfrm>
            </p:grpSpPr>
            <p:sp>
              <p:nvSpPr>
                <p:cNvPr id="11" name="Cube 10"/>
                <p:cNvSpPr/>
                <p:nvPr/>
              </p:nvSpPr>
              <p:spPr>
                <a:xfrm>
                  <a:off x="4691435" y="2508250"/>
                  <a:ext cx="1574995" cy="1492434"/>
                </a:xfrm>
                <a:prstGeom prst="cub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483835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" name="Group 12"/>
                <p:cNvGrpSpPr/>
                <p:nvPr/>
              </p:nvGrpSpPr>
              <p:grpSpPr>
                <a:xfrm>
                  <a:off x="4571622" y="4099031"/>
                  <a:ext cx="1526470" cy="248983"/>
                  <a:chOff x="2665557" y="1590985"/>
                  <a:chExt cx="1526518" cy="249015"/>
                </a:xfrm>
              </p:grpSpPr>
              <p:sp>
                <p:nvSpPr>
                  <p:cNvPr id="37" name="Text Box 266"/>
                  <p:cNvSpPr txBox="1"/>
                  <p:nvPr/>
                </p:nvSpPr>
                <p:spPr>
                  <a:xfrm>
                    <a:off x="2665557" y="1594122"/>
                    <a:ext cx="208603" cy="245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pt-BR" sz="1600" kern="1200" noProof="1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0</a:t>
                    </a:r>
                    <a:endParaRPr lang="en-US" sz="1600" noProof="1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  <p:grpSp>
                <p:nvGrpSpPr>
                  <p:cNvPr id="38" name="Group 37"/>
                  <p:cNvGrpSpPr/>
                  <p:nvPr/>
                </p:nvGrpSpPr>
                <p:grpSpPr>
                  <a:xfrm>
                    <a:off x="2792237" y="1590985"/>
                    <a:ext cx="1399838" cy="249014"/>
                    <a:chOff x="2792237" y="1590985"/>
                    <a:chExt cx="1399838" cy="249014"/>
                  </a:xfrm>
                </p:grpSpPr>
                <p:sp>
                  <p:nvSpPr>
                    <p:cNvPr id="39" name="Text Box 268"/>
                    <p:cNvSpPr txBox="1"/>
                    <p:nvPr/>
                  </p:nvSpPr>
                  <p:spPr>
                    <a:xfrm>
                      <a:off x="3281267" y="1594122"/>
                      <a:ext cx="208603" cy="2458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noProof="1" smtClean="0">
                          <a:solidFill>
                            <a:srgbClr val="00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1</a:t>
                      </a:r>
                      <a:endParaRPr lang="en-US" sz="1600" noProof="1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p:txBody>
                </p: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>
                      <a:off x="2792237" y="1590985"/>
                      <a:ext cx="1399838" cy="0"/>
                    </a:xfrm>
                    <a:prstGeom prst="line">
                      <a:avLst/>
                    </a:prstGeom>
                    <a:ln>
                      <a:headEnd type="diamond"/>
                      <a:tailEnd type="triangle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529236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499074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5591507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513996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544158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5743195" y="2886794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xt Box 301"/>
                <p:cNvSpPr txBox="1"/>
                <p:nvPr/>
              </p:nvSpPr>
              <p:spPr>
                <a:xfrm>
                  <a:off x="6097788" y="3985523"/>
                  <a:ext cx="24455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s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4990746" y="2803637"/>
                  <a:ext cx="149220" cy="0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Text Box 266"/>
                <p:cNvSpPr txBox="1"/>
                <p:nvPr/>
              </p:nvSpPr>
              <p:spPr>
                <a:xfrm>
                  <a:off x="4897924" y="2542118"/>
                  <a:ext cx="1265313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1/4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charWidth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 flipH="1" flipV="1">
                  <a:off x="4593374" y="2661334"/>
                  <a:ext cx="11771" cy="1336092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 Box 301"/>
                <p:cNvSpPr txBox="1"/>
                <p:nvPr/>
              </p:nvSpPr>
              <p:spPr>
                <a:xfrm>
                  <a:off x="4483864" y="2374861"/>
                  <a:ext cx="23596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t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25" name="Text Box 293"/>
                <p:cNvSpPr txBox="1"/>
                <p:nvPr/>
              </p:nvSpPr>
              <p:spPr>
                <a:xfrm>
                  <a:off x="4648193" y="3743853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B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26" name="Text Box 294"/>
                <p:cNvSpPr txBox="1"/>
                <p:nvPr/>
              </p:nvSpPr>
              <p:spPr>
                <a:xfrm>
                  <a:off x="4804136" y="3741547"/>
                  <a:ext cx="200444" cy="2681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O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27" name="Text Box 295"/>
                <p:cNvSpPr txBox="1"/>
                <p:nvPr/>
              </p:nvSpPr>
              <p:spPr>
                <a:xfrm>
                  <a:off x="4956528" y="3738530"/>
                  <a:ext cx="227222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X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28" name="Text Box 296"/>
                <p:cNvSpPr txBox="1"/>
                <p:nvPr/>
              </p:nvSpPr>
              <p:spPr>
                <a:xfrm>
                  <a:off x="5103356" y="3737924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1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29" name="Text Box 266"/>
                <p:cNvSpPr txBox="1"/>
                <p:nvPr/>
              </p:nvSpPr>
              <p:spPr>
                <a:xfrm>
                  <a:off x="4346367" y="36376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600" noProof="1" smtClean="0">
                      <a:effectLst/>
                      <a:latin typeface="Times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30" name="Text Box 266"/>
                <p:cNvSpPr txBox="1"/>
                <p:nvPr/>
              </p:nvSpPr>
              <p:spPr>
                <a:xfrm>
                  <a:off x="4343426" y="38498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0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6099864" y="3782043"/>
                  <a:ext cx="0" cy="190209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Text Box 266"/>
                <p:cNvSpPr txBox="1"/>
                <p:nvPr/>
              </p:nvSpPr>
              <p:spPr>
                <a:xfrm>
                  <a:off x="6163874" y="3751468"/>
                  <a:ext cx="1150646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charHeight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33" name="Straight Connector 32"/>
                <p:cNvCxnSpPr/>
                <p:nvPr/>
              </p:nvCxnSpPr>
              <p:spPr>
                <a:xfrm flipH="1">
                  <a:off x="4691436" y="3780752"/>
                  <a:ext cx="1201055" cy="0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 flipH="1">
                  <a:off x="4993050" y="3850369"/>
                  <a:ext cx="129600" cy="348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5103356" y="3861502"/>
                  <a:ext cx="0" cy="147600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Oval 35"/>
                <p:cNvSpPr/>
                <p:nvPr/>
              </p:nvSpPr>
              <p:spPr>
                <a:xfrm>
                  <a:off x="5078398" y="3831674"/>
                  <a:ext cx="45717" cy="4571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2696377" y="1988428"/>
                <a:ext cx="819402" cy="2681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noProof="1" smtClean="0"/>
                  <a:t>Geometry</a:t>
                </a:r>
                <a:endParaRPr lang="pt-BR" noProof="1"/>
              </a:p>
            </p:txBody>
          </p:sp>
        </p:grpSp>
        <p:cxnSp>
          <p:nvCxnSpPr>
            <p:cNvPr id="7" name="Straight Connector 6"/>
            <p:cNvCxnSpPr/>
            <p:nvPr/>
          </p:nvCxnSpPr>
          <p:spPr>
            <a:xfrm flipH="1">
              <a:off x="2995683" y="4059833"/>
              <a:ext cx="907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 flipH="1">
              <a:off x="2308213" y="3737626"/>
              <a:ext cx="1208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ular Callout 40"/>
          <p:cNvSpPr/>
          <p:nvPr/>
        </p:nvSpPr>
        <p:spPr>
          <a:xfrm>
            <a:off x="5940152" y="4869160"/>
            <a:ext cx="1152737" cy="838801"/>
          </a:xfrm>
          <a:prstGeom prst="wedgeRoundRectCallout">
            <a:avLst>
              <a:gd name="adj1" fmla="val -273807"/>
              <a:gd name="adj2" fmla="val -114065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i="1" dirty="0"/>
              <a:t>n</a:t>
            </a:r>
            <a:r>
              <a:rPr lang="x-none" i="1" baseline="-25000" dirty="0" smtClean="0"/>
              <a:t>chars</a:t>
            </a:r>
            <a:r>
              <a:rPr lang="x-none" dirty="0" smtClean="0"/>
              <a:t> = 4</a:t>
            </a:r>
          </a:p>
          <a:p>
            <a:pPr algn="just"/>
            <a:r>
              <a:rPr lang="en-US" i="1" dirty="0"/>
              <a:t>i</a:t>
            </a:r>
            <a:r>
              <a:rPr lang="x-none" i="1" baseline="-25000" dirty="0" smtClean="0"/>
              <a:t>char</a:t>
            </a:r>
            <a:r>
              <a:rPr lang="x-none" dirty="0" smtClean="0"/>
              <a:t> = 2</a:t>
            </a:r>
            <a:endParaRPr lang="pt-BR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433364"/>
              </p:ext>
            </p:extLst>
          </p:nvPr>
        </p:nvGraphicFramePr>
        <p:xfrm>
          <a:off x="4008463" y="2738645"/>
          <a:ext cx="4517057" cy="118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3" imgW="3227400" imgH="840960" progId="Equation.3">
                  <p:embed/>
                </p:oleObj>
              </mc:Choice>
              <mc:Fallback>
                <p:oleObj name="Equation" r:id="rId3" imgW="3227400" imgH="84096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63" y="2738645"/>
                        <a:ext cx="4517057" cy="11863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3851920" y="2665876"/>
            <a:ext cx="4824810" cy="141119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7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Second</a:t>
            </a:r>
            <a:r>
              <a:rPr lang="pt-BR" dirty="0" smtClean="0"/>
              <a:t> </a:t>
            </a:r>
            <a:r>
              <a:rPr lang="pt-BR" dirty="0" err="1" smtClean="0"/>
              <a:t>pass</a:t>
            </a:r>
            <a:r>
              <a:rPr lang="pt-BR" dirty="0" smtClean="0"/>
              <a:t> (</a:t>
            </a:r>
            <a:r>
              <a:rPr lang="pt-BR" dirty="0" err="1" smtClean="0"/>
              <a:t>frag</a:t>
            </a:r>
            <a:r>
              <a:rPr lang="pt-BR" dirty="0" smtClean="0"/>
              <a:t> </a:t>
            </a:r>
            <a:r>
              <a:rPr lang="pt-BR" dirty="0" err="1" smtClean="0"/>
              <a:t>shader</a:t>
            </a:r>
            <a:r>
              <a:rPr lang="pt-BR" dirty="0" smtClean="0"/>
              <a:t>)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/>
              <a:t>Find</a:t>
            </a:r>
            <a:r>
              <a:rPr lang="pt-BR" dirty="0" smtClean="0"/>
              <a:t> </a:t>
            </a:r>
            <a:r>
              <a:rPr lang="pt-BR" dirty="0" err="1" smtClean="0"/>
              <a:t>character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exact</a:t>
            </a:r>
            <a:r>
              <a:rPr lang="pt-BR" dirty="0" smtClean="0"/>
              <a:t> </a:t>
            </a:r>
            <a:r>
              <a:rPr lang="pt-BR" dirty="0" err="1" smtClean="0"/>
              <a:t>texel</a:t>
            </a:r>
            <a:r>
              <a:rPr lang="pt-BR" dirty="0" smtClean="0"/>
              <a:t> for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fragment</a:t>
            </a:r>
            <a:endParaRPr lang="pt-B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825132"/>
              </p:ext>
            </p:extLst>
          </p:nvPr>
        </p:nvGraphicFramePr>
        <p:xfrm>
          <a:off x="1325883" y="3018012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45" name="Straight Connector 44"/>
          <p:cNvCxnSpPr/>
          <p:nvPr/>
        </p:nvCxnSpPr>
        <p:spPr>
          <a:xfrm>
            <a:off x="4250386" y="3010958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283789" y="3006682"/>
            <a:ext cx="127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740746" y="2899266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357306" y="2469390"/>
            <a:ext cx="122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sp>
        <p:nvSpPr>
          <p:cNvPr id="49" name="Multiply 48"/>
          <p:cNvSpPr/>
          <p:nvPr/>
        </p:nvSpPr>
        <p:spPr>
          <a:xfrm>
            <a:off x="1867089" y="4147048"/>
            <a:ext cx="188187" cy="205125"/>
          </a:xfrm>
          <a:prstGeom prst="mathMultiply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50" name="Straight Connector 49"/>
          <p:cNvCxnSpPr/>
          <p:nvPr/>
        </p:nvCxnSpPr>
        <p:spPr>
          <a:xfrm>
            <a:off x="1962139" y="4275061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733541" y="4249665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23528" y="4167507"/>
            <a:ext cx="881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1182560" y="4246128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357499" y="4650074"/>
            <a:ext cx="894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1733541" y="4586036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634764"/>
              </p:ext>
            </p:extLst>
          </p:nvPr>
        </p:nvGraphicFramePr>
        <p:xfrm>
          <a:off x="4624709" y="4406282"/>
          <a:ext cx="4132263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3" imgW="3236400" imgH="868320" progId="Equation.3">
                  <p:embed/>
                </p:oleObj>
              </mc:Choice>
              <mc:Fallback>
                <p:oleObj name="Equation" r:id="rId3" imgW="3236400" imgH="86832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4709" y="4406282"/>
                        <a:ext cx="4132263" cy="1112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56"/>
          <p:cNvSpPr/>
          <p:nvPr/>
        </p:nvSpPr>
        <p:spPr>
          <a:xfrm>
            <a:off x="4488976" y="4299326"/>
            <a:ext cx="4331496" cy="150593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21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Introduction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Virtual </a:t>
            </a:r>
            <a:r>
              <a:rPr lang="pt-BR" dirty="0" err="1" smtClean="0"/>
              <a:t>Labels</a:t>
            </a:r>
            <a:endParaRPr lang="pt-BR" dirty="0" smtClean="0"/>
          </a:p>
          <a:p>
            <a:pPr lvl="1"/>
            <a:r>
              <a:rPr lang="pt-BR" dirty="0" err="1" smtClean="0"/>
              <a:t>Text</a:t>
            </a:r>
            <a:r>
              <a:rPr lang="pt-BR" dirty="0" smtClean="0"/>
              <a:t> </a:t>
            </a:r>
            <a:r>
              <a:rPr lang="pt-BR" dirty="0" err="1" smtClean="0"/>
              <a:t>rendered</a:t>
            </a:r>
            <a:r>
              <a:rPr lang="pt-BR" dirty="0" smtClean="0"/>
              <a:t> </a:t>
            </a:r>
            <a:r>
              <a:rPr lang="pt-BR" dirty="0" err="1" smtClean="0"/>
              <a:t>on</a:t>
            </a:r>
            <a:r>
              <a:rPr lang="pt-BR" dirty="0" smtClean="0"/>
              <a:t> </a:t>
            </a:r>
            <a:r>
              <a:rPr lang="pt-BR" dirty="0" err="1" smtClean="0"/>
              <a:t>geometric</a:t>
            </a:r>
            <a:r>
              <a:rPr lang="pt-BR" dirty="0" smtClean="0"/>
              <a:t> </a:t>
            </a:r>
            <a:r>
              <a:rPr lang="pt-BR" dirty="0" err="1" smtClean="0"/>
              <a:t>surfaces</a:t>
            </a:r>
            <a:endParaRPr lang="pt-BR" dirty="0" smtClean="0"/>
          </a:p>
          <a:p>
            <a:r>
              <a:rPr lang="pt-BR" dirty="0" smtClean="0"/>
              <a:t>Stores different </a:t>
            </a:r>
            <a:r>
              <a:rPr lang="pt-BR" dirty="0" smtClean="0"/>
              <a:t>kinds </a:t>
            </a:r>
            <a:r>
              <a:rPr lang="pt-BR" dirty="0" smtClean="0"/>
              <a:t>of information</a:t>
            </a:r>
          </a:p>
          <a:p>
            <a:pPr lvl="1"/>
            <a:r>
              <a:rPr lang="pt-BR" dirty="0" err="1" smtClean="0"/>
              <a:t>Names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numerations</a:t>
            </a:r>
            <a:endParaRPr lang="pt-BR" dirty="0" smtClean="0"/>
          </a:p>
          <a:p>
            <a:pPr lvl="1"/>
            <a:r>
              <a:rPr lang="pt-BR" dirty="0" smtClean="0"/>
              <a:t>Relevant data that </a:t>
            </a:r>
            <a:r>
              <a:rPr lang="pt-BR" dirty="0" smtClean="0"/>
              <a:t>need </a:t>
            </a:r>
            <a:r>
              <a:rPr lang="pt-BR" dirty="0" smtClean="0"/>
              <a:t>to be quickly noticed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558924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/>
              <a:t>Example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object</a:t>
            </a:r>
            <a:r>
              <a:rPr lang="pt-BR" dirty="0" smtClean="0"/>
              <a:t>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label</a:t>
            </a:r>
            <a:endParaRPr lang="pt-BR" dirty="0"/>
          </a:p>
        </p:txBody>
      </p:sp>
      <p:sp>
        <p:nvSpPr>
          <p:cNvPr id="7" name="Cube 6"/>
          <p:cNvSpPr/>
          <p:nvPr/>
        </p:nvSpPr>
        <p:spPr>
          <a:xfrm>
            <a:off x="3635896" y="4293096"/>
            <a:ext cx="1800200" cy="1224136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Box 4001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509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Visual </a:t>
            </a:r>
            <a:r>
              <a:rPr lang="pt-BR" dirty="0" err="1" smtClean="0"/>
              <a:t>results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6" name="Picture 5" descr="Macintosh HD:Users:renatoderisprado:Desktop:Screen Shot 2013-03-15 at 00.59.3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4495482" cy="3007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Screen Shot 2013-11-06 at 21.50.4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6198"/>
            <a:ext cx="4432608" cy="331493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716016" y="170080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/>
              <a:t>Basic</a:t>
            </a:r>
            <a:r>
              <a:rPr lang="pt-BR" dirty="0" smtClean="0"/>
              <a:t> </a:t>
            </a:r>
            <a:r>
              <a:rPr lang="pt-BR" dirty="0" err="1" smtClean="0"/>
              <a:t>primitives</a:t>
            </a:r>
            <a:r>
              <a:rPr lang="pt-BR" dirty="0" smtClean="0"/>
              <a:t>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labels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763688" y="529191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CAD </a:t>
            </a:r>
            <a:r>
              <a:rPr lang="pt-BR" dirty="0" err="1" smtClean="0"/>
              <a:t>model</a:t>
            </a:r>
            <a:r>
              <a:rPr lang="pt-BR" dirty="0" smtClean="0"/>
              <a:t>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labels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790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Visual </a:t>
            </a:r>
            <a:r>
              <a:rPr lang="pt-BR" dirty="0" err="1" smtClean="0"/>
              <a:t>results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7" name="Picture 6" descr="Screen Shot 2013-11-06 at 22.07.2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4267496" cy="3162519"/>
          </a:xfrm>
          <a:prstGeom prst="rect">
            <a:avLst/>
          </a:prstGeom>
        </p:spPr>
      </p:pic>
      <p:pic>
        <p:nvPicPr>
          <p:cNvPr id="8" name="Picture 7" descr="Screen Shot 2013-11-06 at 22.00.1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24744"/>
            <a:ext cx="4440893" cy="3442279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860032" y="5230941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/>
              <a:t>Labels</a:t>
            </a:r>
            <a:r>
              <a:rPr lang="pt-BR" dirty="0" smtClean="0"/>
              <a:t> </a:t>
            </a:r>
            <a:r>
              <a:rPr lang="pt-BR" dirty="0" err="1" smtClean="0"/>
              <a:t>repeating</a:t>
            </a:r>
            <a:r>
              <a:rPr lang="pt-BR" dirty="0" smtClean="0"/>
              <a:t> </a:t>
            </a:r>
            <a:r>
              <a:rPr lang="pt-BR" dirty="0" err="1" smtClean="0"/>
              <a:t>horizontally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centered</a:t>
            </a:r>
            <a:r>
              <a:rPr lang="pt-BR" dirty="0" smtClean="0"/>
              <a:t> </a:t>
            </a:r>
            <a:r>
              <a:rPr lang="pt-BR" dirty="0" err="1" smtClean="0"/>
              <a:t>vertically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907704" y="141277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CAD </a:t>
            </a:r>
            <a:r>
              <a:rPr lang="pt-BR" dirty="0" err="1" smtClean="0"/>
              <a:t>model</a:t>
            </a:r>
            <a:r>
              <a:rPr lang="pt-BR" dirty="0" smtClean="0"/>
              <a:t>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labels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0875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aphicFrame>
        <p:nvGraphicFramePr>
          <p:cNvPr id="7" name="Gráfico 6"/>
          <p:cNvGraphicFramePr/>
          <p:nvPr>
            <p:extLst>
              <p:ext uri="{D42A27DB-BD31-4B8C-83A1-F6EECF244321}">
                <p14:modId xmlns:p14="http://schemas.microsoft.com/office/powerpoint/2010/main" val="3821429630"/>
              </p:ext>
            </p:extLst>
          </p:nvPr>
        </p:nvGraphicFramePr>
        <p:xfrm>
          <a:off x="827584" y="980728"/>
          <a:ext cx="8100392" cy="6097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7164288" y="1628800"/>
            <a:ext cx="144016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ctangle 5"/>
          <p:cNvSpPr/>
          <p:nvPr/>
        </p:nvSpPr>
        <p:spPr>
          <a:xfrm>
            <a:off x="7172672" y="1853208"/>
            <a:ext cx="144016" cy="1440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Box 4"/>
          <p:cNvSpPr txBox="1"/>
          <p:nvPr/>
        </p:nvSpPr>
        <p:spPr>
          <a:xfrm>
            <a:off x="7380312" y="1556792"/>
            <a:ext cx="1208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/>
              <a:t>FPS (</a:t>
            </a:r>
            <a:r>
              <a:rPr lang="pt-BR" sz="1200" dirty="0" err="1"/>
              <a:t>w</a:t>
            </a:r>
            <a:r>
              <a:rPr lang="pt-BR" sz="1200" dirty="0" err="1" smtClean="0"/>
              <a:t>ith</a:t>
            </a:r>
            <a:r>
              <a:rPr lang="pt-BR" sz="1200" dirty="0" smtClean="0"/>
              <a:t> </a:t>
            </a:r>
            <a:r>
              <a:rPr lang="pt-BR" sz="1200" dirty="0" err="1" smtClean="0"/>
              <a:t>labels</a:t>
            </a:r>
            <a:r>
              <a:rPr lang="pt-BR" sz="1200" dirty="0" smtClean="0"/>
              <a:t>)</a:t>
            </a:r>
            <a:endParaRPr lang="pt-BR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380312" y="1783849"/>
            <a:ext cx="1421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/>
              <a:t>FPS (</a:t>
            </a:r>
            <a:r>
              <a:rPr lang="pt-BR" sz="1200" dirty="0" err="1" smtClean="0"/>
              <a:t>without</a:t>
            </a:r>
            <a:r>
              <a:rPr lang="pt-BR" sz="1200" dirty="0" smtClean="0"/>
              <a:t> </a:t>
            </a:r>
            <a:r>
              <a:rPr lang="pt-BR" sz="1200" dirty="0" err="1" smtClean="0"/>
              <a:t>labels</a:t>
            </a:r>
            <a:r>
              <a:rPr lang="pt-BR" sz="1200" dirty="0" smtClean="0"/>
              <a:t>)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26773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results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buNone/>
            </a:pPr>
            <a:r>
              <a:rPr lang="en-US" altLang="zh-CN" dirty="0" smtClean="0"/>
              <a:t>CAD model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722553"/>
              </p:ext>
            </p:extLst>
          </p:nvPr>
        </p:nvGraphicFramePr>
        <p:xfrm>
          <a:off x="713328" y="2492896"/>
          <a:ext cx="7717344" cy="125719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38744"/>
                <a:gridCol w="1485900"/>
                <a:gridCol w="1765300"/>
                <a:gridCol w="1816100"/>
                <a:gridCol w="1511300"/>
              </a:tblGrid>
              <a:tr h="33157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kern="120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Resolution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(Labels)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(No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Difference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4768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300.000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15,8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15,5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0,3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44873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15,9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16,15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-0,2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Only the labels that need to be shown on screen are built per frame in GPU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No performance lost no matter the number of objects displaying different text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Only the atlas and a buffer with ASCII codes need to be in memory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No texture context switch problems</a:t>
            </a:r>
          </a:p>
          <a:p>
            <a:pPr>
              <a:lnSpc>
                <a:spcPct val="110000"/>
              </a:lnSpc>
            </a:pPr>
            <a:endParaRPr lang="en-US" altLang="zh-CN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0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Future work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Perform the algorithm in one pass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Virtual labels in other domains than CAD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Improve the visual quality of labels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Display </a:t>
            </a:r>
            <a:r>
              <a:rPr lang="en-US" altLang="zh-CN" dirty="0" smtClean="0"/>
              <a:t>dynamic operational data like temperature and pressure</a:t>
            </a:r>
          </a:p>
          <a:p>
            <a:pPr>
              <a:lnSpc>
                <a:spcPct val="110000"/>
              </a:lnSpc>
            </a:pPr>
            <a:endParaRPr lang="en-US" altLang="zh-CN" dirty="0" smtClean="0"/>
          </a:p>
          <a:p>
            <a:pPr>
              <a:lnSpc>
                <a:spcPct val="110000"/>
              </a:lnSpc>
            </a:pP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0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pt-BR" sz="1400" dirty="0" smtClean="0"/>
              <a:t>AVEVAREVIEW 2010. </a:t>
            </a:r>
            <a:r>
              <a:rPr lang="pt-BR" sz="1400" dirty="0" err="1" smtClean="0"/>
              <a:t>Aveva</a:t>
            </a:r>
            <a:r>
              <a:rPr lang="pt-BR" sz="1400" dirty="0" smtClean="0"/>
              <a:t> Home Page. Disponível em: http://www.aveva.com/    Acesso em: abr 2010.</a:t>
            </a:r>
            <a:endParaRPr lang="en-US" sz="1400" dirty="0" smtClean="0"/>
          </a:p>
          <a:p>
            <a:pPr>
              <a:lnSpc>
                <a:spcPct val="140000"/>
              </a:lnSpc>
            </a:pPr>
            <a:r>
              <a:rPr lang="pt-BR" sz="1400" dirty="0" smtClean="0"/>
              <a:t>PRADO, R. D., RAPOSO, A., SOARES, L. P. 2011. </a:t>
            </a:r>
            <a:r>
              <a:rPr lang="pt-BR" sz="1400" dirty="0" err="1" smtClean="0"/>
              <a:t>Autotag</a:t>
            </a:r>
            <a:r>
              <a:rPr lang="pt-BR" sz="1400" dirty="0" smtClean="0"/>
              <a:t>: </a:t>
            </a:r>
            <a:r>
              <a:rPr lang="pt-BR" sz="1400" dirty="0" err="1" smtClean="0"/>
              <a:t>Applying</a:t>
            </a:r>
            <a:r>
              <a:rPr lang="pt-BR" sz="1400" dirty="0" smtClean="0"/>
              <a:t> </a:t>
            </a:r>
            <a:r>
              <a:rPr lang="pt-BR" sz="1400" dirty="0" err="1" smtClean="0"/>
              <a:t>Tags</a:t>
            </a:r>
            <a:r>
              <a:rPr lang="pt-BR" sz="1400" dirty="0" smtClean="0"/>
              <a:t> to Virtual </a:t>
            </a:r>
            <a:r>
              <a:rPr lang="pt-BR" sz="1400" dirty="0" err="1" smtClean="0"/>
              <a:t>Objects</a:t>
            </a:r>
            <a:r>
              <a:rPr lang="pt-BR" sz="1400" dirty="0" smtClean="0"/>
              <a:t> in </a:t>
            </a:r>
            <a:r>
              <a:rPr lang="pt-BR" sz="1400" dirty="0" err="1" smtClean="0"/>
              <a:t>Real-Time</a:t>
            </a:r>
            <a:r>
              <a:rPr lang="pt-BR" sz="1400" dirty="0" smtClean="0"/>
              <a:t> </a:t>
            </a:r>
            <a:r>
              <a:rPr lang="pt-BR" sz="1400" dirty="0" err="1" smtClean="0"/>
              <a:t>Visualization</a:t>
            </a:r>
            <a:r>
              <a:rPr lang="pt-BR" sz="1400" dirty="0" smtClean="0"/>
              <a:t> Systems. 8º Workshop de Realidade Virtual e Aumentada - WRVA, 2011, Uberaba. Anais do WRVA'2011 - 8º Workshop de Realidade Virtual e Aumentada (CD-ROM). Porto Alegre: Editora da SBC, 2011. p. 1-6.</a:t>
            </a:r>
            <a:endParaRPr lang="en-US" sz="1400" dirty="0" smtClean="0"/>
          </a:p>
          <a:p>
            <a:pPr>
              <a:lnSpc>
                <a:spcPct val="140000"/>
              </a:lnSpc>
            </a:pPr>
            <a:r>
              <a:rPr lang="pt-BR" sz="1400" dirty="0" smtClean="0"/>
              <a:t>LEFEBVRE, S., HORNUS, S., AND NEYRET, F. 2005. </a:t>
            </a:r>
            <a:r>
              <a:rPr lang="pt-BR" sz="1400" dirty="0" err="1" smtClean="0"/>
              <a:t>Texture</a:t>
            </a:r>
            <a:r>
              <a:rPr lang="pt-BR" sz="1400" dirty="0" smtClean="0"/>
              <a:t> </a:t>
            </a:r>
            <a:r>
              <a:rPr lang="pt-BR" sz="1400" dirty="0" err="1" smtClean="0"/>
              <a:t>Sprites</a:t>
            </a:r>
            <a:r>
              <a:rPr lang="pt-BR" sz="1400" dirty="0" smtClean="0"/>
              <a:t>: </a:t>
            </a:r>
            <a:r>
              <a:rPr lang="pt-BR" sz="1400" dirty="0" err="1" smtClean="0"/>
              <a:t>Texture</a:t>
            </a:r>
            <a:r>
              <a:rPr lang="pt-BR" sz="1400" dirty="0" smtClean="0"/>
              <a:t> </a:t>
            </a:r>
            <a:r>
              <a:rPr lang="pt-BR" sz="1400" dirty="0" err="1" smtClean="0"/>
              <a:t>Elements</a:t>
            </a:r>
            <a:r>
              <a:rPr lang="pt-BR" sz="1400" dirty="0" smtClean="0"/>
              <a:t> </a:t>
            </a:r>
            <a:r>
              <a:rPr lang="pt-BR" sz="1400" dirty="0" err="1" smtClean="0"/>
              <a:t>Splatted</a:t>
            </a:r>
            <a:r>
              <a:rPr lang="pt-BR" sz="1400" dirty="0" smtClean="0"/>
              <a:t> </a:t>
            </a:r>
            <a:r>
              <a:rPr lang="pt-BR" sz="1400" dirty="0" err="1" smtClean="0"/>
              <a:t>on</a:t>
            </a:r>
            <a:r>
              <a:rPr lang="pt-BR" sz="1400" dirty="0" smtClean="0"/>
              <a:t> </a:t>
            </a:r>
            <a:r>
              <a:rPr lang="pt-BR" sz="1400" dirty="0" err="1" smtClean="0"/>
              <a:t>Surfaces</a:t>
            </a:r>
            <a:r>
              <a:rPr lang="pt-BR" sz="1400" dirty="0" smtClean="0"/>
              <a:t>. In ACM </a:t>
            </a:r>
            <a:r>
              <a:rPr lang="pt-BR" sz="1400" dirty="0" err="1" smtClean="0"/>
              <a:t>Symposium</a:t>
            </a:r>
            <a:r>
              <a:rPr lang="pt-BR" sz="1400" dirty="0" smtClean="0"/>
              <a:t> </a:t>
            </a:r>
            <a:r>
              <a:rPr lang="pt-BR" sz="1400" dirty="0" err="1" smtClean="0"/>
              <a:t>on</a:t>
            </a:r>
            <a:r>
              <a:rPr lang="pt-BR" sz="1400" dirty="0" smtClean="0"/>
              <a:t> </a:t>
            </a:r>
            <a:r>
              <a:rPr lang="pt-BR" sz="1400" dirty="0" err="1" smtClean="0"/>
              <a:t>Interactive</a:t>
            </a:r>
            <a:r>
              <a:rPr lang="pt-BR" sz="1400" dirty="0" smtClean="0"/>
              <a:t> 3D </a:t>
            </a:r>
            <a:r>
              <a:rPr lang="pt-BR" sz="1400" dirty="0" err="1" smtClean="0"/>
              <a:t>Graphics</a:t>
            </a:r>
            <a:r>
              <a:rPr lang="pt-BR" sz="1400" dirty="0" smtClean="0"/>
              <a:t>.</a:t>
            </a:r>
            <a:endParaRPr lang="en-US" sz="1400" dirty="0" smtClean="0"/>
          </a:p>
          <a:p>
            <a:pPr>
              <a:lnSpc>
                <a:spcPct val="140000"/>
              </a:lnSpc>
            </a:pPr>
            <a:r>
              <a:rPr lang="pt-BR" sz="1400" dirty="0" smtClean="0"/>
              <a:t>QIN, Z., MCCOOL, M. D., AND KAPLAN, C. S. 2006. </a:t>
            </a:r>
            <a:r>
              <a:rPr lang="pt-BR" sz="1400" dirty="0" err="1" smtClean="0"/>
              <a:t>Real-time</a:t>
            </a:r>
            <a:r>
              <a:rPr lang="pt-BR" sz="1400" dirty="0" smtClean="0"/>
              <a:t> </a:t>
            </a:r>
            <a:r>
              <a:rPr lang="pt-BR" sz="1400" dirty="0" err="1" smtClean="0"/>
              <a:t>texture-mapped</a:t>
            </a:r>
            <a:r>
              <a:rPr lang="pt-BR" sz="1400" dirty="0" smtClean="0"/>
              <a:t> </a:t>
            </a:r>
            <a:r>
              <a:rPr lang="pt-BR" sz="1400" dirty="0" err="1" smtClean="0"/>
              <a:t>vector</a:t>
            </a:r>
            <a:r>
              <a:rPr lang="pt-BR" sz="1400" dirty="0" smtClean="0"/>
              <a:t> </a:t>
            </a:r>
            <a:r>
              <a:rPr lang="pt-BR" sz="1400" dirty="0" err="1" smtClean="0"/>
              <a:t>glyphs</a:t>
            </a:r>
            <a:r>
              <a:rPr lang="pt-BR" sz="1400" dirty="0" smtClean="0"/>
              <a:t>. I3D ’06: </a:t>
            </a:r>
            <a:r>
              <a:rPr lang="pt-BR" sz="1400" dirty="0" err="1" smtClean="0"/>
              <a:t>Proceedings</a:t>
            </a:r>
            <a:r>
              <a:rPr lang="pt-BR" sz="1400" dirty="0" smtClean="0"/>
              <a:t> of </a:t>
            </a:r>
            <a:r>
              <a:rPr lang="pt-BR" sz="1400" dirty="0" err="1" smtClean="0"/>
              <a:t>the</a:t>
            </a:r>
            <a:r>
              <a:rPr lang="pt-BR" sz="1400" dirty="0" smtClean="0"/>
              <a:t> 2006 </a:t>
            </a:r>
            <a:r>
              <a:rPr lang="pt-BR" sz="1400" dirty="0" err="1" smtClean="0"/>
              <a:t>symposium</a:t>
            </a:r>
            <a:r>
              <a:rPr lang="pt-BR" sz="1400" dirty="0" smtClean="0"/>
              <a:t> </a:t>
            </a:r>
            <a:r>
              <a:rPr lang="pt-BR" sz="1400" dirty="0" err="1" smtClean="0"/>
              <a:t>on</a:t>
            </a:r>
            <a:r>
              <a:rPr lang="pt-BR" sz="1400" dirty="0" smtClean="0"/>
              <a:t> </a:t>
            </a:r>
            <a:r>
              <a:rPr lang="pt-BR" sz="1400" dirty="0" err="1" smtClean="0"/>
              <a:t>Interactive</a:t>
            </a:r>
            <a:r>
              <a:rPr lang="pt-BR" sz="1400" dirty="0" smtClean="0"/>
              <a:t> 3D </a:t>
            </a:r>
            <a:r>
              <a:rPr lang="pt-BR" sz="1400" dirty="0" err="1" smtClean="0"/>
              <a:t>graphics</a:t>
            </a:r>
            <a:r>
              <a:rPr lang="pt-BR" sz="1400" dirty="0" smtClean="0"/>
              <a:t> </a:t>
            </a:r>
            <a:r>
              <a:rPr lang="pt-BR" sz="1400" dirty="0" err="1" smtClean="0"/>
              <a:t>and</a:t>
            </a:r>
            <a:r>
              <a:rPr lang="pt-BR" sz="1400" dirty="0" smtClean="0"/>
              <a:t> games, ACM </a:t>
            </a:r>
            <a:r>
              <a:rPr lang="pt-BR" sz="1400" dirty="0" err="1" smtClean="0"/>
              <a:t>Press</a:t>
            </a:r>
            <a:r>
              <a:rPr lang="pt-BR" sz="1400" dirty="0" smtClean="0"/>
              <a:t>, </a:t>
            </a:r>
            <a:r>
              <a:rPr lang="pt-BR" sz="1400" dirty="0" err="1" smtClean="0"/>
              <a:t>New</a:t>
            </a:r>
            <a:r>
              <a:rPr lang="pt-BR" sz="1400" dirty="0" smtClean="0"/>
              <a:t> York, NY, USA, 125–132.</a:t>
            </a:r>
            <a:endParaRPr lang="en-US" sz="1400" dirty="0" smtClean="0"/>
          </a:p>
          <a:p>
            <a:pPr>
              <a:lnSpc>
                <a:spcPct val="140000"/>
              </a:lnSpc>
            </a:pPr>
            <a:r>
              <a:rPr lang="pt-BR" sz="1400" dirty="0" smtClean="0"/>
              <a:t>CIPRIANO, G., GLEICHER, M. 2008. </a:t>
            </a:r>
            <a:r>
              <a:rPr lang="pt-BR" sz="1400" dirty="0" err="1" smtClean="0"/>
              <a:t>Text</a:t>
            </a:r>
            <a:r>
              <a:rPr lang="pt-BR" sz="1400" dirty="0" smtClean="0"/>
              <a:t> </a:t>
            </a:r>
            <a:r>
              <a:rPr lang="pt-BR" sz="1400" dirty="0" err="1" smtClean="0"/>
              <a:t>scaffolds</a:t>
            </a:r>
            <a:r>
              <a:rPr lang="pt-BR" sz="1400" dirty="0" smtClean="0"/>
              <a:t> for </a:t>
            </a:r>
            <a:r>
              <a:rPr lang="pt-BR" sz="1400" dirty="0" err="1" smtClean="0"/>
              <a:t>effective</a:t>
            </a:r>
            <a:r>
              <a:rPr lang="pt-BR" sz="1400" dirty="0" smtClean="0"/>
              <a:t> </a:t>
            </a:r>
            <a:r>
              <a:rPr lang="pt-BR" sz="1400" dirty="0" err="1" smtClean="0"/>
              <a:t>surface</a:t>
            </a:r>
            <a:r>
              <a:rPr lang="pt-BR" sz="1400" dirty="0" smtClean="0"/>
              <a:t> </a:t>
            </a:r>
            <a:r>
              <a:rPr lang="pt-BR" sz="1400" dirty="0" err="1" smtClean="0"/>
              <a:t>labeling</a:t>
            </a:r>
            <a:r>
              <a:rPr lang="pt-BR" sz="1400" dirty="0" smtClean="0"/>
              <a:t>. IEEE Trans. </a:t>
            </a:r>
            <a:r>
              <a:rPr lang="pt-BR" sz="1400" dirty="0" err="1" smtClean="0"/>
              <a:t>Visualization</a:t>
            </a:r>
            <a:r>
              <a:rPr lang="pt-BR" sz="1400" dirty="0" smtClean="0"/>
              <a:t> </a:t>
            </a:r>
            <a:r>
              <a:rPr lang="pt-BR" sz="1400" dirty="0" err="1" smtClean="0"/>
              <a:t>and</a:t>
            </a:r>
            <a:r>
              <a:rPr lang="pt-BR" sz="1400" dirty="0" smtClean="0"/>
              <a:t> </a:t>
            </a:r>
            <a:r>
              <a:rPr lang="pt-BR" sz="1400" dirty="0" err="1" smtClean="0"/>
              <a:t>Computer</a:t>
            </a:r>
            <a:r>
              <a:rPr lang="pt-BR" sz="1400" dirty="0" smtClean="0"/>
              <a:t> </a:t>
            </a:r>
            <a:r>
              <a:rPr lang="pt-BR" sz="1400" dirty="0" err="1" smtClean="0"/>
              <a:t>Graphics</a:t>
            </a:r>
            <a:r>
              <a:rPr lang="pt-BR" sz="1400" dirty="0" smtClean="0"/>
              <a:t> 14(6), 1675–1682 (2008) </a:t>
            </a:r>
          </a:p>
          <a:p>
            <a:pPr>
              <a:lnSpc>
                <a:spcPct val="140000"/>
              </a:lnSpc>
            </a:pPr>
            <a:r>
              <a:rPr lang="en-US" sz="1400" dirty="0" smtClean="0"/>
              <a:t>NVIDIA CORPORATION. Improve Batching Using Texture Atlases, 2004. </a:t>
            </a:r>
            <a:r>
              <a:rPr lang="pt-BR" sz="1400" dirty="0" err="1" smtClean="0"/>
              <a:t>Disponivel</a:t>
            </a:r>
            <a:r>
              <a:rPr lang="pt-BR" sz="1400" dirty="0" smtClean="0"/>
              <a:t> em: https://developer.nvidia.com/sites/default/files/akamai/tools/files/Texture_Atlas_Whitepaper.pdf. Acesso em: março 2013.</a:t>
            </a:r>
            <a:endParaRPr lang="en-US" sz="1400" dirty="0" smtClean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575275" y="5991091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 err="1" smtClean="0"/>
              <a:t>b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</p:spTree>
    <p:extLst>
      <p:ext uri="{BB962C8B-B14F-4D97-AF65-F5344CB8AC3E}">
        <p14:creationId xmlns:p14="http://schemas.microsoft.com/office/powerpoint/2010/main" val="997322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50106"/>
          </a:xfrm>
        </p:spPr>
        <p:txBody>
          <a:bodyPr/>
          <a:lstStyle/>
          <a:p>
            <a:r>
              <a:rPr lang="en-US" altLang="zh-CN" dirty="0" smtClean="0"/>
              <a:t>Thank you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5" name="Picture 5" descr="Screen Shot 2013-11-06 at 21.52.0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9144000" cy="282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2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en-US" altLang="zh-CN" dirty="0"/>
          </a:p>
          <a:p>
            <a:pPr lvl="1"/>
            <a:r>
              <a:rPr lang="en-US" altLang="zh-CN" dirty="0" smtClean="0"/>
              <a:t> Labels on real structures</a:t>
            </a:r>
            <a:endParaRPr lang="en-US" altLang="zh-CN" dirty="0"/>
          </a:p>
          <a:p>
            <a:pPr marL="457200" lvl="1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7" name="Picture 6" descr="C:\Users\admin\Desktop\DSC00150op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544330"/>
            <a:ext cx="5184576" cy="311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495506" y="5661248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Oil</a:t>
            </a:r>
            <a:r>
              <a:rPr lang="pt-BR" dirty="0" smtClean="0"/>
              <a:t> </a:t>
            </a:r>
            <a:r>
              <a:rPr lang="pt-BR" dirty="0" err="1" smtClean="0"/>
              <a:t>refinery</a:t>
            </a:r>
            <a:r>
              <a:rPr lang="pt-BR" dirty="0" smtClean="0"/>
              <a:t>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labels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10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CAD Models</a:t>
            </a:r>
            <a:endParaRPr lang="en-US" altLang="zh-CN" dirty="0"/>
          </a:p>
          <a:p>
            <a:pPr lvl="1"/>
            <a:r>
              <a:rPr lang="en-US" altLang="zh-CN" dirty="0" smtClean="0"/>
              <a:t> Can be massive like an oil refinery</a:t>
            </a:r>
          </a:p>
          <a:p>
            <a:pPr lvl="1"/>
            <a:r>
              <a:rPr lang="en-US" altLang="zh-CN" dirty="0" smtClean="0"/>
              <a:t>Performance and memory issues to render</a:t>
            </a:r>
          </a:p>
          <a:p>
            <a:pPr lvl="1"/>
            <a:r>
              <a:rPr lang="en-US" altLang="zh-CN" dirty="0" smtClean="0"/>
              <a:t>Labels on too many objects could worsen issues</a:t>
            </a:r>
            <a:endParaRPr lang="en-US" altLang="zh-CN" dirty="0"/>
          </a:p>
          <a:p>
            <a:pPr marL="457200" lvl="1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9" name="Picture 8" descr="C:\Users\admin\Desktop\Environ-17-06-2010-15h25m12s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478113"/>
            <a:ext cx="3961766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1880" y="6021288"/>
            <a:ext cx="2690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3D </a:t>
            </a:r>
            <a:r>
              <a:rPr lang="pt-BR" dirty="0" err="1" smtClean="0"/>
              <a:t>model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an</a:t>
            </a:r>
            <a:r>
              <a:rPr lang="pt-BR" dirty="0" smtClean="0"/>
              <a:t> </a:t>
            </a:r>
            <a:r>
              <a:rPr lang="pt-BR" dirty="0" err="1" smtClean="0"/>
              <a:t>oil</a:t>
            </a:r>
            <a:r>
              <a:rPr lang="pt-BR" dirty="0" smtClean="0"/>
              <a:t> </a:t>
            </a:r>
            <a:r>
              <a:rPr lang="pt-BR" dirty="0" err="1" smtClean="0"/>
              <a:t>refinery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26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Memory Issue</a:t>
            </a:r>
            <a:endParaRPr lang="en-US" altLang="zh-CN" dirty="0"/>
          </a:p>
          <a:p>
            <a:pPr lvl="1"/>
            <a:r>
              <a:rPr lang="en-US" altLang="zh-CN" dirty="0" smtClean="0"/>
              <a:t>Models are massive</a:t>
            </a:r>
          </a:p>
          <a:p>
            <a:pPr lvl="1"/>
            <a:r>
              <a:rPr lang="en-US" altLang="zh-CN" dirty="0" smtClean="0"/>
              <a:t>Each object could have a different info (name)</a:t>
            </a:r>
          </a:p>
          <a:p>
            <a:pPr lvl="1"/>
            <a:r>
              <a:rPr lang="en-US" altLang="zh-CN" dirty="0" smtClean="0"/>
              <a:t>One texture for object would not fit in GPU</a:t>
            </a:r>
          </a:p>
          <a:p>
            <a:pPr lvl="1"/>
            <a:r>
              <a:rPr lang="en-US" altLang="zh-CN" dirty="0" smtClean="0"/>
              <a:t>Memory management would be needed</a:t>
            </a:r>
            <a:endParaRPr lang="en-US" altLang="zh-CN" dirty="0"/>
          </a:p>
          <a:p>
            <a:pPr marL="457200" lvl="1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8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Performance issue</a:t>
            </a:r>
            <a:endParaRPr lang="en-US" altLang="zh-CN" dirty="0"/>
          </a:p>
          <a:p>
            <a:pPr lvl="1"/>
            <a:r>
              <a:rPr lang="en-US" altLang="zh-CN" dirty="0" smtClean="0"/>
              <a:t>Texturing all </a:t>
            </a:r>
            <a:r>
              <a:rPr lang="en-US" altLang="zh-CN" dirty="0" smtClean="0"/>
              <a:t>objects </a:t>
            </a:r>
            <a:r>
              <a:rPr lang="en-US" altLang="zh-CN" dirty="0" smtClean="0"/>
              <a:t>would imply in many texture content switches per frame</a:t>
            </a:r>
          </a:p>
          <a:p>
            <a:pPr lvl="1"/>
            <a:r>
              <a:rPr lang="en-US" altLang="zh-CN" dirty="0" smtClean="0"/>
              <a:t>Bad performance as consequence (NVIDIA CORPORATION 2004)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896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Text positioning issue</a:t>
            </a:r>
            <a:endParaRPr lang="en-US" altLang="zh-CN" dirty="0"/>
          </a:p>
          <a:p>
            <a:pPr lvl="1"/>
            <a:r>
              <a:rPr lang="en-US" altLang="zh-CN" dirty="0" smtClean="0"/>
              <a:t>Different shapes and sizes in CAD models.</a:t>
            </a:r>
          </a:p>
          <a:p>
            <a:pPr lvl="1"/>
            <a:r>
              <a:rPr lang="x-none" altLang="zh-CN" dirty="0" smtClean="0"/>
              <a:t>How to map text on different objects and have a good visual effect?</a:t>
            </a:r>
          </a:p>
          <a:p>
            <a:pPr lvl="1"/>
            <a:r>
              <a:rPr lang="x-none" altLang="zh-CN" dirty="0" smtClean="0"/>
              <a:t>It should be possible to view the label no matter the angle that the object is being examined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sp>
        <p:nvSpPr>
          <p:cNvPr id="5" name="Can 4"/>
          <p:cNvSpPr/>
          <p:nvPr/>
        </p:nvSpPr>
        <p:spPr>
          <a:xfrm rot="16200000">
            <a:off x="4247964" y="2600909"/>
            <a:ext cx="648072" cy="4608512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491880" y="5111893"/>
            <a:ext cx="671434" cy="5493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163314" y="5013176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371226" y="5373216"/>
            <a:ext cx="792088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812820">
            <a:off x="4224691" y="5573302"/>
            <a:ext cx="392323" cy="63866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059832" y="472514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cylinder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532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State of the art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Text rendering has been extensively explored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But not in a massive model context!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9649" y="2204864"/>
            <a:ext cx="2078615" cy="15589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770" y="1900224"/>
            <a:ext cx="1470646" cy="23208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2348880"/>
            <a:ext cx="3384376" cy="1464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12560" y="24208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39330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Qin et. </a:t>
            </a:r>
            <a:r>
              <a:rPr lang="en-US" dirty="0"/>
              <a:t>a</a:t>
            </a:r>
            <a:r>
              <a:rPr lang="pt-BR" dirty="0" smtClean="0"/>
              <a:t>l </a:t>
            </a:r>
            <a:r>
              <a:rPr lang="pt-BR" dirty="0" smtClean="0"/>
              <a:t>2006</a:t>
            </a:r>
            <a:endParaRPr lang="pt-BR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407707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Cipriano et. </a:t>
            </a:r>
            <a:r>
              <a:rPr lang="en-US" dirty="0"/>
              <a:t>a</a:t>
            </a:r>
            <a:r>
              <a:rPr lang="pt-BR" dirty="0" smtClean="0"/>
              <a:t>l </a:t>
            </a:r>
            <a:r>
              <a:rPr lang="pt-BR" dirty="0" smtClean="0"/>
              <a:t>2008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966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Our goal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Technique to display labels on a large number of 3D objects in real-time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Algorithm entirely done on GPU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No performance penalties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Low memory consumption compared to other techniques (texture mapping)</a:t>
            </a:r>
          </a:p>
          <a:p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CAD/Graphics 2013 </a:t>
            </a:r>
          </a:p>
          <a:p>
            <a:r>
              <a:rPr lang="en-US" altLang="zh-CN" smtClean="0"/>
              <a:t>Hong Kong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18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1396</Words>
  <Application>Microsoft Office PowerPoint</Application>
  <PresentationFormat>On-screen Show (4:3)</PresentationFormat>
  <Paragraphs>399</Paragraphs>
  <Slides>27</Slides>
  <Notes>10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Equation</vt:lpstr>
      <vt:lpstr>Real-Time Label Visualization in Massive CAD Models</vt:lpstr>
      <vt:lpstr>Introduction</vt:lpstr>
      <vt:lpstr>Introduction</vt:lpstr>
      <vt:lpstr>Introduction</vt:lpstr>
      <vt:lpstr>Introduction</vt:lpstr>
      <vt:lpstr>Introduction</vt:lpstr>
      <vt:lpstr>Introduction</vt:lpstr>
      <vt:lpstr>State of the art</vt:lpstr>
      <vt:lpstr>Our goal</vt:lpstr>
      <vt:lpstr>Labels on massive models</vt:lpstr>
      <vt:lpstr>1. Application</vt:lpstr>
      <vt:lpstr>1. Application</vt:lpstr>
      <vt:lpstr>First pass (vertex shader)</vt:lpstr>
      <vt:lpstr>First pass (frag shader)</vt:lpstr>
      <vt:lpstr>Second pass (vertex shader)</vt:lpstr>
      <vt:lpstr>Second pass (frag shader)</vt:lpstr>
      <vt:lpstr>Second pass (frag shader)</vt:lpstr>
      <vt:lpstr>Second pass (frag shader)</vt:lpstr>
      <vt:lpstr>Second pass (frag shader)</vt:lpstr>
      <vt:lpstr>Visual results</vt:lpstr>
      <vt:lpstr>Visual results</vt:lpstr>
      <vt:lpstr>Performance results</vt:lpstr>
      <vt:lpstr>Performance results</vt:lpstr>
      <vt:lpstr>Conclusion</vt:lpstr>
      <vt:lpstr>Future work</vt:lpstr>
      <vt:lpstr>References</vt:lpstr>
      <vt:lpstr>Thank you</vt:lpstr>
    </vt:vector>
  </TitlesOfParts>
  <Company>City University of Hong Kong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Hongbo</dc:creator>
  <cp:lastModifiedBy>abraposo</cp:lastModifiedBy>
  <cp:revision>59</cp:revision>
  <dcterms:created xsi:type="dcterms:W3CDTF">2013-10-10T13:12:17Z</dcterms:created>
  <dcterms:modified xsi:type="dcterms:W3CDTF">2013-11-17T11:07:07Z</dcterms:modified>
</cp:coreProperties>
</file>