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wmf" ContentType="image/x-w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embeddings/oleObject1.bin" ContentType="application/vnd.openxmlformats-officedocument.oleObject"/>
  <Override PartName="/ppt/notesSlides/notesSlide6.xml" ContentType="application/vnd.openxmlformats-officedocument.presentationml.notesSlide+xml"/>
  <Override PartName="/ppt/embeddings/oleObject2.bin" ContentType="application/vnd.openxmlformats-officedocument.oleObject"/>
  <Override PartName="/ppt/notesSlides/notesSlide7.xml" ContentType="application/vnd.openxmlformats-officedocument.presentationml.notesSlide+xml"/>
  <Override PartName="/ppt/embeddings/oleObject3.bin" ContentType="application/vnd.openxmlformats-officedocument.oleObject"/>
  <Override PartName="/ppt/notesSlides/notesSlide8.xml" ContentType="application/vnd.openxmlformats-officedocument.presentationml.notesSlide+xml"/>
  <Override PartName="/ppt/embeddings/oleObject4.bin" ContentType="application/vnd.openxmlformats-officedocument.oleObject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31" r:id="rId3"/>
    <p:sldId id="340" r:id="rId4"/>
    <p:sldId id="341" r:id="rId5"/>
    <p:sldId id="286" r:id="rId6"/>
    <p:sldId id="342" r:id="rId7"/>
    <p:sldId id="314" r:id="rId8"/>
    <p:sldId id="337" r:id="rId9"/>
    <p:sldId id="287" r:id="rId10"/>
    <p:sldId id="288" r:id="rId11"/>
    <p:sldId id="289" r:id="rId12"/>
    <p:sldId id="290" r:id="rId13"/>
    <p:sldId id="291" r:id="rId14"/>
    <p:sldId id="320" r:id="rId15"/>
    <p:sldId id="321" r:id="rId16"/>
    <p:sldId id="322" r:id="rId17"/>
    <p:sldId id="323" r:id="rId18"/>
    <p:sldId id="327" r:id="rId19"/>
    <p:sldId id="328" r:id="rId20"/>
    <p:sldId id="338" r:id="rId21"/>
    <p:sldId id="325" r:id="rId22"/>
    <p:sldId id="319" r:id="rId23"/>
    <p:sldId id="293" r:id="rId24"/>
    <p:sldId id="294" r:id="rId25"/>
  </p:sldIdLst>
  <p:sldSz cx="112014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353" autoAdjust="0"/>
  </p:normalViewPr>
  <p:slideViewPr>
    <p:cSldViewPr snapToGrid="0" snapToObjects="1">
      <p:cViewPr>
        <p:scale>
          <a:sx n="200" d="100"/>
          <a:sy n="200" d="100"/>
        </p:scale>
        <p:origin x="-80" y="560"/>
      </p:cViewPr>
      <p:guideLst>
        <p:guide orient="horz" pos="2160"/>
        <p:guide pos="352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notesMaster" Target="notesMasters/notesMaster1.xml"/><Relationship Id="rId27" Type="http://schemas.openxmlformats.org/officeDocument/2006/relationships/handoutMaster" Target="handoutMasters/handoutMaster1.xml"/><Relationship Id="rId28" Type="http://schemas.openxmlformats.org/officeDocument/2006/relationships/printerSettings" Target="printerSettings/printerSettings1.bin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80059C-3242-5242-A5AD-DE49AF051A0A}" type="datetimeFigureOut">
              <a:rPr lang="en-US" smtClean="0"/>
              <a:pPr/>
              <a:t>26/04/13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416C66-B8B5-2745-8165-3678D09229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39559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FC1592-CD13-EC43-8FF9-5AA6E5294CC7}" type="datetimeFigureOut">
              <a:rPr lang="en-US" smtClean="0"/>
              <a:pPr/>
              <a:t>26/04/13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28650" y="685800"/>
            <a:ext cx="56007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809A48-E2AC-F74B-B3AC-DEF3ECD8922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2408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Rótulo não precisa</a:t>
            </a:r>
            <a:r>
              <a:rPr lang="pt-BR" baseline="0" dirty="0" smtClean="0"/>
              <a:t> ocupar todo o espaço</a:t>
            </a:r>
          </a:p>
          <a:p>
            <a:r>
              <a:rPr lang="pt-BR" baseline="0" dirty="0" smtClean="0"/>
              <a:t>O </a:t>
            </a:r>
            <a:r>
              <a:rPr lang="en-US" baseline="0" dirty="0" smtClean="0"/>
              <a:t>I</a:t>
            </a:r>
            <a:r>
              <a:rPr lang="pt-BR" baseline="0" dirty="0" err="1" smtClean="0"/>
              <a:t>d</a:t>
            </a:r>
            <a:r>
              <a:rPr lang="pt-BR" baseline="0" dirty="0" smtClean="0"/>
              <a:t> e o tamanho do texto são associados a um objeto.</a:t>
            </a:r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09A48-E2AC-F74B-B3AC-DEF3ECD8922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80208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09A48-E2AC-F74B-B3AC-DEF3ECD89228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0448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Passo 4: Amostrar o</a:t>
            </a:r>
            <a:r>
              <a:rPr lang="pt-BR" baseline="0" dirty="0" smtClean="0"/>
              <a:t> atlas de caracteres utilizando </a:t>
            </a:r>
            <a:r>
              <a:rPr lang="pt-BR" baseline="0" dirty="0" err="1" smtClean="0"/>
              <a:t>s</a:t>
            </a:r>
            <a:r>
              <a:rPr lang="pt-BR" i="1" baseline="0" dirty="0" err="1" smtClean="0"/>
              <a:t>final</a:t>
            </a:r>
            <a:r>
              <a:rPr lang="pt-BR" i="1" baseline="0" dirty="0" smtClean="0"/>
              <a:t> </a:t>
            </a:r>
            <a:r>
              <a:rPr lang="pt-BR" i="0" baseline="0" dirty="0" smtClean="0"/>
              <a:t>e </a:t>
            </a:r>
            <a:r>
              <a:rPr lang="pt-BR" i="1" baseline="0" dirty="0" err="1" smtClean="0"/>
              <a:t>tfinal</a:t>
            </a:r>
            <a:r>
              <a:rPr lang="pt-BR" i="0" baseline="0" dirty="0" smtClean="0"/>
              <a:t> e fazer o cálculo de cor de decalque.</a:t>
            </a:r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09A48-E2AC-F74B-B3AC-DEF3ECD89228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0448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Passo 4: Amostrar o</a:t>
            </a:r>
            <a:r>
              <a:rPr lang="pt-BR" baseline="0" dirty="0" smtClean="0"/>
              <a:t> atlas de caracteres utilizando </a:t>
            </a:r>
            <a:r>
              <a:rPr lang="pt-BR" baseline="0" dirty="0" err="1" smtClean="0"/>
              <a:t>s</a:t>
            </a:r>
            <a:r>
              <a:rPr lang="pt-BR" i="1" baseline="0" dirty="0" err="1" smtClean="0"/>
              <a:t>final</a:t>
            </a:r>
            <a:r>
              <a:rPr lang="pt-BR" i="1" baseline="0" dirty="0" smtClean="0"/>
              <a:t> </a:t>
            </a:r>
            <a:r>
              <a:rPr lang="pt-BR" i="0" baseline="0" dirty="0" smtClean="0"/>
              <a:t>e </a:t>
            </a:r>
            <a:r>
              <a:rPr lang="pt-BR" i="1" baseline="0" dirty="0" err="1" smtClean="0"/>
              <a:t>tfinal</a:t>
            </a:r>
            <a:r>
              <a:rPr lang="pt-BR" i="0" baseline="0" dirty="0" smtClean="0"/>
              <a:t> e fazer o cálculo de cor de decalque.</a:t>
            </a:r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09A48-E2AC-F74B-B3AC-DEF3ECD89228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0448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Passo 4: Amostrar o</a:t>
            </a:r>
            <a:r>
              <a:rPr lang="pt-BR" baseline="0" dirty="0" smtClean="0"/>
              <a:t> atlas de caracteres utilizando </a:t>
            </a:r>
            <a:r>
              <a:rPr lang="pt-BR" baseline="0" dirty="0" err="1" smtClean="0"/>
              <a:t>s</a:t>
            </a:r>
            <a:r>
              <a:rPr lang="pt-BR" i="1" baseline="0" dirty="0" err="1" smtClean="0"/>
              <a:t>final</a:t>
            </a:r>
            <a:r>
              <a:rPr lang="pt-BR" i="1" baseline="0" dirty="0" smtClean="0"/>
              <a:t> </a:t>
            </a:r>
            <a:r>
              <a:rPr lang="pt-BR" i="0" baseline="0" dirty="0" smtClean="0"/>
              <a:t>e </a:t>
            </a:r>
            <a:r>
              <a:rPr lang="pt-BR" i="1" baseline="0" dirty="0" err="1" smtClean="0"/>
              <a:t>tfinal</a:t>
            </a:r>
            <a:r>
              <a:rPr lang="pt-BR" i="0" baseline="0" dirty="0" smtClean="0"/>
              <a:t> e fazer o cálculo de cor de decalque.</a:t>
            </a:r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09A48-E2AC-F74B-B3AC-DEF3ECD89228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0448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Testes refeitos em relação aos do texto.</a:t>
            </a:r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09A48-E2AC-F74B-B3AC-DEF3ECD89228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0448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Testes refeitos em relação aos do texto.</a:t>
            </a:r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09A48-E2AC-F74B-B3AC-DEF3ECD89228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0448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Testes refeitos em relação aos do texto.</a:t>
            </a:r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09A48-E2AC-F74B-B3AC-DEF3ECD89228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0448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Testes refeitos em relação aos do texto.</a:t>
            </a:r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09A48-E2AC-F74B-B3AC-DEF3ECD89228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0448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Testes refeitos em relação aos do texto.</a:t>
            </a:r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09A48-E2AC-F74B-B3AC-DEF3ECD89228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0448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Testes refeitos em relação aos do texto.</a:t>
            </a:r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09A48-E2AC-F74B-B3AC-DEF3ECD89228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0448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Segunda passada</a:t>
            </a:r>
            <a:r>
              <a:rPr lang="pt-BR" baseline="0" dirty="0" smtClean="0"/>
              <a:t> espera que texto seja escrito paralelo ao eixo s</a:t>
            </a:r>
            <a:r>
              <a:rPr lang="pt-BR" i="0" baseline="0" dirty="0" smtClean="0"/>
              <a:t>.</a:t>
            </a:r>
          </a:p>
          <a:p>
            <a:endParaRPr lang="pt-BR" i="0" dirty="0" smtClean="0"/>
          </a:p>
          <a:p>
            <a:r>
              <a:rPr lang="pt-BR" dirty="0" smtClean="0"/>
              <a:t>É preciso considerar que as geometrias estão divididas em colunas e cada coluna possui espaço</a:t>
            </a:r>
            <a:r>
              <a:rPr lang="pt-BR" baseline="0" dirty="0" smtClean="0"/>
              <a:t> para exibir um caractere como mostra a Figura ***</a:t>
            </a:r>
          </a:p>
          <a:p>
            <a:endParaRPr lang="pt-BR" baseline="0" dirty="0" smtClean="0"/>
          </a:p>
          <a:p>
            <a:r>
              <a:rPr lang="pt-BR" baseline="0" dirty="0" smtClean="0"/>
              <a:t>Queremos encontrar a coluna onde está esse fragmento.</a:t>
            </a:r>
          </a:p>
          <a:p>
            <a:endParaRPr lang="pt-BR" baseline="0" dirty="0" smtClean="0"/>
          </a:p>
          <a:p>
            <a:endParaRPr lang="pt-BR" baseline="0" dirty="0" smtClean="0"/>
          </a:p>
          <a:p>
            <a:endParaRPr lang="pt-BR" baseline="0" dirty="0" smtClean="0"/>
          </a:p>
          <a:p>
            <a:r>
              <a:rPr lang="pt-BR" baseline="0" dirty="0" smtClean="0"/>
              <a:t>Por exemplo, a coluna que deveria ser encontrada para o fragmento na Figura *** é 2 e o caractere ‘M’ possui índice 2 na palavra NAME. A coluna representa o índice do caractere dentro do rótulo. </a:t>
            </a:r>
          </a:p>
          <a:p>
            <a:r>
              <a:rPr lang="pt-BR" baseline="0" dirty="0" smtClean="0"/>
              <a:t>Essa informação é necessária para o próximo passo quando será encontrado o </a:t>
            </a:r>
            <a:r>
              <a:rPr lang="pt-BR" baseline="0" dirty="0" err="1" smtClean="0"/>
              <a:t>códico</a:t>
            </a:r>
            <a:r>
              <a:rPr lang="pt-BR" baseline="0" dirty="0" smtClean="0"/>
              <a:t> ASCII do caractere que deve ser exibido nessa coluna. Para encontrar a coluna do fragmento é preciso multiplicar sua coordenada de textura </a:t>
            </a:r>
            <a:r>
              <a:rPr lang="pt-BR" i="1" baseline="0" dirty="0" err="1" smtClean="0"/>
              <a:t>s</a:t>
            </a:r>
            <a:r>
              <a:rPr lang="pt-BR" i="1" baseline="0" dirty="0" smtClean="0"/>
              <a:t> </a:t>
            </a:r>
            <a:r>
              <a:rPr lang="pt-BR" i="0" baseline="0" dirty="0" smtClean="0"/>
              <a:t>pelo número de caracteres do rótulo. Porém, </a:t>
            </a:r>
            <a:r>
              <a:rPr lang="pt-BR" i="1" baseline="0" dirty="0" err="1" smtClean="0"/>
              <a:t>s</a:t>
            </a:r>
            <a:r>
              <a:rPr lang="pt-BR" i="1" baseline="0" dirty="0" smtClean="0"/>
              <a:t> e t, </a:t>
            </a:r>
            <a:r>
              <a:rPr lang="pt-BR" i="0" baseline="0" dirty="0" smtClean="0"/>
              <a:t>podem não ser valores entre 0 e 1  porque as coordenadas de textura podem ter sido definidas para que o texto seja repetido. Portanto primeiro é preciso normalizar </a:t>
            </a:r>
            <a:r>
              <a:rPr lang="pt-BR" i="1" baseline="0" dirty="0" err="1" smtClean="0"/>
              <a:t>s</a:t>
            </a:r>
            <a:r>
              <a:rPr lang="pt-BR" i="1" baseline="0" dirty="0" smtClean="0"/>
              <a:t> </a:t>
            </a:r>
            <a:r>
              <a:rPr lang="pt-BR" i="0" baseline="0" dirty="0" smtClean="0"/>
              <a:t>pra estar entre 0 e 1.</a:t>
            </a:r>
            <a:endParaRPr lang="pt-BR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09A48-E2AC-F74B-B3AC-DEF3ECD89228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8817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Testes refeitos em relação aos do texto.</a:t>
            </a:r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09A48-E2AC-F74B-B3AC-DEF3ECD89228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0448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Testes refeitos em relação aos do texto.</a:t>
            </a:r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09A48-E2AC-F74B-B3AC-DEF3ECD89228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04489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09A48-E2AC-F74B-B3AC-DEF3ECD89228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04489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Passo 4: Amostrar o</a:t>
            </a:r>
            <a:r>
              <a:rPr lang="pt-BR" baseline="0" dirty="0" smtClean="0"/>
              <a:t> atlas de caracteres utilizando </a:t>
            </a:r>
            <a:r>
              <a:rPr lang="pt-BR" baseline="0" dirty="0" err="1" smtClean="0"/>
              <a:t>s</a:t>
            </a:r>
            <a:r>
              <a:rPr lang="pt-BR" i="1" baseline="0" dirty="0" err="1" smtClean="0"/>
              <a:t>final</a:t>
            </a:r>
            <a:r>
              <a:rPr lang="pt-BR" i="1" baseline="0" dirty="0" smtClean="0"/>
              <a:t> </a:t>
            </a:r>
            <a:r>
              <a:rPr lang="pt-BR" i="0" baseline="0" dirty="0" smtClean="0"/>
              <a:t>e </a:t>
            </a:r>
            <a:r>
              <a:rPr lang="pt-BR" i="1" baseline="0" dirty="0" err="1" smtClean="0"/>
              <a:t>tfinal</a:t>
            </a:r>
            <a:r>
              <a:rPr lang="pt-BR" i="0" baseline="0" dirty="0" smtClean="0"/>
              <a:t> e fazer o cálculo de cor de decalque.</a:t>
            </a:r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09A48-E2AC-F74B-B3AC-DEF3ECD89228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04489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Passo 4: Amostrar o</a:t>
            </a:r>
            <a:r>
              <a:rPr lang="pt-BR" baseline="0" dirty="0" smtClean="0"/>
              <a:t> atlas de caracteres utilizando </a:t>
            </a:r>
            <a:r>
              <a:rPr lang="pt-BR" baseline="0" dirty="0" err="1" smtClean="0"/>
              <a:t>s</a:t>
            </a:r>
            <a:r>
              <a:rPr lang="pt-BR" i="1" baseline="0" dirty="0" err="1" smtClean="0"/>
              <a:t>final</a:t>
            </a:r>
            <a:r>
              <a:rPr lang="pt-BR" i="1" baseline="0" dirty="0" smtClean="0"/>
              <a:t> </a:t>
            </a:r>
            <a:r>
              <a:rPr lang="pt-BR" i="0" baseline="0" dirty="0" smtClean="0"/>
              <a:t>e </a:t>
            </a:r>
            <a:r>
              <a:rPr lang="pt-BR" i="1" baseline="0" dirty="0" err="1" smtClean="0"/>
              <a:t>tfinal</a:t>
            </a:r>
            <a:r>
              <a:rPr lang="pt-BR" i="0" baseline="0" dirty="0" smtClean="0"/>
              <a:t> e fazer o cálculo de cor de decalque.</a:t>
            </a:r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09A48-E2AC-F74B-B3AC-DEF3ECD89228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0448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Segunda passada</a:t>
            </a:r>
            <a:r>
              <a:rPr lang="pt-BR" baseline="0" dirty="0" smtClean="0"/>
              <a:t> espera que texto seja escrito paralelo ao eixo s</a:t>
            </a:r>
            <a:r>
              <a:rPr lang="pt-BR" i="0" baseline="0" dirty="0" smtClean="0"/>
              <a:t>.</a:t>
            </a:r>
          </a:p>
          <a:p>
            <a:endParaRPr lang="pt-BR" i="0" dirty="0" smtClean="0"/>
          </a:p>
          <a:p>
            <a:r>
              <a:rPr lang="pt-BR" dirty="0" smtClean="0"/>
              <a:t>É preciso considerar que as geometrias estão divididas em colunas e cada coluna possui espaço</a:t>
            </a:r>
            <a:r>
              <a:rPr lang="pt-BR" baseline="0" dirty="0" smtClean="0"/>
              <a:t> para exibir um caractere como mostra a Figura ***</a:t>
            </a:r>
          </a:p>
          <a:p>
            <a:endParaRPr lang="pt-BR" baseline="0" dirty="0" smtClean="0"/>
          </a:p>
          <a:p>
            <a:r>
              <a:rPr lang="pt-BR" baseline="0" dirty="0" smtClean="0"/>
              <a:t>Queremos encontrar a coluna onde está esse fragmento.</a:t>
            </a:r>
          </a:p>
          <a:p>
            <a:endParaRPr lang="pt-BR" baseline="0" dirty="0" smtClean="0"/>
          </a:p>
          <a:p>
            <a:endParaRPr lang="pt-BR" baseline="0" dirty="0" smtClean="0"/>
          </a:p>
          <a:p>
            <a:endParaRPr lang="pt-BR" baseline="0" dirty="0" smtClean="0"/>
          </a:p>
          <a:p>
            <a:r>
              <a:rPr lang="pt-BR" baseline="0" dirty="0" smtClean="0"/>
              <a:t>Por exemplo, a coluna que deveria ser encontrada para o fragmento na Figura *** é 2 e o caractere ‘M’ possui índice 2 na palavra NAME. A coluna representa o índice do caractere dentro do rótulo. </a:t>
            </a:r>
          </a:p>
          <a:p>
            <a:r>
              <a:rPr lang="pt-BR" baseline="0" dirty="0" smtClean="0"/>
              <a:t>Essa informação é necessária para o próximo passo quando será encontrado o </a:t>
            </a:r>
            <a:r>
              <a:rPr lang="pt-BR" baseline="0" dirty="0" err="1" smtClean="0"/>
              <a:t>códico</a:t>
            </a:r>
            <a:r>
              <a:rPr lang="pt-BR" baseline="0" dirty="0" smtClean="0"/>
              <a:t> ASCII do caractere que deve ser exibido nessa coluna. Para encontrar a coluna do fragmento é preciso multiplicar sua coordenada de textura </a:t>
            </a:r>
            <a:r>
              <a:rPr lang="pt-BR" i="1" baseline="0" dirty="0" err="1" smtClean="0"/>
              <a:t>s</a:t>
            </a:r>
            <a:r>
              <a:rPr lang="pt-BR" i="1" baseline="0" dirty="0" smtClean="0"/>
              <a:t> </a:t>
            </a:r>
            <a:r>
              <a:rPr lang="pt-BR" i="0" baseline="0" dirty="0" smtClean="0"/>
              <a:t>pelo número de caracteres do rótulo. Porém, </a:t>
            </a:r>
            <a:r>
              <a:rPr lang="pt-BR" i="1" baseline="0" dirty="0" err="1" smtClean="0"/>
              <a:t>s</a:t>
            </a:r>
            <a:r>
              <a:rPr lang="pt-BR" i="1" baseline="0" dirty="0" smtClean="0"/>
              <a:t> e t, </a:t>
            </a:r>
            <a:r>
              <a:rPr lang="pt-BR" i="0" baseline="0" dirty="0" smtClean="0"/>
              <a:t>podem não ser valores entre 0 e 1  porque as coordenadas de textura podem ter sido definidas para que o texto seja repetido. Portanto primeiro é preciso normalizar </a:t>
            </a:r>
            <a:r>
              <a:rPr lang="pt-BR" i="1" baseline="0" dirty="0" err="1" smtClean="0"/>
              <a:t>s</a:t>
            </a:r>
            <a:r>
              <a:rPr lang="pt-BR" i="1" baseline="0" dirty="0" smtClean="0"/>
              <a:t> </a:t>
            </a:r>
            <a:r>
              <a:rPr lang="pt-BR" i="0" baseline="0" dirty="0" smtClean="0"/>
              <a:t>pra estar entre 0 e 1.</a:t>
            </a:r>
            <a:endParaRPr lang="pt-BR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09A48-E2AC-F74B-B3AC-DEF3ECD89228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8817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Exemplo, se tenho um fragmento cujo identificador de rótulo é 4 (valor</a:t>
            </a:r>
            <a:r>
              <a:rPr lang="pt-BR" baseline="0" dirty="0" smtClean="0"/>
              <a:t> em verde na Figura 17</a:t>
            </a:r>
            <a:r>
              <a:rPr lang="pt-BR" dirty="0" smtClean="0"/>
              <a:t>) e cujo índice descoberto</a:t>
            </a:r>
            <a:r>
              <a:rPr lang="pt-BR" baseline="0" dirty="0" smtClean="0"/>
              <a:t> na passada anterior é 7, o resultado seria um índice vertical igual a 1 e horizontal igual a 3 (valores em laranja).</a:t>
            </a:r>
            <a:endParaRPr lang="pt-BR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09A48-E2AC-F74B-B3AC-DEF3ECD89228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2510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Passo 4: Amostrar o</a:t>
            </a:r>
            <a:r>
              <a:rPr lang="pt-BR" baseline="0" dirty="0" smtClean="0"/>
              <a:t> atlas de caracteres utilizando </a:t>
            </a:r>
            <a:r>
              <a:rPr lang="pt-BR" baseline="0" dirty="0" err="1" smtClean="0"/>
              <a:t>s</a:t>
            </a:r>
            <a:r>
              <a:rPr lang="pt-BR" i="1" baseline="0" dirty="0" err="1" smtClean="0"/>
              <a:t>final</a:t>
            </a:r>
            <a:r>
              <a:rPr lang="pt-BR" i="1" baseline="0" dirty="0" smtClean="0"/>
              <a:t> </a:t>
            </a:r>
            <a:r>
              <a:rPr lang="pt-BR" i="0" baseline="0" dirty="0" smtClean="0"/>
              <a:t>e </a:t>
            </a:r>
            <a:r>
              <a:rPr lang="pt-BR" i="1" baseline="0" dirty="0" err="1" smtClean="0"/>
              <a:t>tfinal</a:t>
            </a:r>
            <a:r>
              <a:rPr lang="pt-BR" i="0" baseline="0" dirty="0" smtClean="0"/>
              <a:t> e fazer o cálculo de cor de decalque.</a:t>
            </a:r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09A48-E2AC-F74B-B3AC-DEF3ECD89228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0448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Passo 4: Amostrar o</a:t>
            </a:r>
            <a:r>
              <a:rPr lang="pt-BR" baseline="0" dirty="0" smtClean="0"/>
              <a:t> atlas de caracteres utilizando </a:t>
            </a:r>
            <a:r>
              <a:rPr lang="pt-BR" baseline="0" dirty="0" err="1" smtClean="0"/>
              <a:t>s</a:t>
            </a:r>
            <a:r>
              <a:rPr lang="pt-BR" i="1" baseline="0" dirty="0" err="1" smtClean="0"/>
              <a:t>final</a:t>
            </a:r>
            <a:r>
              <a:rPr lang="pt-BR" i="1" baseline="0" dirty="0" smtClean="0"/>
              <a:t> </a:t>
            </a:r>
            <a:r>
              <a:rPr lang="pt-BR" i="0" baseline="0" dirty="0" smtClean="0"/>
              <a:t>e </a:t>
            </a:r>
            <a:r>
              <a:rPr lang="pt-BR" i="1" baseline="0" dirty="0" err="1" smtClean="0"/>
              <a:t>tfinal</a:t>
            </a:r>
            <a:r>
              <a:rPr lang="pt-BR" i="0" baseline="0" dirty="0" smtClean="0"/>
              <a:t> e fazer o cálculo de cor de decalque.</a:t>
            </a:r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09A48-E2AC-F74B-B3AC-DEF3ECD89228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0448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Passo 4: Amostrar o</a:t>
            </a:r>
            <a:r>
              <a:rPr lang="pt-BR" baseline="0" dirty="0" smtClean="0"/>
              <a:t> atlas de caracteres utilizando </a:t>
            </a:r>
            <a:r>
              <a:rPr lang="pt-BR" baseline="0" dirty="0" err="1" smtClean="0"/>
              <a:t>s</a:t>
            </a:r>
            <a:r>
              <a:rPr lang="pt-BR" i="1" baseline="0" dirty="0" err="1" smtClean="0"/>
              <a:t>final</a:t>
            </a:r>
            <a:r>
              <a:rPr lang="pt-BR" i="1" baseline="0" dirty="0" smtClean="0"/>
              <a:t> </a:t>
            </a:r>
            <a:r>
              <a:rPr lang="pt-BR" i="0" baseline="0" dirty="0" smtClean="0"/>
              <a:t>e </a:t>
            </a:r>
            <a:r>
              <a:rPr lang="pt-BR" i="1" baseline="0" dirty="0" err="1" smtClean="0"/>
              <a:t>tfinal</a:t>
            </a:r>
            <a:r>
              <a:rPr lang="pt-BR" i="0" baseline="0" dirty="0" smtClean="0"/>
              <a:t> e fazer o cálculo de cor de decalque.</a:t>
            </a:r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09A48-E2AC-F74B-B3AC-DEF3ECD89228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0448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Etapa 4: Amostrar o</a:t>
            </a:r>
            <a:r>
              <a:rPr lang="pt-BR" baseline="0" dirty="0" smtClean="0"/>
              <a:t> atlas de caracteres utilizando </a:t>
            </a:r>
            <a:r>
              <a:rPr lang="pt-BR" baseline="0" dirty="0" err="1" smtClean="0"/>
              <a:t>s</a:t>
            </a:r>
            <a:r>
              <a:rPr lang="pt-BR" i="1" baseline="0" dirty="0" err="1" smtClean="0"/>
              <a:t>final</a:t>
            </a:r>
            <a:r>
              <a:rPr lang="pt-BR" i="1" baseline="0" dirty="0" smtClean="0"/>
              <a:t> </a:t>
            </a:r>
            <a:r>
              <a:rPr lang="pt-BR" i="0" baseline="0" dirty="0" smtClean="0"/>
              <a:t>e </a:t>
            </a:r>
            <a:r>
              <a:rPr lang="pt-BR" i="1" baseline="0" dirty="0" err="1" smtClean="0"/>
              <a:t>tfinal</a:t>
            </a:r>
            <a:r>
              <a:rPr lang="pt-BR" i="0" baseline="0" dirty="0" smtClean="0"/>
              <a:t> e fazer o cálculo de cor de decalque.</a:t>
            </a:r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09A48-E2AC-F74B-B3AC-DEF3ECD89228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0448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Na Figura (a) Se o</a:t>
            </a:r>
            <a:r>
              <a:rPr lang="pt-BR" baseline="0" dirty="0" smtClean="0"/>
              <a:t> </a:t>
            </a:r>
            <a:r>
              <a:rPr lang="pt-BR" baseline="0" dirty="0" err="1" smtClean="0"/>
              <a:t>quad</a:t>
            </a:r>
            <a:r>
              <a:rPr lang="pt-BR" baseline="0" dirty="0" smtClean="0"/>
              <a:t> aumentar muito em uma dimensão, textura vai esticar... Além disso texto ocupa uma área muito grande. Se todos os objetos exibem texto poluição da cena com texto dificultando a visualização do modelo.</a:t>
            </a:r>
          </a:p>
          <a:p>
            <a:endParaRPr lang="pt-BR" baseline="0" dirty="0" smtClean="0"/>
          </a:p>
          <a:p>
            <a:r>
              <a:rPr lang="pt-BR" baseline="0" dirty="0" smtClean="0"/>
              <a:t>Na Figura (</a:t>
            </a:r>
            <a:r>
              <a:rPr lang="pt-BR" baseline="0" dirty="0" err="1" smtClean="0"/>
              <a:t>b</a:t>
            </a:r>
            <a:r>
              <a:rPr lang="pt-BR" baseline="0" dirty="0" smtClean="0"/>
              <a:t>) é possível notar que o número de repetições depende do tamanho de caracteres, além do tamanho do </a:t>
            </a:r>
            <a:r>
              <a:rPr lang="pt-BR" baseline="0" dirty="0" err="1" smtClean="0"/>
              <a:t>quad</a:t>
            </a:r>
            <a:r>
              <a:rPr lang="pt-BR" baseline="0" dirty="0" smtClean="0"/>
              <a:t>. </a:t>
            </a:r>
            <a:r>
              <a:rPr lang="en-US" baseline="0" dirty="0" smtClean="0"/>
              <a:t>Se floor(s) </a:t>
            </a:r>
            <a:r>
              <a:rPr lang="en-US" baseline="0" dirty="0" err="1" smtClean="0"/>
              <a:t>é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ímpar</a:t>
            </a:r>
            <a:r>
              <a:rPr lang="en-US" baseline="0" dirty="0" smtClean="0"/>
              <a:t> </a:t>
            </a:r>
            <a:r>
              <a:rPr lang="x-none" baseline="0" dirty="0" smtClean="0"/>
              <a:t>id = 0</a:t>
            </a:r>
            <a:endParaRPr lang="pt-BR" baseline="0" dirty="0" smtClean="0"/>
          </a:p>
          <a:p>
            <a:endParaRPr lang="pt-BR" baseline="0" dirty="0" smtClean="0"/>
          </a:p>
          <a:p>
            <a:r>
              <a:rPr lang="pt-BR" baseline="0" dirty="0" smtClean="0"/>
              <a:t>Na Figura (c) é considerado o número de vezes ideal que o rótulo precisaria ser repetido para que não ficasse esticado verticalmente. Se </a:t>
            </a:r>
            <a:r>
              <a:rPr lang="pt-BR" baseline="0" dirty="0" err="1" smtClean="0"/>
              <a:t>floor</a:t>
            </a:r>
            <a:r>
              <a:rPr lang="pt-BR" baseline="0" dirty="0" smtClean="0"/>
              <a:t> (t) é ímpar id=0.</a:t>
            </a:r>
          </a:p>
          <a:p>
            <a:endParaRPr lang="pt-BR" baseline="0" dirty="0" smtClean="0"/>
          </a:p>
          <a:p>
            <a:r>
              <a:rPr lang="pt-BR" baseline="0" dirty="0" smtClean="0"/>
              <a:t>Trabalho entre </a:t>
            </a:r>
            <a:r>
              <a:rPr lang="pt-BR" baseline="0" dirty="0" err="1" smtClean="0"/>
              <a:t>fragment</a:t>
            </a:r>
            <a:r>
              <a:rPr lang="pt-BR" baseline="0" dirty="0" smtClean="0"/>
              <a:t> </a:t>
            </a:r>
            <a:r>
              <a:rPr lang="pt-BR" baseline="0" dirty="0" err="1" smtClean="0"/>
              <a:t>shader</a:t>
            </a:r>
            <a:r>
              <a:rPr lang="pt-BR" baseline="0" dirty="0" smtClean="0"/>
              <a:t> e </a:t>
            </a:r>
            <a:r>
              <a:rPr lang="pt-BR" baseline="0" dirty="0" err="1" smtClean="0"/>
              <a:t>vertex</a:t>
            </a:r>
            <a:r>
              <a:rPr lang="pt-BR" baseline="0" dirty="0" smtClean="0"/>
              <a:t> </a:t>
            </a:r>
            <a:r>
              <a:rPr lang="pt-BR" baseline="0" dirty="0" err="1" smtClean="0"/>
              <a:t>shader</a:t>
            </a:r>
            <a:r>
              <a:rPr lang="pt-BR" baseline="0" dirty="0" smtClean="0"/>
              <a:t>. </a:t>
            </a:r>
            <a:r>
              <a:rPr lang="pt-BR" baseline="0" dirty="0" err="1" smtClean="0"/>
              <a:t>vertex</a:t>
            </a:r>
            <a:r>
              <a:rPr lang="pt-BR" baseline="0" dirty="0" smtClean="0"/>
              <a:t> gera coordenadas, </a:t>
            </a:r>
            <a:r>
              <a:rPr lang="pt-BR" baseline="0" dirty="0" err="1" smtClean="0"/>
              <a:t>frag</a:t>
            </a:r>
            <a:r>
              <a:rPr lang="pt-BR" baseline="0" dirty="0" smtClean="0"/>
              <a:t> filtra dando id=0 pra quem quiser.</a:t>
            </a:r>
          </a:p>
          <a:p>
            <a:endParaRPr lang="pt-BR" baseline="0" dirty="0" smtClean="0"/>
          </a:p>
          <a:p>
            <a:r>
              <a:rPr lang="pt-BR" baseline="0" dirty="0" smtClean="0"/>
              <a:t>Quanto maior for o objeto mais espaço sem texto. É preciso considerar o </a:t>
            </a:r>
            <a:r>
              <a:rPr lang="pt-BR" baseline="0" dirty="0" err="1" smtClean="0"/>
              <a:t>aspect</a:t>
            </a:r>
            <a:r>
              <a:rPr lang="pt-BR" baseline="0" dirty="0" smtClean="0"/>
              <a:t> </a:t>
            </a:r>
            <a:r>
              <a:rPr lang="pt-BR" baseline="0" dirty="0" err="1" smtClean="0"/>
              <a:t>ratio</a:t>
            </a:r>
            <a:r>
              <a:rPr lang="pt-BR" baseline="0" dirty="0" smtClean="0"/>
              <a:t>.</a:t>
            </a:r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09A48-E2AC-F74B-B3AC-DEF3ECD89228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0448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40105" y="609601"/>
            <a:ext cx="952119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80210" y="4953000"/>
            <a:ext cx="784098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x-none" dirty="0" smtClean="0"/>
              <a:t>agosto 2012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x-none" dirty="0" smtClean="0"/>
              <a:t>agosto 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21015" y="274639"/>
            <a:ext cx="2520315" cy="5851525"/>
          </a:xfrm>
        </p:spPr>
        <p:txBody>
          <a:bodyPr vert="eaVert"/>
          <a:lstStyle/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60070" y="274639"/>
            <a:ext cx="7374255" cy="5851525"/>
          </a:xfrm>
        </p:spPr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x-none" dirty="0" smtClean="0"/>
              <a:t>agosto 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0070" y="1327263"/>
            <a:ext cx="10081260" cy="4982058"/>
          </a:xfrm>
        </p:spPr>
        <p:txBody>
          <a:bodyPr/>
          <a:lstStyle>
            <a:lvl2pPr marL="385200" indent="0">
              <a:buNone/>
              <a:defRPr/>
            </a:lvl2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x-none" dirty="0" smtClean="0"/>
              <a:t>Click to edit Master text styles</a:t>
            </a:r>
          </a:p>
          <a:p>
            <a:pPr lvl="1"/>
            <a:r>
              <a:rPr lang="x-none" dirty="0" smtClean="0"/>
              <a:t>Second level</a:t>
            </a:r>
          </a:p>
          <a:p>
            <a:pPr lvl="2"/>
            <a:r>
              <a:rPr lang="x-none" dirty="0" smtClean="0"/>
              <a:t>Third level</a:t>
            </a:r>
          </a:p>
          <a:p>
            <a:pPr lvl="3"/>
            <a:r>
              <a:rPr lang="x-none" dirty="0" smtClean="0"/>
              <a:t>Fourth level</a:t>
            </a:r>
          </a:p>
          <a:p>
            <a:pPr lvl="4"/>
            <a:r>
              <a:rPr lang="x-none" dirty="0" smtClean="0"/>
              <a:t>Fifth level</a:t>
            </a:r>
            <a:endParaRPr lang="en-US" dirty="0" smtClean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x-none" dirty="0" smtClean="0"/>
              <a:t>agosto 2012</a:t>
            </a:r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4833" y="1371601"/>
            <a:ext cx="952119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833" y="4068764"/>
            <a:ext cx="952119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x-none" dirty="0" smtClean="0"/>
              <a:t>agosto 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507355" y="3924300"/>
            <a:ext cx="103846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752385" y="3924300"/>
            <a:ext cx="103846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263492" y="3924300"/>
            <a:ext cx="103846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94045" y="1600201"/>
            <a:ext cx="4947285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x-none" dirty="0" smtClean="0"/>
              <a:t>agosto 2012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48056" y="1600200"/>
            <a:ext cx="4951019" cy="4526280"/>
          </a:xfrm>
        </p:spPr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60070" y="1600200"/>
            <a:ext cx="4949230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94046" y="1600200"/>
            <a:ext cx="4951174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x-none" dirty="0" smtClean="0"/>
              <a:t>agosto 2012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560070" y="2212848"/>
            <a:ext cx="4951019" cy="3913632"/>
          </a:xfrm>
        </p:spPr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5723915" y="2212849"/>
            <a:ext cx="4951019" cy="3913187"/>
          </a:xfrm>
        </p:spPr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x-none" dirty="0" smtClean="0"/>
              <a:t>agosto 2012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x-none" dirty="0" smtClean="0"/>
              <a:t>agosto 2012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6182" y="266700"/>
            <a:ext cx="368518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0944" y="273051"/>
            <a:ext cx="611993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6182" y="2438401"/>
            <a:ext cx="368518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x-none" dirty="0" smtClean="0"/>
              <a:t>agosto 2012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81" y="228600"/>
            <a:ext cx="699698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47454" y="1143000"/>
            <a:ext cx="7417037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57481" y="5810250"/>
            <a:ext cx="699698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x-none" dirty="0" smtClean="0"/>
              <a:t>agosto 2012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60070" y="0"/>
            <a:ext cx="10081260" cy="112130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x-none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60070" y="1327263"/>
            <a:ext cx="10081260" cy="47989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dirty="0" smtClean="0"/>
              <a:t>Click to edit Master text styles</a:t>
            </a:r>
          </a:p>
          <a:p>
            <a:pPr lvl="1"/>
            <a:r>
              <a:rPr lang="x-none" dirty="0" smtClean="0"/>
              <a:t>Second level</a:t>
            </a:r>
          </a:p>
          <a:p>
            <a:pPr lvl="2"/>
            <a:r>
              <a:rPr lang="x-none" dirty="0" smtClean="0"/>
              <a:t>Third level</a:t>
            </a:r>
          </a:p>
          <a:p>
            <a:pPr lvl="3"/>
            <a:r>
              <a:rPr lang="x-none" dirty="0" smtClean="0"/>
              <a:t>Fourth level</a:t>
            </a:r>
          </a:p>
          <a:p>
            <a:pPr lvl="4"/>
            <a:r>
              <a:rPr lang="x-none" dirty="0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95101" y="6356351"/>
            <a:ext cx="2555319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r>
              <a:rPr lang="en-US" dirty="0" smtClean="0"/>
              <a:t>m</a:t>
            </a:r>
            <a:r>
              <a:rPr lang="x-none" smtClean="0"/>
              <a:t>arço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478" y="6356351"/>
            <a:ext cx="3488769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r>
              <a:rPr lang="en-US" dirty="0" smtClean="0"/>
              <a:t>Footer Text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5516" y="6356351"/>
            <a:ext cx="688419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10360756" y="6499384"/>
            <a:ext cx="103846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697171" y="6499384"/>
            <a:ext cx="103846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48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spcAft>
          <a:spcPts val="800"/>
        </a:spcAft>
        <a:buFont typeface="Arial" pitchFamily="34" charset="0"/>
        <a:buChar char="•"/>
        <a:defRPr sz="28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385200" indent="0" algn="l" defTabSz="914400" rtl="0" eaLnBrk="1" latinLnBrk="0" hangingPunct="1">
        <a:spcBef>
          <a:spcPct val="20000"/>
        </a:spcBef>
        <a:spcAft>
          <a:spcPts val="800"/>
        </a:spcAft>
        <a:buFont typeface="Courier New" pitchFamily="49" charset="0"/>
        <a:buNone/>
        <a:defRPr sz="18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4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5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4" Type="http://schemas.openxmlformats.org/officeDocument/2006/relationships/oleObject" Target="../embeddings/oleObject1.bin"/><Relationship Id="rId5" Type="http://schemas.openxmlformats.org/officeDocument/2006/relationships/image" Target="../media/image2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4" Type="http://schemas.openxmlformats.org/officeDocument/2006/relationships/oleObject" Target="../embeddings/oleObject2.bin"/><Relationship Id="rId5" Type="http://schemas.openxmlformats.org/officeDocument/2006/relationships/image" Target="../media/image3.w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4" Type="http://schemas.openxmlformats.org/officeDocument/2006/relationships/oleObject" Target="../embeddings/oleObject3.bin"/><Relationship Id="rId5" Type="http://schemas.openxmlformats.org/officeDocument/2006/relationships/image" Target="../media/image4.emf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4" Type="http://schemas.openxmlformats.org/officeDocument/2006/relationships/oleObject" Target="../embeddings/oleObject4.bin"/><Relationship Id="rId5" Type="http://schemas.openxmlformats.org/officeDocument/2006/relationships/image" Target="../media/image5.emf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jpeg"/><Relationship Id="rId5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sz="2400" dirty="0" smtClean="0"/>
              <a:t>Armazenamento de informações textuais dos rótulos.</a:t>
            </a:r>
          </a:p>
          <a:p>
            <a:pPr lvl="1">
              <a:lnSpc>
                <a:spcPct val="120000"/>
              </a:lnSpc>
            </a:pPr>
            <a:r>
              <a:rPr lang="pt-BR" sz="1600" dirty="0" smtClean="0"/>
              <a:t>Utilizada textura 2D.</a:t>
            </a:r>
          </a:p>
          <a:p>
            <a:pPr lvl="1">
              <a:lnSpc>
                <a:spcPct val="120000"/>
              </a:lnSpc>
            </a:pPr>
            <a:r>
              <a:rPr lang="pt-BR" sz="1600" dirty="0" smtClean="0"/>
              <a:t>Cada </a:t>
            </a:r>
            <a:r>
              <a:rPr lang="pt-BR" sz="1600" i="1" dirty="0" err="1" smtClean="0"/>
              <a:t>texel</a:t>
            </a:r>
            <a:r>
              <a:rPr lang="pt-BR" sz="1600" dirty="0" smtClean="0"/>
              <a:t> contém 4 bytes e pode armazenar 4 caracteres ASCII.</a:t>
            </a:r>
          </a:p>
          <a:p>
            <a:pPr lvl="1">
              <a:lnSpc>
                <a:spcPct val="120000"/>
              </a:lnSpc>
            </a:pPr>
            <a:r>
              <a:rPr lang="pt-BR" sz="1600" dirty="0" smtClean="0"/>
              <a:t>Cada rótulo possui um identificador (valor em </a:t>
            </a:r>
            <a:r>
              <a:rPr lang="pt-BR" sz="1600" dirty="0" smtClean="0">
                <a:solidFill>
                  <a:srgbClr val="008000"/>
                </a:solidFill>
              </a:rPr>
              <a:t>verde</a:t>
            </a:r>
            <a:r>
              <a:rPr lang="pt-BR" sz="1600" dirty="0" smtClean="0"/>
              <a:t> na </a:t>
            </a:r>
            <a:r>
              <a:rPr lang="pt-BR" sz="1600" dirty="0" err="1" smtClean="0"/>
              <a:t>F</a:t>
            </a:r>
            <a:r>
              <a:rPr lang="en-US" sz="1600" dirty="0" err="1" smtClean="0"/>
              <a:t>i</a:t>
            </a:r>
            <a:r>
              <a:rPr lang="pt-BR" sz="1600" dirty="0" err="1" smtClean="0"/>
              <a:t>gura</a:t>
            </a:r>
            <a:r>
              <a:rPr lang="pt-BR" sz="1600" dirty="0" smtClean="0"/>
              <a:t> 11).</a:t>
            </a:r>
          </a:p>
          <a:p>
            <a:pPr lvl="1">
              <a:lnSpc>
                <a:spcPct val="120000"/>
              </a:lnSpc>
            </a:pPr>
            <a:r>
              <a:rPr lang="pt-BR" sz="1600" dirty="0" smtClean="0"/>
              <a:t>Cada objeto pode ser associado a um identificador de rótulo.</a:t>
            </a:r>
          </a:p>
          <a:p>
            <a:pPr lvl="1">
              <a:lnSpc>
                <a:spcPct val="120000"/>
              </a:lnSpc>
            </a:pPr>
            <a:endParaRPr lang="pt-BR" sz="1600" dirty="0" smtClean="0"/>
          </a:p>
          <a:p>
            <a:pPr lvl="1">
              <a:lnSpc>
                <a:spcPct val="120000"/>
              </a:lnSpc>
            </a:pPr>
            <a:endParaRPr lang="pt-BR" sz="16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Rótulos em modelos massivos</a:t>
            </a:r>
            <a:endParaRPr lang="pt-B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</a:t>
            </a:r>
            <a:r>
              <a:rPr lang="x-none" dirty="0" smtClean="0"/>
              <a:t>arço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</a:t>
            </a:fld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0260429"/>
              </p:ext>
            </p:extLst>
          </p:nvPr>
        </p:nvGraphicFramePr>
        <p:xfrm>
          <a:off x="1089026" y="3719141"/>
          <a:ext cx="6096000" cy="2181279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</a:tblGrid>
              <a:tr h="535359">
                <a:tc>
                  <a:txBody>
                    <a:bodyPr/>
                    <a:lstStyle/>
                    <a:p>
                      <a:pPr algn="ctr"/>
                      <a:r>
                        <a:rPr lang="pt-BR" sz="900" dirty="0" smtClean="0">
                          <a:latin typeface="Consolas"/>
                          <a:cs typeface="Consolas"/>
                        </a:rPr>
                        <a:t>...</a:t>
                      </a:r>
                    </a:p>
                    <a:p>
                      <a:pPr algn="ctr"/>
                      <a:endParaRPr lang="pt-BR" sz="1400" dirty="0" smtClean="0"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 smtClean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chemeClr val="dk1"/>
                          </a:solidFill>
                          <a:latin typeface="Consolas"/>
                          <a:cs typeface="Consolas"/>
                        </a:rPr>
                        <a:t>/</a:t>
                      </a:r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  <a:p>
                      <a:pPr algn="ctr"/>
                      <a:r>
                        <a:rPr lang="pt-BR" sz="1400" noProof="1" smtClean="0">
                          <a:solidFill>
                            <a:srgbClr val="008000"/>
                          </a:solidFill>
                          <a:latin typeface="Consolas"/>
                          <a:cs typeface="Consolas"/>
                        </a:rPr>
                        <a:t>5</a:t>
                      </a:r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chemeClr val="dk1"/>
                          </a:solidFill>
                          <a:latin typeface="Consolas"/>
                          <a:cs typeface="Consolas"/>
                        </a:rPr>
                        <a:t>O</a:t>
                      </a:r>
                      <a:endParaRPr lang="pt-BR" sz="1400" noProof="1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B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J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6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noProof="1" smtClean="0">
                          <a:latin typeface="Consolas"/>
                          <a:cs typeface="Consolas"/>
                        </a:rPr>
                        <a:t>B</a:t>
                      </a:r>
                    </a:p>
                    <a:p>
                      <a:pPr algn="ctr"/>
                      <a:r>
                        <a:rPr lang="pt-BR" sz="1400" noProof="1" smtClean="0">
                          <a:solidFill>
                            <a:srgbClr val="008000"/>
                          </a:solidFill>
                          <a:latin typeface="Consolas"/>
                          <a:cs typeface="Consolas"/>
                        </a:rPr>
                        <a:t>6</a:t>
                      </a:r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noProof="1" smtClean="0">
                          <a:latin typeface="Consolas"/>
                          <a:cs typeface="Consolas"/>
                        </a:rPr>
                        <a:t>O</a:t>
                      </a:r>
                      <a:endParaRPr lang="pt-BR" sz="1400" noProof="1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noProof="1" smtClean="0">
                          <a:latin typeface="Consolas"/>
                          <a:cs typeface="Consolas"/>
                        </a:rPr>
                        <a:t>X</a:t>
                      </a:r>
                      <a:endParaRPr lang="pt-BR" sz="1400" noProof="1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noProof="1" smtClean="0">
                          <a:latin typeface="Consolas"/>
                          <a:cs typeface="Consolas"/>
                        </a:rPr>
                        <a:t>1</a:t>
                      </a:r>
                      <a:endParaRPr lang="pt-BR" sz="1400" noProof="1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noProof="1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noProof="1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noProof="1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noProof="1">
                        <a:latin typeface="Consolas"/>
                        <a:cs typeface="Consolas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  <a:p>
                      <a:pPr algn="ctr"/>
                      <a:r>
                        <a:rPr lang="pt-BR" sz="1400" noProof="1" smtClean="0">
                          <a:solidFill>
                            <a:srgbClr val="008000"/>
                          </a:solidFill>
                          <a:latin typeface="Consolas"/>
                          <a:cs typeface="Consolas"/>
                        </a:rPr>
                        <a:t>3</a:t>
                      </a:r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aseline="0" noProof="1" smtClean="0">
                          <a:latin typeface="Consolas"/>
                          <a:cs typeface="Consolas"/>
                        </a:rPr>
                        <a:t> </a:t>
                      </a:r>
                      <a:endParaRPr lang="pt-BR" sz="1600" noProof="1" smtClean="0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Q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U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chemeClr val="dk1"/>
                          </a:solidFill>
                          <a:latin typeface="Consolas"/>
                          <a:cs typeface="Consolas"/>
                        </a:rPr>
                        <a:t>A</a:t>
                      </a:r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  <a:p>
                      <a:pPr algn="ctr"/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D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600" noProof="1" smtClean="0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600" noProof="1" smtClean="0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O</a:t>
                      </a:r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  <a:p>
                      <a:pPr algn="ctr"/>
                      <a:r>
                        <a:rPr lang="pt-BR" sz="1400" noProof="1" smtClean="0">
                          <a:solidFill>
                            <a:srgbClr val="008000"/>
                          </a:solidFill>
                          <a:latin typeface="Consolas"/>
                          <a:cs typeface="Consolas"/>
                        </a:rPr>
                        <a:t>4</a:t>
                      </a:r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B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J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E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chemeClr val="dk1"/>
                          </a:solidFill>
                          <a:latin typeface="Consolas"/>
                          <a:cs typeface="Consolas"/>
                        </a:rPr>
                        <a:t>C</a:t>
                      </a:r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  <a:p>
                      <a:pPr algn="ctr"/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T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-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2</a:t>
                      </a: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400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C</a:t>
                      </a:r>
                    </a:p>
                    <a:p>
                      <a:pPr algn="ctr"/>
                      <a:r>
                        <a:rPr lang="pt-BR" sz="1400" noProof="1" smtClean="0">
                          <a:solidFill>
                            <a:srgbClr val="008000"/>
                          </a:solidFill>
                          <a:latin typeface="Consolas"/>
                          <a:cs typeface="Consolas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Y</a:t>
                      </a: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L</a:t>
                      </a: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I</a:t>
                      </a: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chemeClr val="dk1"/>
                          </a:solidFill>
                          <a:latin typeface="Consolas"/>
                          <a:cs typeface="Consolas"/>
                        </a:rPr>
                        <a:t>N</a:t>
                      </a:r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  <a:p>
                      <a:pPr algn="ctr"/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D</a:t>
                      </a: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E</a:t>
                      </a: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R</a:t>
                      </a: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O</a:t>
                      </a:r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  <a:p>
                      <a:pPr algn="ctr"/>
                      <a:r>
                        <a:rPr lang="pt-BR" sz="1400" noProof="1" smtClean="0">
                          <a:solidFill>
                            <a:srgbClr val="008000"/>
                          </a:solidFill>
                          <a:latin typeface="Consolas"/>
                          <a:cs typeface="Consolas"/>
                        </a:rPr>
                        <a:t>2</a:t>
                      </a:r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B</a:t>
                      </a: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J</a:t>
                      </a: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4</a:t>
                      </a: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chemeClr val="dk1"/>
                          </a:solidFill>
                          <a:latin typeface="Consolas"/>
                          <a:cs typeface="Consolas"/>
                        </a:rPr>
                        <a:t>3</a:t>
                      </a:r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  <a:p>
                      <a:pPr algn="ctr"/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600" noProof="1" smtClean="0">
                        <a:latin typeface="Consolas"/>
                        <a:cs typeface="Consolas"/>
                      </a:endParaRP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600" noProof="1" smtClean="0">
                        <a:latin typeface="Consolas"/>
                        <a:cs typeface="Consolas"/>
                      </a:endParaRP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600" noProof="1" smtClean="0">
                        <a:latin typeface="Consolas"/>
                        <a:cs typeface="Consolas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cxnSp>
        <p:nvCxnSpPr>
          <p:cNvPr id="7" name="Straight Connector 6"/>
          <p:cNvCxnSpPr>
            <a:stCxn id="25" idx="0"/>
          </p:cNvCxnSpPr>
          <p:nvPr/>
        </p:nvCxnSpPr>
        <p:spPr>
          <a:xfrm>
            <a:off x="2616200" y="3732474"/>
            <a:ext cx="0" cy="2153978"/>
          </a:xfrm>
          <a:prstGeom prst="line">
            <a:avLst/>
          </a:prstGeom>
          <a:ln>
            <a:solidFill>
              <a:schemeClr val="accent3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5664200" y="3732474"/>
            <a:ext cx="0" cy="2153978"/>
          </a:xfrm>
          <a:prstGeom prst="line">
            <a:avLst/>
          </a:prstGeom>
          <a:ln>
            <a:solidFill>
              <a:schemeClr val="accent3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1092200" y="5962652"/>
            <a:ext cx="6096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200" dirty="0">
                <a:latin typeface="+mj-lt"/>
              </a:rPr>
              <a:t>Figura 11. </a:t>
            </a:r>
            <a:r>
              <a:rPr lang="pt-BR" sz="1200" dirty="0" smtClean="0">
                <a:latin typeface="+mj-lt"/>
              </a:rPr>
              <a:t>Armazenamento de códigos ASCII de todos os rótulos.</a:t>
            </a:r>
            <a:endParaRPr lang="pt-BR" sz="1200" dirty="0">
              <a:latin typeface="+mj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92200" y="5339308"/>
            <a:ext cx="3048000" cy="532800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Rectangle 19"/>
          <p:cNvSpPr/>
          <p:nvPr/>
        </p:nvSpPr>
        <p:spPr>
          <a:xfrm>
            <a:off x="4140200" y="5338266"/>
            <a:ext cx="3048000" cy="532800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1" name="Rectangle 20"/>
          <p:cNvSpPr/>
          <p:nvPr/>
        </p:nvSpPr>
        <p:spPr>
          <a:xfrm>
            <a:off x="1092200" y="4802291"/>
            <a:ext cx="3048000" cy="532800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2" name="Rectangle 21"/>
          <p:cNvSpPr/>
          <p:nvPr/>
        </p:nvSpPr>
        <p:spPr>
          <a:xfrm>
            <a:off x="4137026" y="4802291"/>
            <a:ext cx="3048000" cy="532800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3" name="Rectangle 22"/>
          <p:cNvSpPr/>
          <p:nvPr/>
        </p:nvSpPr>
        <p:spPr>
          <a:xfrm>
            <a:off x="1092200" y="4269491"/>
            <a:ext cx="3048000" cy="532800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4" name="Rectangle 23"/>
          <p:cNvSpPr/>
          <p:nvPr/>
        </p:nvSpPr>
        <p:spPr>
          <a:xfrm>
            <a:off x="4140200" y="4268449"/>
            <a:ext cx="3048000" cy="532800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5" name="Rectangle 24"/>
          <p:cNvSpPr/>
          <p:nvPr/>
        </p:nvSpPr>
        <p:spPr>
          <a:xfrm>
            <a:off x="1092200" y="3732474"/>
            <a:ext cx="3048000" cy="532800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6" name="Rectangle 25"/>
          <p:cNvSpPr/>
          <p:nvPr/>
        </p:nvSpPr>
        <p:spPr>
          <a:xfrm>
            <a:off x="4137026" y="3732474"/>
            <a:ext cx="3048000" cy="532800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1" name="Rounded Rectangular Callout 30"/>
          <p:cNvSpPr/>
          <p:nvPr/>
        </p:nvSpPr>
        <p:spPr>
          <a:xfrm>
            <a:off x="8102600" y="4210050"/>
            <a:ext cx="2197100" cy="1054100"/>
          </a:xfrm>
          <a:prstGeom prst="wedgeRoundRectCallout">
            <a:avLst>
              <a:gd name="adj1" fmla="val -79734"/>
              <a:gd name="adj2" fmla="val 14480"/>
              <a:gd name="adj3" fmla="val 1666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pt-BR" dirty="0" smtClean="0"/>
              <a:t>2 </a:t>
            </a:r>
            <a:r>
              <a:rPr lang="pt-BR" i="1" dirty="0" err="1" smtClean="0"/>
              <a:t>texels</a:t>
            </a:r>
            <a:r>
              <a:rPr lang="pt-BR" dirty="0" smtClean="0"/>
              <a:t> por rótulo</a:t>
            </a:r>
          </a:p>
          <a:p>
            <a:pPr algn="just"/>
            <a:r>
              <a:rPr lang="pt-BR" dirty="0" smtClean="0"/>
              <a:t>2 rótulos por linha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4998101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Posicionamento dos rótulos</a:t>
            </a:r>
            <a:endParaRPr lang="pt-BR" dirty="0"/>
          </a:p>
        </p:txBody>
      </p:sp>
      <p:sp>
        <p:nvSpPr>
          <p:cNvPr id="10" name="Content Placeholder 1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pt-BR" sz="2000" dirty="0" smtClean="0"/>
              <a:t>Cilindros, </a:t>
            </a:r>
            <a:r>
              <a:rPr lang="pt-BR" sz="2000" i="1" dirty="0" err="1" smtClean="0"/>
              <a:t>dishes</a:t>
            </a:r>
            <a:r>
              <a:rPr lang="pt-BR" sz="2000" dirty="0" smtClean="0"/>
              <a:t>, esferas e caixas</a:t>
            </a:r>
            <a:endParaRPr lang="pt-BR" sz="2000" dirty="0"/>
          </a:p>
          <a:p>
            <a:pPr lvl="1">
              <a:lnSpc>
                <a:spcPct val="150000"/>
              </a:lnSpc>
            </a:pPr>
            <a:r>
              <a:rPr lang="pt-BR" sz="1400" dirty="0" smtClean="0"/>
              <a:t>Cálculo baseado nos </a:t>
            </a:r>
            <a:r>
              <a:rPr lang="pt-BR" sz="1400" i="1" dirty="0" err="1" smtClean="0"/>
              <a:t>quads</a:t>
            </a:r>
            <a:r>
              <a:rPr lang="pt-BR" sz="1400" i="1" dirty="0" smtClean="0"/>
              <a:t>.</a:t>
            </a:r>
          </a:p>
          <a:p>
            <a:pPr lvl="1">
              <a:lnSpc>
                <a:spcPct val="150000"/>
              </a:lnSpc>
            </a:pPr>
            <a:r>
              <a:rPr lang="pt-BR" sz="1400" dirty="0" smtClean="0"/>
              <a:t>Eixos foram invertidos para os cilindros.</a:t>
            </a:r>
          </a:p>
          <a:p>
            <a:pPr lvl="1"/>
            <a:endParaRPr lang="pt-BR" sz="1400" dirty="0"/>
          </a:p>
          <a:p>
            <a:endParaRPr lang="pt-BR" sz="2400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</a:t>
            </a:r>
            <a:r>
              <a:rPr lang="x-none" dirty="0" smtClean="0"/>
              <a:t>arço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pt-BR" sz="2000" dirty="0"/>
              <a:t>Geração de coordenadas de textura</a:t>
            </a:r>
          </a:p>
          <a:p>
            <a:pPr lvl="1"/>
            <a:r>
              <a:rPr lang="pt-BR" sz="1400" dirty="0" smtClean="0"/>
              <a:t>“</a:t>
            </a:r>
            <a:r>
              <a:rPr lang="pt-BR" sz="1400" dirty="0" err="1" smtClean="0"/>
              <a:t>Aspect</a:t>
            </a:r>
            <a:r>
              <a:rPr lang="pt-BR" sz="1400" dirty="0" smtClean="0"/>
              <a:t> </a:t>
            </a:r>
            <a:r>
              <a:rPr lang="pt-BR" sz="1400" dirty="0" err="1" smtClean="0"/>
              <a:t>ratio</a:t>
            </a:r>
            <a:r>
              <a:rPr lang="pt-BR" sz="1400" dirty="0" smtClean="0"/>
              <a:t>” deve ser considerado.</a:t>
            </a:r>
            <a:endParaRPr lang="pt-BR" sz="1400" dirty="0"/>
          </a:p>
          <a:p>
            <a:pPr lvl="1"/>
            <a:r>
              <a:rPr lang="pt-BR" sz="1400" dirty="0"/>
              <a:t>Espaços para separar os rótulos horizontalmente.</a:t>
            </a:r>
          </a:p>
          <a:p>
            <a:pPr lvl="1"/>
            <a:r>
              <a:rPr lang="pt-BR" sz="1400" dirty="0"/>
              <a:t>Repetição horizontal e centralização vertical.</a:t>
            </a:r>
          </a:p>
          <a:p>
            <a:endParaRPr lang="pt-BR" dirty="0"/>
          </a:p>
        </p:txBody>
      </p:sp>
      <p:pic>
        <p:nvPicPr>
          <p:cNvPr id="9" name="Picture 8" descr="Macintosh HD:Users:renatoderisprado:Desktop:ggg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900" y="3481706"/>
            <a:ext cx="3736657" cy="2742073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TextBox 21"/>
          <p:cNvSpPr txBox="1"/>
          <p:nvPr/>
        </p:nvSpPr>
        <p:spPr>
          <a:xfrm>
            <a:off x="7435592" y="5111166"/>
            <a:ext cx="296009" cy="1692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lIns="36000" tIns="0" rIns="36000" bIns="0" rtlCol="0">
            <a:spAutoFit/>
          </a:bodyPr>
          <a:lstStyle/>
          <a:p>
            <a:r>
              <a:rPr lang="en-US" sz="11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0,-1</a:t>
            </a:r>
            <a:endParaRPr lang="pt-BR" sz="1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708892" y="3616033"/>
            <a:ext cx="249033" cy="1692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lIns="36000" tIns="0" rIns="36000" bIns="0" rtlCol="0">
            <a:spAutoFit/>
          </a:bodyPr>
          <a:lstStyle/>
          <a:p>
            <a:r>
              <a:rPr lang="en-US" sz="11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1,2</a:t>
            </a:r>
            <a:endParaRPr lang="pt-BR" sz="1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4" name="Picture 23" descr="Macintosh HD:Users:renatoderisprado:Desktop:wwwwwwwww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3481707"/>
            <a:ext cx="3762057" cy="2760712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TextBox 24"/>
          <p:cNvSpPr txBox="1"/>
          <p:nvPr/>
        </p:nvSpPr>
        <p:spPr>
          <a:xfrm>
            <a:off x="977900" y="6228200"/>
            <a:ext cx="3835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dirty="0">
                <a:latin typeface="+mj-lt"/>
              </a:rPr>
              <a:t>Figura </a:t>
            </a:r>
            <a:r>
              <a:rPr lang="pt-BR" sz="1000" dirty="0" smtClean="0">
                <a:latin typeface="+mj-lt"/>
              </a:rPr>
              <a:t>21. </a:t>
            </a:r>
            <a:r>
              <a:rPr lang="pt-BR" sz="1000" dirty="0" err="1" smtClean="0">
                <a:latin typeface="+mj-lt"/>
              </a:rPr>
              <a:t>Quads</a:t>
            </a:r>
            <a:r>
              <a:rPr lang="pt-BR" sz="1000" dirty="0" smtClean="0">
                <a:latin typeface="+mj-lt"/>
              </a:rPr>
              <a:t> de tamanhos variados e posicionamento automático de rótulos</a:t>
            </a:r>
            <a:endParaRPr lang="pt-BR" sz="1000" dirty="0">
              <a:latin typeface="+mj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286500" y="6251885"/>
            <a:ext cx="373665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dirty="0">
                <a:latin typeface="+mj-lt"/>
              </a:rPr>
              <a:t>Figura </a:t>
            </a:r>
            <a:r>
              <a:rPr lang="pt-BR" sz="1000" dirty="0" smtClean="0">
                <a:latin typeface="+mj-lt"/>
              </a:rPr>
              <a:t>22. Diferentes primitivas com rótulos.</a:t>
            </a:r>
            <a:endParaRPr lang="pt-BR" sz="1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301727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"/>
          <p:cNvSpPr>
            <a:spLocks noGrp="1"/>
          </p:cNvSpPr>
          <p:nvPr>
            <p:ph idx="1"/>
          </p:nvPr>
        </p:nvSpPr>
        <p:spPr>
          <a:xfrm>
            <a:off x="560070" y="1327263"/>
            <a:ext cx="10081260" cy="4982058"/>
          </a:xfrm>
        </p:spPr>
        <p:txBody>
          <a:bodyPr>
            <a:normAutofit/>
          </a:bodyPr>
          <a:lstStyle/>
          <a:p>
            <a:r>
              <a:rPr lang="pt-BR" sz="2400" i="1" dirty="0" err="1" smtClean="0"/>
              <a:t>Engine</a:t>
            </a:r>
            <a:r>
              <a:rPr lang="pt-BR" sz="2400" dirty="0" smtClean="0"/>
              <a:t> gráfica para modelos CAD reais</a:t>
            </a:r>
          </a:p>
          <a:p>
            <a:pPr lvl="1"/>
            <a:r>
              <a:rPr lang="pt-BR" sz="1600" dirty="0" smtClean="0"/>
              <a:t>Maioria dos objetos são cilindros e caixas.</a:t>
            </a:r>
          </a:p>
          <a:p>
            <a:pPr lvl="1"/>
            <a:r>
              <a:rPr lang="pt-BR" sz="1200" dirty="0" smtClean="0"/>
              <a:t>Problema: </a:t>
            </a:r>
            <a:r>
              <a:rPr lang="pt-BR" sz="1200" i="1" dirty="0" err="1" smtClean="0"/>
              <a:t>Aliasing</a:t>
            </a:r>
            <a:endParaRPr lang="pt-BR" sz="1200" i="1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Rótulos em modelos reais</a:t>
            </a:r>
            <a:endParaRPr lang="pt-B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</a:t>
            </a:r>
            <a:r>
              <a:rPr lang="x-none" dirty="0" smtClean="0"/>
              <a:t>arço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7" name="Picture 6" descr="Macintosh HD:Users:renatoderisprado:Desktop:ssss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939" y="2660650"/>
            <a:ext cx="4473201" cy="3346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Macintosh HD:Users:renatoderisprado:Desktop:ddd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825" y="2660650"/>
            <a:ext cx="4458191" cy="334645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Box 12"/>
          <p:cNvSpPr txBox="1"/>
          <p:nvPr/>
        </p:nvSpPr>
        <p:spPr>
          <a:xfrm>
            <a:off x="3890708" y="6019800"/>
            <a:ext cx="332086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dirty="0">
                <a:latin typeface="+mj-lt"/>
              </a:rPr>
              <a:t>Figura </a:t>
            </a:r>
            <a:r>
              <a:rPr lang="pt-BR" sz="1000" dirty="0" smtClean="0">
                <a:latin typeface="+mj-lt"/>
              </a:rPr>
              <a:t>23. </a:t>
            </a:r>
            <a:r>
              <a:rPr lang="pt-BR" sz="1000" i="1" dirty="0" err="1" smtClean="0">
                <a:latin typeface="+mj-lt"/>
              </a:rPr>
              <a:t>Screenshots</a:t>
            </a:r>
            <a:r>
              <a:rPr lang="pt-BR" sz="1000" dirty="0" smtClean="0">
                <a:latin typeface="+mj-lt"/>
              </a:rPr>
              <a:t> de rótulos em modelo CAD</a:t>
            </a:r>
            <a:endParaRPr lang="pt-BR" sz="1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421614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err="1" smtClean="0"/>
              <a:t>Antialising</a:t>
            </a:r>
            <a:r>
              <a:rPr lang="pt-BR" dirty="0" smtClean="0"/>
              <a:t> e qualidade visual</a:t>
            </a:r>
            <a:endParaRPr lang="pt-B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</a:t>
            </a:r>
            <a:r>
              <a:rPr lang="x-none" dirty="0" smtClean="0"/>
              <a:t>arço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8" name="Picture 7" descr="Macintosh HD:Users:renatoderisprado:Desktop:Screen Shot 2013-03-15 at 00.49.10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0" y="2671127"/>
            <a:ext cx="4635499" cy="310104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Macintosh HD:Users:renatoderisprado:Desktop:Screen Shot 2013-03-15 at 00.48.56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200" y="2671127"/>
            <a:ext cx="4639627" cy="311901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Oval 25"/>
          <p:cNvSpPr>
            <a:spLocks noChangeArrowheads="1"/>
          </p:cNvSpPr>
          <p:nvPr/>
        </p:nvSpPr>
        <p:spPr bwMode="auto">
          <a:xfrm>
            <a:off x="706438" y="5116722"/>
            <a:ext cx="1397000" cy="708025"/>
          </a:xfrm>
          <a:prstGeom prst="ellipse">
            <a:avLst/>
          </a:prstGeom>
          <a:noFill/>
          <a:ln w="25400">
            <a:solidFill>
              <a:srgbClr val="4579B8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6" name="Oval 20"/>
          <p:cNvSpPr>
            <a:spLocks noChangeArrowheads="1"/>
          </p:cNvSpPr>
          <p:nvPr/>
        </p:nvSpPr>
        <p:spPr bwMode="auto">
          <a:xfrm>
            <a:off x="5537199" y="5142122"/>
            <a:ext cx="1397000" cy="709612"/>
          </a:xfrm>
          <a:prstGeom prst="ellipse">
            <a:avLst/>
          </a:prstGeom>
          <a:noFill/>
          <a:ln w="25400">
            <a:solidFill>
              <a:srgbClr val="4579B8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1" name="Oval 21"/>
          <p:cNvSpPr>
            <a:spLocks noChangeArrowheads="1"/>
          </p:cNvSpPr>
          <p:nvPr/>
        </p:nvSpPr>
        <p:spPr bwMode="auto">
          <a:xfrm>
            <a:off x="2946400" y="3349625"/>
            <a:ext cx="908050" cy="479425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2" name="Oval 22"/>
          <p:cNvSpPr>
            <a:spLocks noChangeArrowheads="1"/>
          </p:cNvSpPr>
          <p:nvPr/>
        </p:nvSpPr>
        <p:spPr bwMode="auto">
          <a:xfrm>
            <a:off x="7721600" y="3330575"/>
            <a:ext cx="908050" cy="479425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3" name="Content Placeholder 1"/>
          <p:cNvSpPr>
            <a:spLocks noGrp="1"/>
          </p:cNvSpPr>
          <p:nvPr>
            <p:ph idx="1"/>
          </p:nvPr>
        </p:nvSpPr>
        <p:spPr>
          <a:xfrm>
            <a:off x="560070" y="1327263"/>
            <a:ext cx="10081260" cy="4982058"/>
          </a:xfrm>
        </p:spPr>
        <p:txBody>
          <a:bodyPr>
            <a:normAutofit/>
          </a:bodyPr>
          <a:lstStyle/>
          <a:p>
            <a:r>
              <a:rPr lang="pt-BR" sz="2400" i="1" dirty="0" smtClean="0"/>
              <a:t>Mipmapping</a:t>
            </a:r>
            <a:endParaRPr lang="pt-BR" sz="2000" i="1" dirty="0" smtClean="0"/>
          </a:p>
          <a:p>
            <a:pPr lvl="1"/>
            <a:r>
              <a:rPr lang="pt-BR" sz="1500" dirty="0" smtClean="0"/>
              <a:t>Possibilidade de melhorar o problema de ampliação de textura, sem piorar a redução.</a:t>
            </a:r>
          </a:p>
          <a:p>
            <a:pPr lvl="1"/>
            <a:r>
              <a:rPr lang="pt-BR" sz="1500" dirty="0" smtClean="0"/>
              <a:t>Os </a:t>
            </a:r>
            <a:r>
              <a:rPr lang="pt-BR" sz="1500" dirty="0"/>
              <a:t>a</a:t>
            </a:r>
            <a:r>
              <a:rPr lang="pt-BR" sz="1500" dirty="0" smtClean="0"/>
              <a:t>tlas a partir de 32 x 32 </a:t>
            </a:r>
            <a:r>
              <a:rPr lang="pt-BR" sz="1500" i="1" dirty="0" smtClean="0"/>
              <a:t>pixels</a:t>
            </a:r>
            <a:r>
              <a:rPr lang="pt-BR" sz="1500" dirty="0" smtClean="0"/>
              <a:t> não representam bem os caracteres.</a:t>
            </a:r>
            <a:endParaRPr lang="pt-BR" sz="1500" i="1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868878" y="6006752"/>
            <a:ext cx="95906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dirty="0">
                <a:latin typeface="+mj-lt"/>
              </a:rPr>
              <a:t>Figura </a:t>
            </a:r>
            <a:r>
              <a:rPr lang="pt-BR" sz="1000" dirty="0" smtClean="0">
                <a:latin typeface="+mj-lt"/>
              </a:rPr>
              <a:t>24. </a:t>
            </a:r>
            <a:r>
              <a:rPr lang="pt-PT" sz="1000" dirty="0">
                <a:latin typeface="+mj-lt"/>
              </a:rPr>
              <a:t>Comparação de cena exibindo modelo CAD, com (a) e sem (b) o uso de </a:t>
            </a:r>
            <a:r>
              <a:rPr lang="pt-PT" sz="1000" i="1" dirty="0" err="1">
                <a:latin typeface="+mj-lt"/>
              </a:rPr>
              <a:t>mipmapping</a:t>
            </a:r>
            <a:r>
              <a:rPr lang="pt-PT" sz="1000" dirty="0">
                <a:latin typeface="+mj-lt"/>
              </a:rPr>
              <a:t>. O círculo em vermelho destaca </a:t>
            </a:r>
            <a:r>
              <a:rPr lang="pt-PT" sz="1000" dirty="0" err="1">
                <a:latin typeface="+mj-lt"/>
              </a:rPr>
              <a:t>pixels</a:t>
            </a:r>
            <a:r>
              <a:rPr lang="pt-PT" sz="1000" dirty="0">
                <a:latin typeface="+mj-lt"/>
              </a:rPr>
              <a:t> afastados da tela e o círculo em azul, </a:t>
            </a:r>
            <a:r>
              <a:rPr lang="pt-PT" sz="1000" dirty="0" err="1">
                <a:latin typeface="+mj-lt"/>
              </a:rPr>
              <a:t>pixels</a:t>
            </a:r>
            <a:r>
              <a:rPr lang="pt-PT" sz="1000" dirty="0">
                <a:latin typeface="+mj-lt"/>
              </a:rPr>
              <a:t> bem próximos</a:t>
            </a:r>
            <a:r>
              <a:rPr lang="pt-PT" sz="1000" dirty="0"/>
              <a:t>.</a:t>
            </a:r>
            <a:r>
              <a:rPr lang="en-US" sz="1000" dirty="0"/>
              <a:t> </a:t>
            </a:r>
            <a:endParaRPr lang="pt-BR" sz="1000" dirty="0"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46400" y="5775534"/>
            <a:ext cx="34914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00" dirty="0" smtClean="0"/>
              <a:t>(a)</a:t>
            </a:r>
            <a:endParaRPr lang="pt-BR" sz="1100" dirty="0"/>
          </a:p>
        </p:txBody>
      </p:sp>
      <p:sp>
        <p:nvSpPr>
          <p:cNvPr id="16" name="TextBox 15"/>
          <p:cNvSpPr txBox="1"/>
          <p:nvPr/>
        </p:nvSpPr>
        <p:spPr>
          <a:xfrm>
            <a:off x="7975600" y="5775534"/>
            <a:ext cx="35665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00" dirty="0" smtClean="0"/>
              <a:t>(</a:t>
            </a:r>
            <a:r>
              <a:rPr lang="pt-BR" sz="1100" dirty="0" err="1" smtClean="0"/>
              <a:t>b</a:t>
            </a:r>
            <a:r>
              <a:rPr lang="pt-BR" sz="1100" dirty="0" smtClean="0"/>
              <a:t>)</a:t>
            </a:r>
            <a:endParaRPr lang="pt-BR" sz="1100" dirty="0"/>
          </a:p>
        </p:txBody>
      </p:sp>
    </p:spTree>
    <p:extLst>
      <p:ext uri="{BB962C8B-B14F-4D97-AF65-F5344CB8AC3E}">
        <p14:creationId xmlns:p14="http://schemas.microsoft.com/office/powerpoint/2010/main" val="978517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"/>
          <p:cNvSpPr>
            <a:spLocks noGrp="1"/>
          </p:cNvSpPr>
          <p:nvPr>
            <p:ph idx="1"/>
          </p:nvPr>
        </p:nvSpPr>
        <p:spPr>
          <a:xfrm>
            <a:off x="560070" y="1327263"/>
            <a:ext cx="10081260" cy="4982058"/>
          </a:xfrm>
        </p:spPr>
        <p:txBody>
          <a:bodyPr>
            <a:normAutofit/>
          </a:bodyPr>
          <a:lstStyle/>
          <a:p>
            <a:r>
              <a:rPr lang="pt-BR" sz="2400" dirty="0" smtClean="0"/>
              <a:t>Cores</a:t>
            </a:r>
            <a:endParaRPr lang="pt-BR" sz="2000" dirty="0" smtClean="0"/>
          </a:p>
          <a:p>
            <a:pPr lvl="1">
              <a:lnSpc>
                <a:spcPct val="150000"/>
              </a:lnSpc>
            </a:pPr>
            <a:r>
              <a:rPr lang="pt-BR" sz="1600" dirty="0" smtClean="0"/>
              <a:t>Utilizado um atlas de caracteres sem bordas e com letras pretas.</a:t>
            </a:r>
          </a:p>
          <a:p>
            <a:pPr lvl="1">
              <a:lnSpc>
                <a:spcPct val="150000"/>
              </a:lnSpc>
            </a:pPr>
            <a:r>
              <a:rPr lang="pt-BR" sz="1600" dirty="0" smtClean="0"/>
              <a:t>No</a:t>
            </a:r>
            <a:r>
              <a:rPr lang="pt-BR" sz="1600" i="1" dirty="0" smtClean="0"/>
              <a:t> </a:t>
            </a:r>
            <a:r>
              <a:rPr lang="pt-BR" sz="1600" i="1" dirty="0" err="1" smtClean="0"/>
              <a:t>fragment</a:t>
            </a:r>
            <a:r>
              <a:rPr lang="pt-BR" sz="1600" i="1" dirty="0" smtClean="0"/>
              <a:t> </a:t>
            </a:r>
            <a:r>
              <a:rPr lang="pt-BR" sz="1600" i="1" dirty="0" err="1" smtClean="0"/>
              <a:t>shader</a:t>
            </a:r>
            <a:r>
              <a:rPr lang="pt-BR" sz="1600" i="1" dirty="0" smtClean="0"/>
              <a:t> </a:t>
            </a:r>
            <a:r>
              <a:rPr lang="pt-BR" sz="1600" dirty="0" smtClean="0"/>
              <a:t>da segunda passada é possível modificar essa cor.</a:t>
            </a:r>
            <a:endParaRPr lang="pt-BR" sz="1600" i="1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err="1" smtClean="0"/>
              <a:t>Antialising</a:t>
            </a:r>
            <a:r>
              <a:rPr lang="pt-BR" dirty="0" smtClean="0"/>
              <a:t> e qualidade visual</a:t>
            </a:r>
            <a:endParaRPr lang="pt-B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</a:t>
            </a:r>
            <a:r>
              <a:rPr lang="x-none" dirty="0" smtClean="0"/>
              <a:t>arço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7" name="Picture 6" descr="Macintosh HD:Users:renatoderisprado:Desktop:Screen Shot 2013-03-15 at 00.55.28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" y="2975928"/>
            <a:ext cx="4492625" cy="30054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Macintosh HD:Users:renatoderisprado:Desktop:Screen Shot 2013-03-15 at 00.59.36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8238" y="2975927"/>
            <a:ext cx="4495482" cy="3007377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Box 11"/>
          <p:cNvSpPr txBox="1"/>
          <p:nvPr/>
        </p:nvSpPr>
        <p:spPr>
          <a:xfrm>
            <a:off x="3536441" y="5981394"/>
            <a:ext cx="410359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dirty="0">
                <a:latin typeface="+mj-lt"/>
              </a:rPr>
              <a:t>Figura </a:t>
            </a:r>
            <a:r>
              <a:rPr lang="pt-BR" sz="1000" dirty="0" smtClean="0">
                <a:latin typeface="+mj-lt"/>
              </a:rPr>
              <a:t>25. </a:t>
            </a:r>
            <a:r>
              <a:rPr lang="pt-BR" sz="1000" i="1" dirty="0" err="1" smtClean="0">
                <a:latin typeface="+mj-lt"/>
              </a:rPr>
              <a:t>Screenshots</a:t>
            </a:r>
            <a:r>
              <a:rPr lang="pt-BR" sz="1000" dirty="0" smtClean="0">
                <a:latin typeface="+mj-lt"/>
              </a:rPr>
              <a:t> de rótulos com cores em modelos CAD</a:t>
            </a:r>
            <a:endParaRPr lang="pt-BR" sz="1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992686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Resultados de desempenho</a:t>
            </a:r>
            <a:endParaRPr lang="pt-B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</a:t>
            </a:r>
            <a:r>
              <a:rPr lang="x-none" dirty="0" smtClean="0"/>
              <a:t>arço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idx="1"/>
          </p:nvPr>
        </p:nvSpPr>
        <p:spPr>
          <a:xfrm>
            <a:off x="560070" y="1327263"/>
            <a:ext cx="10081260" cy="4982058"/>
          </a:xfrm>
        </p:spPr>
        <p:txBody>
          <a:bodyPr>
            <a:normAutofit/>
          </a:bodyPr>
          <a:lstStyle/>
          <a:p>
            <a:r>
              <a:rPr lang="pt-BR" sz="2400" dirty="0"/>
              <a:t>Teste 1 </a:t>
            </a:r>
            <a:r>
              <a:rPr lang="en-US" sz="2400" dirty="0"/>
              <a:t>–</a:t>
            </a:r>
            <a:r>
              <a:rPr lang="pt-BR" sz="2400" dirty="0"/>
              <a:t> </a:t>
            </a:r>
            <a:r>
              <a:rPr lang="pt-BR" sz="2400" i="1" dirty="0" err="1"/>
              <a:t>Quads</a:t>
            </a:r>
            <a:r>
              <a:rPr lang="pt-BR" sz="2400" dirty="0"/>
              <a:t> e posição única de câmera</a:t>
            </a:r>
            <a:endParaRPr lang="pt-BR" sz="2400" i="1" dirty="0"/>
          </a:p>
          <a:p>
            <a:pPr lvl="1"/>
            <a:r>
              <a:rPr lang="pt-BR" sz="1600" dirty="0" smtClean="0"/>
              <a:t>A Figura *** mostra como um exemplo de como a cena foi organizada.</a:t>
            </a:r>
          </a:p>
        </p:txBody>
      </p:sp>
      <p:pic>
        <p:nvPicPr>
          <p:cNvPr id="6" name="Picture 5" descr="Macintosh HD:Users:renatoderisprado:Desktop:aaaaaa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1972" y="2489301"/>
            <a:ext cx="5037455" cy="282765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3536441" y="5405656"/>
            <a:ext cx="410359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dirty="0">
                <a:latin typeface="+mj-lt"/>
              </a:rPr>
              <a:t>Figura </a:t>
            </a:r>
            <a:r>
              <a:rPr lang="pt-BR" sz="1000" dirty="0" smtClean="0">
                <a:latin typeface="+mj-lt"/>
              </a:rPr>
              <a:t>25. Organização da cena para testes</a:t>
            </a:r>
            <a:endParaRPr lang="pt-BR" sz="1000" dirty="0">
              <a:latin typeface="+mj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51932" y="5761948"/>
            <a:ext cx="9698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Máquina: </a:t>
            </a:r>
            <a:r>
              <a:rPr lang="en-US" dirty="0"/>
              <a:t>Windows 7 64 bits, </a:t>
            </a:r>
            <a:r>
              <a:rPr lang="en-US" dirty="0" err="1"/>
              <a:t>processador</a:t>
            </a:r>
            <a:r>
              <a:rPr lang="en-US" dirty="0"/>
              <a:t> Intel® Core I7™ 870 de 2.93 GHz, 8GB de </a:t>
            </a:r>
            <a:r>
              <a:rPr lang="en-US" dirty="0" err="1"/>
              <a:t>memória</a:t>
            </a:r>
            <a:r>
              <a:rPr lang="en-US" dirty="0"/>
              <a:t> RAM e </a:t>
            </a:r>
            <a:r>
              <a:rPr lang="en-US" dirty="0" err="1"/>
              <a:t>placa</a:t>
            </a:r>
            <a:r>
              <a:rPr lang="en-US" dirty="0"/>
              <a:t> </a:t>
            </a:r>
            <a:r>
              <a:rPr lang="en-US" dirty="0" err="1"/>
              <a:t>gráfica</a:t>
            </a:r>
            <a:r>
              <a:rPr lang="en-US" dirty="0"/>
              <a:t> GeForce GTX 580. </a:t>
            </a:r>
            <a:r>
              <a:rPr lang="pt-BR" dirty="0" smtClean="0"/>
              <a:t> 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6054401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Resultados de desempenho</a:t>
            </a:r>
            <a:endParaRPr lang="pt-B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</a:t>
            </a:r>
            <a:r>
              <a:rPr lang="x-none" dirty="0" smtClean="0"/>
              <a:t>arço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idx="1"/>
          </p:nvPr>
        </p:nvSpPr>
        <p:spPr>
          <a:xfrm>
            <a:off x="560070" y="1327263"/>
            <a:ext cx="10081260" cy="4982058"/>
          </a:xfrm>
        </p:spPr>
        <p:txBody>
          <a:bodyPr>
            <a:normAutofit/>
          </a:bodyPr>
          <a:lstStyle/>
          <a:p>
            <a:r>
              <a:rPr lang="pt-BR" sz="2400" dirty="0"/>
              <a:t>Teste 1 </a:t>
            </a:r>
            <a:r>
              <a:rPr lang="en-US" sz="2400" dirty="0"/>
              <a:t>–</a:t>
            </a:r>
            <a:r>
              <a:rPr lang="pt-BR" sz="2400" dirty="0"/>
              <a:t> </a:t>
            </a:r>
            <a:r>
              <a:rPr lang="pt-BR" sz="2400" i="1" dirty="0" err="1"/>
              <a:t>Quads</a:t>
            </a:r>
            <a:r>
              <a:rPr lang="pt-BR" sz="2400" dirty="0"/>
              <a:t> e posição </a:t>
            </a:r>
            <a:r>
              <a:rPr lang="pt-BR" sz="2400" dirty="0" smtClean="0"/>
              <a:t>fixa de </a:t>
            </a:r>
            <a:r>
              <a:rPr lang="pt-BR" sz="2400" dirty="0"/>
              <a:t>câmera</a:t>
            </a:r>
            <a:endParaRPr lang="pt-BR" sz="2400" i="1" dirty="0"/>
          </a:p>
          <a:p>
            <a:pPr lvl="1"/>
            <a:r>
              <a:rPr lang="pt-BR" sz="1600" dirty="0" smtClean="0"/>
              <a:t>10.000 objetos (1920x1200)</a:t>
            </a:r>
          </a:p>
        </p:txBody>
      </p:sp>
      <p:pic>
        <p:nvPicPr>
          <p:cNvPr id="11" name="Picture 10" descr="10000se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070" y="2836491"/>
            <a:ext cx="5014635" cy="3134147"/>
          </a:xfrm>
          <a:prstGeom prst="rect">
            <a:avLst/>
          </a:prstGeom>
        </p:spPr>
      </p:pic>
      <p:pic>
        <p:nvPicPr>
          <p:cNvPr id="12" name="Picture 11" descr="10000com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700" y="2836491"/>
            <a:ext cx="4991098" cy="311943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60070" y="2387600"/>
            <a:ext cx="3262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SEM RÓTULOS </a:t>
            </a:r>
            <a:r>
              <a:rPr lang="en-US" dirty="0" smtClean="0"/>
              <a:t>–</a:t>
            </a:r>
            <a:r>
              <a:rPr lang="pt-BR" dirty="0" smtClean="0"/>
              <a:t> 457 FPS</a:t>
            </a:r>
            <a:endParaRPr lang="pt-BR" dirty="0"/>
          </a:p>
        </p:txBody>
      </p:sp>
      <p:sp>
        <p:nvSpPr>
          <p:cNvPr id="14" name="TextBox 13"/>
          <p:cNvSpPr txBox="1"/>
          <p:nvPr/>
        </p:nvSpPr>
        <p:spPr>
          <a:xfrm>
            <a:off x="5727700" y="2387600"/>
            <a:ext cx="3262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COM RÓTULOS </a:t>
            </a:r>
            <a:r>
              <a:rPr lang="en-US" dirty="0" smtClean="0"/>
              <a:t>–</a:t>
            </a:r>
            <a:r>
              <a:rPr lang="pt-BR" dirty="0" smtClean="0"/>
              <a:t> 439 FPS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9780876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Resultados de desempenho</a:t>
            </a:r>
            <a:endParaRPr lang="pt-B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</a:t>
            </a:r>
            <a:r>
              <a:rPr lang="x-none" dirty="0" smtClean="0"/>
              <a:t>arço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idx="1"/>
          </p:nvPr>
        </p:nvSpPr>
        <p:spPr>
          <a:xfrm>
            <a:off x="560070" y="1327263"/>
            <a:ext cx="10081260" cy="4982058"/>
          </a:xfrm>
        </p:spPr>
        <p:txBody>
          <a:bodyPr>
            <a:normAutofit/>
          </a:bodyPr>
          <a:lstStyle/>
          <a:p>
            <a:r>
              <a:rPr lang="pt-BR" sz="2400" dirty="0"/>
              <a:t>Teste 1 </a:t>
            </a:r>
            <a:r>
              <a:rPr lang="en-US" sz="2400" dirty="0"/>
              <a:t>–</a:t>
            </a:r>
            <a:r>
              <a:rPr lang="pt-BR" sz="2400" dirty="0"/>
              <a:t> </a:t>
            </a:r>
            <a:r>
              <a:rPr lang="pt-BR" sz="2400" i="1" dirty="0" err="1"/>
              <a:t>Quads</a:t>
            </a:r>
            <a:r>
              <a:rPr lang="pt-BR" sz="2400" dirty="0"/>
              <a:t> e posição </a:t>
            </a:r>
            <a:r>
              <a:rPr lang="pt-BR" sz="2400" dirty="0" smtClean="0"/>
              <a:t>fixa de </a:t>
            </a:r>
            <a:r>
              <a:rPr lang="pt-BR" sz="2400" dirty="0"/>
              <a:t>câmera</a:t>
            </a:r>
            <a:endParaRPr lang="pt-BR" sz="2400" i="1" dirty="0"/>
          </a:p>
          <a:p>
            <a:pPr lvl="1"/>
            <a:r>
              <a:rPr lang="pt-BR" sz="1600" dirty="0" smtClean="0"/>
              <a:t>50.000 </a:t>
            </a:r>
            <a:r>
              <a:rPr lang="pt-BR" sz="1600" dirty="0"/>
              <a:t>objetos (1920x1200)</a:t>
            </a:r>
          </a:p>
          <a:p>
            <a:pPr lvl="1"/>
            <a:endParaRPr lang="pt-BR" sz="1600" dirty="0" smtClean="0"/>
          </a:p>
        </p:txBody>
      </p:sp>
      <p:sp>
        <p:nvSpPr>
          <p:cNvPr id="13" name="TextBox 12"/>
          <p:cNvSpPr txBox="1"/>
          <p:nvPr/>
        </p:nvSpPr>
        <p:spPr>
          <a:xfrm>
            <a:off x="560070" y="2387600"/>
            <a:ext cx="3262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SEM RÓTULOS </a:t>
            </a:r>
            <a:r>
              <a:rPr lang="en-US" dirty="0" smtClean="0"/>
              <a:t>–</a:t>
            </a:r>
            <a:r>
              <a:rPr lang="pt-BR" dirty="0" smtClean="0"/>
              <a:t> 106 FPS</a:t>
            </a:r>
            <a:endParaRPr lang="pt-BR" dirty="0"/>
          </a:p>
        </p:txBody>
      </p:sp>
      <p:sp>
        <p:nvSpPr>
          <p:cNvPr id="14" name="TextBox 13"/>
          <p:cNvSpPr txBox="1"/>
          <p:nvPr/>
        </p:nvSpPr>
        <p:spPr>
          <a:xfrm>
            <a:off x="5727700" y="2387600"/>
            <a:ext cx="3262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COM RÓTULOS </a:t>
            </a:r>
            <a:r>
              <a:rPr lang="en-US" dirty="0" smtClean="0"/>
              <a:t>–</a:t>
            </a:r>
            <a:r>
              <a:rPr lang="pt-BR" dirty="0" smtClean="0"/>
              <a:t> 105 FPS</a:t>
            </a:r>
            <a:endParaRPr lang="pt-BR" dirty="0"/>
          </a:p>
        </p:txBody>
      </p:sp>
      <p:pic>
        <p:nvPicPr>
          <p:cNvPr id="2" name="Picture 1" descr="50000se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071" y="2836492"/>
            <a:ext cx="5014634" cy="3134146"/>
          </a:xfrm>
          <a:prstGeom prst="rect">
            <a:avLst/>
          </a:prstGeom>
        </p:spPr>
      </p:pic>
      <p:pic>
        <p:nvPicPr>
          <p:cNvPr id="6" name="Picture 5" descr="50000com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700" y="2836491"/>
            <a:ext cx="5014635" cy="3134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5342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Resultados de desempenho</a:t>
            </a:r>
            <a:endParaRPr lang="pt-B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</a:t>
            </a:r>
            <a:r>
              <a:rPr lang="x-none" dirty="0" smtClean="0"/>
              <a:t>arço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idx="1"/>
          </p:nvPr>
        </p:nvSpPr>
        <p:spPr>
          <a:xfrm>
            <a:off x="560070" y="1327263"/>
            <a:ext cx="10081260" cy="4982058"/>
          </a:xfrm>
        </p:spPr>
        <p:txBody>
          <a:bodyPr>
            <a:normAutofit/>
          </a:bodyPr>
          <a:lstStyle/>
          <a:p>
            <a:r>
              <a:rPr lang="pt-BR" sz="2400" dirty="0"/>
              <a:t>Teste 1 </a:t>
            </a:r>
            <a:r>
              <a:rPr lang="en-US" sz="2400" dirty="0"/>
              <a:t>–</a:t>
            </a:r>
            <a:r>
              <a:rPr lang="pt-BR" sz="2400" dirty="0"/>
              <a:t> </a:t>
            </a:r>
            <a:r>
              <a:rPr lang="pt-BR" sz="2400" i="1" dirty="0" err="1"/>
              <a:t>Quads</a:t>
            </a:r>
            <a:r>
              <a:rPr lang="pt-BR" sz="2400" dirty="0"/>
              <a:t> e posição </a:t>
            </a:r>
            <a:r>
              <a:rPr lang="pt-BR" sz="2400" dirty="0" smtClean="0"/>
              <a:t>fixa de </a:t>
            </a:r>
            <a:r>
              <a:rPr lang="pt-BR" sz="2400" dirty="0"/>
              <a:t>câmera</a:t>
            </a:r>
            <a:endParaRPr lang="pt-BR" sz="2400" i="1" dirty="0"/>
          </a:p>
          <a:p>
            <a:pPr lvl="1"/>
            <a:r>
              <a:rPr lang="pt-BR" sz="1600" dirty="0" smtClean="0"/>
              <a:t>100.000 </a:t>
            </a:r>
            <a:r>
              <a:rPr lang="pt-BR" sz="1600" dirty="0"/>
              <a:t>objetos (1920x1200)</a:t>
            </a:r>
          </a:p>
          <a:p>
            <a:pPr lvl="1"/>
            <a:endParaRPr lang="pt-BR" sz="1600" dirty="0" smtClean="0"/>
          </a:p>
        </p:txBody>
      </p:sp>
      <p:sp>
        <p:nvSpPr>
          <p:cNvPr id="13" name="TextBox 12"/>
          <p:cNvSpPr txBox="1"/>
          <p:nvPr/>
        </p:nvSpPr>
        <p:spPr>
          <a:xfrm>
            <a:off x="560070" y="2387600"/>
            <a:ext cx="3262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SEM RÓTULOS </a:t>
            </a:r>
            <a:r>
              <a:rPr lang="en-US" dirty="0" smtClean="0"/>
              <a:t>–</a:t>
            </a:r>
            <a:r>
              <a:rPr lang="pt-BR" dirty="0" smtClean="0"/>
              <a:t> 53 FPS</a:t>
            </a:r>
            <a:endParaRPr lang="pt-BR" dirty="0"/>
          </a:p>
        </p:txBody>
      </p:sp>
      <p:sp>
        <p:nvSpPr>
          <p:cNvPr id="14" name="TextBox 13"/>
          <p:cNvSpPr txBox="1"/>
          <p:nvPr/>
        </p:nvSpPr>
        <p:spPr>
          <a:xfrm>
            <a:off x="5727700" y="2387600"/>
            <a:ext cx="3262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COM RÓTULOS </a:t>
            </a:r>
            <a:r>
              <a:rPr lang="en-US" dirty="0" smtClean="0"/>
              <a:t>–</a:t>
            </a:r>
            <a:r>
              <a:rPr lang="pt-BR" dirty="0" smtClean="0"/>
              <a:t> 54 FPS</a:t>
            </a:r>
            <a:endParaRPr lang="pt-BR" dirty="0"/>
          </a:p>
        </p:txBody>
      </p:sp>
      <p:pic>
        <p:nvPicPr>
          <p:cNvPr id="7" name="Picture 6" descr="100000se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070" y="2836492"/>
            <a:ext cx="5014634" cy="3134146"/>
          </a:xfrm>
          <a:prstGeom prst="rect">
            <a:avLst/>
          </a:prstGeom>
        </p:spPr>
      </p:pic>
      <p:pic>
        <p:nvPicPr>
          <p:cNvPr id="10" name="Picture 9" descr="100000com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700" y="2836493"/>
            <a:ext cx="5014634" cy="3134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3928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Resultados de desempenho</a:t>
            </a:r>
            <a:endParaRPr lang="pt-B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</a:t>
            </a:r>
            <a:r>
              <a:rPr lang="x-none" dirty="0" smtClean="0"/>
              <a:t>arço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idx="1"/>
          </p:nvPr>
        </p:nvSpPr>
        <p:spPr>
          <a:xfrm>
            <a:off x="560070" y="1327263"/>
            <a:ext cx="10081260" cy="4982058"/>
          </a:xfrm>
        </p:spPr>
        <p:txBody>
          <a:bodyPr>
            <a:normAutofit/>
          </a:bodyPr>
          <a:lstStyle/>
          <a:p>
            <a:r>
              <a:rPr lang="pt-BR" sz="2400" dirty="0"/>
              <a:t>Teste 1 </a:t>
            </a:r>
            <a:r>
              <a:rPr lang="en-US" sz="2400" dirty="0"/>
              <a:t>–</a:t>
            </a:r>
            <a:r>
              <a:rPr lang="pt-BR" sz="2400" dirty="0"/>
              <a:t> </a:t>
            </a:r>
            <a:r>
              <a:rPr lang="pt-BR" sz="2400" i="1" dirty="0" err="1"/>
              <a:t>Quads</a:t>
            </a:r>
            <a:r>
              <a:rPr lang="pt-BR" sz="2400" dirty="0"/>
              <a:t> e posição fixa de câmera</a:t>
            </a:r>
            <a:endParaRPr lang="pt-BR" sz="2400" i="1" dirty="0"/>
          </a:p>
          <a:p>
            <a:pPr lvl="1"/>
            <a:endParaRPr lang="pt-BR" sz="1600" dirty="0"/>
          </a:p>
          <a:p>
            <a:pPr lvl="1"/>
            <a:endParaRPr lang="pt-BR" sz="1600" dirty="0" smtClean="0"/>
          </a:p>
          <a:p>
            <a:pPr lvl="1"/>
            <a:endParaRPr lang="pt-BR" sz="1600" dirty="0" smtClean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0937892"/>
              </p:ext>
            </p:extLst>
          </p:nvPr>
        </p:nvGraphicFramePr>
        <p:xfrm>
          <a:off x="1905013" y="2844170"/>
          <a:ext cx="4580455" cy="3232305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134521"/>
                <a:gridCol w="1727200"/>
                <a:gridCol w="1718734"/>
              </a:tblGrid>
              <a:tr h="322096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600" u="none" strike="noStrike" dirty="0" err="1" smtClean="0">
                          <a:effectLst/>
                          <a:latin typeface="Calibri"/>
                          <a:cs typeface="Calibri"/>
                        </a:rPr>
                        <a:t>Number</a:t>
                      </a:r>
                      <a:r>
                        <a:rPr lang="es-ES_tradnl" sz="1600" u="none" strike="noStrike" baseline="0" dirty="0" smtClean="0">
                          <a:effectLst/>
                          <a:latin typeface="Calibri"/>
                          <a:cs typeface="Calibri"/>
                        </a:rPr>
                        <a:t> of </a:t>
                      </a:r>
                      <a:r>
                        <a:rPr lang="es-ES_tradnl" sz="1600" u="none" strike="noStrike" baseline="0" dirty="0" err="1" smtClean="0">
                          <a:effectLst/>
                          <a:latin typeface="Calibri"/>
                          <a:cs typeface="Calibri"/>
                        </a:rPr>
                        <a:t>Objects</a:t>
                      </a:r>
                      <a:endParaRPr lang="es-ES_tradn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683" marR="22683" marT="226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600" u="none" strike="noStrike" dirty="0">
                          <a:effectLst/>
                          <a:latin typeface="Calibri"/>
                          <a:cs typeface="Calibri"/>
                        </a:rPr>
                        <a:t>FPS </a:t>
                      </a:r>
                      <a:r>
                        <a:rPr lang="fi-FI" sz="1600" u="none" strike="noStrike" dirty="0" smtClean="0">
                          <a:effectLst/>
                          <a:latin typeface="Calibri"/>
                          <a:cs typeface="Calibri"/>
                        </a:rPr>
                        <a:t/>
                      </a:r>
                      <a:br>
                        <a:rPr lang="fi-FI" sz="1600" u="none" strike="noStrike" dirty="0" smtClean="0">
                          <a:effectLst/>
                          <a:latin typeface="Calibri"/>
                          <a:cs typeface="Calibri"/>
                        </a:rPr>
                      </a:br>
                      <a:r>
                        <a:rPr lang="fi-FI" sz="1600" u="none" strike="noStrike" dirty="0" smtClean="0">
                          <a:effectLst/>
                          <a:latin typeface="Calibri"/>
                          <a:cs typeface="Calibri"/>
                        </a:rPr>
                        <a:t>(without</a:t>
                      </a:r>
                      <a:r>
                        <a:rPr lang="fi-FI" sz="1600" u="none" strike="noStrike" baseline="0" dirty="0" smtClean="0">
                          <a:effectLst/>
                          <a:latin typeface="Calibri"/>
                          <a:cs typeface="Calibri"/>
                        </a:rPr>
                        <a:t> labels</a:t>
                      </a:r>
                      <a:r>
                        <a:rPr lang="fi-FI" sz="1600" u="none" strike="noStrike" dirty="0" smtClean="0">
                          <a:effectLst/>
                          <a:latin typeface="Calibri"/>
                          <a:cs typeface="Calibri"/>
                        </a:rPr>
                        <a:t>) </a:t>
                      </a:r>
                      <a:endParaRPr lang="fi-FI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683" marR="22683" marT="226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u="none" strike="noStrike" dirty="0">
                          <a:effectLst/>
                          <a:latin typeface="Calibri"/>
                          <a:cs typeface="Calibri"/>
                        </a:rPr>
                        <a:t>FPS </a:t>
                      </a:r>
                      <a:r>
                        <a:rPr lang="pt-BR" sz="1600" u="none" strike="noStrike" dirty="0" smtClean="0">
                          <a:effectLst/>
                          <a:latin typeface="Calibri"/>
                          <a:cs typeface="Calibri"/>
                        </a:rPr>
                        <a:t/>
                      </a:r>
                      <a:br>
                        <a:rPr lang="pt-BR" sz="1600" u="none" strike="noStrike" dirty="0" smtClean="0">
                          <a:effectLst/>
                          <a:latin typeface="Calibri"/>
                          <a:cs typeface="Calibri"/>
                        </a:rPr>
                      </a:br>
                      <a:r>
                        <a:rPr lang="pt-BR" sz="1600" u="none" strike="noStrike" dirty="0" smtClean="0">
                          <a:effectLst/>
                          <a:latin typeface="Calibri"/>
                          <a:cs typeface="Calibri"/>
                        </a:rPr>
                        <a:t>(</a:t>
                      </a:r>
                      <a:r>
                        <a:rPr lang="pt-BR" sz="1600" u="none" strike="noStrike" dirty="0" err="1" smtClean="0">
                          <a:effectLst/>
                          <a:latin typeface="Calibri"/>
                          <a:cs typeface="Calibri"/>
                        </a:rPr>
                        <a:t>with</a:t>
                      </a:r>
                      <a:r>
                        <a:rPr lang="pt-BR" sz="1600" u="none" strike="noStrike" dirty="0" smtClean="0">
                          <a:effectLst/>
                          <a:latin typeface="Calibri"/>
                          <a:cs typeface="Calibri"/>
                        </a:rPr>
                        <a:t> </a:t>
                      </a:r>
                      <a:r>
                        <a:rPr lang="pt-BR" sz="1600" u="none" strike="noStrike" dirty="0" err="1" smtClean="0">
                          <a:effectLst/>
                          <a:latin typeface="Calibri"/>
                          <a:cs typeface="Calibri"/>
                        </a:rPr>
                        <a:t>labels</a:t>
                      </a:r>
                      <a:r>
                        <a:rPr lang="pt-BR" sz="1600" u="none" strike="noStrike" dirty="0" smtClean="0">
                          <a:effectLst/>
                          <a:latin typeface="Calibri"/>
                          <a:cs typeface="Calibri"/>
                        </a:rPr>
                        <a:t>) </a:t>
                      </a:r>
                      <a:endParaRPr lang="pt-B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683" marR="22683" marT="22683" marB="0" anchor="ctr"/>
                </a:tc>
              </a:tr>
              <a:tr h="45365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10,000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683" marR="22683" marT="226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457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683" marR="22683" marT="226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439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683" marR="22683" marT="22683" marB="0" anchor="ctr"/>
                </a:tc>
              </a:tr>
              <a:tr h="45365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50,000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683" marR="22683" marT="226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106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683" marR="22683" marT="226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105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683" marR="22683" marT="22683" marB="0" anchor="ctr"/>
                </a:tc>
              </a:tr>
              <a:tr h="45365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100,000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683" marR="22683" marT="226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54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683" marR="22683" marT="226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54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683" marR="22683" marT="22683" marB="0" anchor="ctr"/>
                </a:tc>
              </a:tr>
              <a:tr h="45365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200,000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683" marR="22683" marT="226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Calibri"/>
                          <a:cs typeface="Calibri"/>
                        </a:rPr>
                        <a:t>27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683" marR="22683" marT="226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Calibri"/>
                          <a:cs typeface="Calibri"/>
                        </a:rPr>
                        <a:t>27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683" marR="22683" marT="22683" marB="0" anchor="ctr"/>
                </a:tc>
              </a:tr>
              <a:tr h="45365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500,000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683" marR="22683" marT="226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Calibri"/>
                          <a:cs typeface="Calibri"/>
                        </a:rPr>
                        <a:t>11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683" marR="22683" marT="226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Calibri"/>
                          <a:cs typeface="Calibri"/>
                        </a:rPr>
                        <a:t>11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683" marR="22683" marT="22683" marB="0" anchor="ctr"/>
                </a:tc>
              </a:tr>
              <a:tr h="45365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1,000,000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683" marR="22683" marT="226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Calibri"/>
                          <a:cs typeface="Calibri"/>
                        </a:rPr>
                        <a:t>6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683" marR="22683" marT="226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Calibri"/>
                          <a:cs typeface="Calibri"/>
                        </a:rPr>
                        <a:t>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683" marR="22683" marT="22683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20414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Resultados de desempenho</a:t>
            </a:r>
            <a:endParaRPr lang="pt-B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</a:t>
            </a:r>
            <a:r>
              <a:rPr lang="x-none" dirty="0" smtClean="0"/>
              <a:t>arço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idx="1"/>
          </p:nvPr>
        </p:nvSpPr>
        <p:spPr>
          <a:xfrm>
            <a:off x="560070" y="1327263"/>
            <a:ext cx="10081260" cy="4982058"/>
          </a:xfrm>
        </p:spPr>
        <p:txBody>
          <a:bodyPr>
            <a:normAutofit/>
          </a:bodyPr>
          <a:lstStyle/>
          <a:p>
            <a:r>
              <a:rPr lang="pt-BR" sz="2400" dirty="0"/>
              <a:t>Teste 2 </a:t>
            </a:r>
            <a:r>
              <a:rPr lang="en-US" sz="2400" dirty="0"/>
              <a:t>–</a:t>
            </a:r>
            <a:r>
              <a:rPr lang="pt-BR" sz="2400" dirty="0"/>
              <a:t> </a:t>
            </a:r>
            <a:r>
              <a:rPr lang="pt-BR" sz="2400" i="1" dirty="0" err="1"/>
              <a:t>Quads</a:t>
            </a:r>
            <a:r>
              <a:rPr lang="pt-BR" sz="2400" dirty="0"/>
              <a:t> e navegação pela </a:t>
            </a:r>
            <a:r>
              <a:rPr lang="pt-BR" sz="2400" dirty="0" smtClean="0"/>
              <a:t>cena</a:t>
            </a:r>
          </a:p>
          <a:p>
            <a:pPr lvl="1"/>
            <a:r>
              <a:rPr lang="pt-BR" sz="1400" dirty="0" smtClean="0"/>
              <a:t>Poucos objetos.</a:t>
            </a:r>
          </a:p>
          <a:p>
            <a:pPr lvl="1"/>
            <a:r>
              <a:rPr lang="pt-BR" sz="1400" dirty="0" smtClean="0"/>
              <a:t>Média de FPS.</a:t>
            </a:r>
            <a:endParaRPr lang="pt-BR" sz="1400" dirty="0"/>
          </a:p>
          <a:p>
            <a:pPr lvl="1"/>
            <a:endParaRPr lang="pt-BR" sz="1600" dirty="0"/>
          </a:p>
          <a:p>
            <a:pPr lvl="1"/>
            <a:endParaRPr lang="pt-BR" sz="1600" dirty="0" smtClean="0"/>
          </a:p>
          <a:p>
            <a:pPr lvl="1"/>
            <a:endParaRPr lang="pt-BR" sz="16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1764350"/>
              </p:ext>
            </p:extLst>
          </p:nvPr>
        </p:nvGraphicFramePr>
        <p:xfrm>
          <a:off x="1900766" y="2667006"/>
          <a:ext cx="7408334" cy="225234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944034"/>
                <a:gridCol w="1384300"/>
                <a:gridCol w="1739900"/>
                <a:gridCol w="1854200"/>
                <a:gridCol w="1485900"/>
              </a:tblGrid>
              <a:tr h="202152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600" u="none" strike="noStrike" dirty="0">
                          <a:effectLst/>
                          <a:latin typeface="Calibri"/>
                          <a:cs typeface="Calibri"/>
                        </a:rPr>
                        <a:t>Objetos </a:t>
                      </a:r>
                      <a:endParaRPr lang="es-ES_tradn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600" u="none" strike="noStrike" dirty="0" err="1">
                          <a:effectLst/>
                          <a:latin typeface="Calibri"/>
                          <a:cs typeface="Calibri"/>
                        </a:rPr>
                        <a:t>Resolução</a:t>
                      </a:r>
                      <a:r>
                        <a:rPr lang="es-ES_tradnl" sz="1600" u="none" strike="noStrike" dirty="0">
                          <a:effectLst/>
                          <a:latin typeface="Calibri"/>
                          <a:cs typeface="Calibri"/>
                        </a:rPr>
                        <a:t> </a:t>
                      </a:r>
                      <a:endParaRPr lang="es-ES_tradn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600" u="none" strike="noStrike" dirty="0">
                          <a:effectLst/>
                          <a:latin typeface="Calibri"/>
                          <a:cs typeface="Calibri"/>
                        </a:rPr>
                        <a:t>FPS (</a:t>
                      </a:r>
                      <a:r>
                        <a:rPr lang="fi-FI" sz="1600" u="none" strike="noStrike" dirty="0" err="1">
                          <a:effectLst/>
                          <a:latin typeface="Calibri"/>
                          <a:cs typeface="Calibri"/>
                        </a:rPr>
                        <a:t>Sem</a:t>
                      </a:r>
                      <a:r>
                        <a:rPr lang="fi-FI" sz="1600" u="none" strike="noStrike" dirty="0">
                          <a:effectLst/>
                          <a:latin typeface="Calibri"/>
                          <a:cs typeface="Calibri"/>
                        </a:rPr>
                        <a:t> </a:t>
                      </a:r>
                      <a:r>
                        <a:rPr lang="fi-FI" sz="1600" u="none" strike="noStrike" dirty="0" err="1">
                          <a:effectLst/>
                          <a:latin typeface="Calibri"/>
                          <a:cs typeface="Calibri"/>
                        </a:rPr>
                        <a:t>Rótulos</a:t>
                      </a:r>
                      <a:r>
                        <a:rPr lang="fi-FI" sz="1600" u="none" strike="noStrike" dirty="0">
                          <a:effectLst/>
                          <a:latin typeface="Calibri"/>
                          <a:cs typeface="Calibri"/>
                        </a:rPr>
                        <a:t>) </a:t>
                      </a:r>
                      <a:endParaRPr lang="fi-FI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u="none" strike="noStrike" dirty="0">
                          <a:effectLst/>
                          <a:latin typeface="Calibri"/>
                          <a:cs typeface="Calibri"/>
                        </a:rPr>
                        <a:t>FPS (Com </a:t>
                      </a:r>
                      <a:r>
                        <a:rPr lang="pt-BR" sz="1600" u="none" strike="noStrike" dirty="0" err="1">
                          <a:effectLst/>
                          <a:latin typeface="Calibri"/>
                          <a:cs typeface="Calibri"/>
                        </a:rPr>
                        <a:t>Rótulos</a:t>
                      </a:r>
                      <a:r>
                        <a:rPr lang="pt-BR" sz="1600" u="none" strike="noStrike" dirty="0">
                          <a:effectLst/>
                          <a:latin typeface="Calibri"/>
                          <a:cs typeface="Calibri"/>
                        </a:rPr>
                        <a:t>) </a:t>
                      </a:r>
                      <a:endParaRPr lang="pt-B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600" u="none" strike="noStrike" dirty="0" err="1">
                          <a:effectLst/>
                          <a:latin typeface="Calibri"/>
                          <a:cs typeface="Calibri"/>
                        </a:rPr>
                        <a:t>Diferença</a:t>
                      </a:r>
                      <a:r>
                        <a:rPr lang="es-ES_tradnl" sz="1600" u="none" strike="noStrike" dirty="0">
                          <a:effectLst/>
                          <a:latin typeface="Calibri"/>
                          <a:cs typeface="Calibri"/>
                        </a:rPr>
                        <a:t> </a:t>
                      </a:r>
                      <a:endParaRPr lang="es-ES_tradn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</a:tr>
              <a:tr h="49648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10.000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600 x 400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511,6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Calibri"/>
                          <a:cs typeface="Calibri"/>
                        </a:rPr>
                        <a:t>485,3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26,3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</a:tr>
              <a:tr h="496483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1920 x 1200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488,1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470,1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9,0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</a:tr>
              <a:tr h="49648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50.000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600 x 400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106,7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107,9</a:t>
                      </a: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-1,2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</a:tr>
              <a:tr h="496483">
                <a:tc vMerge="1"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1920 x 1200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102,0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99,9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2,1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78191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sz="2400" dirty="0" smtClean="0"/>
              <a:t>Segunda passada de </a:t>
            </a:r>
            <a:r>
              <a:rPr lang="pt-BR" sz="2400" i="1" dirty="0" err="1" smtClean="0"/>
              <a:t>rendering</a:t>
            </a:r>
            <a:endParaRPr lang="pt-BR" sz="2400" i="1" dirty="0" smtClean="0"/>
          </a:p>
          <a:p>
            <a:pPr lvl="1">
              <a:lnSpc>
                <a:spcPct val="140000"/>
              </a:lnSpc>
            </a:pPr>
            <a:r>
              <a:rPr lang="pt-BR" sz="1600" i="1" dirty="0" err="1"/>
              <a:t>Q</a:t>
            </a:r>
            <a:r>
              <a:rPr lang="pt-BR" sz="1600" i="1" dirty="0" err="1" smtClean="0"/>
              <a:t>uad</a:t>
            </a:r>
            <a:r>
              <a:rPr lang="pt-BR" sz="1600" i="1" dirty="0" smtClean="0"/>
              <a:t> </a:t>
            </a:r>
            <a:r>
              <a:rPr lang="pt-BR" sz="1600" dirty="0" smtClean="0"/>
              <a:t>do tamanho da tela possui nova cor e novas coordenadas de textura.</a:t>
            </a:r>
            <a:endParaRPr lang="pt-BR" sz="1600" i="1" dirty="0" smtClean="0"/>
          </a:p>
          <a:p>
            <a:pPr lvl="1" algn="just">
              <a:lnSpc>
                <a:spcPct val="140000"/>
              </a:lnSpc>
            </a:pPr>
            <a:r>
              <a:rPr lang="pt-BR" sz="1600" b="1" dirty="0" smtClean="0"/>
              <a:t>Etapa 1: </a:t>
            </a:r>
            <a:r>
              <a:rPr lang="pt-BR" sz="1600" dirty="0" smtClean="0"/>
              <a:t>Para coordenada </a:t>
            </a:r>
            <a:r>
              <a:rPr lang="pt-BR" sz="1600" i="1" dirty="0" err="1" smtClean="0"/>
              <a:t>s</a:t>
            </a:r>
            <a:r>
              <a:rPr lang="pt-BR" sz="1600" i="1" dirty="0" smtClean="0"/>
              <a:t>, </a:t>
            </a:r>
            <a:r>
              <a:rPr lang="pt-BR" sz="1600" dirty="0" smtClean="0"/>
              <a:t>obter índice do caractere dentro do rótulo (não o código ASCII).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Rótulos em modelos massivos</a:t>
            </a:r>
            <a:endParaRPr lang="pt-B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</a:t>
            </a:r>
            <a:r>
              <a:rPr lang="x-none" dirty="0" smtClean="0"/>
              <a:t>arço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14" name="Cube 13"/>
          <p:cNvSpPr/>
          <p:nvPr/>
        </p:nvSpPr>
        <p:spPr>
          <a:xfrm>
            <a:off x="4395598" y="3158067"/>
            <a:ext cx="2939853" cy="2786000"/>
          </a:xfrm>
          <a:prstGeom prst="cub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Rectangle 18"/>
          <p:cNvSpPr/>
          <p:nvPr/>
        </p:nvSpPr>
        <p:spPr>
          <a:xfrm>
            <a:off x="910019" y="3898976"/>
            <a:ext cx="2779374" cy="160993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1100">
                <a:effectLst/>
                <a:ea typeface="Times New Roman"/>
                <a:cs typeface="Times New Roman"/>
              </a:rPr>
              <a:t> </a:t>
            </a:r>
            <a:endParaRPr lang="en-US" sz="1100">
              <a:effectLst/>
              <a:ea typeface="ＭＳ 明朝"/>
              <a:cs typeface="Times New Roman"/>
            </a:endParaRPr>
          </a:p>
        </p:txBody>
      </p:sp>
      <p:sp>
        <p:nvSpPr>
          <p:cNvPr id="21" name="Can 20"/>
          <p:cNvSpPr/>
          <p:nvPr/>
        </p:nvSpPr>
        <p:spPr>
          <a:xfrm>
            <a:off x="1295279" y="4297310"/>
            <a:ext cx="915558" cy="846461"/>
          </a:xfrm>
          <a:prstGeom prst="can">
            <a:avLst/>
          </a:prstGeom>
          <a:solidFill>
            <a:schemeClr val="accent3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1100">
                <a:effectLst/>
                <a:ea typeface="Times New Roman"/>
                <a:cs typeface="Times New Roman"/>
              </a:rPr>
              <a:t> </a:t>
            </a:r>
            <a:endParaRPr lang="en-US" sz="1100">
              <a:effectLst/>
              <a:ea typeface="ＭＳ 明朝"/>
              <a:cs typeface="Times New Roman"/>
            </a:endParaRPr>
          </a:p>
        </p:txBody>
      </p:sp>
      <p:sp>
        <p:nvSpPr>
          <p:cNvPr id="22" name="Text Box 31"/>
          <p:cNvSpPr txBox="1"/>
          <p:nvPr/>
        </p:nvSpPr>
        <p:spPr>
          <a:xfrm>
            <a:off x="740360" y="3515645"/>
            <a:ext cx="3069640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x-none" sz="1200" kern="1200" dirty="0" smtClean="0">
                <a:solidFill>
                  <a:srgbClr val="234271"/>
                </a:solidFill>
                <a:effectLst/>
                <a:latin typeface="Times New Roman"/>
                <a:ea typeface="ＭＳ 明朝"/>
                <a:cs typeface="Times New Roman"/>
              </a:rPr>
              <a:t>Formas geométricas da cena</a:t>
            </a:r>
            <a:endParaRPr lang="en-US" sz="1000" dirty="0">
              <a:effectLst/>
              <a:latin typeface="Times"/>
              <a:ea typeface="ＭＳ 明朝"/>
              <a:cs typeface="Times New Roman"/>
            </a:endParaRPr>
          </a:p>
        </p:txBody>
      </p:sp>
      <p:sp>
        <p:nvSpPr>
          <p:cNvPr id="23" name="Right Arrow 22"/>
          <p:cNvSpPr/>
          <p:nvPr/>
        </p:nvSpPr>
        <p:spPr>
          <a:xfrm>
            <a:off x="2995966" y="4274226"/>
            <a:ext cx="1315714" cy="520549"/>
          </a:xfrm>
          <a:prstGeom prst="rightArrow">
            <a:avLst/>
          </a:prstGeom>
          <a:solidFill>
            <a:srgbClr val="C0504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4" name="Cube 23"/>
          <p:cNvSpPr/>
          <p:nvPr/>
        </p:nvSpPr>
        <p:spPr>
          <a:xfrm>
            <a:off x="2605720" y="4171439"/>
            <a:ext cx="758637" cy="774126"/>
          </a:xfrm>
          <a:prstGeom prst="cub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5" name="Multiply 24"/>
          <p:cNvSpPr/>
          <p:nvPr/>
        </p:nvSpPr>
        <p:spPr>
          <a:xfrm>
            <a:off x="2898847" y="4462410"/>
            <a:ext cx="259144" cy="336438"/>
          </a:xfrm>
          <a:prstGeom prst="mathMultiply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3960212"/>
              </p:ext>
            </p:extLst>
          </p:nvPr>
        </p:nvGraphicFramePr>
        <p:xfrm>
          <a:off x="4389260" y="3882042"/>
          <a:ext cx="2202453" cy="2045091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274763"/>
                <a:gridCol w="274763"/>
                <a:gridCol w="274763"/>
                <a:gridCol w="274763"/>
                <a:gridCol w="279112"/>
                <a:gridCol w="274763"/>
                <a:gridCol w="274763"/>
                <a:gridCol w="274763"/>
              </a:tblGrid>
              <a:tr h="2045091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8" name="Rounded Rectangular Callout 27"/>
          <p:cNvSpPr/>
          <p:nvPr/>
        </p:nvSpPr>
        <p:spPr>
          <a:xfrm>
            <a:off x="7882458" y="3025298"/>
            <a:ext cx="2692400" cy="980693"/>
          </a:xfrm>
          <a:prstGeom prst="wedgeRoundRectCallout">
            <a:avLst>
              <a:gd name="adj1" fmla="val -77533"/>
              <a:gd name="adj2" fmla="val 41243"/>
              <a:gd name="adj3" fmla="val 1666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 smtClean="0"/>
              <a:t>Considerar que geometrias estão divididas em colunas.</a:t>
            </a:r>
            <a:endParaRPr lang="pt-BR" sz="1600" dirty="0"/>
          </a:p>
        </p:txBody>
      </p:sp>
      <p:sp>
        <p:nvSpPr>
          <p:cNvPr id="29" name="Rounded Rectangular Callout 28"/>
          <p:cNvSpPr/>
          <p:nvPr/>
        </p:nvSpPr>
        <p:spPr>
          <a:xfrm>
            <a:off x="8034858" y="5199645"/>
            <a:ext cx="2692400" cy="838801"/>
          </a:xfrm>
          <a:prstGeom prst="wedgeRoundRectCallout">
            <a:avLst>
              <a:gd name="adj1" fmla="val -68885"/>
              <a:gd name="adj2" fmla="val -33695"/>
              <a:gd name="adj3" fmla="val 1666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pt-BR" dirty="0" smtClean="0"/>
              <a:t>Texto escrito paralelo a eixo </a:t>
            </a:r>
            <a:r>
              <a:rPr lang="pt-BR" i="1" dirty="0" smtClean="0"/>
              <a:t>s</a:t>
            </a:r>
            <a:r>
              <a:rPr lang="pt-BR" dirty="0" smtClean="0"/>
              <a:t>.</a:t>
            </a:r>
            <a:endParaRPr lang="pt-BR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4389260" y="6083300"/>
            <a:ext cx="2667698" cy="0"/>
          </a:xfrm>
          <a:prstGeom prst="straightConnector1">
            <a:avLst/>
          </a:prstGeom>
          <a:ln>
            <a:headEnd type="diamond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5482161" y="5999003"/>
            <a:ext cx="0" cy="14779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5332120" y="6099719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1</a:t>
            </a:r>
            <a:endParaRPr lang="pt-BR" dirty="0"/>
          </a:p>
        </p:txBody>
      </p:sp>
      <p:sp>
        <p:nvSpPr>
          <p:cNvPr id="32" name="TextBox 31"/>
          <p:cNvSpPr txBox="1"/>
          <p:nvPr/>
        </p:nvSpPr>
        <p:spPr>
          <a:xfrm>
            <a:off x="4245557" y="608753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0</a:t>
            </a:r>
          </a:p>
        </p:txBody>
      </p:sp>
      <p:cxnSp>
        <p:nvCxnSpPr>
          <p:cNvPr id="34" name="Straight Connector 33"/>
          <p:cNvCxnSpPr/>
          <p:nvPr/>
        </p:nvCxnSpPr>
        <p:spPr>
          <a:xfrm>
            <a:off x="6634051" y="6000935"/>
            <a:ext cx="0" cy="14779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6484010" y="6099719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2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056958" y="5898634"/>
            <a:ext cx="2824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err="1" smtClean="0"/>
              <a:t>s</a:t>
            </a:r>
            <a:endParaRPr lang="pt-BR" dirty="0"/>
          </a:p>
        </p:txBody>
      </p:sp>
      <p:cxnSp>
        <p:nvCxnSpPr>
          <p:cNvPr id="42" name="Straight Connector 41"/>
          <p:cNvCxnSpPr/>
          <p:nvPr/>
        </p:nvCxnSpPr>
        <p:spPr>
          <a:xfrm flipV="1">
            <a:off x="6180667" y="4830982"/>
            <a:ext cx="0" cy="1257024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Multiply 26"/>
          <p:cNvSpPr/>
          <p:nvPr/>
        </p:nvSpPr>
        <p:spPr>
          <a:xfrm>
            <a:off x="6048438" y="4658274"/>
            <a:ext cx="259144" cy="336438"/>
          </a:xfrm>
          <a:prstGeom prst="mathMultiply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948231" y="6084387"/>
            <a:ext cx="473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1,6</a:t>
            </a:r>
            <a:endParaRPr lang="pt-BR" dirty="0"/>
          </a:p>
        </p:txBody>
      </p:sp>
      <p:sp>
        <p:nvSpPr>
          <p:cNvPr id="49" name="Rounded Rectangular Callout 48"/>
          <p:cNvSpPr/>
          <p:nvPr/>
        </p:nvSpPr>
        <p:spPr>
          <a:xfrm>
            <a:off x="7948930" y="4149574"/>
            <a:ext cx="1152737" cy="838801"/>
          </a:xfrm>
          <a:prstGeom prst="wedgeRoundRectCallout">
            <a:avLst>
              <a:gd name="adj1" fmla="val -96366"/>
              <a:gd name="adj2" fmla="val 20812"/>
              <a:gd name="adj3" fmla="val 1666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dirty="0"/>
              <a:t>n</a:t>
            </a:r>
            <a:r>
              <a:rPr lang="x-none" baseline="-25000" dirty="0" smtClean="0"/>
              <a:t>chars</a:t>
            </a:r>
            <a:r>
              <a:rPr lang="x-none" dirty="0" smtClean="0"/>
              <a:t> = 4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7880634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Resultados de desempenho</a:t>
            </a:r>
            <a:endParaRPr lang="pt-B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</a:t>
            </a:r>
            <a:r>
              <a:rPr lang="x-none" dirty="0" smtClean="0"/>
              <a:t>arço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idx="1"/>
          </p:nvPr>
        </p:nvSpPr>
        <p:spPr>
          <a:xfrm>
            <a:off x="560070" y="1327263"/>
            <a:ext cx="10081260" cy="4982058"/>
          </a:xfrm>
        </p:spPr>
        <p:txBody>
          <a:bodyPr>
            <a:normAutofit/>
          </a:bodyPr>
          <a:lstStyle/>
          <a:p>
            <a:r>
              <a:rPr lang="pt-BR" sz="2400" dirty="0"/>
              <a:t>Teste 2 </a:t>
            </a:r>
            <a:r>
              <a:rPr lang="en-US" sz="2400" dirty="0"/>
              <a:t>–</a:t>
            </a:r>
            <a:r>
              <a:rPr lang="pt-BR" sz="2400" dirty="0"/>
              <a:t> </a:t>
            </a:r>
            <a:r>
              <a:rPr lang="pt-BR" sz="2400" i="1" dirty="0" err="1"/>
              <a:t>Quads</a:t>
            </a:r>
            <a:r>
              <a:rPr lang="pt-BR" sz="2400" dirty="0"/>
              <a:t> e navegação pela </a:t>
            </a:r>
            <a:r>
              <a:rPr lang="pt-BR" sz="2400" dirty="0" smtClean="0"/>
              <a:t>cena</a:t>
            </a:r>
          </a:p>
          <a:p>
            <a:pPr lvl="1"/>
            <a:r>
              <a:rPr lang="pt-BR" sz="1400" dirty="0" smtClean="0"/>
              <a:t>Muitos objetos.</a:t>
            </a:r>
          </a:p>
          <a:p>
            <a:pPr lvl="1"/>
            <a:r>
              <a:rPr lang="pt-BR" sz="1400" dirty="0" smtClean="0"/>
              <a:t>Média de FPS.</a:t>
            </a:r>
            <a:endParaRPr lang="pt-BR" sz="1400" dirty="0"/>
          </a:p>
          <a:p>
            <a:pPr lvl="1"/>
            <a:endParaRPr lang="pt-BR" sz="1600" dirty="0"/>
          </a:p>
          <a:p>
            <a:pPr lvl="1"/>
            <a:endParaRPr lang="pt-BR" sz="1600" dirty="0" smtClean="0"/>
          </a:p>
          <a:p>
            <a:pPr lvl="1"/>
            <a:endParaRPr lang="pt-BR" sz="16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019976"/>
              </p:ext>
            </p:extLst>
          </p:nvPr>
        </p:nvGraphicFramePr>
        <p:xfrm>
          <a:off x="4966695" y="1327263"/>
          <a:ext cx="5922434" cy="5280037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944034"/>
                <a:gridCol w="1384300"/>
                <a:gridCol w="1739900"/>
                <a:gridCol w="1854200"/>
              </a:tblGrid>
              <a:tr h="202152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_tradnl" sz="1600" u="none" strike="noStrike" dirty="0" err="1" smtClean="0">
                          <a:effectLst/>
                          <a:latin typeface="Calibri"/>
                          <a:cs typeface="Calibri"/>
                        </a:rPr>
                        <a:t>Number</a:t>
                      </a:r>
                      <a:r>
                        <a:rPr lang="es-ES_tradnl" sz="1600" u="none" strike="noStrike" baseline="0" dirty="0" smtClean="0">
                          <a:effectLst/>
                          <a:latin typeface="Calibri"/>
                          <a:cs typeface="Calibri"/>
                        </a:rPr>
                        <a:t> of </a:t>
                      </a:r>
                      <a:r>
                        <a:rPr lang="es-ES_tradnl" sz="1600" u="none" strike="noStrike" baseline="0" dirty="0" err="1" smtClean="0">
                          <a:effectLst/>
                          <a:latin typeface="Calibri"/>
                          <a:cs typeface="Calibri"/>
                        </a:rPr>
                        <a:t>Objects</a:t>
                      </a:r>
                      <a:r>
                        <a:rPr lang="es-ES_tradnl" sz="1600" u="none" strike="noStrike" dirty="0" smtClean="0">
                          <a:effectLst/>
                          <a:latin typeface="Calibri"/>
                          <a:cs typeface="Calibri"/>
                        </a:rPr>
                        <a:t> </a:t>
                      </a:r>
                      <a:endParaRPr lang="es-ES_tradn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600" u="none" strike="noStrike" dirty="0" err="1" smtClean="0">
                          <a:effectLst/>
                          <a:latin typeface="Calibri"/>
                          <a:cs typeface="Calibri"/>
                        </a:rPr>
                        <a:t>Resolution</a:t>
                      </a:r>
                      <a:endParaRPr lang="es-ES_tradn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600" u="none" strike="noStrike" dirty="0">
                          <a:effectLst/>
                          <a:latin typeface="Calibri"/>
                          <a:cs typeface="Calibri"/>
                        </a:rPr>
                        <a:t>FPS </a:t>
                      </a:r>
                      <a:r>
                        <a:rPr lang="fi-FI" sz="1600" u="none" strike="noStrike" dirty="0" smtClean="0">
                          <a:effectLst/>
                          <a:latin typeface="Calibri"/>
                          <a:cs typeface="Calibri"/>
                        </a:rPr>
                        <a:t/>
                      </a:r>
                      <a:br>
                        <a:rPr lang="fi-FI" sz="1600" u="none" strike="noStrike" dirty="0" smtClean="0">
                          <a:effectLst/>
                          <a:latin typeface="Calibri"/>
                          <a:cs typeface="Calibri"/>
                        </a:rPr>
                      </a:br>
                      <a:r>
                        <a:rPr lang="fi-FI" sz="1600" u="none" strike="noStrike" dirty="0" smtClean="0">
                          <a:effectLst/>
                          <a:latin typeface="Calibri"/>
                          <a:cs typeface="Calibri"/>
                        </a:rPr>
                        <a:t>(without</a:t>
                      </a:r>
                      <a:r>
                        <a:rPr lang="fi-FI" sz="1600" u="none" strike="noStrike" baseline="0" dirty="0" smtClean="0">
                          <a:effectLst/>
                          <a:latin typeface="Calibri"/>
                          <a:cs typeface="Calibri"/>
                        </a:rPr>
                        <a:t> labels</a:t>
                      </a:r>
                      <a:r>
                        <a:rPr lang="fi-FI" sz="1600" u="none" strike="noStrike" dirty="0" smtClean="0">
                          <a:effectLst/>
                          <a:latin typeface="Calibri"/>
                          <a:cs typeface="Calibri"/>
                        </a:rPr>
                        <a:t>) </a:t>
                      </a:r>
                      <a:endParaRPr lang="fi-FI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683" marR="22683" marT="226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u="none" strike="noStrike" dirty="0">
                          <a:effectLst/>
                          <a:latin typeface="Calibri"/>
                          <a:cs typeface="Calibri"/>
                        </a:rPr>
                        <a:t>FPS </a:t>
                      </a:r>
                      <a:r>
                        <a:rPr lang="pt-BR" sz="1600" u="none" strike="noStrike" dirty="0" smtClean="0">
                          <a:effectLst/>
                          <a:latin typeface="Calibri"/>
                          <a:cs typeface="Calibri"/>
                        </a:rPr>
                        <a:t/>
                      </a:r>
                      <a:br>
                        <a:rPr lang="pt-BR" sz="1600" u="none" strike="noStrike" dirty="0" smtClean="0">
                          <a:effectLst/>
                          <a:latin typeface="Calibri"/>
                          <a:cs typeface="Calibri"/>
                        </a:rPr>
                      </a:br>
                      <a:r>
                        <a:rPr lang="pt-BR" sz="1600" u="none" strike="noStrike" dirty="0" smtClean="0">
                          <a:effectLst/>
                          <a:latin typeface="Calibri"/>
                          <a:cs typeface="Calibri"/>
                        </a:rPr>
                        <a:t>(</a:t>
                      </a:r>
                      <a:r>
                        <a:rPr lang="pt-BR" sz="1600" u="none" strike="noStrike" dirty="0" err="1" smtClean="0">
                          <a:effectLst/>
                          <a:latin typeface="Calibri"/>
                          <a:cs typeface="Calibri"/>
                        </a:rPr>
                        <a:t>with</a:t>
                      </a:r>
                      <a:r>
                        <a:rPr lang="pt-BR" sz="1600" u="none" strike="noStrike" dirty="0" smtClean="0">
                          <a:effectLst/>
                          <a:latin typeface="Calibri"/>
                          <a:cs typeface="Calibri"/>
                        </a:rPr>
                        <a:t> </a:t>
                      </a:r>
                      <a:r>
                        <a:rPr lang="pt-BR" sz="1600" u="none" strike="noStrike" dirty="0" err="1" smtClean="0">
                          <a:effectLst/>
                          <a:latin typeface="Calibri"/>
                          <a:cs typeface="Calibri"/>
                        </a:rPr>
                        <a:t>labels</a:t>
                      </a:r>
                      <a:r>
                        <a:rPr lang="pt-BR" sz="1600" u="none" strike="noStrike" dirty="0" smtClean="0">
                          <a:effectLst/>
                          <a:latin typeface="Calibri"/>
                          <a:cs typeface="Calibri"/>
                        </a:rPr>
                        <a:t>) </a:t>
                      </a:r>
                      <a:endParaRPr lang="pt-B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683" marR="22683" marT="22683" marB="0" anchor="ctr"/>
                </a:tc>
              </a:tr>
              <a:tr h="49648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10,000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600 x 400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511.6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485.3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</a:tr>
              <a:tr h="496483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1920 x 1200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488.1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470.1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</a:tr>
              <a:tr h="49648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50,000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600 x 400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106.7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107.9</a:t>
                      </a:r>
                    </a:p>
                  </a:txBody>
                  <a:tcPr marL="22568" marR="22568" marT="22568" marB="0" anchor="ctr"/>
                </a:tc>
              </a:tr>
              <a:tr h="496483">
                <a:tc vMerge="1"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1920 x 1200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102.0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99.9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</a:tr>
              <a:tr h="49648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500,000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600 x 400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latin typeface="Calibri"/>
                          <a:cs typeface="Calibri"/>
                        </a:rPr>
                        <a:t>10.6</a:t>
                      </a:r>
                      <a:endParaRPr lang="pt-BR" sz="1600" dirty="0"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latin typeface="Calibri"/>
                          <a:cs typeface="Calibri"/>
                        </a:rPr>
                        <a:t>10.6</a:t>
                      </a:r>
                      <a:endParaRPr lang="pt-BR" sz="1600" dirty="0"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</a:tr>
              <a:tr h="496483">
                <a:tc v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1920 x 1200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latin typeface="Calibri"/>
                          <a:cs typeface="Calibri"/>
                        </a:rPr>
                        <a:t>10.6</a:t>
                      </a:r>
                      <a:endParaRPr lang="pt-BR" sz="1600" dirty="0"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latin typeface="Calibri"/>
                          <a:cs typeface="Calibri"/>
                        </a:rPr>
                        <a:t>10.5</a:t>
                      </a:r>
                      <a:endParaRPr lang="pt-BR" sz="1600" dirty="0"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</a:tr>
              <a:tr h="40855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1,000,000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600 x 400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latin typeface="Calibri"/>
                          <a:cs typeface="Calibri"/>
                        </a:rPr>
                        <a:t>4.5</a:t>
                      </a:r>
                      <a:endParaRPr lang="pt-BR" sz="1600" dirty="0"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latin typeface="Calibri"/>
                          <a:cs typeface="Calibri"/>
                        </a:rPr>
                        <a:t>5.3</a:t>
                      </a:r>
                      <a:endParaRPr lang="pt-BR" sz="1600" dirty="0"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</a:tr>
              <a:tr h="496483">
                <a:tc vMerge="1"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1920 x 1200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latin typeface="Calibri"/>
                          <a:cs typeface="Calibri"/>
                        </a:rPr>
                        <a:t>5.4</a:t>
                      </a:r>
                      <a:endParaRPr lang="pt-BR" sz="1600" dirty="0"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latin typeface="Calibri"/>
                          <a:cs typeface="Calibri"/>
                        </a:rPr>
                        <a:t>5.4</a:t>
                      </a:r>
                      <a:endParaRPr lang="pt-BR" sz="1600" dirty="0"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</a:tr>
              <a:tr h="38925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1,200,000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600 x 400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latin typeface="Calibri"/>
                          <a:cs typeface="Calibri"/>
                        </a:rPr>
                        <a:t>4.6</a:t>
                      </a:r>
                      <a:endParaRPr lang="pt-BR" sz="1600" dirty="0"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latin typeface="Calibri"/>
                          <a:cs typeface="Calibri"/>
                        </a:rPr>
                        <a:t>4.5</a:t>
                      </a:r>
                      <a:endParaRPr lang="pt-BR" sz="1600" dirty="0"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</a:tr>
              <a:tr h="496483">
                <a:tc vMerge="1"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1920 x 1200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latin typeface="Calibri"/>
                          <a:cs typeface="Calibri"/>
                        </a:rPr>
                        <a:t>4.5</a:t>
                      </a:r>
                      <a:endParaRPr lang="pt-BR" sz="1600" dirty="0"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latin typeface="Calibri"/>
                          <a:cs typeface="Calibri"/>
                        </a:rPr>
                        <a:t>4.5</a:t>
                      </a:r>
                      <a:endParaRPr lang="pt-BR" sz="1600" dirty="0"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97919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Resultados de desempenho</a:t>
            </a:r>
            <a:endParaRPr lang="pt-B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</a:t>
            </a:r>
            <a:r>
              <a:rPr lang="x-none" dirty="0" smtClean="0"/>
              <a:t>arço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idx="1"/>
          </p:nvPr>
        </p:nvSpPr>
        <p:spPr>
          <a:xfrm>
            <a:off x="560070" y="1327263"/>
            <a:ext cx="10081260" cy="4982058"/>
          </a:xfrm>
        </p:spPr>
        <p:txBody>
          <a:bodyPr>
            <a:normAutofit/>
          </a:bodyPr>
          <a:lstStyle/>
          <a:p>
            <a:r>
              <a:rPr lang="pt-BR" sz="2400" dirty="0" smtClean="0"/>
              <a:t>Testes 3 - CAD e posição única de câmera</a:t>
            </a:r>
          </a:p>
          <a:p>
            <a:pPr lvl="1"/>
            <a:r>
              <a:rPr lang="pt-BR" sz="1600" dirty="0"/>
              <a:t>3</a:t>
            </a:r>
            <a:r>
              <a:rPr lang="pt-BR" sz="1600" dirty="0" smtClean="0"/>
              <a:t>00.000 objetos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60070" y="2387600"/>
            <a:ext cx="3262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SEM RÓTULOS </a:t>
            </a:r>
            <a:r>
              <a:rPr lang="en-US" dirty="0" smtClean="0"/>
              <a:t>–</a:t>
            </a:r>
            <a:r>
              <a:rPr lang="pt-BR" dirty="0" smtClean="0"/>
              <a:t> 17 FPS</a:t>
            </a:r>
            <a:endParaRPr lang="pt-BR" dirty="0"/>
          </a:p>
        </p:txBody>
      </p:sp>
      <p:sp>
        <p:nvSpPr>
          <p:cNvPr id="14" name="TextBox 13"/>
          <p:cNvSpPr txBox="1"/>
          <p:nvPr/>
        </p:nvSpPr>
        <p:spPr>
          <a:xfrm>
            <a:off x="5727700" y="2387600"/>
            <a:ext cx="3262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COM RÓTULOS </a:t>
            </a:r>
            <a:r>
              <a:rPr lang="en-US" dirty="0" smtClean="0"/>
              <a:t>–</a:t>
            </a:r>
            <a:r>
              <a:rPr lang="pt-BR" dirty="0" smtClean="0"/>
              <a:t> 17 FPS</a:t>
            </a:r>
            <a:endParaRPr lang="pt-BR" dirty="0"/>
          </a:p>
        </p:txBody>
      </p:sp>
      <p:pic>
        <p:nvPicPr>
          <p:cNvPr id="10" name="Picture 9" descr="100000co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700" y="2836493"/>
            <a:ext cx="5014634" cy="3134146"/>
          </a:xfrm>
          <a:prstGeom prst="rect">
            <a:avLst/>
          </a:prstGeom>
        </p:spPr>
      </p:pic>
      <p:pic>
        <p:nvPicPr>
          <p:cNvPr id="2" name="Picture 1" descr="cadsem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070" y="2836494"/>
            <a:ext cx="5014633" cy="3134145"/>
          </a:xfrm>
          <a:prstGeom prst="rect">
            <a:avLst/>
          </a:prstGeom>
        </p:spPr>
      </p:pic>
      <p:pic>
        <p:nvPicPr>
          <p:cNvPr id="6" name="Picture 5" descr="cadcommip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700" y="2836493"/>
            <a:ext cx="5014633" cy="3134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1027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Resultados de desempenho</a:t>
            </a:r>
            <a:endParaRPr lang="pt-B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</a:t>
            </a:r>
            <a:r>
              <a:rPr lang="x-none" dirty="0" smtClean="0"/>
              <a:t>arço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idx="1"/>
          </p:nvPr>
        </p:nvSpPr>
        <p:spPr>
          <a:xfrm>
            <a:off x="560070" y="1327263"/>
            <a:ext cx="10081260" cy="4982058"/>
          </a:xfrm>
        </p:spPr>
        <p:txBody>
          <a:bodyPr>
            <a:normAutofit/>
          </a:bodyPr>
          <a:lstStyle/>
          <a:p>
            <a:r>
              <a:rPr lang="pt-BR" sz="2400" dirty="0"/>
              <a:t>Testes </a:t>
            </a:r>
            <a:r>
              <a:rPr lang="pt-BR" sz="2400" dirty="0" smtClean="0"/>
              <a:t>4 </a:t>
            </a:r>
            <a:r>
              <a:rPr lang="pt-BR" sz="2400" dirty="0"/>
              <a:t>- CAD e </a:t>
            </a:r>
            <a:r>
              <a:rPr lang="pt-BR" sz="2400" dirty="0" smtClean="0"/>
              <a:t>navegação pela cena</a:t>
            </a:r>
            <a:endParaRPr lang="pt-BR" sz="24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1722553"/>
              </p:ext>
            </p:extLst>
          </p:nvPr>
        </p:nvGraphicFramePr>
        <p:xfrm>
          <a:off x="1744156" y="2713672"/>
          <a:ext cx="6206044" cy="143598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138744"/>
                <a:gridCol w="1485900"/>
                <a:gridCol w="1765300"/>
                <a:gridCol w="1816100"/>
              </a:tblGrid>
              <a:tr h="33157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_tradnl" sz="1600" u="none" strike="noStrike" dirty="0" err="1" smtClean="0">
                          <a:effectLst/>
                          <a:latin typeface="Calibri"/>
                          <a:cs typeface="Calibri"/>
                        </a:rPr>
                        <a:t>Number</a:t>
                      </a:r>
                      <a:r>
                        <a:rPr lang="es-ES_tradnl" sz="1600" u="none" strike="noStrike" baseline="0" dirty="0" smtClean="0">
                          <a:effectLst/>
                          <a:latin typeface="Calibri"/>
                          <a:cs typeface="Calibri"/>
                        </a:rPr>
                        <a:t> of </a:t>
                      </a:r>
                      <a:r>
                        <a:rPr lang="es-ES_tradnl" sz="1600" u="none" strike="noStrike" baseline="0" dirty="0" err="1" smtClean="0">
                          <a:effectLst/>
                          <a:latin typeface="Calibri"/>
                          <a:cs typeface="Calibri"/>
                        </a:rPr>
                        <a:t>Objects</a:t>
                      </a:r>
                      <a:r>
                        <a:rPr lang="es-ES_tradnl" sz="1600" u="none" strike="noStrike" dirty="0" smtClean="0">
                          <a:effectLst/>
                          <a:latin typeface="Calibri"/>
                          <a:cs typeface="Calibri"/>
                        </a:rPr>
                        <a:t> </a:t>
                      </a:r>
                      <a:endParaRPr lang="es-ES_tradn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600" u="none" strike="noStrike" dirty="0" err="1" smtClean="0">
                          <a:effectLst/>
                          <a:latin typeface="Calibri"/>
                          <a:cs typeface="Calibri"/>
                        </a:rPr>
                        <a:t>Resolution</a:t>
                      </a:r>
                      <a:endParaRPr lang="es-ES_tradn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600" u="none" strike="noStrike" dirty="0">
                          <a:effectLst/>
                          <a:latin typeface="Calibri"/>
                          <a:cs typeface="Calibri"/>
                        </a:rPr>
                        <a:t>FPS </a:t>
                      </a:r>
                      <a:r>
                        <a:rPr lang="fi-FI" sz="1600" u="none" strike="noStrike" dirty="0" smtClean="0">
                          <a:effectLst/>
                          <a:latin typeface="Calibri"/>
                          <a:cs typeface="Calibri"/>
                        </a:rPr>
                        <a:t/>
                      </a:r>
                      <a:br>
                        <a:rPr lang="fi-FI" sz="1600" u="none" strike="noStrike" dirty="0" smtClean="0">
                          <a:effectLst/>
                          <a:latin typeface="Calibri"/>
                          <a:cs typeface="Calibri"/>
                        </a:rPr>
                      </a:br>
                      <a:r>
                        <a:rPr lang="fi-FI" sz="1600" u="none" strike="noStrike" dirty="0" smtClean="0">
                          <a:effectLst/>
                          <a:latin typeface="Calibri"/>
                          <a:cs typeface="Calibri"/>
                        </a:rPr>
                        <a:t>(without</a:t>
                      </a:r>
                      <a:r>
                        <a:rPr lang="fi-FI" sz="1600" u="none" strike="noStrike" baseline="0" dirty="0" smtClean="0">
                          <a:effectLst/>
                          <a:latin typeface="Calibri"/>
                          <a:cs typeface="Calibri"/>
                        </a:rPr>
                        <a:t> labels</a:t>
                      </a:r>
                      <a:r>
                        <a:rPr lang="fi-FI" sz="1600" u="none" strike="noStrike" dirty="0" smtClean="0">
                          <a:effectLst/>
                          <a:latin typeface="Calibri"/>
                          <a:cs typeface="Calibri"/>
                        </a:rPr>
                        <a:t>) </a:t>
                      </a:r>
                      <a:endParaRPr lang="fi-FI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683" marR="22683" marT="226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u="none" strike="noStrike" dirty="0">
                          <a:effectLst/>
                          <a:latin typeface="Calibri"/>
                          <a:cs typeface="Calibri"/>
                        </a:rPr>
                        <a:t>FPS </a:t>
                      </a:r>
                      <a:r>
                        <a:rPr lang="pt-BR" sz="1600" u="none" strike="noStrike" dirty="0" smtClean="0">
                          <a:effectLst/>
                          <a:latin typeface="Calibri"/>
                          <a:cs typeface="Calibri"/>
                        </a:rPr>
                        <a:t/>
                      </a:r>
                      <a:br>
                        <a:rPr lang="pt-BR" sz="1600" u="none" strike="noStrike" dirty="0" smtClean="0">
                          <a:effectLst/>
                          <a:latin typeface="Calibri"/>
                          <a:cs typeface="Calibri"/>
                        </a:rPr>
                      </a:br>
                      <a:r>
                        <a:rPr lang="pt-BR" sz="1600" u="none" strike="noStrike" dirty="0" smtClean="0">
                          <a:effectLst/>
                          <a:latin typeface="Calibri"/>
                          <a:cs typeface="Calibri"/>
                        </a:rPr>
                        <a:t>(</a:t>
                      </a:r>
                      <a:r>
                        <a:rPr lang="pt-BR" sz="1600" u="none" strike="noStrike" dirty="0" err="1" smtClean="0">
                          <a:effectLst/>
                          <a:latin typeface="Calibri"/>
                          <a:cs typeface="Calibri"/>
                        </a:rPr>
                        <a:t>with</a:t>
                      </a:r>
                      <a:r>
                        <a:rPr lang="pt-BR" sz="1600" u="none" strike="noStrike" dirty="0" smtClean="0">
                          <a:effectLst/>
                          <a:latin typeface="Calibri"/>
                          <a:cs typeface="Calibri"/>
                        </a:rPr>
                        <a:t> </a:t>
                      </a:r>
                      <a:r>
                        <a:rPr lang="pt-BR" sz="1600" u="none" strike="noStrike" dirty="0" err="1" smtClean="0">
                          <a:effectLst/>
                          <a:latin typeface="Calibri"/>
                          <a:cs typeface="Calibri"/>
                        </a:rPr>
                        <a:t>labels</a:t>
                      </a:r>
                      <a:r>
                        <a:rPr lang="pt-BR" sz="1600" u="none" strike="noStrike" dirty="0" smtClean="0">
                          <a:effectLst/>
                          <a:latin typeface="Calibri"/>
                          <a:cs typeface="Calibri"/>
                        </a:rPr>
                        <a:t>) </a:t>
                      </a:r>
                      <a:endParaRPr lang="pt-B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683" marR="22683" marT="22683" marB="0" anchor="ctr"/>
                </a:tc>
              </a:tr>
              <a:tr h="47688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300,000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600 x 400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15.8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15.5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12700" marR="12700" marT="12700" marB="0" anchor="ctr"/>
                </a:tc>
              </a:tr>
              <a:tr h="448734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1920 x 1200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16.1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16.1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12700" marR="12700" marT="1270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56575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Conclusão</a:t>
            </a:r>
            <a:endParaRPr lang="pt-B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</a:t>
            </a:r>
            <a:r>
              <a:rPr lang="x-none" dirty="0" smtClean="0"/>
              <a:t>arço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560070" y="1327263"/>
            <a:ext cx="10081260" cy="4982058"/>
          </a:xfrm>
        </p:spPr>
        <p:txBody>
          <a:bodyPr>
            <a:normAutofit/>
          </a:bodyPr>
          <a:lstStyle/>
          <a:p>
            <a:r>
              <a:rPr lang="pt-BR" sz="2400" dirty="0" smtClean="0"/>
              <a:t>Bom resultado de desempenho</a:t>
            </a:r>
          </a:p>
          <a:p>
            <a:pPr lvl="1"/>
            <a:r>
              <a:rPr lang="pt-BR" sz="1600" dirty="0" smtClean="0"/>
              <a:t>Técnica não apresentou perda significativa de desempenho.</a:t>
            </a:r>
          </a:p>
          <a:p>
            <a:r>
              <a:rPr lang="pt-BR" sz="2400" dirty="0"/>
              <a:t>R</a:t>
            </a:r>
            <a:r>
              <a:rPr lang="pt-BR" sz="2400" dirty="0" smtClean="0"/>
              <a:t>ótulos são montados em tempo real, em GPU.</a:t>
            </a:r>
          </a:p>
          <a:p>
            <a:pPr lvl="1"/>
            <a:r>
              <a:rPr lang="pt-BR" sz="1600" dirty="0" smtClean="0"/>
              <a:t>Não é preciso possuir texturas de rótulos construídas antes de cada quadro.</a:t>
            </a:r>
          </a:p>
          <a:p>
            <a:pPr lvl="1"/>
            <a:r>
              <a:rPr lang="pt-BR" sz="1600" dirty="0" smtClean="0"/>
              <a:t>Não é preciso lidar com problemas de troca de contexto de textura.</a:t>
            </a:r>
          </a:p>
          <a:p>
            <a:r>
              <a:rPr lang="pt-BR" sz="2400" dirty="0" smtClean="0"/>
              <a:t>Economia de memória.</a:t>
            </a:r>
          </a:p>
          <a:p>
            <a:pPr lvl="1"/>
            <a:r>
              <a:rPr lang="pt-BR" sz="1600" dirty="0" smtClean="0"/>
              <a:t>Armazenamento apenas de códigos ASCII e atlas.</a:t>
            </a:r>
          </a:p>
          <a:p>
            <a:pPr lvl="1"/>
            <a:r>
              <a:rPr lang="pt-BR" sz="1600" dirty="0"/>
              <a:t>E</a:t>
            </a:r>
            <a:r>
              <a:rPr lang="pt-BR" sz="1600" dirty="0" smtClean="0"/>
              <a:t> não de uma textura ou várias texturas para rótulos.</a:t>
            </a:r>
          </a:p>
          <a:p>
            <a:r>
              <a:rPr lang="pt-BR" sz="2400" dirty="0" smtClean="0"/>
              <a:t>Cálculo de rótulos somente para objetos da tela.</a:t>
            </a:r>
          </a:p>
          <a:p>
            <a:pPr lvl="1"/>
            <a:r>
              <a:rPr lang="pt-BR" sz="1600" dirty="0" smtClean="0"/>
              <a:t>Independente do número de objetos, cálculo de rótulos só para objetos da tela.</a:t>
            </a:r>
            <a:endParaRPr lang="pt-BR" sz="1600" i="1" dirty="0"/>
          </a:p>
        </p:txBody>
      </p:sp>
    </p:spTree>
    <p:extLst>
      <p:ext uri="{BB962C8B-B14F-4D97-AF65-F5344CB8AC3E}">
        <p14:creationId xmlns:p14="http://schemas.microsoft.com/office/powerpoint/2010/main" val="11163143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Trabalhos futuros</a:t>
            </a:r>
            <a:endParaRPr lang="pt-B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</a:t>
            </a:r>
            <a:r>
              <a:rPr lang="x-none" dirty="0" smtClean="0"/>
              <a:t>arço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560070" y="1327263"/>
            <a:ext cx="10081260" cy="498205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pt-BR" sz="2000" dirty="0" smtClean="0"/>
              <a:t>Melhorar </a:t>
            </a:r>
            <a:r>
              <a:rPr lang="pt-BR" sz="2000" i="1" dirty="0" err="1" smtClean="0"/>
              <a:t>antialiasing</a:t>
            </a:r>
            <a:endParaRPr lang="pt-BR" sz="2000" i="1" dirty="0" smtClean="0"/>
          </a:p>
          <a:p>
            <a:pPr>
              <a:lnSpc>
                <a:spcPct val="150000"/>
              </a:lnSpc>
            </a:pPr>
            <a:r>
              <a:rPr lang="pt-BR" sz="2000" dirty="0" smtClean="0"/>
              <a:t>Posicionamento de rótulos em outras primitivas e malhas.</a:t>
            </a:r>
          </a:p>
          <a:p>
            <a:pPr>
              <a:lnSpc>
                <a:spcPct val="150000"/>
              </a:lnSpc>
            </a:pPr>
            <a:r>
              <a:rPr lang="pt-BR" sz="2000" dirty="0" smtClean="0"/>
              <a:t>Orientação do texto.</a:t>
            </a:r>
          </a:p>
          <a:p>
            <a:pPr>
              <a:lnSpc>
                <a:spcPct val="150000"/>
              </a:lnSpc>
            </a:pPr>
            <a:r>
              <a:rPr lang="pt-BR" sz="2000" dirty="0" smtClean="0"/>
              <a:t>Teste do algoritmo em uma passada.</a:t>
            </a:r>
          </a:p>
          <a:p>
            <a:pPr>
              <a:lnSpc>
                <a:spcPct val="150000"/>
              </a:lnSpc>
            </a:pPr>
            <a:r>
              <a:rPr lang="pt-BR" sz="2000" dirty="0" smtClean="0"/>
              <a:t>Escrever texto com mais de uma linha.</a:t>
            </a:r>
          </a:p>
          <a:p>
            <a:pPr>
              <a:lnSpc>
                <a:spcPct val="150000"/>
              </a:lnSpc>
            </a:pPr>
            <a:r>
              <a:rPr lang="pt-BR" sz="2000" dirty="0" smtClean="0"/>
              <a:t>Explorar técnica fora do domínio de CAD.</a:t>
            </a:r>
            <a:endParaRPr lang="pt-BR" sz="1000" dirty="0" smtClean="0"/>
          </a:p>
          <a:p>
            <a:endParaRPr lang="pt-BR" sz="2000" dirty="0" smtClean="0"/>
          </a:p>
        </p:txBody>
      </p:sp>
    </p:spTree>
    <p:extLst>
      <p:ext uri="{BB962C8B-B14F-4D97-AF65-F5344CB8AC3E}">
        <p14:creationId xmlns:p14="http://schemas.microsoft.com/office/powerpoint/2010/main" val="33747782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sz="2400" dirty="0" smtClean="0"/>
              <a:t>Segunda passada de </a:t>
            </a:r>
            <a:r>
              <a:rPr lang="pt-BR" sz="2400" i="1" dirty="0" err="1" smtClean="0"/>
              <a:t>rendering</a:t>
            </a:r>
            <a:endParaRPr lang="pt-BR" sz="2400" i="1" dirty="0" smtClean="0"/>
          </a:p>
          <a:p>
            <a:pPr lvl="1">
              <a:lnSpc>
                <a:spcPct val="140000"/>
              </a:lnSpc>
            </a:pPr>
            <a:r>
              <a:rPr lang="pt-BR" sz="1600" i="1" dirty="0" err="1"/>
              <a:t>Q</a:t>
            </a:r>
            <a:r>
              <a:rPr lang="pt-BR" sz="1600" i="1" dirty="0" err="1" smtClean="0"/>
              <a:t>uad</a:t>
            </a:r>
            <a:r>
              <a:rPr lang="pt-BR" sz="1600" i="1" dirty="0" smtClean="0"/>
              <a:t> </a:t>
            </a:r>
            <a:r>
              <a:rPr lang="pt-BR" sz="1600" dirty="0" smtClean="0"/>
              <a:t>do tamanho da tela possui nova cor e novas coordenadas de textura.</a:t>
            </a:r>
            <a:endParaRPr lang="pt-BR" sz="1600" i="1" dirty="0" smtClean="0"/>
          </a:p>
          <a:p>
            <a:pPr lvl="1" algn="just">
              <a:lnSpc>
                <a:spcPct val="140000"/>
              </a:lnSpc>
            </a:pPr>
            <a:r>
              <a:rPr lang="pt-BR" sz="1600" b="1" dirty="0" smtClean="0"/>
              <a:t>Etapa 1: </a:t>
            </a:r>
            <a:r>
              <a:rPr lang="pt-BR" sz="1600" dirty="0" smtClean="0"/>
              <a:t>Para coordenada </a:t>
            </a:r>
            <a:r>
              <a:rPr lang="pt-BR" sz="1600" i="1" dirty="0" err="1" smtClean="0"/>
              <a:t>s</a:t>
            </a:r>
            <a:r>
              <a:rPr lang="pt-BR" sz="1600" i="1" dirty="0" smtClean="0"/>
              <a:t>, </a:t>
            </a:r>
            <a:r>
              <a:rPr lang="pt-BR" sz="1600" dirty="0" smtClean="0"/>
              <a:t>obter índice do caractere dentro do rótulo (não o código ASCII).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Rótulos em modelos massivos</a:t>
            </a:r>
            <a:endParaRPr lang="pt-B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</a:t>
            </a:r>
            <a:r>
              <a:rPr lang="x-none" dirty="0" smtClean="0"/>
              <a:t>arço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14" name="Cube 13"/>
          <p:cNvSpPr/>
          <p:nvPr/>
        </p:nvSpPr>
        <p:spPr>
          <a:xfrm>
            <a:off x="4395598" y="3158067"/>
            <a:ext cx="2939853" cy="2786000"/>
          </a:xfrm>
          <a:prstGeom prst="cub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Rectangle 18"/>
          <p:cNvSpPr/>
          <p:nvPr/>
        </p:nvSpPr>
        <p:spPr>
          <a:xfrm>
            <a:off x="910019" y="3898976"/>
            <a:ext cx="2779374" cy="160993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1100">
                <a:effectLst/>
                <a:ea typeface="Times New Roman"/>
                <a:cs typeface="Times New Roman"/>
              </a:rPr>
              <a:t> </a:t>
            </a:r>
            <a:endParaRPr lang="en-US" sz="1100">
              <a:effectLst/>
              <a:ea typeface="ＭＳ 明朝"/>
              <a:cs typeface="Times New Roman"/>
            </a:endParaRPr>
          </a:p>
        </p:txBody>
      </p:sp>
      <p:sp>
        <p:nvSpPr>
          <p:cNvPr id="21" name="Can 20"/>
          <p:cNvSpPr/>
          <p:nvPr/>
        </p:nvSpPr>
        <p:spPr>
          <a:xfrm>
            <a:off x="1295279" y="4297310"/>
            <a:ext cx="915558" cy="846461"/>
          </a:xfrm>
          <a:prstGeom prst="can">
            <a:avLst/>
          </a:prstGeom>
          <a:solidFill>
            <a:schemeClr val="accent3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1100">
                <a:effectLst/>
                <a:ea typeface="Times New Roman"/>
                <a:cs typeface="Times New Roman"/>
              </a:rPr>
              <a:t> </a:t>
            </a:r>
            <a:endParaRPr lang="en-US" sz="1100">
              <a:effectLst/>
              <a:ea typeface="ＭＳ 明朝"/>
              <a:cs typeface="Times New Roman"/>
            </a:endParaRPr>
          </a:p>
        </p:txBody>
      </p:sp>
      <p:sp>
        <p:nvSpPr>
          <p:cNvPr id="23" name="Right Arrow 22"/>
          <p:cNvSpPr/>
          <p:nvPr/>
        </p:nvSpPr>
        <p:spPr>
          <a:xfrm>
            <a:off x="2995966" y="4274226"/>
            <a:ext cx="1315714" cy="520549"/>
          </a:xfrm>
          <a:prstGeom prst="rightArrow">
            <a:avLst/>
          </a:prstGeom>
          <a:solidFill>
            <a:srgbClr val="C0504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4" name="Cube 23"/>
          <p:cNvSpPr/>
          <p:nvPr/>
        </p:nvSpPr>
        <p:spPr>
          <a:xfrm>
            <a:off x="2605720" y="4171439"/>
            <a:ext cx="758637" cy="774126"/>
          </a:xfrm>
          <a:prstGeom prst="cub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5" name="Multiply 24"/>
          <p:cNvSpPr/>
          <p:nvPr/>
        </p:nvSpPr>
        <p:spPr>
          <a:xfrm>
            <a:off x="2898847" y="4462410"/>
            <a:ext cx="259144" cy="336438"/>
          </a:xfrm>
          <a:prstGeom prst="mathMultiply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3960212"/>
              </p:ext>
            </p:extLst>
          </p:nvPr>
        </p:nvGraphicFramePr>
        <p:xfrm>
          <a:off x="4389260" y="3882042"/>
          <a:ext cx="2202453" cy="2045091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274763"/>
                <a:gridCol w="274763"/>
                <a:gridCol w="274763"/>
                <a:gridCol w="274763"/>
                <a:gridCol w="279112"/>
                <a:gridCol w="274763"/>
                <a:gridCol w="274763"/>
                <a:gridCol w="274763"/>
              </a:tblGrid>
              <a:tr h="2045091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cxnSp>
        <p:nvCxnSpPr>
          <p:cNvPr id="7" name="Straight Arrow Connector 6"/>
          <p:cNvCxnSpPr/>
          <p:nvPr/>
        </p:nvCxnSpPr>
        <p:spPr>
          <a:xfrm>
            <a:off x="4389260" y="6083300"/>
            <a:ext cx="2667698" cy="0"/>
          </a:xfrm>
          <a:prstGeom prst="straightConnector1">
            <a:avLst/>
          </a:prstGeom>
          <a:ln>
            <a:headEnd type="diamond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5482161" y="5999003"/>
            <a:ext cx="0" cy="14779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5332120" y="6099719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1</a:t>
            </a:r>
            <a:endParaRPr lang="pt-BR" dirty="0"/>
          </a:p>
        </p:txBody>
      </p:sp>
      <p:sp>
        <p:nvSpPr>
          <p:cNvPr id="32" name="TextBox 31"/>
          <p:cNvSpPr txBox="1"/>
          <p:nvPr/>
        </p:nvSpPr>
        <p:spPr>
          <a:xfrm>
            <a:off x="4245557" y="608753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0</a:t>
            </a:r>
          </a:p>
        </p:txBody>
      </p:sp>
      <p:cxnSp>
        <p:nvCxnSpPr>
          <p:cNvPr id="34" name="Straight Connector 33"/>
          <p:cNvCxnSpPr/>
          <p:nvPr/>
        </p:nvCxnSpPr>
        <p:spPr>
          <a:xfrm>
            <a:off x="6634051" y="6000935"/>
            <a:ext cx="0" cy="14779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6484010" y="6099719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2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056958" y="5898634"/>
            <a:ext cx="2824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err="1" smtClean="0"/>
              <a:t>s</a:t>
            </a:r>
            <a:endParaRPr lang="pt-BR" dirty="0"/>
          </a:p>
        </p:txBody>
      </p:sp>
      <p:cxnSp>
        <p:nvCxnSpPr>
          <p:cNvPr id="42" name="Straight Connector 41"/>
          <p:cNvCxnSpPr/>
          <p:nvPr/>
        </p:nvCxnSpPr>
        <p:spPr>
          <a:xfrm flipV="1">
            <a:off x="6180667" y="4830982"/>
            <a:ext cx="0" cy="1257024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Multiply 26"/>
          <p:cNvSpPr/>
          <p:nvPr/>
        </p:nvSpPr>
        <p:spPr>
          <a:xfrm>
            <a:off x="6048438" y="4658274"/>
            <a:ext cx="259144" cy="336438"/>
          </a:xfrm>
          <a:prstGeom prst="mathMultiply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948231" y="6084387"/>
            <a:ext cx="473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1.6</a:t>
            </a:r>
            <a:endParaRPr lang="pt-BR" dirty="0"/>
          </a:p>
        </p:txBody>
      </p:sp>
      <p:sp>
        <p:nvSpPr>
          <p:cNvPr id="30" name="TextBox 29"/>
          <p:cNvSpPr txBox="1"/>
          <p:nvPr/>
        </p:nvSpPr>
        <p:spPr>
          <a:xfrm>
            <a:off x="5788900" y="3319563"/>
            <a:ext cx="845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>
                <a:solidFill>
                  <a:srgbClr val="FF0000"/>
                </a:solidFill>
                <a:latin typeface="Calibri"/>
                <a:cs typeface="Calibri"/>
              </a:rPr>
              <a:t>i</a:t>
            </a:r>
            <a:r>
              <a:rPr lang="pt-BR" i="1" baseline="-25000" dirty="0" smtClean="0">
                <a:solidFill>
                  <a:srgbClr val="FF0000"/>
                </a:solidFill>
                <a:latin typeface="Calibri"/>
                <a:cs typeface="Calibri"/>
              </a:rPr>
              <a:t>char</a:t>
            </a:r>
            <a:r>
              <a:rPr lang="pt-BR" i="1" dirty="0" smtClean="0">
                <a:solidFill>
                  <a:srgbClr val="FF0000"/>
                </a:solidFill>
                <a:latin typeface="Calibri"/>
                <a:cs typeface="Calibri"/>
              </a:rPr>
              <a:t>= 2</a:t>
            </a:r>
            <a:endParaRPr lang="pt-BR" i="1" baseline="-25000" dirty="0">
              <a:solidFill>
                <a:srgbClr val="FF0000"/>
              </a:solidFill>
              <a:latin typeface="Calibri"/>
              <a:cs typeface="Calibri"/>
            </a:endParaRPr>
          </a:p>
        </p:txBody>
      </p:sp>
      <p:sp>
        <p:nvSpPr>
          <p:cNvPr id="33" name="Text Box 31"/>
          <p:cNvSpPr txBox="1"/>
          <p:nvPr/>
        </p:nvSpPr>
        <p:spPr>
          <a:xfrm>
            <a:off x="910018" y="3515645"/>
            <a:ext cx="2899981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pt-BR" sz="2000" kern="1200" dirty="0" err="1" smtClean="0">
                <a:effectLst/>
                <a:latin typeface="Times New Roman"/>
                <a:ea typeface="ＭＳ 明朝"/>
                <a:cs typeface="Times New Roman"/>
              </a:rPr>
              <a:t>Scene</a:t>
            </a:r>
            <a:endParaRPr lang="en-US" sz="1400" dirty="0">
              <a:effectLst/>
              <a:latin typeface="Times"/>
              <a:ea typeface="ＭＳ 明朝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7880634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sz="2400" dirty="0"/>
              <a:t>Segunda passada de </a:t>
            </a:r>
            <a:r>
              <a:rPr lang="pt-BR" sz="2400" i="1" dirty="0" err="1"/>
              <a:t>rendering</a:t>
            </a:r>
            <a:endParaRPr lang="pt-BR" sz="2400" i="1" dirty="0"/>
          </a:p>
          <a:p>
            <a:pPr lvl="1" algn="just"/>
            <a:r>
              <a:rPr lang="pt-BR" sz="1600" b="1" dirty="0" smtClean="0"/>
              <a:t>Etapa 2</a:t>
            </a:r>
            <a:r>
              <a:rPr lang="pt-BR" sz="1600" b="1" dirty="0"/>
              <a:t>:</a:t>
            </a:r>
            <a:r>
              <a:rPr lang="pt-BR" sz="1600" dirty="0"/>
              <a:t> D</a:t>
            </a:r>
            <a:r>
              <a:rPr lang="pt-BR" sz="1600" dirty="0" smtClean="0"/>
              <a:t>escobrir </a:t>
            </a:r>
            <a:r>
              <a:rPr lang="pt-BR" sz="1600" dirty="0"/>
              <a:t>o código ASCII </a:t>
            </a:r>
            <a:r>
              <a:rPr lang="pt-BR" sz="1600" dirty="0" smtClean="0"/>
              <a:t>do caractere no atlas de informações textuais.</a:t>
            </a:r>
          </a:p>
          <a:p>
            <a:pPr lvl="1" algn="just"/>
            <a:r>
              <a:rPr lang="pt-BR" sz="1600" dirty="0" smtClean="0"/>
              <a:t>Já conhecemos o </a:t>
            </a:r>
            <a:r>
              <a:rPr lang="pt-BR" sz="1600" i="1" dirty="0" smtClean="0"/>
              <a:t>id </a:t>
            </a:r>
            <a:r>
              <a:rPr lang="pt-BR" sz="1600" i="1" dirty="0"/>
              <a:t>e </a:t>
            </a:r>
            <a:r>
              <a:rPr lang="pt-BR" sz="1600" i="1" dirty="0" err="1" smtClean="0"/>
              <a:t>i</a:t>
            </a:r>
            <a:r>
              <a:rPr lang="pt-BR" sz="1600" i="1" baseline="-25000" dirty="0" err="1" smtClean="0"/>
              <a:t>cha</a:t>
            </a:r>
            <a:r>
              <a:rPr lang="pt-BR" sz="1600" baseline="-25000" dirty="0" err="1" smtClean="0"/>
              <a:t>r</a:t>
            </a:r>
            <a:r>
              <a:rPr lang="pt-BR" sz="1600" baseline="-25000" dirty="0" smtClean="0"/>
              <a:t>,</a:t>
            </a:r>
            <a:r>
              <a:rPr lang="pt-BR" sz="1600" dirty="0" smtClean="0"/>
              <a:t> associados ao fragmento corrente!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Rótulos em modelos massivos</a:t>
            </a:r>
            <a:endParaRPr lang="pt-B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x-none" dirty="0" smtClean="0"/>
              <a:t>março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4</a:t>
            </a:fld>
            <a:endParaRPr lang="en-US" dirty="0"/>
          </a:p>
        </p:txBody>
      </p:sp>
      <p:graphicFrame>
        <p:nvGraphicFramePr>
          <p:cNvPr id="34" name="Table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1187937"/>
              </p:ext>
            </p:extLst>
          </p:nvPr>
        </p:nvGraphicFramePr>
        <p:xfrm>
          <a:off x="1089026" y="3564603"/>
          <a:ext cx="6096000" cy="2552119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</a:tblGrid>
              <a:tr h="535359">
                <a:tc>
                  <a:txBody>
                    <a:bodyPr/>
                    <a:lstStyle/>
                    <a:p>
                      <a:pPr algn="ctr"/>
                      <a:r>
                        <a:rPr lang="pt-BR" sz="900" dirty="0" smtClean="0">
                          <a:latin typeface="Consolas"/>
                          <a:cs typeface="Consolas"/>
                        </a:rPr>
                        <a:t>...</a:t>
                      </a:r>
                    </a:p>
                    <a:p>
                      <a:pPr algn="ctr"/>
                      <a:endParaRPr lang="pt-BR" sz="1400" dirty="0" smtClean="0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 smtClean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chemeClr val="dk1"/>
                          </a:solidFill>
                          <a:latin typeface="Consolas"/>
                          <a:cs typeface="Consolas"/>
                        </a:rPr>
                        <a:t>/</a:t>
                      </a:r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  <a:p>
                      <a:pPr algn="ctr"/>
                      <a:r>
                        <a:rPr lang="pt-BR" sz="1400" noProof="1" smtClean="0">
                          <a:solidFill>
                            <a:srgbClr val="008000"/>
                          </a:solidFill>
                          <a:latin typeface="Consolas"/>
                          <a:cs typeface="Consolas"/>
                        </a:rPr>
                        <a:t>5</a:t>
                      </a:r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chemeClr val="dk1"/>
                          </a:solidFill>
                          <a:latin typeface="Consolas"/>
                          <a:cs typeface="Consolas"/>
                        </a:rPr>
                        <a:t>O</a:t>
                      </a:r>
                      <a:endParaRPr lang="pt-BR" sz="1400" noProof="1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B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J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6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noProof="1" smtClean="0">
                          <a:latin typeface="Consolas"/>
                          <a:cs typeface="Consolas"/>
                        </a:rPr>
                        <a:t>B</a:t>
                      </a:r>
                    </a:p>
                    <a:p>
                      <a:pPr algn="ctr"/>
                      <a:r>
                        <a:rPr lang="pt-BR" sz="1400" b="1" noProof="1" smtClean="0">
                          <a:solidFill>
                            <a:srgbClr val="008000"/>
                          </a:solidFill>
                          <a:latin typeface="Consolas"/>
                          <a:cs typeface="Consolas"/>
                        </a:rPr>
                        <a:t>6</a:t>
                      </a:r>
                      <a:endParaRPr lang="pt-BR" sz="1400" b="1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noProof="1" smtClean="0">
                          <a:latin typeface="Consolas"/>
                          <a:cs typeface="Consolas"/>
                        </a:rPr>
                        <a:t>O</a:t>
                      </a:r>
                      <a:endParaRPr lang="pt-BR" sz="1400" noProof="1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noProof="1" smtClean="0">
                          <a:latin typeface="Consolas"/>
                          <a:cs typeface="Consolas"/>
                        </a:rPr>
                        <a:t>X</a:t>
                      </a:r>
                      <a:endParaRPr lang="pt-BR" sz="1400" noProof="1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noProof="1" smtClean="0">
                          <a:latin typeface="Consolas"/>
                          <a:cs typeface="Consolas"/>
                        </a:rPr>
                        <a:t>1</a:t>
                      </a:r>
                      <a:endParaRPr lang="pt-BR" sz="1400" noProof="1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noProof="1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noProof="1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noProof="1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noProof="1">
                        <a:latin typeface="Consolas"/>
                        <a:cs typeface="Consolas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  <a:p>
                      <a:pPr algn="ctr"/>
                      <a:r>
                        <a:rPr lang="pt-BR" sz="1400" noProof="1" smtClean="0">
                          <a:solidFill>
                            <a:srgbClr val="008000"/>
                          </a:solidFill>
                          <a:latin typeface="Consolas"/>
                          <a:cs typeface="Consolas"/>
                        </a:rPr>
                        <a:t>3</a:t>
                      </a:r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aseline="0" noProof="1" smtClean="0">
                          <a:latin typeface="Consolas"/>
                          <a:cs typeface="Consolas"/>
                        </a:rPr>
                        <a:t> </a:t>
                      </a:r>
                      <a:endParaRPr lang="pt-BR" sz="1600" noProof="1" smtClean="0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Q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U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chemeClr val="dk1"/>
                          </a:solidFill>
                          <a:latin typeface="Consolas"/>
                          <a:cs typeface="Consolas"/>
                        </a:rPr>
                        <a:t>A</a:t>
                      </a:r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  <a:p>
                      <a:pPr algn="ctr"/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D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600" noProof="1" smtClean="0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600" noProof="1" smtClean="0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O</a:t>
                      </a:r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  <a:p>
                      <a:pPr algn="ctr"/>
                      <a:r>
                        <a:rPr lang="pt-BR" sz="1400" noProof="1" smtClean="0">
                          <a:solidFill>
                            <a:srgbClr val="008000"/>
                          </a:solidFill>
                          <a:latin typeface="Consolas"/>
                          <a:cs typeface="Consolas"/>
                        </a:rPr>
                        <a:t>4</a:t>
                      </a:r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B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J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E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chemeClr val="dk1"/>
                          </a:solidFill>
                          <a:latin typeface="Consolas"/>
                          <a:cs typeface="Consolas"/>
                        </a:rPr>
                        <a:t>C</a:t>
                      </a:r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  <a:p>
                      <a:pPr algn="ctr"/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T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-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2</a:t>
                      </a: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400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C</a:t>
                      </a:r>
                    </a:p>
                    <a:p>
                      <a:pPr algn="ctr"/>
                      <a:r>
                        <a:rPr lang="pt-BR" sz="1400" noProof="1" smtClean="0">
                          <a:solidFill>
                            <a:srgbClr val="008000"/>
                          </a:solidFill>
                          <a:latin typeface="Consolas"/>
                          <a:cs typeface="Consolas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Y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L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I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chemeClr val="dk1"/>
                          </a:solidFill>
                          <a:latin typeface="Consolas"/>
                          <a:cs typeface="Consolas"/>
                        </a:rPr>
                        <a:t>N</a:t>
                      </a:r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  <a:p>
                      <a:pPr algn="ctr"/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D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E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R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O</a:t>
                      </a:r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  <a:p>
                      <a:pPr algn="ctr"/>
                      <a:r>
                        <a:rPr lang="pt-BR" sz="1400" noProof="1" smtClean="0">
                          <a:solidFill>
                            <a:srgbClr val="008000"/>
                          </a:solidFill>
                          <a:latin typeface="Consolas"/>
                          <a:cs typeface="Consolas"/>
                        </a:rPr>
                        <a:t>2</a:t>
                      </a:r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B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J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chemeClr val="dk1"/>
                          </a:solidFill>
                          <a:latin typeface="Consolas"/>
                          <a:cs typeface="Consolas"/>
                        </a:rPr>
                        <a:t>3</a:t>
                      </a:r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  <a:p>
                      <a:pPr algn="ctr"/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600" noProof="1" smtClean="0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600" noProof="1" smtClean="0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600" noProof="1" smtClean="0">
                        <a:latin typeface="Consolas"/>
                        <a:cs typeface="Consolas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4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4</a:t>
                      </a:r>
                      <a:endParaRPr lang="pt-BR" sz="1400" noProof="1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0</a:t>
                      </a:r>
                      <a:endParaRPr lang="pt-BR" sz="1400" noProof="1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bg1"/>
                          </a:solidFill>
                          <a:latin typeface="Consolas"/>
                          <a:cs typeface="Consolas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4</a:t>
                      </a:r>
                      <a:endParaRPr lang="pt-BR" sz="1400" noProof="1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cxnSp>
        <p:nvCxnSpPr>
          <p:cNvPr id="35" name="Straight Connector 34"/>
          <p:cNvCxnSpPr>
            <a:stCxn id="43" idx="0"/>
          </p:cNvCxnSpPr>
          <p:nvPr/>
        </p:nvCxnSpPr>
        <p:spPr>
          <a:xfrm>
            <a:off x="2616200" y="3577936"/>
            <a:ext cx="0" cy="2153978"/>
          </a:xfrm>
          <a:prstGeom prst="line">
            <a:avLst/>
          </a:prstGeom>
          <a:ln>
            <a:solidFill>
              <a:schemeClr val="accent3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5664200" y="3577936"/>
            <a:ext cx="0" cy="2153978"/>
          </a:xfrm>
          <a:prstGeom prst="line">
            <a:avLst/>
          </a:prstGeom>
          <a:ln>
            <a:solidFill>
              <a:schemeClr val="accent3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1092200" y="5184770"/>
            <a:ext cx="3048000" cy="532800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8" name="Rectangle 37"/>
          <p:cNvSpPr/>
          <p:nvPr/>
        </p:nvSpPr>
        <p:spPr>
          <a:xfrm>
            <a:off x="4140200" y="5183728"/>
            <a:ext cx="3048000" cy="532800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9" name="Rectangle 38"/>
          <p:cNvSpPr/>
          <p:nvPr/>
        </p:nvSpPr>
        <p:spPr>
          <a:xfrm>
            <a:off x="1092200" y="4647753"/>
            <a:ext cx="3048000" cy="532800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0" name="Rectangle 39"/>
          <p:cNvSpPr/>
          <p:nvPr/>
        </p:nvSpPr>
        <p:spPr>
          <a:xfrm>
            <a:off x="4137026" y="4647753"/>
            <a:ext cx="3048000" cy="532800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1" name="Rectangle 40"/>
          <p:cNvSpPr/>
          <p:nvPr/>
        </p:nvSpPr>
        <p:spPr>
          <a:xfrm>
            <a:off x="1092200" y="4114953"/>
            <a:ext cx="3048000" cy="532800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2" name="Rectangle 41"/>
          <p:cNvSpPr/>
          <p:nvPr/>
        </p:nvSpPr>
        <p:spPr>
          <a:xfrm>
            <a:off x="4140200" y="4113911"/>
            <a:ext cx="3048000" cy="532800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3" name="Rectangle 42"/>
          <p:cNvSpPr/>
          <p:nvPr/>
        </p:nvSpPr>
        <p:spPr>
          <a:xfrm>
            <a:off x="1092200" y="3577936"/>
            <a:ext cx="3048000" cy="532800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44" name="Rectangle 43"/>
          <p:cNvSpPr/>
          <p:nvPr/>
        </p:nvSpPr>
        <p:spPr>
          <a:xfrm>
            <a:off x="4137026" y="3577936"/>
            <a:ext cx="3048000" cy="532800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ctangle 8"/>
          <p:cNvSpPr/>
          <p:nvPr/>
        </p:nvSpPr>
        <p:spPr>
          <a:xfrm>
            <a:off x="4146550" y="4110736"/>
            <a:ext cx="1524000" cy="535975"/>
          </a:xfrm>
          <a:prstGeom prst="rect">
            <a:avLst/>
          </a:prstGeom>
          <a:solidFill>
            <a:srgbClr val="FF6600">
              <a:alpha val="37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21" name="Straight Connector 20"/>
          <p:cNvCxnSpPr/>
          <p:nvPr/>
        </p:nvCxnSpPr>
        <p:spPr>
          <a:xfrm>
            <a:off x="1093260" y="3414032"/>
            <a:ext cx="6092826" cy="0"/>
          </a:xfrm>
          <a:prstGeom prst="line">
            <a:avLst/>
          </a:prstGeom>
          <a:ln w="25400">
            <a:solidFill>
              <a:srgbClr val="008000"/>
            </a:solidFill>
            <a:headEnd type="diamond"/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2347186" y="3128200"/>
            <a:ext cx="14188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i="1" dirty="0" err="1" smtClean="0">
                <a:latin typeface="Calibri"/>
                <a:cs typeface="Calibri"/>
              </a:rPr>
              <a:t>labelsPerRow</a:t>
            </a:r>
            <a:r>
              <a:rPr lang="pt-BR" sz="1400" dirty="0" smtClean="0">
                <a:latin typeface="Calibri"/>
                <a:cs typeface="Calibri"/>
              </a:rPr>
              <a:t> = 2</a:t>
            </a:r>
            <a:endParaRPr lang="pt-BR" sz="1400" dirty="0">
              <a:latin typeface="Calibri"/>
              <a:cs typeface="Calibri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>
            <a:off x="1094848" y="3137281"/>
            <a:ext cx="3043238" cy="0"/>
          </a:xfrm>
          <a:prstGeom prst="line">
            <a:avLst/>
          </a:prstGeom>
          <a:ln w="25400">
            <a:solidFill>
              <a:schemeClr val="accent3"/>
            </a:solidFill>
            <a:headEnd type="diamond"/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298048" y="2834282"/>
            <a:ext cx="14814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i="1" dirty="0" err="1" smtClean="0">
                <a:latin typeface="Calibri"/>
                <a:cs typeface="Calibri"/>
              </a:rPr>
              <a:t>texelsPerLabel</a:t>
            </a:r>
            <a:r>
              <a:rPr lang="pt-BR" sz="1400" dirty="0" smtClean="0">
                <a:latin typeface="Calibri"/>
                <a:cs typeface="Calibri"/>
              </a:rPr>
              <a:t> = 2</a:t>
            </a:r>
            <a:endParaRPr lang="pt-BR" sz="1400" dirty="0">
              <a:latin typeface="Calibri"/>
              <a:cs typeface="Calibri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542476" y="2931506"/>
            <a:ext cx="679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B26314"/>
                </a:solidFill>
                <a:latin typeface="Calibri"/>
                <a:cs typeface="Calibri"/>
              </a:rPr>
              <a:t>i</a:t>
            </a:r>
            <a:r>
              <a:rPr lang="pt-BR" i="1" baseline="-25000" dirty="0" err="1" smtClean="0">
                <a:solidFill>
                  <a:srgbClr val="B26314"/>
                </a:solidFill>
                <a:latin typeface="Calibri"/>
                <a:cs typeface="Calibri"/>
              </a:rPr>
              <a:t>s</a:t>
            </a:r>
            <a:r>
              <a:rPr lang="pt-BR" i="1" baseline="-25000" dirty="0" smtClean="0">
                <a:solidFill>
                  <a:srgbClr val="B26314"/>
                </a:solidFill>
                <a:latin typeface="Calibri"/>
                <a:cs typeface="Calibri"/>
              </a:rPr>
              <a:t> </a:t>
            </a:r>
            <a:r>
              <a:rPr lang="pt-BR" i="1" dirty="0" smtClean="0">
                <a:solidFill>
                  <a:srgbClr val="B26314"/>
                </a:solidFill>
                <a:latin typeface="Calibri"/>
                <a:cs typeface="Calibri"/>
              </a:rPr>
              <a:t>= 2</a:t>
            </a:r>
            <a:endParaRPr lang="pt-BR" i="1" dirty="0">
              <a:solidFill>
                <a:srgbClr val="B26314"/>
              </a:solidFill>
              <a:latin typeface="Calibri"/>
              <a:cs typeface="Calibri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63803" y="3681535"/>
            <a:ext cx="297477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pt-BR" sz="1600" b="1" dirty="0">
                <a:solidFill>
                  <a:schemeClr val="accent3">
                    <a:lumMod val="75000"/>
                  </a:schemeClr>
                </a:solidFill>
                <a:latin typeface="Consolas"/>
                <a:cs typeface="Consolas"/>
              </a:rPr>
              <a:t>3</a:t>
            </a:r>
            <a:endParaRPr lang="pt-BR" sz="1600" b="1" dirty="0" smtClean="0">
              <a:solidFill>
                <a:schemeClr val="accent3">
                  <a:lumMod val="75000"/>
                </a:schemeClr>
              </a:solidFill>
              <a:latin typeface="Consolas"/>
              <a:cs typeface="Consolas"/>
            </a:endParaRPr>
          </a:p>
          <a:p>
            <a:pPr>
              <a:spcAft>
                <a:spcPts val="2400"/>
              </a:spcAft>
            </a:pPr>
            <a:r>
              <a:rPr lang="pt-BR" sz="1600" b="1" dirty="0">
                <a:solidFill>
                  <a:schemeClr val="accent3">
                    <a:lumMod val="75000"/>
                  </a:schemeClr>
                </a:solidFill>
                <a:latin typeface="Consolas"/>
                <a:cs typeface="Consolas"/>
              </a:rPr>
              <a:t>2</a:t>
            </a:r>
            <a:endParaRPr lang="pt-BR" sz="1600" b="1" dirty="0" smtClean="0">
              <a:solidFill>
                <a:schemeClr val="accent3">
                  <a:lumMod val="75000"/>
                </a:schemeClr>
              </a:solidFill>
              <a:latin typeface="Consolas"/>
              <a:cs typeface="Consolas"/>
            </a:endParaRPr>
          </a:p>
          <a:p>
            <a:pPr>
              <a:spcAft>
                <a:spcPts val="2400"/>
              </a:spcAft>
            </a:pPr>
            <a:r>
              <a:rPr lang="pt-BR" sz="1600" b="1" dirty="0">
                <a:solidFill>
                  <a:schemeClr val="accent3">
                    <a:lumMod val="75000"/>
                  </a:schemeClr>
                </a:solidFill>
                <a:latin typeface="Consolas"/>
                <a:cs typeface="Consolas"/>
              </a:rPr>
              <a:t>1</a:t>
            </a:r>
            <a:endParaRPr lang="pt-BR" sz="1600" b="1" dirty="0" smtClean="0">
              <a:solidFill>
                <a:schemeClr val="accent3">
                  <a:lumMod val="75000"/>
                </a:schemeClr>
              </a:solidFill>
              <a:latin typeface="Consolas"/>
              <a:cs typeface="Consolas"/>
            </a:endParaRPr>
          </a:p>
          <a:p>
            <a:pPr>
              <a:spcAft>
                <a:spcPts val="2400"/>
              </a:spcAft>
            </a:pPr>
            <a:r>
              <a:rPr lang="pt-BR" sz="1600" b="1" dirty="0" smtClean="0">
                <a:solidFill>
                  <a:schemeClr val="accent3">
                    <a:lumMod val="75000"/>
                  </a:schemeClr>
                </a:solidFill>
                <a:latin typeface="Consolas"/>
                <a:cs typeface="Consolas"/>
              </a:rPr>
              <a:t>0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714316" y="6091522"/>
            <a:ext cx="2974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pt-BR" sz="1600" b="1" dirty="0">
                <a:solidFill>
                  <a:schemeClr val="accent3">
                    <a:lumMod val="75000"/>
                  </a:schemeClr>
                </a:solidFill>
                <a:latin typeface="Consolas"/>
                <a:cs typeface="Consolas"/>
              </a:rPr>
              <a:t>0</a:t>
            </a:r>
            <a:endParaRPr lang="pt-BR" sz="1600" b="1" dirty="0" smtClean="0">
              <a:solidFill>
                <a:schemeClr val="accent3">
                  <a:lumMod val="75000"/>
                </a:schemeClr>
              </a:solidFill>
              <a:latin typeface="Consolas"/>
              <a:cs typeface="Consolas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231966" y="6078822"/>
            <a:ext cx="2974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pt-BR" sz="1600" b="1" dirty="0" smtClean="0">
                <a:solidFill>
                  <a:schemeClr val="accent3">
                    <a:lumMod val="75000"/>
                  </a:schemeClr>
                </a:solidFill>
                <a:latin typeface="Consolas"/>
                <a:cs typeface="Consolas"/>
              </a:rPr>
              <a:t>1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762316" y="6077718"/>
            <a:ext cx="2974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pt-BR" sz="1600" b="1" dirty="0" smtClean="0">
                <a:solidFill>
                  <a:schemeClr val="accent3">
                    <a:lumMod val="75000"/>
                  </a:schemeClr>
                </a:solidFill>
                <a:latin typeface="Consolas"/>
                <a:cs typeface="Consolas"/>
              </a:rPr>
              <a:t>2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286316" y="6084304"/>
            <a:ext cx="2974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pt-BR" sz="1600" b="1" dirty="0" smtClean="0">
                <a:solidFill>
                  <a:schemeClr val="accent3">
                    <a:lumMod val="75000"/>
                  </a:schemeClr>
                </a:solidFill>
                <a:latin typeface="Consolas"/>
                <a:cs typeface="Consolas"/>
              </a:rPr>
              <a:t>3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266153" y="4182911"/>
            <a:ext cx="671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B26314"/>
                </a:solidFill>
                <a:latin typeface="Calibri"/>
                <a:cs typeface="Calibri"/>
              </a:rPr>
              <a:t>i</a:t>
            </a:r>
            <a:r>
              <a:rPr lang="pt-BR" i="1" baseline="-25000" dirty="0" err="1">
                <a:solidFill>
                  <a:srgbClr val="B26314"/>
                </a:solidFill>
                <a:latin typeface="Calibri"/>
                <a:cs typeface="Calibri"/>
              </a:rPr>
              <a:t>t</a:t>
            </a:r>
            <a:r>
              <a:rPr lang="pt-BR" i="1" baseline="-25000" dirty="0" smtClean="0">
                <a:solidFill>
                  <a:srgbClr val="B26314"/>
                </a:solidFill>
                <a:latin typeface="Calibri"/>
                <a:cs typeface="Calibri"/>
              </a:rPr>
              <a:t> </a:t>
            </a:r>
            <a:r>
              <a:rPr lang="pt-BR" i="1" dirty="0" smtClean="0">
                <a:solidFill>
                  <a:srgbClr val="B26314"/>
                </a:solidFill>
                <a:latin typeface="Calibri"/>
                <a:cs typeface="Calibri"/>
              </a:rPr>
              <a:t>= 2</a:t>
            </a:r>
            <a:endParaRPr lang="pt-BR" i="1" dirty="0">
              <a:solidFill>
                <a:srgbClr val="B26314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971612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sz="2400" dirty="0" smtClean="0"/>
              <a:t>Segunda passada de </a:t>
            </a:r>
            <a:r>
              <a:rPr lang="pt-BR" sz="2400" i="1" dirty="0" err="1" smtClean="0"/>
              <a:t>rendering</a:t>
            </a:r>
            <a:endParaRPr lang="pt-BR" sz="2400" i="1" dirty="0" smtClean="0"/>
          </a:p>
          <a:p>
            <a:pPr lvl="1" algn="just"/>
            <a:r>
              <a:rPr lang="pt-BR" sz="1600" b="1" dirty="0" smtClean="0"/>
              <a:t>Etapa 3: </a:t>
            </a:r>
            <a:r>
              <a:rPr lang="pt-BR" sz="1600" dirty="0" smtClean="0"/>
              <a:t>Amostrar atlas de caracteres na posição correta.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Rótulos em modelos massivos</a:t>
            </a:r>
            <a:endParaRPr lang="pt-B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</a:t>
            </a:r>
            <a:r>
              <a:rPr lang="x-none" dirty="0" smtClean="0"/>
              <a:t>arço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15411" y="5841079"/>
            <a:ext cx="47836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dirty="0">
                <a:latin typeface="+mj-lt"/>
              </a:rPr>
              <a:t>Figura </a:t>
            </a:r>
            <a:r>
              <a:rPr lang="pt-BR" sz="1000" dirty="0" smtClean="0">
                <a:latin typeface="+mj-lt"/>
              </a:rPr>
              <a:t>19. </a:t>
            </a:r>
            <a:r>
              <a:rPr lang="pt-BR" sz="1000" dirty="0">
                <a:latin typeface="+mj-lt"/>
              </a:rPr>
              <a:t>U</a:t>
            </a:r>
            <a:r>
              <a:rPr lang="pt-BR" sz="1000" dirty="0" smtClean="0">
                <a:latin typeface="+mj-lt"/>
              </a:rPr>
              <a:t>m </a:t>
            </a:r>
            <a:r>
              <a:rPr lang="pt-BR" sz="1000" dirty="0">
                <a:latin typeface="+mj-lt"/>
              </a:rPr>
              <a:t>fragmento e seu offset em relação ao início de uma </a:t>
            </a:r>
            <a:r>
              <a:rPr lang="pt-BR" sz="1000" dirty="0" smtClean="0">
                <a:latin typeface="+mj-lt"/>
              </a:rPr>
              <a:t>coluna e de uma linha</a:t>
            </a:r>
            <a:endParaRPr lang="pt-BR" sz="1000" dirty="0">
              <a:latin typeface="+mj-lt"/>
            </a:endParaRP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9638965"/>
              </p:ext>
            </p:extLst>
          </p:nvPr>
        </p:nvGraphicFramePr>
        <p:xfrm>
          <a:off x="5973063" y="2598285"/>
          <a:ext cx="4517057" cy="11863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56" name="Equation" r:id="rId4" imgW="3227400" imgH="840960" progId="Equation.3">
                  <p:embed/>
                </p:oleObj>
              </mc:Choice>
              <mc:Fallback>
                <p:oleObj name="Equation" r:id="rId4" imgW="3227400" imgH="840960" progId="Equation.3">
                  <p:embed/>
                  <p:pic>
                    <p:nvPicPr>
                      <p:cNvPr id="0" name="Picture 90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73063" y="2598285"/>
                        <a:ext cx="4517057" cy="118631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7" name="Rectangle 146"/>
          <p:cNvSpPr/>
          <p:nvPr/>
        </p:nvSpPr>
        <p:spPr>
          <a:xfrm>
            <a:off x="5816520" y="2525516"/>
            <a:ext cx="4824810" cy="1411196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4" name="TextBox 193"/>
          <p:cNvSpPr txBox="1"/>
          <p:nvPr/>
        </p:nvSpPr>
        <p:spPr>
          <a:xfrm>
            <a:off x="5816520" y="3936711"/>
            <a:ext cx="4824810" cy="2242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x-none" sz="1600" b="1" i="1" dirty="0" smtClean="0">
                <a:latin typeface="Calibri"/>
                <a:cs typeface="Calibri"/>
              </a:rPr>
              <a:t>charWidth</a:t>
            </a:r>
            <a:r>
              <a:rPr lang="x-none" sz="1600" b="1" i="1" baseline="-25000" dirty="0" smtClean="0">
                <a:latin typeface="Calibri"/>
                <a:cs typeface="Calibri"/>
              </a:rPr>
              <a:t>geom</a:t>
            </a:r>
            <a:r>
              <a:rPr lang="pt-BR" sz="1600" dirty="0" smtClean="0">
                <a:latin typeface="Calibri"/>
                <a:cs typeface="Calibri"/>
              </a:rPr>
              <a:t> e </a:t>
            </a:r>
            <a:r>
              <a:rPr lang="pt-BR" sz="1600" b="1" i="1" dirty="0" err="1" smtClean="0">
                <a:latin typeface="Calibri"/>
                <a:cs typeface="Calibri"/>
              </a:rPr>
              <a:t>charHeight</a:t>
            </a:r>
            <a:r>
              <a:rPr lang="pt-BR" sz="1600" b="1" i="1" baseline="-25000" dirty="0" err="1" smtClean="0">
                <a:latin typeface="Calibri"/>
                <a:cs typeface="Calibri"/>
              </a:rPr>
              <a:t>geom</a:t>
            </a:r>
            <a:r>
              <a:rPr lang="pt-BR" sz="1600" dirty="0">
                <a:latin typeface="Calibri"/>
                <a:cs typeface="Calibri"/>
              </a:rPr>
              <a:t>:</a:t>
            </a:r>
            <a:r>
              <a:rPr lang="pt-BR" sz="1500" dirty="0" smtClean="0">
                <a:latin typeface="Calibri"/>
                <a:cs typeface="Calibri"/>
              </a:rPr>
              <a:t> largura e altura do caractere no espaço de textura.</a:t>
            </a:r>
          </a:p>
          <a:p>
            <a:pPr algn="just">
              <a:lnSpc>
                <a:spcPct val="150000"/>
              </a:lnSpc>
            </a:pPr>
            <a:r>
              <a:rPr lang="en-US" sz="1600" b="1" i="1" dirty="0" smtClean="0">
                <a:latin typeface="Calibri"/>
                <a:cs typeface="Calibri"/>
              </a:rPr>
              <a:t>S</a:t>
            </a:r>
            <a:r>
              <a:rPr lang="pt-BR" sz="1600" b="1" i="1" baseline="-25000" dirty="0" err="1" smtClean="0">
                <a:latin typeface="Calibri"/>
                <a:cs typeface="Calibri"/>
              </a:rPr>
              <a:t>normalized</a:t>
            </a:r>
            <a:r>
              <a:rPr lang="pt-BR" sz="1600" baseline="-25000" dirty="0" smtClean="0">
                <a:latin typeface="Calibri"/>
                <a:cs typeface="Calibri"/>
              </a:rPr>
              <a:t> </a:t>
            </a:r>
            <a:r>
              <a:rPr lang="pt-BR" sz="1600" dirty="0" smtClean="0">
                <a:latin typeface="Calibri"/>
                <a:cs typeface="Calibri"/>
              </a:rPr>
              <a:t>e </a:t>
            </a:r>
            <a:r>
              <a:rPr lang="pt-BR" sz="1600" b="1" i="1" dirty="0" err="1" smtClean="0">
                <a:latin typeface="Calibri"/>
                <a:cs typeface="Calibri"/>
              </a:rPr>
              <a:t>t</a:t>
            </a:r>
            <a:r>
              <a:rPr lang="pt-BR" sz="1600" b="1" i="1" baseline="-25000" dirty="0" err="1" smtClean="0">
                <a:latin typeface="Calibri"/>
                <a:cs typeface="Calibri"/>
              </a:rPr>
              <a:t>normalized</a:t>
            </a:r>
            <a:r>
              <a:rPr lang="pt-BR" sz="1600" dirty="0" smtClean="0">
                <a:latin typeface="Calibri"/>
                <a:cs typeface="Calibri"/>
              </a:rPr>
              <a:t>:</a:t>
            </a:r>
            <a:r>
              <a:rPr lang="pt-BR" sz="1500" dirty="0" smtClean="0">
                <a:latin typeface="Calibri"/>
                <a:cs typeface="Calibri"/>
              </a:rPr>
              <a:t> encontrados na Etapa 1.</a:t>
            </a:r>
          </a:p>
          <a:p>
            <a:pPr algn="just">
              <a:lnSpc>
                <a:spcPct val="150000"/>
              </a:lnSpc>
            </a:pPr>
            <a:r>
              <a:rPr lang="en-US" sz="1600" b="1" i="1" dirty="0">
                <a:latin typeface="Calibri"/>
                <a:cs typeface="Calibri"/>
              </a:rPr>
              <a:t>i</a:t>
            </a:r>
            <a:r>
              <a:rPr lang="pt-BR" sz="1600" b="1" i="1" baseline="-25000" dirty="0" smtClean="0">
                <a:latin typeface="Calibri"/>
                <a:cs typeface="Calibri"/>
              </a:rPr>
              <a:t>char</a:t>
            </a:r>
            <a:r>
              <a:rPr lang="pt-BR" sz="1600" dirty="0" smtClean="0">
                <a:latin typeface="Calibri"/>
                <a:cs typeface="Calibri"/>
              </a:rPr>
              <a:t>:</a:t>
            </a:r>
            <a:r>
              <a:rPr lang="en-US" sz="1500" b="1" dirty="0" smtClean="0">
                <a:latin typeface="Calibri"/>
                <a:cs typeface="Calibri"/>
              </a:rPr>
              <a:t> </a:t>
            </a:r>
            <a:r>
              <a:rPr lang="en-US" sz="1500" dirty="0" err="1" smtClean="0">
                <a:latin typeface="Calibri"/>
                <a:cs typeface="Calibri"/>
              </a:rPr>
              <a:t>índice</a:t>
            </a:r>
            <a:r>
              <a:rPr lang="en-US" sz="1500" dirty="0" smtClean="0">
                <a:latin typeface="Calibri"/>
                <a:cs typeface="Calibri"/>
              </a:rPr>
              <a:t> do </a:t>
            </a:r>
            <a:r>
              <a:rPr lang="en-US" sz="1500" dirty="0" err="1" smtClean="0">
                <a:latin typeface="Calibri"/>
                <a:cs typeface="Calibri"/>
              </a:rPr>
              <a:t>caractere</a:t>
            </a:r>
            <a:r>
              <a:rPr lang="en-US" sz="1500" dirty="0" smtClean="0">
                <a:latin typeface="Calibri"/>
                <a:cs typeface="Calibri"/>
              </a:rPr>
              <a:t> </a:t>
            </a:r>
            <a:r>
              <a:rPr lang="en-US" sz="1500" dirty="0" err="1" smtClean="0">
                <a:latin typeface="Calibri"/>
                <a:cs typeface="Calibri"/>
              </a:rPr>
              <a:t>dentro</a:t>
            </a:r>
            <a:r>
              <a:rPr lang="en-US" sz="1500" dirty="0" smtClean="0">
                <a:latin typeface="Calibri"/>
                <a:cs typeface="Calibri"/>
              </a:rPr>
              <a:t> do </a:t>
            </a:r>
            <a:r>
              <a:rPr lang="en-US" sz="1500" dirty="0" err="1" smtClean="0">
                <a:latin typeface="Calibri"/>
                <a:cs typeface="Calibri"/>
              </a:rPr>
              <a:t>rótulo</a:t>
            </a:r>
            <a:r>
              <a:rPr lang="en-US" sz="1500" dirty="0" smtClean="0">
                <a:latin typeface="Calibri"/>
                <a:cs typeface="Calibri"/>
              </a:rPr>
              <a:t>.</a:t>
            </a:r>
            <a:endParaRPr lang="pt-BR" sz="1500" dirty="0">
              <a:latin typeface="Calibri"/>
              <a:cs typeface="Calibri"/>
            </a:endParaRPr>
          </a:p>
          <a:p>
            <a:pPr algn="just">
              <a:lnSpc>
                <a:spcPct val="150000"/>
              </a:lnSpc>
            </a:pPr>
            <a:r>
              <a:rPr lang="x-none" sz="1600" b="1" i="1" dirty="0" smtClean="0">
                <a:latin typeface="Calibri"/>
                <a:cs typeface="Calibri"/>
              </a:rPr>
              <a:t>t</a:t>
            </a:r>
            <a:r>
              <a:rPr lang="x-none" sz="1600" b="1" i="1" baseline="-25000" dirty="0" smtClean="0">
                <a:latin typeface="Calibri"/>
                <a:cs typeface="Calibri"/>
              </a:rPr>
              <a:t>Offset</a:t>
            </a:r>
            <a:r>
              <a:rPr lang="x-none" sz="1600" b="1" i="1" dirty="0" smtClean="0">
                <a:latin typeface="Calibri"/>
                <a:cs typeface="Calibri"/>
              </a:rPr>
              <a:t> e s</a:t>
            </a:r>
            <a:r>
              <a:rPr lang="x-none" sz="1600" b="1" i="1" baseline="-25000" dirty="0" smtClean="0">
                <a:latin typeface="Calibri"/>
                <a:cs typeface="Calibri"/>
              </a:rPr>
              <a:t>Offset</a:t>
            </a:r>
            <a:r>
              <a:rPr lang="pt-BR" sz="1600" dirty="0">
                <a:latin typeface="Calibri"/>
                <a:cs typeface="Calibri"/>
              </a:rPr>
              <a:t>:</a:t>
            </a:r>
            <a:r>
              <a:rPr lang="pt-BR" sz="1500" dirty="0" smtClean="0">
                <a:latin typeface="Calibri"/>
                <a:cs typeface="Calibri"/>
              </a:rPr>
              <a:t> </a:t>
            </a:r>
            <a:r>
              <a:rPr lang="pt-BR" sz="1500" i="1" dirty="0" smtClean="0">
                <a:latin typeface="Calibri"/>
                <a:cs typeface="Calibri"/>
              </a:rPr>
              <a:t>offset</a:t>
            </a:r>
            <a:r>
              <a:rPr lang="pt-BR" sz="1500" dirty="0" smtClean="0">
                <a:latin typeface="Calibri"/>
                <a:cs typeface="Calibri"/>
              </a:rPr>
              <a:t> do fragmento em relação ao início de uma linha e de uma coluna.</a:t>
            </a:r>
            <a:endParaRPr lang="pt-BR" sz="1500" dirty="0">
              <a:latin typeface="Calibri"/>
              <a:cs typeface="Calibri"/>
            </a:endParaRPr>
          </a:p>
        </p:txBody>
      </p:sp>
      <p:grpSp>
        <p:nvGrpSpPr>
          <p:cNvPr id="148" name="Group 147"/>
          <p:cNvGrpSpPr/>
          <p:nvPr/>
        </p:nvGrpSpPr>
        <p:grpSpPr>
          <a:xfrm>
            <a:off x="716862" y="2288495"/>
            <a:ext cx="4091484" cy="3249378"/>
            <a:chOff x="2046753" y="1988428"/>
            <a:chExt cx="2971094" cy="2359586"/>
          </a:xfrm>
        </p:grpSpPr>
        <p:grpSp>
          <p:nvGrpSpPr>
            <p:cNvPr id="149" name="Group 148"/>
            <p:cNvGrpSpPr/>
            <p:nvPr/>
          </p:nvGrpSpPr>
          <p:grpSpPr>
            <a:xfrm>
              <a:off x="2046753" y="1988428"/>
              <a:ext cx="2971094" cy="2359586"/>
              <a:chOff x="2046753" y="1988428"/>
              <a:chExt cx="2971094" cy="2359586"/>
            </a:xfrm>
          </p:grpSpPr>
          <p:grpSp>
            <p:nvGrpSpPr>
              <p:cNvPr id="152" name="Group 151"/>
              <p:cNvGrpSpPr/>
              <p:nvPr/>
            </p:nvGrpSpPr>
            <p:grpSpPr>
              <a:xfrm>
                <a:off x="2046753" y="2374861"/>
                <a:ext cx="2971094" cy="1973153"/>
                <a:chOff x="4343426" y="2374861"/>
                <a:chExt cx="2971094" cy="1973153"/>
              </a:xfrm>
            </p:grpSpPr>
            <p:sp>
              <p:nvSpPr>
                <p:cNvPr id="164" name="Cube 163"/>
                <p:cNvSpPr/>
                <p:nvPr/>
              </p:nvSpPr>
              <p:spPr>
                <a:xfrm>
                  <a:off x="4691435" y="2508250"/>
                  <a:ext cx="1574995" cy="1492434"/>
                </a:xfrm>
                <a:prstGeom prst="cube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3"/>
                </a:lnRef>
                <a:fillRef idx="3">
                  <a:schemeClr val="accent3"/>
                </a:fillRef>
                <a:effectRef idx="2">
                  <a:schemeClr val="accent3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en-US" sz="1100" noProof="1" smtClean="0">
                      <a:effectLst/>
                      <a:ea typeface="Times New Roman"/>
                      <a:cs typeface="Times New Roman"/>
                    </a:rPr>
                    <a:t> </a:t>
                  </a:r>
                  <a:endParaRPr lang="en-US" sz="1100" noProof="1">
                    <a:effectLst/>
                    <a:ea typeface="ＭＳ 明朝"/>
                    <a:cs typeface="Times New Roman"/>
                  </a:endParaRPr>
                </a:p>
              </p:txBody>
            </p:sp>
            <p:cxnSp>
              <p:nvCxnSpPr>
                <p:cNvPr id="165" name="Straight Connector 164"/>
                <p:cNvCxnSpPr/>
                <p:nvPr/>
              </p:nvCxnSpPr>
              <p:spPr>
                <a:xfrm>
                  <a:off x="4838351" y="2881358"/>
                  <a:ext cx="0" cy="1119326"/>
                </a:xfrm>
                <a:prstGeom prst="line">
                  <a:avLst/>
                </a:prstGeom>
                <a:ln w="9525"/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66" name="Group 165"/>
                <p:cNvGrpSpPr/>
                <p:nvPr/>
              </p:nvGrpSpPr>
              <p:grpSpPr>
                <a:xfrm>
                  <a:off x="4571622" y="4099031"/>
                  <a:ext cx="1526470" cy="248983"/>
                  <a:chOff x="2665557" y="1590985"/>
                  <a:chExt cx="1526518" cy="249015"/>
                </a:xfrm>
              </p:grpSpPr>
              <p:sp>
                <p:nvSpPr>
                  <p:cNvPr id="190" name="Text Box 266"/>
                  <p:cNvSpPr txBox="1"/>
                  <p:nvPr/>
                </p:nvSpPr>
                <p:spPr>
                  <a:xfrm>
                    <a:off x="2665557" y="1594122"/>
                    <a:ext cx="208603" cy="245878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>
                      <a:spcAft>
                        <a:spcPts val="0"/>
                      </a:spcAft>
                    </a:pPr>
                    <a:r>
                      <a:rPr lang="pt-BR" sz="1600" kern="1200" noProof="1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ＭＳ 明朝"/>
                        <a:cs typeface="Times New Roman"/>
                      </a:rPr>
                      <a:t>0</a:t>
                    </a:r>
                    <a:endParaRPr lang="en-US" sz="1600" noProof="1">
                      <a:effectLst/>
                      <a:latin typeface="Times"/>
                      <a:ea typeface="ＭＳ 明朝"/>
                      <a:cs typeface="Times New Roman"/>
                    </a:endParaRPr>
                  </a:p>
                </p:txBody>
              </p:sp>
              <p:grpSp>
                <p:nvGrpSpPr>
                  <p:cNvPr id="191" name="Group 190"/>
                  <p:cNvGrpSpPr/>
                  <p:nvPr/>
                </p:nvGrpSpPr>
                <p:grpSpPr>
                  <a:xfrm>
                    <a:off x="2792237" y="1590985"/>
                    <a:ext cx="1399838" cy="249014"/>
                    <a:chOff x="2792237" y="1590985"/>
                    <a:chExt cx="1399838" cy="249014"/>
                  </a:xfrm>
                </p:grpSpPr>
                <p:sp>
                  <p:nvSpPr>
                    <p:cNvPr id="192" name="Text Box 268"/>
                    <p:cNvSpPr txBox="1"/>
                    <p:nvPr/>
                  </p:nvSpPr>
                  <p:spPr>
                    <a:xfrm>
                      <a:off x="3281267" y="1594122"/>
                      <a:ext cx="208603" cy="245877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600" noProof="1" smtClean="0">
                          <a:solidFill>
                            <a:srgbClr val="000000"/>
                          </a:solidFill>
                          <a:latin typeface="Times New Roman"/>
                          <a:ea typeface="ＭＳ 明朝"/>
                          <a:cs typeface="Times New Roman"/>
                        </a:rPr>
                        <a:t>1</a:t>
                      </a:r>
                      <a:endParaRPr lang="en-US" sz="1600" noProof="1">
                        <a:effectLst/>
                        <a:latin typeface="Times"/>
                        <a:ea typeface="ＭＳ 明朝"/>
                        <a:cs typeface="Times New Roman"/>
                      </a:endParaRPr>
                    </a:p>
                  </p:txBody>
                </p:sp>
                <p:cxnSp>
                  <p:nvCxnSpPr>
                    <p:cNvPr id="193" name="Straight Connector 192"/>
                    <p:cNvCxnSpPr/>
                    <p:nvPr/>
                  </p:nvCxnSpPr>
                  <p:spPr>
                    <a:xfrm>
                      <a:off x="2792237" y="1590985"/>
                      <a:ext cx="1399838" cy="0"/>
                    </a:xfrm>
                    <a:prstGeom prst="line">
                      <a:avLst/>
                    </a:prstGeom>
                    <a:ln>
                      <a:headEnd type="diamond"/>
                      <a:tailEnd type="triangle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cxnSp>
              <p:nvCxnSpPr>
                <p:cNvPr id="167" name="Straight Connector 166"/>
                <p:cNvCxnSpPr/>
                <p:nvPr/>
              </p:nvCxnSpPr>
              <p:spPr>
                <a:xfrm>
                  <a:off x="5292361" y="2881358"/>
                  <a:ext cx="0" cy="1119326"/>
                </a:xfrm>
                <a:prstGeom prst="line">
                  <a:avLst/>
                </a:prstGeom>
                <a:ln w="9525"/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8" name="Straight Connector 167"/>
                <p:cNvCxnSpPr/>
                <p:nvPr/>
              </p:nvCxnSpPr>
              <p:spPr>
                <a:xfrm>
                  <a:off x="4990746" y="2881358"/>
                  <a:ext cx="0" cy="1119326"/>
                </a:xfrm>
                <a:prstGeom prst="line">
                  <a:avLst/>
                </a:prstGeom>
                <a:ln w="9525"/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9" name="Straight Connector 168"/>
                <p:cNvCxnSpPr/>
                <p:nvPr/>
              </p:nvCxnSpPr>
              <p:spPr>
                <a:xfrm>
                  <a:off x="5591507" y="2881358"/>
                  <a:ext cx="0" cy="1119326"/>
                </a:xfrm>
                <a:prstGeom prst="line">
                  <a:avLst/>
                </a:prstGeom>
                <a:ln w="9525"/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0" name="Straight Connector 169"/>
                <p:cNvCxnSpPr/>
                <p:nvPr/>
              </p:nvCxnSpPr>
              <p:spPr>
                <a:xfrm>
                  <a:off x="5139966" y="2881358"/>
                  <a:ext cx="0" cy="1119326"/>
                </a:xfrm>
                <a:prstGeom prst="line">
                  <a:avLst/>
                </a:prstGeom>
                <a:ln w="9525"/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1" name="Straight Connector 170"/>
                <p:cNvCxnSpPr/>
                <p:nvPr/>
              </p:nvCxnSpPr>
              <p:spPr>
                <a:xfrm>
                  <a:off x="5441581" y="2881358"/>
                  <a:ext cx="0" cy="1119326"/>
                </a:xfrm>
                <a:prstGeom prst="line">
                  <a:avLst/>
                </a:prstGeom>
                <a:ln w="9525"/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2" name="Straight Connector 171"/>
                <p:cNvCxnSpPr/>
                <p:nvPr/>
              </p:nvCxnSpPr>
              <p:spPr>
                <a:xfrm>
                  <a:off x="5743195" y="2886794"/>
                  <a:ext cx="0" cy="1119326"/>
                </a:xfrm>
                <a:prstGeom prst="line">
                  <a:avLst/>
                </a:prstGeom>
                <a:ln w="9525"/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3" name="Text Box 301"/>
                <p:cNvSpPr txBox="1"/>
                <p:nvPr/>
              </p:nvSpPr>
              <p:spPr>
                <a:xfrm>
                  <a:off x="6097788" y="3985523"/>
                  <a:ext cx="24455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pt-BR" sz="1200" kern="1200" noProof="1" smtClean="0">
                      <a:solidFill>
                        <a:srgbClr val="000000"/>
                      </a:solidFill>
                      <a:effectLst/>
                      <a:latin typeface="Times New Roman"/>
                      <a:ea typeface="ＭＳ 明朝"/>
                      <a:cs typeface="Times New Roman"/>
                    </a:rPr>
                    <a:t>s</a:t>
                  </a:r>
                  <a:endParaRPr lang="en-US" sz="1000" noProof="1">
                    <a:effectLst/>
                    <a:latin typeface="Times"/>
                    <a:ea typeface="ＭＳ 明朝"/>
                    <a:cs typeface="Times New Roman"/>
                  </a:endParaRPr>
                </a:p>
              </p:txBody>
            </p:sp>
            <p:cxnSp>
              <p:nvCxnSpPr>
                <p:cNvPr id="174" name="Straight Connector 173"/>
                <p:cNvCxnSpPr/>
                <p:nvPr/>
              </p:nvCxnSpPr>
              <p:spPr>
                <a:xfrm>
                  <a:off x="4990746" y="2803637"/>
                  <a:ext cx="149220" cy="0"/>
                </a:xfrm>
                <a:prstGeom prst="line">
                  <a:avLst/>
                </a:prstGeom>
                <a:ln w="0">
                  <a:solidFill>
                    <a:schemeClr val="tx1"/>
                  </a:solidFill>
                  <a:headEnd type="diamond"/>
                  <a:tailEnd type="diamond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5" name="Text Box 266"/>
                <p:cNvSpPr txBox="1"/>
                <p:nvPr/>
              </p:nvSpPr>
              <p:spPr>
                <a:xfrm>
                  <a:off x="4897924" y="2542118"/>
                  <a:ext cx="1265313" cy="26819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pt-BR" i="1" noProof="1">
                      <a:solidFill>
                        <a:srgbClr val="234271"/>
                      </a:solidFill>
                      <a:latin typeface="Calibri"/>
                      <a:cs typeface="Calibri"/>
                    </a:rPr>
                    <a:t>1/4 (</a:t>
                  </a:r>
                  <a:r>
                    <a:rPr lang="pt-BR" i="1" noProof="1" smtClean="0">
                      <a:solidFill>
                        <a:srgbClr val="234271"/>
                      </a:solidFill>
                      <a:latin typeface="Calibri"/>
                      <a:cs typeface="Calibri"/>
                    </a:rPr>
                    <a:t>charWidth</a:t>
                  </a:r>
                  <a:r>
                    <a:rPr lang="pt-BR" i="1" noProof="1">
                      <a:solidFill>
                        <a:srgbClr val="234271"/>
                      </a:solidFill>
                      <a:latin typeface="Calibri"/>
                      <a:cs typeface="Calibri"/>
                    </a:rPr>
                    <a:t>)</a:t>
                  </a:r>
                  <a:endParaRPr lang="en-US" i="1" noProof="1">
                    <a:solidFill>
                      <a:srgbClr val="234271"/>
                    </a:solidFill>
                    <a:latin typeface="Calibri"/>
                    <a:cs typeface="Calibri"/>
                  </a:endParaRPr>
                </a:p>
              </p:txBody>
            </p:sp>
            <p:cxnSp>
              <p:nvCxnSpPr>
                <p:cNvPr id="176" name="Straight Connector 175"/>
                <p:cNvCxnSpPr/>
                <p:nvPr/>
              </p:nvCxnSpPr>
              <p:spPr>
                <a:xfrm flipH="1" flipV="1">
                  <a:off x="4593374" y="2661334"/>
                  <a:ext cx="11771" cy="1336092"/>
                </a:xfrm>
                <a:prstGeom prst="line">
                  <a:avLst/>
                </a:prstGeom>
                <a:ln>
                  <a:headEnd type="diamond"/>
                  <a:tailEnd type="triangle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7" name="Text Box 301"/>
                <p:cNvSpPr txBox="1"/>
                <p:nvPr/>
              </p:nvSpPr>
              <p:spPr>
                <a:xfrm>
                  <a:off x="4483864" y="2374861"/>
                  <a:ext cx="235962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pt-BR" sz="1200" noProof="1" smtClean="0">
                      <a:solidFill>
                        <a:srgbClr val="000000"/>
                      </a:solidFill>
                      <a:latin typeface="Times New Roman"/>
                      <a:ea typeface="ＭＳ 明朝"/>
                      <a:cs typeface="Times New Roman"/>
                    </a:rPr>
                    <a:t>t</a:t>
                  </a:r>
                  <a:endParaRPr lang="en-US" sz="1000" noProof="1">
                    <a:effectLst/>
                    <a:latin typeface="Times"/>
                    <a:ea typeface="ＭＳ 明朝"/>
                    <a:cs typeface="Times New Roman"/>
                  </a:endParaRPr>
                </a:p>
              </p:txBody>
            </p:sp>
            <p:sp>
              <p:nvSpPr>
                <p:cNvPr id="178" name="Text Box 293"/>
                <p:cNvSpPr txBox="1"/>
                <p:nvPr/>
              </p:nvSpPr>
              <p:spPr>
                <a:xfrm>
                  <a:off x="4648193" y="3743853"/>
                  <a:ext cx="226258" cy="26819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pt-BR" noProof="1">
                      <a:solidFill>
                        <a:srgbClr val="000000"/>
                      </a:solidFill>
                      <a:latin typeface="Consolas"/>
                      <a:ea typeface="ＭＳ 明朝"/>
                      <a:cs typeface="Consolas"/>
                    </a:rPr>
                    <a:t>B</a:t>
                  </a:r>
                  <a:endParaRPr lang="en-US" noProof="1">
                    <a:effectLst/>
                    <a:latin typeface="Consolas"/>
                    <a:ea typeface="ＭＳ 明朝"/>
                    <a:cs typeface="Consolas"/>
                  </a:endParaRPr>
                </a:p>
              </p:txBody>
            </p:sp>
            <p:sp>
              <p:nvSpPr>
                <p:cNvPr id="179" name="Text Box 294"/>
                <p:cNvSpPr txBox="1"/>
                <p:nvPr/>
              </p:nvSpPr>
              <p:spPr>
                <a:xfrm>
                  <a:off x="4804136" y="3741547"/>
                  <a:ext cx="200444" cy="26819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pt-BR" kern="1200" noProof="1" smtClean="0">
                      <a:solidFill>
                        <a:srgbClr val="000000"/>
                      </a:solidFill>
                      <a:effectLst/>
                      <a:latin typeface="Consolas"/>
                      <a:ea typeface="ＭＳ 明朝"/>
                      <a:cs typeface="Consolas"/>
                    </a:rPr>
                    <a:t>O</a:t>
                  </a:r>
                  <a:endParaRPr lang="en-US" noProof="1">
                    <a:effectLst/>
                    <a:latin typeface="Consolas"/>
                    <a:ea typeface="ＭＳ 明朝"/>
                    <a:cs typeface="Consolas"/>
                  </a:endParaRPr>
                </a:p>
              </p:txBody>
            </p:sp>
            <p:sp>
              <p:nvSpPr>
                <p:cNvPr id="180" name="Text Box 295"/>
                <p:cNvSpPr txBox="1"/>
                <p:nvPr/>
              </p:nvSpPr>
              <p:spPr>
                <a:xfrm>
                  <a:off x="4956528" y="3738530"/>
                  <a:ext cx="227222" cy="26819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pt-BR" kern="1200" noProof="1" smtClean="0">
                      <a:solidFill>
                        <a:srgbClr val="000000"/>
                      </a:solidFill>
                      <a:effectLst/>
                      <a:latin typeface="Consolas"/>
                      <a:ea typeface="ＭＳ 明朝"/>
                      <a:cs typeface="Consolas"/>
                    </a:rPr>
                    <a:t>X</a:t>
                  </a:r>
                  <a:endParaRPr lang="en-US" noProof="1">
                    <a:effectLst/>
                    <a:latin typeface="Consolas"/>
                    <a:ea typeface="ＭＳ 明朝"/>
                    <a:cs typeface="Consolas"/>
                  </a:endParaRPr>
                </a:p>
              </p:txBody>
            </p:sp>
            <p:sp>
              <p:nvSpPr>
                <p:cNvPr id="181" name="Text Box 296"/>
                <p:cNvSpPr txBox="1"/>
                <p:nvPr/>
              </p:nvSpPr>
              <p:spPr>
                <a:xfrm>
                  <a:off x="5103356" y="3737924"/>
                  <a:ext cx="226258" cy="26819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pt-BR" noProof="1">
                      <a:solidFill>
                        <a:srgbClr val="000000"/>
                      </a:solidFill>
                      <a:latin typeface="Consolas"/>
                      <a:ea typeface="ＭＳ 明朝"/>
                      <a:cs typeface="Consolas"/>
                    </a:rPr>
                    <a:t>1</a:t>
                  </a:r>
                  <a:endParaRPr lang="en-US" noProof="1">
                    <a:effectLst/>
                    <a:latin typeface="Consolas"/>
                    <a:ea typeface="ＭＳ 明朝"/>
                    <a:cs typeface="Consolas"/>
                  </a:endParaRPr>
                </a:p>
              </p:txBody>
            </p:sp>
            <p:sp>
              <p:nvSpPr>
                <p:cNvPr id="182" name="Text Box 266"/>
                <p:cNvSpPr txBox="1"/>
                <p:nvPr/>
              </p:nvSpPr>
              <p:spPr>
                <a:xfrm>
                  <a:off x="4346367" y="3637659"/>
                  <a:ext cx="208597" cy="24584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US" sz="1600" noProof="1" smtClean="0">
                      <a:effectLst/>
                      <a:latin typeface="Times"/>
                      <a:ea typeface="ＭＳ 明朝"/>
                      <a:cs typeface="Times New Roman"/>
                    </a:rPr>
                    <a:t>1</a:t>
                  </a:r>
                  <a:endParaRPr lang="en-US" sz="1600" noProof="1">
                    <a:effectLst/>
                    <a:latin typeface="Times"/>
                    <a:ea typeface="ＭＳ 明朝"/>
                    <a:cs typeface="Times New Roman"/>
                  </a:endParaRPr>
                </a:p>
              </p:txBody>
            </p:sp>
            <p:sp>
              <p:nvSpPr>
                <p:cNvPr id="183" name="Text Box 266"/>
                <p:cNvSpPr txBox="1"/>
                <p:nvPr/>
              </p:nvSpPr>
              <p:spPr>
                <a:xfrm>
                  <a:off x="4343426" y="3849859"/>
                  <a:ext cx="208597" cy="24584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pt-BR" sz="1600" kern="1200" noProof="1" smtClean="0">
                      <a:solidFill>
                        <a:srgbClr val="000000"/>
                      </a:solidFill>
                      <a:effectLst/>
                      <a:latin typeface="Times New Roman"/>
                      <a:ea typeface="ＭＳ 明朝"/>
                      <a:cs typeface="Times New Roman"/>
                    </a:rPr>
                    <a:t>0</a:t>
                  </a:r>
                  <a:endParaRPr lang="en-US" sz="1600" noProof="1">
                    <a:effectLst/>
                    <a:latin typeface="Times"/>
                    <a:ea typeface="ＭＳ 明朝"/>
                    <a:cs typeface="Times New Roman"/>
                  </a:endParaRPr>
                </a:p>
              </p:txBody>
            </p:sp>
            <p:cxnSp>
              <p:nvCxnSpPr>
                <p:cNvPr id="184" name="Straight Connector 183"/>
                <p:cNvCxnSpPr/>
                <p:nvPr/>
              </p:nvCxnSpPr>
              <p:spPr>
                <a:xfrm>
                  <a:off x="6099864" y="3782043"/>
                  <a:ext cx="0" cy="190209"/>
                </a:xfrm>
                <a:prstGeom prst="line">
                  <a:avLst/>
                </a:prstGeom>
                <a:ln w="0">
                  <a:solidFill>
                    <a:schemeClr val="tx1"/>
                  </a:solidFill>
                  <a:headEnd type="diamond"/>
                  <a:tailEnd type="diamond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85" name="Text Box 266"/>
                <p:cNvSpPr txBox="1"/>
                <p:nvPr/>
              </p:nvSpPr>
              <p:spPr>
                <a:xfrm>
                  <a:off x="6163874" y="3751468"/>
                  <a:ext cx="1150646" cy="26819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pt-BR" i="1" noProof="1">
                      <a:solidFill>
                        <a:srgbClr val="234271"/>
                      </a:solidFill>
                      <a:latin typeface="Calibri"/>
                      <a:cs typeface="Calibri"/>
                    </a:rPr>
                    <a:t>1 (</a:t>
                  </a:r>
                  <a:r>
                    <a:rPr lang="pt-BR" i="1" noProof="1" smtClean="0">
                      <a:solidFill>
                        <a:srgbClr val="234271"/>
                      </a:solidFill>
                      <a:latin typeface="Calibri"/>
                      <a:cs typeface="Calibri"/>
                    </a:rPr>
                    <a:t>charHeight</a:t>
                  </a:r>
                  <a:r>
                    <a:rPr lang="pt-BR" i="1" noProof="1">
                      <a:solidFill>
                        <a:srgbClr val="234271"/>
                      </a:solidFill>
                      <a:latin typeface="Calibri"/>
                      <a:cs typeface="Calibri"/>
                    </a:rPr>
                    <a:t>)</a:t>
                  </a:r>
                  <a:endParaRPr lang="en-US" i="1" noProof="1">
                    <a:solidFill>
                      <a:srgbClr val="234271"/>
                    </a:solidFill>
                    <a:latin typeface="Calibri"/>
                    <a:cs typeface="Calibri"/>
                  </a:endParaRPr>
                </a:p>
              </p:txBody>
            </p:sp>
            <p:cxnSp>
              <p:nvCxnSpPr>
                <p:cNvPr id="186" name="Straight Connector 185"/>
                <p:cNvCxnSpPr/>
                <p:nvPr/>
              </p:nvCxnSpPr>
              <p:spPr>
                <a:xfrm flipH="1">
                  <a:off x="4691436" y="3780752"/>
                  <a:ext cx="1201055" cy="0"/>
                </a:xfrm>
                <a:prstGeom prst="line">
                  <a:avLst/>
                </a:prstGeom>
                <a:ln w="9525"/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7" name="Straight Connector 186"/>
                <p:cNvCxnSpPr/>
                <p:nvPr/>
              </p:nvCxnSpPr>
              <p:spPr>
                <a:xfrm flipH="1">
                  <a:off x="4993050" y="3850369"/>
                  <a:ext cx="129600" cy="348"/>
                </a:xfrm>
                <a:prstGeom prst="line">
                  <a:avLst/>
                </a:prstGeom>
                <a:ln w="9525">
                  <a:solidFill>
                    <a:srgbClr val="FF0000"/>
                  </a:solidFill>
                  <a:prstDash val="sysDash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8" name="Straight Connector 187"/>
                <p:cNvCxnSpPr/>
                <p:nvPr/>
              </p:nvCxnSpPr>
              <p:spPr>
                <a:xfrm>
                  <a:off x="5103356" y="3861502"/>
                  <a:ext cx="0" cy="147600"/>
                </a:xfrm>
                <a:prstGeom prst="line">
                  <a:avLst/>
                </a:prstGeom>
                <a:ln w="9525">
                  <a:solidFill>
                    <a:srgbClr val="FF0000"/>
                  </a:solidFill>
                  <a:prstDash val="sysDash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89" name="Oval 188"/>
                <p:cNvSpPr/>
                <p:nvPr/>
              </p:nvSpPr>
              <p:spPr>
                <a:xfrm>
                  <a:off x="5078398" y="3831674"/>
                  <a:ext cx="45717" cy="45713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en-US" sz="1100" noProof="1" smtClean="0">
                      <a:effectLst/>
                      <a:ea typeface="Times New Roman"/>
                      <a:cs typeface="Times New Roman"/>
                    </a:rPr>
                    <a:t> </a:t>
                  </a:r>
                  <a:endParaRPr lang="en-US" sz="1100" noProof="1">
                    <a:effectLst/>
                    <a:ea typeface="ＭＳ 明朝"/>
                    <a:cs typeface="Times New Roman"/>
                  </a:endParaRPr>
                </a:p>
              </p:txBody>
            </p:sp>
          </p:grpSp>
          <p:sp>
            <p:nvSpPr>
              <p:cNvPr id="158" name="TextBox 157"/>
              <p:cNvSpPr txBox="1"/>
              <p:nvPr/>
            </p:nvSpPr>
            <p:spPr>
              <a:xfrm>
                <a:off x="2696377" y="1988428"/>
                <a:ext cx="118745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noProof="1" smtClean="0"/>
                  <a:t>Geometria</a:t>
                </a:r>
                <a:endParaRPr lang="pt-BR" noProof="1"/>
              </a:p>
            </p:txBody>
          </p:sp>
        </p:grpSp>
        <p:cxnSp>
          <p:nvCxnSpPr>
            <p:cNvPr id="150" name="Straight Connector 149"/>
            <p:cNvCxnSpPr/>
            <p:nvPr/>
          </p:nvCxnSpPr>
          <p:spPr>
            <a:xfrm flipH="1">
              <a:off x="2995683" y="4059833"/>
              <a:ext cx="907" cy="84784"/>
            </a:xfrm>
            <a:prstGeom prst="line">
              <a:avLst/>
            </a:prstGeom>
            <a:ln w="9525"/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/>
          </p:nvCxnSpPr>
          <p:spPr>
            <a:xfrm rot="5400000" flipH="1">
              <a:off x="2308213" y="3737626"/>
              <a:ext cx="1208" cy="84784"/>
            </a:xfrm>
            <a:prstGeom prst="line">
              <a:avLst/>
            </a:prstGeom>
            <a:ln w="9525"/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Rounded Rectangular Callout 47"/>
          <p:cNvSpPr/>
          <p:nvPr/>
        </p:nvSpPr>
        <p:spPr>
          <a:xfrm>
            <a:off x="3927264" y="3310773"/>
            <a:ext cx="1152737" cy="838801"/>
          </a:xfrm>
          <a:prstGeom prst="wedgeRoundRectCallout">
            <a:avLst>
              <a:gd name="adj1" fmla="val -96366"/>
              <a:gd name="adj2" fmla="val 44028"/>
              <a:gd name="adj3" fmla="val 1666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i="1" dirty="0"/>
              <a:t>n</a:t>
            </a:r>
            <a:r>
              <a:rPr lang="x-none" i="1" baseline="-25000" dirty="0" smtClean="0"/>
              <a:t>chars</a:t>
            </a:r>
            <a:r>
              <a:rPr lang="x-none" dirty="0" smtClean="0"/>
              <a:t> = 4</a:t>
            </a:r>
          </a:p>
          <a:p>
            <a:pPr algn="just"/>
            <a:r>
              <a:rPr lang="en-US" i="1" dirty="0"/>
              <a:t>i</a:t>
            </a:r>
            <a:r>
              <a:rPr lang="x-none" i="1" baseline="-25000" dirty="0" smtClean="0"/>
              <a:t>char</a:t>
            </a:r>
            <a:r>
              <a:rPr lang="x-none" dirty="0" smtClean="0"/>
              <a:t> = 2</a:t>
            </a:r>
            <a:endParaRPr lang="pt-BR" dirty="0"/>
          </a:p>
        </p:txBody>
      </p:sp>
      <p:sp>
        <p:nvSpPr>
          <p:cNvPr id="50" name="Left Brace 49"/>
          <p:cNvSpPr/>
          <p:nvPr/>
        </p:nvSpPr>
        <p:spPr>
          <a:xfrm rot="16200000">
            <a:off x="1625468" y="5240591"/>
            <a:ext cx="120706" cy="155075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51" name="Left Brace 50"/>
          <p:cNvSpPr/>
          <p:nvPr/>
        </p:nvSpPr>
        <p:spPr>
          <a:xfrm>
            <a:off x="655058" y="4851867"/>
            <a:ext cx="120706" cy="207700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53" name="Text Box 266"/>
          <p:cNvSpPr txBox="1"/>
          <p:nvPr/>
        </p:nvSpPr>
        <p:spPr>
          <a:xfrm>
            <a:off x="1430584" y="5281642"/>
            <a:ext cx="4837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0"/>
              </a:spcAft>
            </a:pPr>
            <a:r>
              <a:rPr lang="pt-BR" sz="1200" i="1" noProof="1" smtClean="0">
                <a:solidFill>
                  <a:srgbClr val="FF0000"/>
                </a:solidFill>
                <a:latin typeface="Calibri"/>
                <a:cs typeface="Calibri"/>
              </a:rPr>
              <a:t>s</a:t>
            </a:r>
            <a:r>
              <a:rPr lang="pt-BR" sz="1200" i="1" baseline="-25000" noProof="1" smtClean="0">
                <a:solidFill>
                  <a:srgbClr val="FF0000"/>
                </a:solidFill>
                <a:latin typeface="Calibri"/>
                <a:cs typeface="Calibri"/>
              </a:rPr>
              <a:t>offset</a:t>
            </a:r>
            <a:endParaRPr lang="en-US" sz="1200" i="1" noProof="1">
              <a:solidFill>
                <a:srgbClr val="FF0000"/>
              </a:solidFill>
              <a:latin typeface="Calibri"/>
              <a:cs typeface="Calibri"/>
            </a:endParaRPr>
          </a:p>
        </p:txBody>
      </p:sp>
      <p:sp>
        <p:nvSpPr>
          <p:cNvPr id="54" name="Text Box 266"/>
          <p:cNvSpPr txBox="1"/>
          <p:nvPr/>
        </p:nvSpPr>
        <p:spPr>
          <a:xfrm>
            <a:off x="237190" y="4794159"/>
            <a:ext cx="4738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0"/>
              </a:spcAft>
            </a:pPr>
            <a:r>
              <a:rPr lang="pt-BR" sz="1200" i="1" noProof="1" smtClean="0">
                <a:solidFill>
                  <a:srgbClr val="FF0000"/>
                </a:solidFill>
                <a:latin typeface="Calibri"/>
                <a:cs typeface="Calibri"/>
              </a:rPr>
              <a:t>t</a:t>
            </a:r>
            <a:r>
              <a:rPr lang="pt-BR" sz="1200" i="1" baseline="-25000" noProof="1" smtClean="0">
                <a:solidFill>
                  <a:srgbClr val="FF0000"/>
                </a:solidFill>
                <a:latin typeface="Calibri"/>
                <a:cs typeface="Calibri"/>
              </a:rPr>
              <a:t>offset</a:t>
            </a:r>
            <a:endParaRPr lang="en-US" sz="1200" i="1" noProof="1">
              <a:solidFill>
                <a:srgbClr val="FF0000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994527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Rótulos em modelos massivos</a:t>
            </a:r>
            <a:endParaRPr lang="pt-B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15411" y="5841079"/>
            <a:ext cx="47836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dirty="0">
                <a:latin typeface="+mj-lt"/>
              </a:rPr>
              <a:t>Figura </a:t>
            </a:r>
            <a:r>
              <a:rPr lang="pt-BR" sz="1000" dirty="0" smtClean="0">
                <a:latin typeface="+mj-lt"/>
              </a:rPr>
              <a:t>19. </a:t>
            </a:r>
            <a:r>
              <a:rPr lang="pt-BR" sz="1000" dirty="0">
                <a:latin typeface="+mj-lt"/>
              </a:rPr>
              <a:t>U</a:t>
            </a:r>
            <a:r>
              <a:rPr lang="pt-BR" sz="1000" dirty="0" smtClean="0">
                <a:latin typeface="+mj-lt"/>
              </a:rPr>
              <a:t>m </a:t>
            </a:r>
            <a:r>
              <a:rPr lang="pt-BR" sz="1000" dirty="0">
                <a:latin typeface="+mj-lt"/>
              </a:rPr>
              <a:t>fragmento e seu offset em relação ao início de uma </a:t>
            </a:r>
            <a:r>
              <a:rPr lang="pt-BR" sz="1000" dirty="0" smtClean="0">
                <a:latin typeface="+mj-lt"/>
              </a:rPr>
              <a:t>coluna e de uma linha</a:t>
            </a:r>
            <a:endParaRPr lang="pt-BR" sz="1000" dirty="0">
              <a:latin typeface="+mj-lt"/>
            </a:endParaRP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9638965"/>
              </p:ext>
            </p:extLst>
          </p:nvPr>
        </p:nvGraphicFramePr>
        <p:xfrm>
          <a:off x="6412900" y="1296824"/>
          <a:ext cx="4541838" cy="1176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3" name="Equação" r:id="rId4" imgW="3251160" imgH="838080" progId="Equation.3">
                  <p:embed/>
                </p:oleObj>
              </mc:Choice>
              <mc:Fallback>
                <p:oleObj name="Equação" r:id="rId4" imgW="3251160" imgH="8380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12900" y="1296824"/>
                        <a:ext cx="4541838" cy="11763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Group 151"/>
          <p:cNvGrpSpPr/>
          <p:nvPr/>
        </p:nvGrpSpPr>
        <p:grpSpPr>
          <a:xfrm>
            <a:off x="1272691" y="2820651"/>
            <a:ext cx="3638161" cy="2717222"/>
            <a:chOff x="4421544" y="2374861"/>
            <a:chExt cx="2641908" cy="1973153"/>
          </a:xfrm>
        </p:grpSpPr>
        <p:sp>
          <p:nvSpPr>
            <p:cNvPr id="164" name="Cube 163"/>
            <p:cNvSpPr/>
            <p:nvPr/>
          </p:nvSpPr>
          <p:spPr>
            <a:xfrm>
              <a:off x="4691435" y="2508250"/>
              <a:ext cx="1574995" cy="1492434"/>
            </a:xfrm>
            <a:prstGeom prst="cub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100" noProof="1" smtClean="0">
                  <a:effectLst/>
                  <a:ea typeface="Times New Roman"/>
                  <a:cs typeface="Times New Roman"/>
                </a:rPr>
                <a:t> </a:t>
              </a:r>
              <a:endParaRPr lang="en-US" sz="1100" noProof="1">
                <a:effectLst/>
                <a:ea typeface="ＭＳ 明朝"/>
                <a:cs typeface="Times New Roman"/>
              </a:endParaRPr>
            </a:p>
          </p:txBody>
        </p:sp>
        <p:cxnSp>
          <p:nvCxnSpPr>
            <p:cNvPr id="165" name="Straight Connector 164"/>
            <p:cNvCxnSpPr/>
            <p:nvPr/>
          </p:nvCxnSpPr>
          <p:spPr>
            <a:xfrm>
              <a:off x="4838351" y="2881358"/>
              <a:ext cx="0" cy="1119326"/>
            </a:xfrm>
            <a:prstGeom prst="line">
              <a:avLst/>
            </a:prstGeom>
            <a:ln w="9525"/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Group 165"/>
            <p:cNvGrpSpPr/>
            <p:nvPr/>
          </p:nvGrpSpPr>
          <p:grpSpPr>
            <a:xfrm>
              <a:off x="4571622" y="4099031"/>
              <a:ext cx="1526470" cy="248983"/>
              <a:chOff x="2665557" y="1590985"/>
              <a:chExt cx="1526518" cy="249015"/>
            </a:xfrm>
          </p:grpSpPr>
          <p:sp>
            <p:nvSpPr>
              <p:cNvPr id="190" name="Text Box 266"/>
              <p:cNvSpPr txBox="1"/>
              <p:nvPr/>
            </p:nvSpPr>
            <p:spPr>
              <a:xfrm>
                <a:off x="2665557" y="1594122"/>
                <a:ext cx="208603" cy="2458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pt-BR" sz="1600" kern="1200" noProof="1" smtClean="0">
                    <a:solidFill>
                      <a:srgbClr val="000000"/>
                    </a:solidFill>
                    <a:effectLst/>
                    <a:latin typeface="Times New Roman"/>
                    <a:ea typeface="ＭＳ 明朝"/>
                    <a:cs typeface="Times New Roman"/>
                  </a:rPr>
                  <a:t>0</a:t>
                </a:r>
                <a:endParaRPr lang="en-US" sz="1600" noProof="1">
                  <a:effectLst/>
                  <a:latin typeface="Times"/>
                  <a:ea typeface="ＭＳ 明朝"/>
                  <a:cs typeface="Times New Roman"/>
                </a:endParaRPr>
              </a:p>
            </p:txBody>
          </p:sp>
          <p:grpSp>
            <p:nvGrpSpPr>
              <p:cNvPr id="10" name="Group 190"/>
              <p:cNvGrpSpPr/>
              <p:nvPr/>
            </p:nvGrpSpPr>
            <p:grpSpPr>
              <a:xfrm>
                <a:off x="2792237" y="1590985"/>
                <a:ext cx="1399838" cy="249014"/>
                <a:chOff x="2792237" y="1590985"/>
                <a:chExt cx="1399838" cy="249014"/>
              </a:xfrm>
            </p:grpSpPr>
            <p:sp>
              <p:nvSpPr>
                <p:cNvPr id="192" name="Text Box 268"/>
                <p:cNvSpPr txBox="1"/>
                <p:nvPr/>
              </p:nvSpPr>
              <p:spPr>
                <a:xfrm>
                  <a:off x="3281267" y="1594122"/>
                  <a:ext cx="208603" cy="2458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pt-BR" sz="1600" noProof="1" smtClean="0">
                      <a:solidFill>
                        <a:srgbClr val="000000"/>
                      </a:solidFill>
                      <a:latin typeface="Times New Roman"/>
                      <a:ea typeface="ＭＳ 明朝"/>
                      <a:cs typeface="Times New Roman"/>
                    </a:rPr>
                    <a:t>1</a:t>
                  </a:r>
                  <a:endParaRPr lang="en-US" sz="1600" noProof="1">
                    <a:effectLst/>
                    <a:latin typeface="Times"/>
                    <a:ea typeface="ＭＳ 明朝"/>
                    <a:cs typeface="Times New Roman"/>
                  </a:endParaRPr>
                </a:p>
              </p:txBody>
            </p:sp>
            <p:cxnSp>
              <p:nvCxnSpPr>
                <p:cNvPr id="193" name="Straight Connector 192"/>
                <p:cNvCxnSpPr/>
                <p:nvPr/>
              </p:nvCxnSpPr>
              <p:spPr>
                <a:xfrm>
                  <a:off x="2792237" y="1590985"/>
                  <a:ext cx="1399838" cy="0"/>
                </a:xfrm>
                <a:prstGeom prst="line">
                  <a:avLst/>
                </a:prstGeom>
                <a:ln>
                  <a:headEnd type="diamond"/>
                  <a:tailEnd type="triangle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167" name="Straight Connector 166"/>
            <p:cNvCxnSpPr/>
            <p:nvPr/>
          </p:nvCxnSpPr>
          <p:spPr>
            <a:xfrm>
              <a:off x="5292361" y="2881358"/>
              <a:ext cx="0" cy="1119326"/>
            </a:xfrm>
            <a:prstGeom prst="line">
              <a:avLst/>
            </a:prstGeom>
            <a:ln w="9525"/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Connector 167"/>
            <p:cNvCxnSpPr/>
            <p:nvPr/>
          </p:nvCxnSpPr>
          <p:spPr>
            <a:xfrm>
              <a:off x="4990746" y="2881358"/>
              <a:ext cx="0" cy="1119326"/>
            </a:xfrm>
            <a:prstGeom prst="line">
              <a:avLst/>
            </a:prstGeom>
            <a:ln w="9525"/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>
              <a:off x="5591507" y="2881358"/>
              <a:ext cx="0" cy="1119326"/>
            </a:xfrm>
            <a:prstGeom prst="line">
              <a:avLst/>
            </a:prstGeom>
            <a:ln w="9525"/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Connector 169"/>
            <p:cNvCxnSpPr/>
            <p:nvPr/>
          </p:nvCxnSpPr>
          <p:spPr>
            <a:xfrm>
              <a:off x="5139966" y="2881358"/>
              <a:ext cx="0" cy="1119326"/>
            </a:xfrm>
            <a:prstGeom prst="line">
              <a:avLst/>
            </a:prstGeom>
            <a:ln w="9525"/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/>
            <p:cNvCxnSpPr/>
            <p:nvPr/>
          </p:nvCxnSpPr>
          <p:spPr>
            <a:xfrm>
              <a:off x="5441581" y="2881358"/>
              <a:ext cx="0" cy="1119326"/>
            </a:xfrm>
            <a:prstGeom prst="line">
              <a:avLst/>
            </a:prstGeom>
            <a:ln w="9525"/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Connector 171"/>
            <p:cNvCxnSpPr/>
            <p:nvPr/>
          </p:nvCxnSpPr>
          <p:spPr>
            <a:xfrm>
              <a:off x="5743195" y="2886794"/>
              <a:ext cx="0" cy="1119326"/>
            </a:xfrm>
            <a:prstGeom prst="line">
              <a:avLst/>
            </a:prstGeom>
            <a:ln w="9525"/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3" name="Text Box 301"/>
            <p:cNvSpPr txBox="1"/>
            <p:nvPr/>
          </p:nvSpPr>
          <p:spPr>
            <a:xfrm>
              <a:off x="6097788" y="3985523"/>
              <a:ext cx="24455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pt-BR" sz="1200" kern="1200" noProof="1" smtClean="0">
                  <a:solidFill>
                    <a:srgbClr val="000000"/>
                  </a:solidFill>
                  <a:effectLst/>
                  <a:latin typeface="Times New Roman"/>
                  <a:ea typeface="ＭＳ 明朝"/>
                  <a:cs typeface="Times New Roman"/>
                </a:rPr>
                <a:t>s</a:t>
              </a:r>
              <a:endParaRPr lang="en-US" sz="1000" noProof="1">
                <a:effectLst/>
                <a:latin typeface="Times"/>
                <a:ea typeface="ＭＳ 明朝"/>
                <a:cs typeface="Times New Roman"/>
              </a:endParaRPr>
            </a:p>
          </p:txBody>
        </p:sp>
        <p:cxnSp>
          <p:nvCxnSpPr>
            <p:cNvPr id="174" name="Straight Connector 173"/>
            <p:cNvCxnSpPr/>
            <p:nvPr/>
          </p:nvCxnSpPr>
          <p:spPr>
            <a:xfrm>
              <a:off x="4990746" y="2803637"/>
              <a:ext cx="149220" cy="0"/>
            </a:xfrm>
            <a:prstGeom prst="line">
              <a:avLst/>
            </a:prstGeom>
            <a:ln w="0">
              <a:solidFill>
                <a:schemeClr val="tx1"/>
              </a:solidFill>
              <a:headEnd type="diamond"/>
              <a:tailEnd type="diamon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5" name="Text Box 266"/>
            <p:cNvSpPr txBox="1"/>
            <p:nvPr/>
          </p:nvSpPr>
          <p:spPr>
            <a:xfrm>
              <a:off x="4897921" y="2542118"/>
              <a:ext cx="893056" cy="2234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pt-BR" sz="1400" i="1" noProof="1" smtClean="0">
                  <a:solidFill>
                    <a:srgbClr val="234271"/>
                  </a:solidFill>
                  <a:latin typeface="Calibri"/>
                  <a:cs typeface="Calibri"/>
                </a:rPr>
                <a:t>charWidth</a:t>
              </a:r>
              <a:r>
                <a:rPr lang="pt-BR" sz="1400" i="1" baseline="-25000" noProof="1" smtClean="0">
                  <a:solidFill>
                    <a:srgbClr val="234271"/>
                  </a:solidFill>
                  <a:latin typeface="Calibri"/>
                  <a:cs typeface="Calibri"/>
                </a:rPr>
                <a:t>geom</a:t>
              </a:r>
              <a:endParaRPr lang="en-US" sz="1400" i="1" noProof="1">
                <a:solidFill>
                  <a:srgbClr val="234271"/>
                </a:solidFill>
                <a:latin typeface="Calibri"/>
                <a:cs typeface="Calibri"/>
              </a:endParaRPr>
            </a:p>
          </p:txBody>
        </p:sp>
        <p:cxnSp>
          <p:nvCxnSpPr>
            <p:cNvPr id="176" name="Straight Connector 175"/>
            <p:cNvCxnSpPr/>
            <p:nvPr/>
          </p:nvCxnSpPr>
          <p:spPr>
            <a:xfrm flipH="1" flipV="1">
              <a:off x="4593374" y="2661334"/>
              <a:ext cx="11771" cy="1336092"/>
            </a:xfrm>
            <a:prstGeom prst="line">
              <a:avLst/>
            </a:prstGeom>
            <a:ln>
              <a:headEnd type="diamond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7" name="Text Box 301"/>
            <p:cNvSpPr txBox="1"/>
            <p:nvPr/>
          </p:nvSpPr>
          <p:spPr>
            <a:xfrm>
              <a:off x="4483864" y="2374861"/>
              <a:ext cx="2359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pt-BR" sz="1200" noProof="1" smtClean="0">
                  <a:solidFill>
                    <a:srgbClr val="000000"/>
                  </a:solidFill>
                  <a:latin typeface="Times New Roman"/>
                  <a:ea typeface="ＭＳ 明朝"/>
                  <a:cs typeface="Times New Roman"/>
                </a:rPr>
                <a:t>t</a:t>
              </a:r>
              <a:endParaRPr lang="en-US" sz="1000" noProof="1">
                <a:effectLst/>
                <a:latin typeface="Times"/>
                <a:ea typeface="ＭＳ 明朝"/>
                <a:cs typeface="Times New Roman"/>
              </a:endParaRPr>
            </a:p>
          </p:txBody>
        </p:sp>
        <p:sp>
          <p:nvSpPr>
            <p:cNvPr id="178" name="Text Box 293"/>
            <p:cNvSpPr txBox="1"/>
            <p:nvPr/>
          </p:nvSpPr>
          <p:spPr>
            <a:xfrm>
              <a:off x="4648193" y="3743853"/>
              <a:ext cx="226258" cy="2681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pt-BR" noProof="1">
                  <a:solidFill>
                    <a:srgbClr val="000000"/>
                  </a:solidFill>
                  <a:latin typeface="Consolas"/>
                  <a:ea typeface="ＭＳ 明朝"/>
                  <a:cs typeface="Consolas"/>
                </a:rPr>
                <a:t>B</a:t>
              </a:r>
              <a:endParaRPr lang="en-US" noProof="1">
                <a:effectLst/>
                <a:latin typeface="Consolas"/>
                <a:ea typeface="ＭＳ 明朝"/>
                <a:cs typeface="Consolas"/>
              </a:endParaRPr>
            </a:p>
          </p:txBody>
        </p:sp>
        <p:sp>
          <p:nvSpPr>
            <p:cNvPr id="179" name="Text Box 294"/>
            <p:cNvSpPr txBox="1"/>
            <p:nvPr/>
          </p:nvSpPr>
          <p:spPr>
            <a:xfrm>
              <a:off x="4804136" y="3741547"/>
              <a:ext cx="200444" cy="2681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pt-BR" kern="1200" noProof="1" smtClean="0">
                  <a:solidFill>
                    <a:srgbClr val="000000"/>
                  </a:solidFill>
                  <a:effectLst/>
                  <a:latin typeface="Consolas"/>
                  <a:ea typeface="ＭＳ 明朝"/>
                  <a:cs typeface="Consolas"/>
                </a:rPr>
                <a:t>O</a:t>
              </a:r>
              <a:endParaRPr lang="en-US" noProof="1">
                <a:effectLst/>
                <a:latin typeface="Consolas"/>
                <a:ea typeface="ＭＳ 明朝"/>
                <a:cs typeface="Consolas"/>
              </a:endParaRPr>
            </a:p>
          </p:txBody>
        </p:sp>
        <p:sp>
          <p:nvSpPr>
            <p:cNvPr id="180" name="Text Box 295"/>
            <p:cNvSpPr txBox="1"/>
            <p:nvPr/>
          </p:nvSpPr>
          <p:spPr>
            <a:xfrm>
              <a:off x="4956528" y="3738530"/>
              <a:ext cx="227222" cy="2681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pt-BR" kern="1200" noProof="1" smtClean="0">
                  <a:solidFill>
                    <a:srgbClr val="000000"/>
                  </a:solidFill>
                  <a:effectLst/>
                  <a:latin typeface="Consolas"/>
                  <a:ea typeface="ＭＳ 明朝"/>
                  <a:cs typeface="Consolas"/>
                </a:rPr>
                <a:t>X</a:t>
              </a:r>
              <a:endParaRPr lang="en-US" noProof="1">
                <a:effectLst/>
                <a:latin typeface="Consolas"/>
                <a:ea typeface="ＭＳ 明朝"/>
                <a:cs typeface="Consolas"/>
              </a:endParaRPr>
            </a:p>
          </p:txBody>
        </p:sp>
        <p:sp>
          <p:nvSpPr>
            <p:cNvPr id="181" name="Text Box 296"/>
            <p:cNvSpPr txBox="1"/>
            <p:nvPr/>
          </p:nvSpPr>
          <p:spPr>
            <a:xfrm>
              <a:off x="5103356" y="3737924"/>
              <a:ext cx="226258" cy="2681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pt-BR" noProof="1">
                  <a:solidFill>
                    <a:srgbClr val="000000"/>
                  </a:solidFill>
                  <a:latin typeface="Consolas"/>
                  <a:ea typeface="ＭＳ 明朝"/>
                  <a:cs typeface="Consolas"/>
                </a:rPr>
                <a:t>1</a:t>
              </a:r>
              <a:endParaRPr lang="en-US" noProof="1">
                <a:effectLst/>
                <a:latin typeface="Consolas"/>
                <a:ea typeface="ＭＳ 明朝"/>
                <a:cs typeface="Consolas"/>
              </a:endParaRPr>
            </a:p>
          </p:txBody>
        </p:sp>
        <p:sp>
          <p:nvSpPr>
            <p:cNvPr id="182" name="Text Box 266"/>
            <p:cNvSpPr txBox="1"/>
            <p:nvPr/>
          </p:nvSpPr>
          <p:spPr>
            <a:xfrm>
              <a:off x="4424485" y="3637659"/>
              <a:ext cx="208597" cy="2458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1600" noProof="1" smtClean="0">
                  <a:effectLst/>
                  <a:latin typeface="Times"/>
                  <a:ea typeface="ＭＳ 明朝"/>
                  <a:cs typeface="Times New Roman"/>
                </a:rPr>
                <a:t>1</a:t>
              </a:r>
              <a:endParaRPr lang="en-US" sz="1600" noProof="1">
                <a:effectLst/>
                <a:latin typeface="Times"/>
                <a:ea typeface="ＭＳ 明朝"/>
                <a:cs typeface="Times New Roman"/>
              </a:endParaRPr>
            </a:p>
          </p:txBody>
        </p:sp>
        <p:sp>
          <p:nvSpPr>
            <p:cNvPr id="183" name="Text Box 266"/>
            <p:cNvSpPr txBox="1"/>
            <p:nvPr/>
          </p:nvSpPr>
          <p:spPr>
            <a:xfrm>
              <a:off x="4421544" y="3849859"/>
              <a:ext cx="208597" cy="2458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pt-BR" sz="1600" kern="1200" noProof="1" smtClean="0">
                  <a:solidFill>
                    <a:srgbClr val="000000"/>
                  </a:solidFill>
                  <a:effectLst/>
                  <a:latin typeface="Times New Roman"/>
                  <a:ea typeface="ＭＳ 明朝"/>
                  <a:cs typeface="Times New Roman"/>
                </a:rPr>
                <a:t>0</a:t>
              </a:r>
              <a:endParaRPr lang="en-US" sz="1600" noProof="1">
                <a:effectLst/>
                <a:latin typeface="Times"/>
                <a:ea typeface="ＭＳ 明朝"/>
                <a:cs typeface="Times New Roman"/>
              </a:endParaRPr>
            </a:p>
          </p:txBody>
        </p:sp>
        <p:cxnSp>
          <p:nvCxnSpPr>
            <p:cNvPr id="184" name="Straight Connector 183"/>
            <p:cNvCxnSpPr/>
            <p:nvPr/>
          </p:nvCxnSpPr>
          <p:spPr>
            <a:xfrm>
              <a:off x="6099864" y="3782043"/>
              <a:ext cx="0" cy="190209"/>
            </a:xfrm>
            <a:prstGeom prst="line">
              <a:avLst/>
            </a:prstGeom>
            <a:ln w="0">
              <a:solidFill>
                <a:schemeClr val="tx1"/>
              </a:solidFill>
              <a:headEnd type="diamond"/>
              <a:tailEnd type="diamon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5" name="Text Box 266"/>
            <p:cNvSpPr txBox="1"/>
            <p:nvPr/>
          </p:nvSpPr>
          <p:spPr>
            <a:xfrm>
              <a:off x="6059711" y="3751468"/>
              <a:ext cx="1003741" cy="234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pt-BR" sz="1500" i="1" noProof="1" smtClean="0">
                  <a:solidFill>
                    <a:srgbClr val="234271"/>
                  </a:solidFill>
                  <a:latin typeface="Calibri"/>
                  <a:cs typeface="Calibri"/>
                </a:rPr>
                <a:t>charHeight</a:t>
              </a:r>
              <a:r>
                <a:rPr lang="pt-BR" sz="1500" i="1" baseline="-25000" noProof="1" smtClean="0">
                  <a:solidFill>
                    <a:srgbClr val="234271"/>
                  </a:solidFill>
                  <a:latin typeface="Calibri"/>
                  <a:cs typeface="Calibri"/>
                </a:rPr>
                <a:t>geom</a:t>
              </a:r>
              <a:endParaRPr lang="en-US" sz="1500" i="1" noProof="1">
                <a:solidFill>
                  <a:srgbClr val="234271"/>
                </a:solidFill>
                <a:latin typeface="Calibri"/>
                <a:cs typeface="Calibri"/>
              </a:endParaRPr>
            </a:p>
          </p:txBody>
        </p:sp>
        <p:cxnSp>
          <p:nvCxnSpPr>
            <p:cNvPr id="186" name="Straight Connector 185"/>
            <p:cNvCxnSpPr/>
            <p:nvPr/>
          </p:nvCxnSpPr>
          <p:spPr>
            <a:xfrm flipH="1">
              <a:off x="4691436" y="3780752"/>
              <a:ext cx="1201055" cy="0"/>
            </a:xfrm>
            <a:prstGeom prst="line">
              <a:avLst/>
            </a:prstGeom>
            <a:ln w="9525"/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flipH="1">
              <a:off x="4993050" y="3850369"/>
              <a:ext cx="129600" cy="348"/>
            </a:xfrm>
            <a:prstGeom prst="line">
              <a:avLst/>
            </a:prstGeom>
            <a:ln w="9525">
              <a:solidFill>
                <a:srgbClr val="FF0000"/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>
              <a:off x="5103356" y="3861502"/>
              <a:ext cx="0" cy="147600"/>
            </a:xfrm>
            <a:prstGeom prst="line">
              <a:avLst/>
            </a:prstGeom>
            <a:ln w="9525">
              <a:solidFill>
                <a:srgbClr val="FF0000"/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9" name="Oval 188"/>
            <p:cNvSpPr/>
            <p:nvPr/>
          </p:nvSpPr>
          <p:spPr>
            <a:xfrm>
              <a:off x="5078398" y="3831674"/>
              <a:ext cx="45717" cy="4571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100" noProof="1" smtClean="0">
                  <a:effectLst/>
                  <a:ea typeface="Times New Roman"/>
                  <a:cs typeface="Times New Roman"/>
                </a:rPr>
                <a:t> </a:t>
              </a:r>
              <a:endParaRPr lang="en-US" sz="1100" noProof="1">
                <a:effectLst/>
                <a:ea typeface="ＭＳ 明朝"/>
                <a:cs typeface="Times New Roman"/>
              </a:endParaRPr>
            </a:p>
          </p:txBody>
        </p:sp>
      </p:grpSp>
      <p:sp>
        <p:nvSpPr>
          <p:cNvPr id="158" name="TextBox 157"/>
          <p:cNvSpPr txBox="1"/>
          <p:nvPr/>
        </p:nvSpPr>
        <p:spPr>
          <a:xfrm>
            <a:off x="1500000" y="2473161"/>
            <a:ext cx="1207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noProof="1" smtClean="0"/>
              <a:t>Geometry</a:t>
            </a:r>
            <a:endParaRPr lang="pt-BR" noProof="1"/>
          </a:p>
        </p:txBody>
      </p:sp>
      <p:cxnSp>
        <p:nvCxnSpPr>
          <p:cNvPr id="150" name="Straight Connector 149"/>
          <p:cNvCxnSpPr/>
          <p:nvPr/>
        </p:nvCxnSpPr>
        <p:spPr>
          <a:xfrm flipH="1">
            <a:off x="2471880" y="5141020"/>
            <a:ext cx="1249" cy="116756"/>
          </a:xfrm>
          <a:prstGeom prst="line">
            <a:avLst/>
          </a:prstGeom>
          <a:ln w="9525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Connector 150"/>
          <p:cNvCxnSpPr/>
          <p:nvPr/>
        </p:nvCxnSpPr>
        <p:spPr>
          <a:xfrm rot="5400000" flipH="1">
            <a:off x="1525168" y="4697310"/>
            <a:ext cx="1664" cy="116756"/>
          </a:xfrm>
          <a:prstGeom prst="line">
            <a:avLst/>
          </a:prstGeom>
          <a:ln w="9525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Text Box 266"/>
          <p:cNvSpPr txBox="1"/>
          <p:nvPr/>
        </p:nvSpPr>
        <p:spPr>
          <a:xfrm>
            <a:off x="1878834" y="5425082"/>
            <a:ext cx="11163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0"/>
              </a:spcAft>
            </a:pPr>
            <a:r>
              <a:rPr lang="pt-BR" sz="1600" i="1" noProof="1" smtClean="0">
                <a:solidFill>
                  <a:srgbClr val="FF0000"/>
                </a:solidFill>
                <a:latin typeface="Calibri"/>
                <a:cs typeface="Calibri"/>
              </a:rPr>
              <a:t>sOffset</a:t>
            </a:r>
            <a:r>
              <a:rPr lang="pt-BR" sz="1600" i="1" baseline="-25000" noProof="1" smtClean="0">
                <a:solidFill>
                  <a:srgbClr val="FF0000"/>
                </a:solidFill>
                <a:latin typeface="Calibri"/>
                <a:cs typeface="Calibri"/>
              </a:rPr>
              <a:t>geom</a:t>
            </a:r>
            <a:endParaRPr lang="en-US" sz="1600" i="1" baseline="-25000" noProof="1">
              <a:solidFill>
                <a:srgbClr val="FF0000"/>
              </a:solidFill>
              <a:latin typeface="Calibri"/>
              <a:cs typeface="Calibri"/>
            </a:endParaRPr>
          </a:p>
        </p:txBody>
      </p:sp>
      <p:sp>
        <p:nvSpPr>
          <p:cNvPr id="54" name="Text Box 266"/>
          <p:cNvSpPr txBox="1"/>
          <p:nvPr/>
        </p:nvSpPr>
        <p:spPr>
          <a:xfrm>
            <a:off x="254051" y="4853047"/>
            <a:ext cx="11116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0"/>
              </a:spcAft>
            </a:pPr>
            <a:r>
              <a:rPr lang="pt-BR" sz="1600" i="1" noProof="1" smtClean="0">
                <a:solidFill>
                  <a:srgbClr val="FF0000"/>
                </a:solidFill>
                <a:latin typeface="Calibri"/>
                <a:cs typeface="Calibri"/>
              </a:rPr>
              <a:t>tOffset</a:t>
            </a:r>
            <a:r>
              <a:rPr lang="pt-BR" sz="1600" i="1" baseline="-25000" noProof="1" smtClean="0">
                <a:solidFill>
                  <a:srgbClr val="FF0000"/>
                </a:solidFill>
                <a:latin typeface="Calibri"/>
                <a:cs typeface="Calibri"/>
              </a:rPr>
              <a:t>geom</a:t>
            </a:r>
            <a:endParaRPr lang="en-US" sz="1600" i="1" noProof="1">
              <a:solidFill>
                <a:srgbClr val="FF0000"/>
              </a:solidFill>
              <a:latin typeface="Calibri"/>
              <a:cs typeface="Calibri"/>
            </a:endParaRPr>
          </a:p>
        </p:txBody>
      </p:sp>
      <p:graphicFrame>
        <p:nvGraphicFramePr>
          <p:cNvPr id="55" name="Table 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9658170"/>
              </p:ext>
            </p:extLst>
          </p:nvPr>
        </p:nvGraphicFramePr>
        <p:xfrm>
          <a:off x="5261892" y="3029221"/>
          <a:ext cx="2817031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2433"/>
                <a:gridCol w="402433"/>
                <a:gridCol w="402433"/>
                <a:gridCol w="402433"/>
                <a:gridCol w="402433"/>
                <a:gridCol w="402433"/>
                <a:gridCol w="40243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A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B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C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D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E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F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G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H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I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J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K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L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M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N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O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P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Q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R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S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T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U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V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X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Z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05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...</a:t>
                      </a:r>
                      <a:endParaRPr lang="pt-BR" sz="105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cxnSp>
        <p:nvCxnSpPr>
          <p:cNvPr id="56" name="Straight Connector 55"/>
          <p:cNvCxnSpPr/>
          <p:nvPr/>
        </p:nvCxnSpPr>
        <p:spPr>
          <a:xfrm>
            <a:off x="5165190" y="3022167"/>
            <a:ext cx="0" cy="374084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  <a:headEnd type="diamond"/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3924284" y="3050980"/>
            <a:ext cx="1341985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500" i="1" dirty="0" err="1" smtClean="0">
                <a:solidFill>
                  <a:srgbClr val="234271"/>
                </a:solidFill>
                <a:latin typeface="Calibri"/>
                <a:cs typeface="Calibri"/>
              </a:rPr>
              <a:t>charHeight</a:t>
            </a:r>
            <a:r>
              <a:rPr lang="pt-BR" sz="1500" i="1" baseline="-25000" dirty="0" err="1" smtClean="0">
                <a:solidFill>
                  <a:srgbClr val="234271"/>
                </a:solidFill>
                <a:latin typeface="Calibri"/>
                <a:cs typeface="Calibri"/>
              </a:rPr>
              <a:t>atlas</a:t>
            </a:r>
            <a:endParaRPr lang="pt-BR" sz="1500" i="1" dirty="0">
              <a:solidFill>
                <a:srgbClr val="234271"/>
              </a:solidFill>
              <a:latin typeface="Calibri"/>
              <a:cs typeface="Calibri"/>
            </a:endParaRPr>
          </a:p>
        </p:txBody>
      </p:sp>
      <p:cxnSp>
        <p:nvCxnSpPr>
          <p:cNvPr id="58" name="Straight Connector 57"/>
          <p:cNvCxnSpPr/>
          <p:nvPr/>
        </p:nvCxnSpPr>
        <p:spPr>
          <a:xfrm flipH="1">
            <a:off x="7676755" y="2910475"/>
            <a:ext cx="402168" cy="0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  <a:headEnd type="diamond"/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6934715" y="2516459"/>
            <a:ext cx="1301503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500" i="1" dirty="0" err="1" smtClean="0">
                <a:solidFill>
                  <a:srgbClr val="234271"/>
                </a:solidFill>
                <a:latin typeface="Calibri"/>
                <a:cs typeface="Calibri"/>
              </a:rPr>
              <a:t>charWidth</a:t>
            </a:r>
            <a:r>
              <a:rPr lang="pt-BR" sz="1500" i="1" baseline="-25000" dirty="0" err="1" smtClean="0">
                <a:solidFill>
                  <a:srgbClr val="234271"/>
                </a:solidFill>
                <a:latin typeface="Calibri"/>
                <a:cs typeface="Calibri"/>
              </a:rPr>
              <a:t>atlas</a:t>
            </a:r>
            <a:endParaRPr lang="pt-BR" sz="1500" i="1" dirty="0">
              <a:solidFill>
                <a:srgbClr val="234271"/>
              </a:solidFill>
              <a:latin typeface="Calibri"/>
              <a:cs typeface="Calibri"/>
            </a:endParaRPr>
          </a:p>
        </p:txBody>
      </p:sp>
      <p:cxnSp>
        <p:nvCxnSpPr>
          <p:cNvPr id="61" name="Straight Connector 60"/>
          <p:cNvCxnSpPr/>
          <p:nvPr/>
        </p:nvCxnSpPr>
        <p:spPr>
          <a:xfrm>
            <a:off x="5898148" y="4286270"/>
            <a:ext cx="0" cy="226311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H="1">
            <a:off x="5669550" y="4260874"/>
            <a:ext cx="228600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4162055" y="4158257"/>
            <a:ext cx="1007817" cy="3231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pt-BR" sz="1500" i="1" dirty="0" err="1" smtClean="0">
                <a:solidFill>
                  <a:srgbClr val="FF0000"/>
                </a:solidFill>
                <a:latin typeface="Calibri"/>
                <a:cs typeface="Calibri"/>
              </a:rPr>
              <a:t>tOffset</a:t>
            </a:r>
            <a:r>
              <a:rPr lang="pt-BR" sz="1500" i="1" baseline="-25000" dirty="0" err="1" smtClean="0">
                <a:solidFill>
                  <a:srgbClr val="FF0000"/>
                </a:solidFill>
                <a:latin typeface="Calibri"/>
                <a:cs typeface="Calibri"/>
              </a:rPr>
              <a:t>atlas</a:t>
            </a:r>
            <a:endParaRPr lang="pt-BR" sz="1500" i="1" baseline="-25000" dirty="0">
              <a:solidFill>
                <a:srgbClr val="FF0000"/>
              </a:solidFill>
              <a:latin typeface="Calibri"/>
              <a:cs typeface="Calibri"/>
            </a:endParaRPr>
          </a:p>
        </p:txBody>
      </p:sp>
      <p:cxnSp>
        <p:nvCxnSpPr>
          <p:cNvPr id="64" name="Straight Connector 63"/>
          <p:cNvCxnSpPr/>
          <p:nvPr/>
        </p:nvCxnSpPr>
        <p:spPr>
          <a:xfrm flipV="1">
            <a:off x="5118569" y="4253104"/>
            <a:ext cx="0" cy="255244"/>
          </a:xfrm>
          <a:prstGeom prst="line">
            <a:avLst/>
          </a:prstGeom>
          <a:ln w="12700">
            <a:solidFill>
              <a:srgbClr val="FF0000"/>
            </a:solidFill>
            <a:headEnd type="diamond"/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5466965" y="4606719"/>
            <a:ext cx="1018243" cy="3231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pt-BR" sz="1500" i="1" dirty="0" err="1" smtClean="0">
                <a:solidFill>
                  <a:srgbClr val="FF0000"/>
                </a:solidFill>
                <a:latin typeface="Calibri"/>
                <a:cs typeface="Calibri"/>
              </a:rPr>
              <a:t>sOffset</a:t>
            </a:r>
            <a:r>
              <a:rPr lang="pt-BR" sz="1500" i="1" baseline="-25000" dirty="0" err="1" smtClean="0">
                <a:solidFill>
                  <a:srgbClr val="FF0000"/>
                </a:solidFill>
                <a:latin typeface="Calibri"/>
                <a:cs typeface="Calibri"/>
              </a:rPr>
              <a:t>atlas</a:t>
            </a:r>
            <a:endParaRPr lang="pt-BR" sz="1500" i="1" baseline="-25000" dirty="0">
              <a:solidFill>
                <a:srgbClr val="FF0000"/>
              </a:solidFill>
              <a:latin typeface="Calibri"/>
              <a:cs typeface="Calibri"/>
            </a:endParaRPr>
          </a:p>
        </p:txBody>
      </p:sp>
      <p:cxnSp>
        <p:nvCxnSpPr>
          <p:cNvPr id="66" name="Straight Connector 65"/>
          <p:cNvCxnSpPr/>
          <p:nvPr/>
        </p:nvCxnSpPr>
        <p:spPr>
          <a:xfrm flipH="1">
            <a:off x="5669550" y="4597245"/>
            <a:ext cx="228599" cy="0"/>
          </a:xfrm>
          <a:prstGeom prst="line">
            <a:avLst/>
          </a:prstGeom>
          <a:ln w="12700">
            <a:solidFill>
              <a:srgbClr val="FF0000"/>
            </a:solidFill>
            <a:headEnd type="diamond"/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5146602" y="2473200"/>
            <a:ext cx="720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noProof="1" smtClean="0"/>
              <a:t>Atlas</a:t>
            </a:r>
            <a:endParaRPr lang="pt-BR" noProof="1"/>
          </a:p>
        </p:txBody>
      </p:sp>
      <p:sp>
        <p:nvSpPr>
          <p:cNvPr id="69" name="Oval 68"/>
          <p:cNvSpPr/>
          <p:nvPr/>
        </p:nvSpPr>
        <p:spPr>
          <a:xfrm>
            <a:off x="5875636" y="4229978"/>
            <a:ext cx="79020" cy="79012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1100" noProof="1" smtClean="0">
                <a:effectLst/>
                <a:ea typeface="Times New Roman"/>
                <a:cs typeface="Times New Roman"/>
              </a:rPr>
              <a:t> </a:t>
            </a:r>
            <a:endParaRPr lang="en-US" sz="1100" noProof="1">
              <a:effectLst/>
              <a:ea typeface="ＭＳ 明朝"/>
              <a:cs typeface="Times New Roman"/>
            </a:endParaRPr>
          </a:p>
        </p:txBody>
      </p:sp>
      <p:cxnSp>
        <p:nvCxnSpPr>
          <p:cNvPr id="72" name="Straight Connector 71"/>
          <p:cNvCxnSpPr/>
          <p:nvPr/>
        </p:nvCxnSpPr>
        <p:spPr>
          <a:xfrm flipV="1">
            <a:off x="1284480" y="4873094"/>
            <a:ext cx="0" cy="180000"/>
          </a:xfrm>
          <a:prstGeom prst="line">
            <a:avLst/>
          </a:prstGeom>
          <a:ln w="12700">
            <a:solidFill>
              <a:srgbClr val="FF0000"/>
            </a:solidFill>
            <a:headEnd type="diamond"/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flipH="1">
            <a:off x="2068865" y="5419528"/>
            <a:ext cx="126000" cy="0"/>
          </a:xfrm>
          <a:prstGeom prst="line">
            <a:avLst/>
          </a:prstGeom>
          <a:ln w="12700">
            <a:solidFill>
              <a:srgbClr val="FF0000"/>
            </a:solidFill>
            <a:headEnd type="diamond"/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94527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60070" y="1327263"/>
            <a:ext cx="9905446" cy="4982058"/>
          </a:xfrm>
        </p:spPr>
        <p:txBody>
          <a:bodyPr>
            <a:normAutofit/>
          </a:bodyPr>
          <a:lstStyle/>
          <a:p>
            <a:r>
              <a:rPr lang="pt-BR" sz="2400" dirty="0" smtClean="0"/>
              <a:t>Segunda passada de </a:t>
            </a:r>
            <a:r>
              <a:rPr lang="pt-BR" sz="2400" i="1" dirty="0" err="1" smtClean="0"/>
              <a:t>rendering</a:t>
            </a:r>
            <a:endParaRPr lang="pt-BR" sz="2400" i="1" dirty="0" smtClean="0"/>
          </a:p>
          <a:p>
            <a:pPr lvl="1" algn="just"/>
            <a:r>
              <a:rPr lang="pt-BR" sz="1600" b="1" dirty="0" smtClean="0"/>
              <a:t>Etapa 3: </a:t>
            </a:r>
            <a:r>
              <a:rPr lang="pt-BR" sz="1600" dirty="0" smtClean="0"/>
              <a:t>Descobrir a posição correta para o fragmento, no atlas de caracteres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Rótulos em modelos massivos</a:t>
            </a:r>
            <a:endParaRPr lang="pt-B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</a:t>
            </a:r>
            <a:r>
              <a:rPr lang="x-none" dirty="0" smtClean="0"/>
              <a:t>arço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3108362"/>
              </p:ext>
            </p:extLst>
          </p:nvPr>
        </p:nvGraphicFramePr>
        <p:xfrm>
          <a:off x="6502597" y="2614417"/>
          <a:ext cx="4132263" cy="1112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97" name="Equation" r:id="rId4" imgW="3236400" imgH="868320" progId="Equation.3">
                  <p:embed/>
                </p:oleObj>
              </mc:Choice>
              <mc:Fallback>
                <p:oleObj name="Equation" r:id="rId4" imgW="3236400" imgH="868320" progId="Equation.3">
                  <p:embed/>
                  <p:pic>
                    <p:nvPicPr>
                      <p:cNvPr id="0" name="Picture 5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02597" y="2614417"/>
                        <a:ext cx="4132263" cy="11128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Rectangle 53"/>
          <p:cNvSpPr/>
          <p:nvPr/>
        </p:nvSpPr>
        <p:spPr>
          <a:xfrm>
            <a:off x="6366864" y="2507461"/>
            <a:ext cx="4331496" cy="1505938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5" name="TextBox 54"/>
          <p:cNvSpPr txBox="1"/>
          <p:nvPr/>
        </p:nvSpPr>
        <p:spPr>
          <a:xfrm>
            <a:off x="6417664" y="4218156"/>
            <a:ext cx="4241800" cy="1596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i="1" dirty="0" smtClean="0">
                <a:latin typeface="Calibri"/>
                <a:cs typeface="Calibri"/>
              </a:rPr>
              <a:t>r</a:t>
            </a:r>
            <a:r>
              <a:rPr lang="pt-BR" dirty="0">
                <a:latin typeface="Calibri"/>
                <a:cs typeface="Calibri"/>
              </a:rPr>
              <a:t>:</a:t>
            </a:r>
            <a:r>
              <a:rPr lang="pt-BR" sz="1500" dirty="0" smtClean="0">
                <a:latin typeface="Calibri"/>
                <a:cs typeface="Calibri"/>
              </a:rPr>
              <a:t> razão entre largura do caractere na geometria e no atlas.</a:t>
            </a:r>
            <a:endParaRPr lang="pt-BR" sz="1500" dirty="0">
              <a:latin typeface="Calibri"/>
              <a:cs typeface="Calibri"/>
            </a:endParaRPr>
          </a:p>
          <a:p>
            <a:pPr algn="just">
              <a:lnSpc>
                <a:spcPct val="150000"/>
              </a:lnSpc>
            </a:pPr>
            <a:r>
              <a:rPr lang="x-none" b="1" dirty="0" smtClean="0">
                <a:solidFill>
                  <a:srgbClr val="FF0000"/>
                </a:solidFill>
                <a:latin typeface="Calibri"/>
                <a:cs typeface="Calibri"/>
              </a:rPr>
              <a:t>sOffset</a:t>
            </a:r>
            <a:r>
              <a:rPr lang="x-none" b="1" baseline="-25000" dirty="0" smtClean="0">
                <a:solidFill>
                  <a:srgbClr val="FF0000"/>
                </a:solidFill>
                <a:latin typeface="Calibri"/>
                <a:cs typeface="Calibri"/>
              </a:rPr>
              <a:t>atlas</a:t>
            </a:r>
            <a:r>
              <a:rPr lang="pt-BR" dirty="0" smtClean="0">
                <a:latin typeface="Calibri"/>
                <a:cs typeface="Calibri"/>
              </a:rPr>
              <a:t> </a:t>
            </a:r>
            <a:r>
              <a:rPr lang="en-US" dirty="0" smtClean="0">
                <a:latin typeface="Calibri"/>
                <a:cs typeface="Calibri"/>
              </a:rPr>
              <a:t>e </a:t>
            </a:r>
            <a:r>
              <a:rPr lang="en-US" b="1" i="1" dirty="0" err="1" smtClean="0">
                <a:solidFill>
                  <a:srgbClr val="FF0000"/>
                </a:solidFill>
                <a:latin typeface="Calibri"/>
                <a:cs typeface="Calibri"/>
              </a:rPr>
              <a:t>tOffset</a:t>
            </a:r>
            <a:r>
              <a:rPr lang="en-US" b="1" i="1" baseline="-25000" dirty="0" err="1" smtClean="0">
                <a:solidFill>
                  <a:srgbClr val="FF0000"/>
                </a:solidFill>
                <a:latin typeface="Calibri"/>
                <a:cs typeface="Calibri"/>
              </a:rPr>
              <a:t>atlas</a:t>
            </a:r>
            <a:r>
              <a:rPr lang="en-US" b="1" dirty="0" smtClean="0">
                <a:latin typeface="Calibri"/>
                <a:cs typeface="Calibri"/>
              </a:rPr>
              <a:t>:</a:t>
            </a:r>
            <a:r>
              <a:rPr lang="en-US" sz="1500" b="1" dirty="0" smtClean="0">
                <a:latin typeface="Calibri"/>
                <a:cs typeface="Calibri"/>
              </a:rPr>
              <a:t> </a:t>
            </a:r>
            <a:r>
              <a:rPr lang="en-US" sz="1500" i="1" dirty="0" smtClean="0">
                <a:latin typeface="Calibri"/>
                <a:cs typeface="Calibri"/>
              </a:rPr>
              <a:t>offset</a:t>
            </a:r>
            <a:r>
              <a:rPr lang="en-US" sz="1500" dirty="0" smtClean="0">
                <a:latin typeface="Calibri"/>
                <a:cs typeface="Calibri"/>
              </a:rPr>
              <a:t> no atlas </a:t>
            </a:r>
            <a:r>
              <a:rPr lang="en-US" sz="1500" dirty="0" err="1" smtClean="0">
                <a:latin typeface="Calibri"/>
                <a:cs typeface="Calibri"/>
              </a:rPr>
              <a:t>relacionado</a:t>
            </a:r>
            <a:r>
              <a:rPr lang="en-US" sz="1500" dirty="0" smtClean="0">
                <a:latin typeface="Calibri"/>
                <a:cs typeface="Calibri"/>
              </a:rPr>
              <a:t> </a:t>
            </a:r>
            <a:r>
              <a:rPr lang="en-US" sz="1500" dirty="0" err="1" smtClean="0">
                <a:latin typeface="Calibri"/>
                <a:cs typeface="Calibri"/>
              </a:rPr>
              <a:t>ao</a:t>
            </a:r>
            <a:r>
              <a:rPr lang="en-US" sz="1500" dirty="0" smtClean="0">
                <a:latin typeface="Calibri"/>
                <a:cs typeface="Calibri"/>
              </a:rPr>
              <a:t> </a:t>
            </a:r>
            <a:r>
              <a:rPr lang="en-US" sz="1500" i="1" dirty="0" smtClean="0">
                <a:latin typeface="Calibri"/>
                <a:cs typeface="Calibri"/>
              </a:rPr>
              <a:t>offset</a:t>
            </a:r>
            <a:r>
              <a:rPr lang="en-US" sz="1500" dirty="0" smtClean="0">
                <a:latin typeface="Calibri"/>
                <a:cs typeface="Calibri"/>
              </a:rPr>
              <a:t> do </a:t>
            </a:r>
            <a:r>
              <a:rPr lang="en-US" sz="1500" dirty="0" err="1" smtClean="0">
                <a:latin typeface="Calibri"/>
                <a:cs typeface="Calibri"/>
              </a:rPr>
              <a:t>fragmento</a:t>
            </a:r>
            <a:r>
              <a:rPr lang="en-US" sz="1500" dirty="0" smtClean="0">
                <a:latin typeface="Calibri"/>
                <a:cs typeface="Calibri"/>
              </a:rPr>
              <a:t> </a:t>
            </a:r>
            <a:r>
              <a:rPr lang="en-US" sz="1500" dirty="0" err="1" smtClean="0">
                <a:latin typeface="Calibri"/>
                <a:cs typeface="Calibri"/>
              </a:rPr>
              <a:t>na</a:t>
            </a:r>
            <a:r>
              <a:rPr lang="en-US" sz="1500" dirty="0" smtClean="0">
                <a:latin typeface="Calibri"/>
                <a:cs typeface="Calibri"/>
              </a:rPr>
              <a:t> </a:t>
            </a:r>
            <a:r>
              <a:rPr lang="en-US" sz="1500" dirty="0" err="1" smtClean="0">
                <a:latin typeface="Calibri"/>
                <a:cs typeface="Calibri"/>
              </a:rPr>
              <a:t>geometria</a:t>
            </a:r>
            <a:r>
              <a:rPr lang="en-US" sz="1500" dirty="0" smtClean="0">
                <a:latin typeface="Calibri"/>
                <a:cs typeface="Calibri"/>
              </a:rPr>
              <a:t>.</a:t>
            </a:r>
            <a:endParaRPr lang="pt-BR" sz="1500" dirty="0">
              <a:latin typeface="Calibri"/>
              <a:cs typeface="Calibri"/>
            </a:endParaRPr>
          </a:p>
        </p:txBody>
      </p:sp>
      <p:graphicFrame>
        <p:nvGraphicFramePr>
          <p:cNvPr id="104" name="Table 10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4981202"/>
              </p:ext>
            </p:extLst>
          </p:nvPr>
        </p:nvGraphicFramePr>
        <p:xfrm>
          <a:off x="1522742" y="3307136"/>
          <a:ext cx="2817031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2433"/>
                <a:gridCol w="402433"/>
                <a:gridCol w="402433"/>
                <a:gridCol w="402433"/>
                <a:gridCol w="402433"/>
                <a:gridCol w="402433"/>
                <a:gridCol w="40243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A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B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C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D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E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F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G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H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I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J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K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L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M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N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O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P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Q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R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S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T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U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V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X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Z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05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...</a:t>
                      </a:r>
                      <a:endParaRPr lang="pt-BR" sz="105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cxnSp>
        <p:nvCxnSpPr>
          <p:cNvPr id="105" name="Straight Connector 104"/>
          <p:cNvCxnSpPr/>
          <p:nvPr/>
        </p:nvCxnSpPr>
        <p:spPr>
          <a:xfrm>
            <a:off x="4447245" y="3300082"/>
            <a:ext cx="0" cy="374084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  <a:headEnd type="diamond"/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6" name="TextBox 105"/>
          <p:cNvSpPr txBox="1"/>
          <p:nvPr/>
        </p:nvSpPr>
        <p:spPr>
          <a:xfrm>
            <a:off x="4480648" y="3295806"/>
            <a:ext cx="12753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rgbClr val="234271"/>
                </a:solidFill>
                <a:latin typeface="Calibri"/>
                <a:cs typeface="Calibri"/>
              </a:rPr>
              <a:t>charHeight</a:t>
            </a:r>
            <a:endParaRPr lang="pt-BR" i="1" dirty="0">
              <a:solidFill>
                <a:srgbClr val="234271"/>
              </a:solidFill>
              <a:latin typeface="Calibri"/>
              <a:cs typeface="Calibri"/>
            </a:endParaRPr>
          </a:p>
        </p:txBody>
      </p:sp>
      <p:cxnSp>
        <p:nvCxnSpPr>
          <p:cNvPr id="107" name="Straight Connector 106"/>
          <p:cNvCxnSpPr/>
          <p:nvPr/>
        </p:nvCxnSpPr>
        <p:spPr>
          <a:xfrm flipH="1">
            <a:off x="3937605" y="3188390"/>
            <a:ext cx="402168" cy="0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  <a:headEnd type="diamond"/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8" name="TextBox 107"/>
          <p:cNvSpPr txBox="1"/>
          <p:nvPr/>
        </p:nvSpPr>
        <p:spPr>
          <a:xfrm>
            <a:off x="3554165" y="2758514"/>
            <a:ext cx="1226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rgbClr val="234271"/>
                </a:solidFill>
                <a:latin typeface="Calibri"/>
                <a:cs typeface="Calibri"/>
              </a:rPr>
              <a:t>charWidth</a:t>
            </a:r>
            <a:endParaRPr lang="pt-BR" i="1" dirty="0">
              <a:solidFill>
                <a:srgbClr val="234271"/>
              </a:solidFill>
              <a:latin typeface="Calibri"/>
              <a:cs typeface="Calibri"/>
            </a:endParaRPr>
          </a:p>
        </p:txBody>
      </p:sp>
      <p:sp>
        <p:nvSpPr>
          <p:cNvPr id="114" name="Multiply 113"/>
          <p:cNvSpPr/>
          <p:nvPr/>
        </p:nvSpPr>
        <p:spPr>
          <a:xfrm>
            <a:off x="2063948" y="4436172"/>
            <a:ext cx="188187" cy="205125"/>
          </a:xfrm>
          <a:prstGeom prst="mathMultiply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116" name="Straight Connector 115"/>
          <p:cNvCxnSpPr/>
          <p:nvPr/>
        </p:nvCxnSpPr>
        <p:spPr>
          <a:xfrm>
            <a:off x="2158998" y="4564185"/>
            <a:ext cx="0" cy="226311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/>
          <p:cNvCxnSpPr/>
          <p:nvPr/>
        </p:nvCxnSpPr>
        <p:spPr>
          <a:xfrm flipH="1">
            <a:off x="1930400" y="4538789"/>
            <a:ext cx="228600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8" name="TextBox 117"/>
          <p:cNvSpPr txBox="1"/>
          <p:nvPr/>
        </p:nvSpPr>
        <p:spPr>
          <a:xfrm>
            <a:off x="520387" y="4456631"/>
            <a:ext cx="881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i="1" dirty="0" err="1">
                <a:solidFill>
                  <a:srgbClr val="FF0000"/>
                </a:solidFill>
                <a:latin typeface="Calibri"/>
                <a:cs typeface="Calibri"/>
              </a:rPr>
              <a:t>t</a:t>
            </a:r>
            <a:r>
              <a:rPr lang="pt-BR" i="1" dirty="0" err="1" smtClean="0">
                <a:solidFill>
                  <a:srgbClr val="FF0000"/>
                </a:solidFill>
                <a:latin typeface="Calibri"/>
                <a:cs typeface="Calibri"/>
              </a:rPr>
              <a:t>Offset</a:t>
            </a:r>
            <a:endParaRPr lang="pt-BR" i="1" dirty="0">
              <a:solidFill>
                <a:srgbClr val="FF0000"/>
              </a:solidFill>
              <a:latin typeface="Calibri"/>
              <a:cs typeface="Calibri"/>
            </a:endParaRPr>
          </a:p>
        </p:txBody>
      </p:sp>
      <p:cxnSp>
        <p:nvCxnSpPr>
          <p:cNvPr id="119" name="Straight Connector 118"/>
          <p:cNvCxnSpPr/>
          <p:nvPr/>
        </p:nvCxnSpPr>
        <p:spPr>
          <a:xfrm flipV="1">
            <a:off x="1379419" y="4535252"/>
            <a:ext cx="0" cy="255244"/>
          </a:xfrm>
          <a:prstGeom prst="line">
            <a:avLst/>
          </a:prstGeom>
          <a:ln w="12700">
            <a:solidFill>
              <a:srgbClr val="FF0000"/>
            </a:solidFill>
            <a:headEnd type="diamond"/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0" name="TextBox 119"/>
          <p:cNvSpPr txBox="1"/>
          <p:nvPr/>
        </p:nvSpPr>
        <p:spPr>
          <a:xfrm>
            <a:off x="1554358" y="4939198"/>
            <a:ext cx="894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rgbClr val="FF0000"/>
                </a:solidFill>
                <a:latin typeface="Calibri"/>
                <a:cs typeface="Calibri"/>
              </a:rPr>
              <a:t>sOffset</a:t>
            </a:r>
            <a:endParaRPr lang="pt-BR" i="1" dirty="0">
              <a:solidFill>
                <a:srgbClr val="FF0000"/>
              </a:solidFill>
              <a:latin typeface="Calibri"/>
              <a:cs typeface="Calibri"/>
            </a:endParaRPr>
          </a:p>
        </p:txBody>
      </p:sp>
      <p:cxnSp>
        <p:nvCxnSpPr>
          <p:cNvPr id="121" name="Straight Connector 120"/>
          <p:cNvCxnSpPr/>
          <p:nvPr/>
        </p:nvCxnSpPr>
        <p:spPr>
          <a:xfrm flipH="1">
            <a:off x="1930400" y="4875160"/>
            <a:ext cx="228599" cy="0"/>
          </a:xfrm>
          <a:prstGeom prst="line">
            <a:avLst/>
          </a:prstGeom>
          <a:ln w="12700">
            <a:solidFill>
              <a:srgbClr val="FF0000"/>
            </a:solidFill>
            <a:headEnd type="diamond"/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97293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sz="2400" dirty="0" smtClean="0"/>
              <a:t>Segunda passada de </a:t>
            </a:r>
            <a:r>
              <a:rPr lang="pt-BR" sz="2400" i="1" dirty="0" err="1" smtClean="0"/>
              <a:t>rendering</a:t>
            </a:r>
            <a:endParaRPr lang="pt-BR" sz="2400" i="1" dirty="0" smtClean="0"/>
          </a:p>
          <a:p>
            <a:pPr lvl="1" algn="just"/>
            <a:r>
              <a:rPr lang="pt-BR" sz="1600" b="1" dirty="0" smtClean="0"/>
              <a:t>Etapa 3: </a:t>
            </a:r>
            <a:r>
              <a:rPr lang="pt-BR" sz="1600" dirty="0" smtClean="0"/>
              <a:t>Descobrir a posição correta para o fragmento, no atlas de caracteres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Rótulos em modelos massivos</a:t>
            </a:r>
            <a:endParaRPr lang="pt-B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</a:t>
            </a:r>
            <a:r>
              <a:rPr lang="x-none" dirty="0" smtClean="0"/>
              <a:t>arço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8</a:t>
            </a:fld>
            <a:endParaRPr lang="en-US" dirty="0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0386512"/>
              </p:ext>
            </p:extLst>
          </p:nvPr>
        </p:nvGraphicFramePr>
        <p:xfrm>
          <a:off x="6235700" y="2700433"/>
          <a:ext cx="4138930" cy="8543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4" name="Equation" r:id="rId4" imgW="2322000" imgH="466200" progId="Equation.3">
                  <p:embed/>
                </p:oleObj>
              </mc:Choice>
              <mc:Fallback>
                <p:oleObj name="Equation" r:id="rId4" imgW="2322000" imgH="466200" progId="Equation.3">
                  <p:embed/>
                  <p:pic>
                    <p:nvPicPr>
                      <p:cNvPr id="0" name="Pictur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35700" y="2700433"/>
                        <a:ext cx="4138930" cy="85434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Rectangle 51"/>
          <p:cNvSpPr/>
          <p:nvPr/>
        </p:nvSpPr>
        <p:spPr>
          <a:xfrm>
            <a:off x="6083300" y="2525516"/>
            <a:ext cx="4431030" cy="1226530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3" name="TextBox 52"/>
          <p:cNvSpPr txBox="1"/>
          <p:nvPr/>
        </p:nvSpPr>
        <p:spPr>
          <a:xfrm>
            <a:off x="6083300" y="3936711"/>
            <a:ext cx="4405630" cy="2058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b="1" i="1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S</a:t>
            </a:r>
            <a:r>
              <a:rPr lang="x-none" sz="1200" b="1" i="1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char</a:t>
            </a:r>
            <a:r>
              <a:rPr lang="x-none" sz="1200" b="1" i="1" dirty="0">
                <a:latin typeface="+mj-lt"/>
              </a:rPr>
              <a:t> </a:t>
            </a:r>
            <a:r>
              <a:rPr lang="pt-BR" sz="1200" b="1" i="1" dirty="0">
                <a:latin typeface="+mj-lt"/>
              </a:rPr>
              <a:t>e </a:t>
            </a:r>
            <a:r>
              <a:rPr lang="pt-BR" sz="1500" b="1" i="1" dirty="0" smtClean="0">
                <a:solidFill>
                  <a:srgbClr val="234271"/>
                </a:solidFill>
                <a:latin typeface="+mj-lt"/>
              </a:rPr>
              <a:t>t</a:t>
            </a:r>
            <a:r>
              <a:rPr lang="pt-BR" sz="1200" b="1" i="1" dirty="0" smtClean="0">
                <a:solidFill>
                  <a:srgbClr val="234271"/>
                </a:solidFill>
                <a:latin typeface="+mj-lt"/>
              </a:rPr>
              <a:t>char</a:t>
            </a:r>
            <a:r>
              <a:rPr lang="pt-BR" sz="1200" b="1" i="1" dirty="0" smtClean="0">
                <a:latin typeface="+mj-lt"/>
              </a:rPr>
              <a:t>: </a:t>
            </a:r>
            <a:r>
              <a:rPr lang="pt-BR" sz="1500" dirty="0" smtClean="0">
                <a:latin typeface="+mj-lt"/>
              </a:rPr>
              <a:t>posição inicial do caractere no espaço da textura, calculados com equações (3-1) a (3-7)</a:t>
            </a:r>
            <a:endParaRPr lang="en-US" sz="1500" i="1" dirty="0" smtClean="0">
              <a:latin typeface="+mj-lt"/>
            </a:endParaRPr>
          </a:p>
          <a:p>
            <a:pPr algn="just">
              <a:lnSpc>
                <a:spcPct val="150000"/>
              </a:lnSpc>
            </a:pPr>
            <a:endParaRPr lang="en-US" sz="1000" b="1" i="1" dirty="0" smtClean="0">
              <a:latin typeface="+mj-lt"/>
            </a:endParaRPr>
          </a:p>
          <a:p>
            <a:pPr algn="just">
              <a:lnSpc>
                <a:spcPct val="150000"/>
              </a:lnSpc>
            </a:pPr>
            <a:r>
              <a:rPr lang="en-US" sz="1500" b="1" i="1" dirty="0" smtClean="0">
                <a:solidFill>
                  <a:srgbClr val="FF0000"/>
                </a:solidFill>
                <a:latin typeface="+mj-lt"/>
              </a:rPr>
              <a:t>s</a:t>
            </a:r>
            <a:r>
              <a:rPr lang="x-none" sz="1500" b="1" i="1" dirty="0" smtClean="0">
                <a:solidFill>
                  <a:srgbClr val="FF0000"/>
                </a:solidFill>
                <a:latin typeface="+mj-lt"/>
              </a:rPr>
              <a:t>f</a:t>
            </a:r>
            <a:r>
              <a:rPr lang="x-none" sz="1200" b="1" i="1" dirty="0" smtClean="0">
                <a:solidFill>
                  <a:srgbClr val="FF0000"/>
                </a:solidFill>
                <a:latin typeface="+mj-lt"/>
              </a:rPr>
              <a:t>inal</a:t>
            </a:r>
            <a:r>
              <a:rPr lang="x-none" sz="1500" b="1" i="1" dirty="0" smtClean="0">
                <a:latin typeface="+mj-lt"/>
              </a:rPr>
              <a:t> </a:t>
            </a:r>
            <a:r>
              <a:rPr lang="pt-BR" sz="1500" dirty="0" smtClean="0">
                <a:latin typeface="+mj-lt"/>
              </a:rPr>
              <a:t>e </a:t>
            </a:r>
            <a:r>
              <a:rPr lang="pt-BR" sz="1500" b="1" i="1" dirty="0" err="1" smtClean="0">
                <a:solidFill>
                  <a:srgbClr val="FF0000"/>
                </a:solidFill>
                <a:latin typeface="+mj-lt"/>
              </a:rPr>
              <a:t>t</a:t>
            </a:r>
            <a:r>
              <a:rPr lang="pt-BR" sz="1200" b="1" i="1" dirty="0" err="1" smtClean="0">
                <a:solidFill>
                  <a:srgbClr val="FF0000"/>
                </a:solidFill>
                <a:latin typeface="+mj-lt"/>
              </a:rPr>
              <a:t>final</a:t>
            </a:r>
            <a:r>
              <a:rPr lang="pt-BR" sz="1500" dirty="0" smtClean="0">
                <a:latin typeface="+mj-lt"/>
              </a:rPr>
              <a:t>: coordenadas para amostrar o atlas de caracteres. </a:t>
            </a:r>
          </a:p>
        </p:txBody>
      </p:sp>
      <p:graphicFrame>
        <p:nvGraphicFramePr>
          <p:cNvPr id="25" name="Tab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8853663"/>
              </p:ext>
            </p:extLst>
          </p:nvPr>
        </p:nvGraphicFramePr>
        <p:xfrm>
          <a:off x="1718112" y="3127060"/>
          <a:ext cx="3781610" cy="1991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230"/>
                <a:gridCol w="540230"/>
                <a:gridCol w="540230"/>
                <a:gridCol w="540230"/>
                <a:gridCol w="540230"/>
                <a:gridCol w="540230"/>
                <a:gridCol w="540230"/>
              </a:tblGrid>
              <a:tr h="497820">
                <a:tc>
                  <a:txBody>
                    <a:bodyPr/>
                    <a:lstStyle/>
                    <a:p>
                      <a:pPr algn="ctr"/>
                      <a:r>
                        <a:rPr lang="pt-BR" sz="21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A</a:t>
                      </a:r>
                      <a:endParaRPr lang="pt-BR" sz="21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 marL="122750" marR="122750" marT="61375" marB="6137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1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B</a:t>
                      </a:r>
                      <a:endParaRPr lang="pt-BR" sz="21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 marL="122750" marR="122750" marT="61375" marB="6137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1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C</a:t>
                      </a:r>
                      <a:endParaRPr lang="pt-BR" sz="21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 marL="122750" marR="122750" marT="61375" marB="6137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1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D</a:t>
                      </a:r>
                      <a:endParaRPr lang="pt-BR" sz="21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 marL="122750" marR="122750" marT="61375" marB="6137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1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E</a:t>
                      </a:r>
                      <a:endParaRPr lang="pt-BR" sz="21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 marL="122750" marR="122750" marT="61375" marB="6137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1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F</a:t>
                      </a:r>
                      <a:endParaRPr lang="pt-BR" sz="21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 marL="122750" marR="122750" marT="61375" marB="6137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1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G</a:t>
                      </a:r>
                      <a:endParaRPr lang="pt-BR" sz="21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 marL="122750" marR="122750" marT="61375" marB="6137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7820">
                <a:tc>
                  <a:txBody>
                    <a:bodyPr/>
                    <a:lstStyle/>
                    <a:p>
                      <a:pPr algn="ctr"/>
                      <a:r>
                        <a:rPr lang="pt-BR" sz="21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H</a:t>
                      </a:r>
                      <a:endParaRPr lang="pt-BR" sz="21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 marL="122750" marR="122750" marT="61375" marB="6137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1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I</a:t>
                      </a:r>
                      <a:endParaRPr lang="pt-BR" sz="21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 marL="122750" marR="122750" marT="61375" marB="6137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1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J</a:t>
                      </a:r>
                      <a:endParaRPr lang="pt-BR" sz="21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 marL="122750" marR="122750" marT="61375" marB="6137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1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K</a:t>
                      </a:r>
                      <a:endParaRPr lang="pt-BR" sz="21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 marL="122750" marR="122750" marT="61375" marB="6137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1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L</a:t>
                      </a:r>
                      <a:endParaRPr lang="pt-BR" sz="21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 marL="122750" marR="122750" marT="61375" marB="6137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1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M</a:t>
                      </a:r>
                      <a:endParaRPr lang="pt-BR" sz="21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 marL="122750" marR="122750" marT="61375" marB="6137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1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N</a:t>
                      </a:r>
                      <a:endParaRPr lang="pt-BR" sz="21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 marL="122750" marR="122750" marT="61375" marB="6137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7820">
                <a:tc>
                  <a:txBody>
                    <a:bodyPr/>
                    <a:lstStyle/>
                    <a:p>
                      <a:pPr algn="ctr"/>
                      <a:r>
                        <a:rPr lang="pt-BR" sz="21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O</a:t>
                      </a:r>
                      <a:endParaRPr lang="pt-BR" sz="21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 marL="122750" marR="122750" marT="61375" marB="6137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1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P</a:t>
                      </a:r>
                      <a:endParaRPr lang="pt-BR" sz="21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 marL="122750" marR="122750" marT="61375" marB="6137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1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Q</a:t>
                      </a:r>
                      <a:endParaRPr lang="pt-BR" sz="21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 marL="122750" marR="122750" marT="61375" marB="6137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1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R</a:t>
                      </a:r>
                      <a:endParaRPr lang="pt-BR" sz="21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 marL="122750" marR="122750" marT="61375" marB="6137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1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S</a:t>
                      </a:r>
                      <a:endParaRPr lang="pt-BR" sz="21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 marL="122750" marR="122750" marT="61375" marB="6137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1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T</a:t>
                      </a:r>
                      <a:endParaRPr lang="pt-BR" sz="21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 marL="122750" marR="122750" marT="61375" marB="6137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1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U</a:t>
                      </a:r>
                      <a:endParaRPr lang="pt-BR" sz="21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 marL="122750" marR="122750" marT="61375" marB="6137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7820">
                <a:tc>
                  <a:txBody>
                    <a:bodyPr/>
                    <a:lstStyle/>
                    <a:p>
                      <a:pPr algn="ctr"/>
                      <a:r>
                        <a:rPr lang="pt-BR" sz="21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V</a:t>
                      </a:r>
                      <a:endParaRPr lang="pt-BR" sz="21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 marL="122750" marR="122750" marT="61375" marB="6137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1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X</a:t>
                      </a:r>
                      <a:endParaRPr lang="pt-BR" sz="21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 marL="122750" marR="122750" marT="61375" marB="6137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1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Z</a:t>
                      </a:r>
                      <a:endParaRPr lang="pt-BR" sz="21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 marL="122750" marR="122750" marT="61375" marB="6137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...</a:t>
                      </a:r>
                      <a:endParaRPr lang="pt-BR" sz="14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 marL="122750" marR="122750" marT="61375" marB="6137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21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 marL="122750" marR="122750" marT="61375" marB="6137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21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 marL="122750" marR="122750" marT="61375" marB="6137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21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 marL="122750" marR="122750" marT="61375" marB="6137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7" name="TextBox 36"/>
          <p:cNvSpPr txBox="1"/>
          <p:nvPr/>
        </p:nvSpPr>
        <p:spPr>
          <a:xfrm>
            <a:off x="2294534" y="2203424"/>
            <a:ext cx="606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i="1" noProof="1" smtClean="0">
                <a:solidFill>
                  <a:srgbClr val="FF0000"/>
                </a:solidFill>
              </a:rPr>
              <a:t>s</a:t>
            </a:r>
            <a:r>
              <a:rPr lang="pt-BR" sz="1200" i="1" noProof="1" smtClean="0">
                <a:solidFill>
                  <a:srgbClr val="FF0000"/>
                </a:solidFill>
              </a:rPr>
              <a:t>final</a:t>
            </a:r>
            <a:endParaRPr lang="pt-BR" sz="1600" i="1" noProof="1">
              <a:solidFill>
                <a:srgbClr val="FF0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24912" y="4597885"/>
            <a:ext cx="5937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i="1" noProof="1">
                <a:solidFill>
                  <a:srgbClr val="FF0000"/>
                </a:solidFill>
              </a:rPr>
              <a:t>t</a:t>
            </a:r>
            <a:r>
              <a:rPr lang="pt-BR" sz="1200" i="1" noProof="1" smtClean="0">
                <a:solidFill>
                  <a:srgbClr val="FF0000"/>
                </a:solidFill>
              </a:rPr>
              <a:t>final</a:t>
            </a:r>
            <a:endParaRPr lang="pt-BR" sz="1600" i="1" noProof="1">
              <a:solidFill>
                <a:srgbClr val="FF0000"/>
              </a:solidFill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>
            <a:off x="2559734" y="2614552"/>
            <a:ext cx="19525" cy="2167999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>
            <a:off x="783159" y="4799485"/>
            <a:ext cx="1758776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43" idx="2"/>
          </p:cNvCxnSpPr>
          <p:nvPr/>
        </p:nvCxnSpPr>
        <p:spPr>
          <a:xfrm flipH="1">
            <a:off x="2254620" y="2983884"/>
            <a:ext cx="6846" cy="1731659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H="1">
            <a:off x="1388548" y="4617248"/>
            <a:ext cx="865208" cy="0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1963197" y="2614552"/>
            <a:ext cx="596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i="1" noProof="1" smtClean="0">
                <a:solidFill>
                  <a:schemeClr val="tx2">
                    <a:lumMod val="75000"/>
                  </a:schemeClr>
                </a:solidFill>
              </a:rPr>
              <a:t>s</a:t>
            </a:r>
            <a:r>
              <a:rPr lang="pt-BR" sz="1200" i="1" noProof="1" smtClean="0">
                <a:solidFill>
                  <a:schemeClr val="tx2">
                    <a:lumMod val="75000"/>
                  </a:schemeClr>
                </a:solidFill>
              </a:rPr>
              <a:t>char</a:t>
            </a:r>
            <a:endParaRPr lang="pt-BR" sz="1600" i="1" noProof="1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40445" y="4349920"/>
            <a:ext cx="5835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i="1" noProof="1" smtClean="0">
                <a:solidFill>
                  <a:srgbClr val="234271"/>
                </a:solidFill>
              </a:rPr>
              <a:t>t</a:t>
            </a:r>
            <a:r>
              <a:rPr lang="pt-BR" sz="1200" i="1" noProof="1" smtClean="0">
                <a:solidFill>
                  <a:srgbClr val="234271"/>
                </a:solidFill>
              </a:rPr>
              <a:t>char</a:t>
            </a:r>
            <a:endParaRPr lang="pt-BR" sz="1600" i="1" noProof="1">
              <a:solidFill>
                <a:srgbClr val="234271"/>
              </a:solidFill>
            </a:endParaRPr>
          </a:p>
        </p:txBody>
      </p:sp>
      <p:sp>
        <p:nvSpPr>
          <p:cNvPr id="45" name="Oval 44"/>
          <p:cNvSpPr/>
          <p:nvPr/>
        </p:nvSpPr>
        <p:spPr>
          <a:xfrm>
            <a:off x="2199043" y="4552375"/>
            <a:ext cx="121705" cy="12170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1100" noProof="1" smtClean="0">
                <a:effectLst/>
                <a:ea typeface="Times New Roman"/>
                <a:cs typeface="Times New Roman"/>
              </a:rPr>
              <a:t> </a:t>
            </a:r>
            <a:endParaRPr lang="en-US" sz="1100" noProof="1">
              <a:effectLst/>
              <a:ea typeface="ＭＳ 明朝"/>
              <a:cs typeface="Times New Roman"/>
            </a:endParaRPr>
          </a:p>
        </p:txBody>
      </p:sp>
      <p:sp>
        <p:nvSpPr>
          <p:cNvPr id="48" name="Oval 47"/>
          <p:cNvSpPr/>
          <p:nvPr/>
        </p:nvSpPr>
        <p:spPr>
          <a:xfrm>
            <a:off x="2516823" y="4721698"/>
            <a:ext cx="121705" cy="121705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1100" noProof="1" smtClean="0">
                <a:effectLst/>
                <a:ea typeface="Times New Roman"/>
                <a:cs typeface="Times New Roman"/>
              </a:rPr>
              <a:t> </a:t>
            </a:r>
            <a:endParaRPr lang="en-US" sz="1100" noProof="1">
              <a:effectLst/>
              <a:ea typeface="ＭＳ 明朝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764975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Content Placeholder 1"/>
          <p:cNvSpPr>
            <a:spLocks noGrp="1"/>
          </p:cNvSpPr>
          <p:nvPr>
            <p:ph idx="1"/>
          </p:nvPr>
        </p:nvSpPr>
        <p:spPr>
          <a:xfrm>
            <a:off x="560070" y="1327263"/>
            <a:ext cx="10081260" cy="4982058"/>
          </a:xfrm>
        </p:spPr>
        <p:txBody>
          <a:bodyPr>
            <a:normAutofit/>
          </a:bodyPr>
          <a:lstStyle/>
          <a:p>
            <a:r>
              <a:rPr lang="pt-BR" sz="2400" dirty="0" smtClean="0"/>
              <a:t>Geração de coordenadas de textura</a:t>
            </a:r>
          </a:p>
          <a:p>
            <a:pPr lvl="1"/>
            <a:r>
              <a:rPr lang="pt-BR" sz="1500" dirty="0" smtClean="0"/>
              <a:t>As coordenadas de textura dos objetos devem ser geradas na primeira passada.</a:t>
            </a:r>
          </a:p>
          <a:p>
            <a:pPr lvl="1"/>
            <a:r>
              <a:rPr lang="pt-BR" sz="1500" dirty="0" smtClean="0"/>
              <a:t>Segunda passada espera aceita repetição de texto.</a:t>
            </a:r>
          </a:p>
          <a:p>
            <a:pPr lvl="1"/>
            <a:r>
              <a:rPr lang="pt-BR" sz="1500" dirty="0" smtClean="0"/>
              <a:t>Centralizar texto: identificador de rótulos igual a 0 para alguns fragmentos, Figura 18 (</a:t>
            </a:r>
            <a:r>
              <a:rPr lang="pt-BR" sz="1500" dirty="0" err="1" smtClean="0"/>
              <a:t>b</a:t>
            </a:r>
            <a:r>
              <a:rPr lang="pt-BR" sz="1500" dirty="0" smtClean="0"/>
              <a:t>) e Figura 18(</a:t>
            </a:r>
            <a:r>
              <a:rPr lang="pt-BR" sz="1500" dirty="0" err="1" smtClean="0"/>
              <a:t>c</a:t>
            </a:r>
            <a:r>
              <a:rPr lang="pt-BR" sz="1500" dirty="0" smtClean="0"/>
              <a:t>). </a:t>
            </a:r>
          </a:p>
          <a:p>
            <a:endParaRPr lang="pt-BR" sz="24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Posicionamento dos rótulos</a:t>
            </a:r>
            <a:endParaRPr lang="pt-B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</a:t>
            </a:r>
            <a:r>
              <a:rPr lang="x-none" dirty="0" smtClean="0"/>
              <a:t>arço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17" name="Picture 16" descr="Macintosh HD:Users:renatoderisprado:Desktop:Screen-Shot-2013-02-19-at-18.40.5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977" y="3437352"/>
            <a:ext cx="3154045" cy="21805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Picture 17" descr="Macintosh HD:Users:renatoderisprado:Desktop:fafa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0901" y="3246852"/>
            <a:ext cx="1574165" cy="268287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/>
            </a:ext>
          </a:extLst>
        </p:spPr>
      </p:pic>
      <p:pic>
        <p:nvPicPr>
          <p:cNvPr id="21" name="Picture 20" descr="Macintosh HD:Users:renatoderisprado:Desktop:fafafaaffafafafafa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8742" y="3437352"/>
            <a:ext cx="2215515" cy="171069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/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1026476" y="5999600"/>
            <a:ext cx="95906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dirty="0">
                <a:latin typeface="+mj-lt"/>
              </a:rPr>
              <a:t>Figura </a:t>
            </a:r>
            <a:r>
              <a:rPr lang="pt-BR" sz="1000" dirty="0" smtClean="0">
                <a:latin typeface="+mj-lt"/>
              </a:rPr>
              <a:t>20. Rótulos esticam dependendo das dimensões do </a:t>
            </a:r>
            <a:r>
              <a:rPr lang="pt-BR" sz="1000" i="1" dirty="0" err="1" smtClean="0">
                <a:latin typeface="+mj-lt"/>
              </a:rPr>
              <a:t>quad</a:t>
            </a:r>
            <a:r>
              <a:rPr lang="pt-BR" sz="1000" dirty="0" smtClean="0">
                <a:latin typeface="+mj-lt"/>
              </a:rPr>
              <a:t> (a); posicionamento horizontal considera o a quantidade de caracteres (</a:t>
            </a:r>
            <a:r>
              <a:rPr lang="pt-BR" sz="1000" dirty="0" err="1" smtClean="0">
                <a:latin typeface="+mj-lt"/>
              </a:rPr>
              <a:t>b</a:t>
            </a:r>
            <a:r>
              <a:rPr lang="pt-BR" sz="1000" dirty="0" smtClean="0">
                <a:latin typeface="+mj-lt"/>
              </a:rPr>
              <a:t>); posicionamento vertical de rótulos (c).</a:t>
            </a:r>
            <a:endParaRPr lang="pt-BR" sz="1000" dirty="0">
              <a:latin typeface="+mj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17868" y="4672136"/>
            <a:ext cx="2432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dirty="0" smtClean="0"/>
              <a:t>t</a:t>
            </a:r>
            <a:endParaRPr lang="pt-BR" sz="1400" dirty="0"/>
          </a:p>
        </p:txBody>
      </p:sp>
      <p:sp>
        <p:nvSpPr>
          <p:cNvPr id="27" name="TextBox 26"/>
          <p:cNvSpPr txBox="1"/>
          <p:nvPr/>
        </p:nvSpPr>
        <p:spPr>
          <a:xfrm>
            <a:off x="1678931" y="5481831"/>
            <a:ext cx="2607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dirty="0" err="1"/>
              <a:t>s</a:t>
            </a:r>
            <a:endParaRPr lang="pt-BR" sz="1400" dirty="0"/>
          </a:p>
        </p:txBody>
      </p:sp>
      <p:cxnSp>
        <p:nvCxnSpPr>
          <p:cNvPr id="28" name="Straight Connector 27"/>
          <p:cNvCxnSpPr/>
          <p:nvPr/>
        </p:nvCxnSpPr>
        <p:spPr>
          <a:xfrm>
            <a:off x="1200915" y="4856802"/>
            <a:ext cx="0" cy="652896"/>
          </a:xfrm>
          <a:prstGeom prst="line">
            <a:avLst/>
          </a:prstGeom>
          <a:ln>
            <a:headEnd type="triangl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1200915" y="5509698"/>
            <a:ext cx="658057" cy="0"/>
          </a:xfrm>
          <a:prstGeom prst="line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969617" y="5509698"/>
            <a:ext cx="454947" cy="2616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(0,0)</a:t>
            </a:r>
            <a:endParaRPr lang="pt-BR" sz="1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090517" y="3255747"/>
            <a:ext cx="454947" cy="2616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(1,1)</a:t>
            </a:r>
            <a:endParaRPr lang="pt-BR" sz="1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264370" y="3285694"/>
            <a:ext cx="454947" cy="2616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(2,2)</a:t>
            </a:r>
            <a:endParaRPr lang="pt-BR" sz="1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733081" y="4132363"/>
            <a:ext cx="548898" cy="2616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(-1,-1)</a:t>
            </a:r>
            <a:endParaRPr lang="pt-BR" sz="1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245615" y="4814238"/>
            <a:ext cx="454947" cy="2616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(0,0)</a:t>
            </a:r>
            <a:endParaRPr lang="pt-BR" sz="1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063050" y="3967690"/>
            <a:ext cx="454947" cy="2616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(1,1)</a:t>
            </a:r>
            <a:endParaRPr lang="pt-BR" sz="1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792348" y="5021472"/>
            <a:ext cx="501923" cy="2616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(0,-1)</a:t>
            </a:r>
            <a:endParaRPr lang="pt-BR" sz="1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277070" y="4195203"/>
            <a:ext cx="454947" cy="2616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(1,2)</a:t>
            </a:r>
            <a:endParaRPr lang="pt-BR" sz="1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211503" y="5798922"/>
            <a:ext cx="501923" cy="2616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(0,-7)</a:t>
            </a:r>
            <a:endParaRPr lang="pt-BR" sz="1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151303" y="5171888"/>
            <a:ext cx="501923" cy="2616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(0,-3)</a:t>
            </a:r>
            <a:endParaRPr lang="pt-BR" sz="1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093471" y="2926600"/>
            <a:ext cx="454947" cy="2616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(1,8)</a:t>
            </a:r>
            <a:endParaRPr lang="pt-BR" sz="1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9961406" y="3748415"/>
            <a:ext cx="454947" cy="2616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(1,4)</a:t>
            </a:r>
            <a:endParaRPr lang="pt-BR" sz="1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5178742" y="3748415"/>
            <a:ext cx="2215515" cy="0"/>
          </a:xfrm>
          <a:prstGeom prst="line">
            <a:avLst/>
          </a:prstGeom>
          <a:ln w="12700"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5178742" y="4010025"/>
            <a:ext cx="2215515" cy="0"/>
          </a:xfrm>
          <a:prstGeom prst="line">
            <a:avLst/>
          </a:prstGeom>
          <a:ln w="12700"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6032500" y="3517357"/>
            <a:ext cx="4953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7097D3"/>
                </a:solidFill>
              </a:rPr>
              <a:t>i</a:t>
            </a:r>
            <a:r>
              <a:rPr lang="pt-BR" sz="900" dirty="0" err="1" smtClean="0">
                <a:solidFill>
                  <a:srgbClr val="7097D3"/>
                </a:solidFill>
              </a:rPr>
              <a:t>d</a:t>
            </a:r>
            <a:r>
              <a:rPr lang="pt-BR" sz="900" dirty="0" smtClean="0">
                <a:solidFill>
                  <a:srgbClr val="7097D3"/>
                </a:solidFill>
              </a:rPr>
              <a:t> = 0</a:t>
            </a:r>
            <a:endParaRPr lang="pt-BR" sz="900" dirty="0">
              <a:solidFill>
                <a:srgbClr val="7097D3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032500" y="4000157"/>
            <a:ext cx="4953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</a:t>
            </a:r>
            <a:r>
              <a:rPr lang="pt-BR" sz="9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</a:t>
            </a:r>
            <a:r>
              <a:rPr lang="pt-BR" sz="9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= 0</a:t>
            </a:r>
            <a:endParaRPr lang="pt-BR" sz="9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>
            <a:off x="8506301" y="4471428"/>
            <a:ext cx="746602" cy="0"/>
          </a:xfrm>
          <a:prstGeom prst="line">
            <a:avLst/>
          </a:prstGeom>
          <a:ln w="12700"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8506301" y="4684836"/>
            <a:ext cx="721202" cy="0"/>
          </a:xfrm>
          <a:prstGeom prst="line">
            <a:avLst/>
          </a:prstGeom>
          <a:ln w="12700"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8635999" y="3901531"/>
            <a:ext cx="4953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7097D3"/>
                </a:solidFill>
              </a:rPr>
              <a:t>i</a:t>
            </a:r>
            <a:r>
              <a:rPr lang="pt-BR" sz="900" dirty="0" err="1" smtClean="0">
                <a:solidFill>
                  <a:srgbClr val="7097D3"/>
                </a:solidFill>
              </a:rPr>
              <a:t>d</a:t>
            </a:r>
            <a:r>
              <a:rPr lang="pt-BR" sz="900" dirty="0" smtClean="0">
                <a:solidFill>
                  <a:srgbClr val="7097D3"/>
                </a:solidFill>
              </a:rPr>
              <a:t> = 0</a:t>
            </a:r>
            <a:endParaRPr lang="pt-BR" sz="900" dirty="0">
              <a:solidFill>
                <a:srgbClr val="7097D3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8635999" y="5090350"/>
            <a:ext cx="4953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7097D3"/>
                </a:solidFill>
              </a:rPr>
              <a:t>i</a:t>
            </a:r>
            <a:r>
              <a:rPr lang="pt-BR" sz="900" dirty="0" err="1" smtClean="0">
                <a:solidFill>
                  <a:srgbClr val="7097D3"/>
                </a:solidFill>
              </a:rPr>
              <a:t>d</a:t>
            </a:r>
            <a:r>
              <a:rPr lang="pt-BR" sz="900" dirty="0" smtClean="0">
                <a:solidFill>
                  <a:srgbClr val="7097D3"/>
                </a:solidFill>
              </a:rPr>
              <a:t> = 0</a:t>
            </a:r>
            <a:endParaRPr lang="pt-BR" sz="900" dirty="0">
              <a:solidFill>
                <a:srgbClr val="7097D3"/>
              </a:solidFill>
            </a:endParaRPr>
          </a:p>
        </p:txBody>
      </p:sp>
      <p:cxnSp>
        <p:nvCxnSpPr>
          <p:cNvPr id="55" name="Straight Connector 54"/>
          <p:cNvCxnSpPr/>
          <p:nvPr/>
        </p:nvCxnSpPr>
        <p:spPr>
          <a:xfrm>
            <a:off x="9364505" y="4470541"/>
            <a:ext cx="746602" cy="0"/>
          </a:xfrm>
          <a:prstGeom prst="line">
            <a:avLst/>
          </a:prstGeom>
          <a:ln w="12700"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9364505" y="4672277"/>
            <a:ext cx="746602" cy="0"/>
          </a:xfrm>
          <a:prstGeom prst="line">
            <a:avLst/>
          </a:prstGeom>
          <a:ln w="12700"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9466106" y="4854452"/>
            <a:ext cx="4953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7097D3"/>
                </a:solidFill>
              </a:rPr>
              <a:t>i</a:t>
            </a:r>
            <a:r>
              <a:rPr lang="pt-BR" sz="900" dirty="0" err="1" smtClean="0">
                <a:solidFill>
                  <a:srgbClr val="7097D3"/>
                </a:solidFill>
              </a:rPr>
              <a:t>d</a:t>
            </a:r>
            <a:r>
              <a:rPr lang="pt-BR" sz="900" dirty="0" smtClean="0">
                <a:solidFill>
                  <a:srgbClr val="7097D3"/>
                </a:solidFill>
              </a:rPr>
              <a:t> = 0</a:t>
            </a:r>
            <a:endParaRPr lang="pt-BR" sz="900" dirty="0">
              <a:solidFill>
                <a:srgbClr val="7097D3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9466106" y="4115573"/>
            <a:ext cx="4953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7097D3"/>
                </a:solidFill>
              </a:rPr>
              <a:t>i</a:t>
            </a:r>
            <a:r>
              <a:rPr lang="pt-BR" sz="900" dirty="0" err="1" smtClean="0">
                <a:solidFill>
                  <a:srgbClr val="7097D3"/>
                </a:solidFill>
              </a:rPr>
              <a:t>d</a:t>
            </a:r>
            <a:r>
              <a:rPr lang="pt-BR" sz="900" dirty="0" smtClean="0">
                <a:solidFill>
                  <a:srgbClr val="7097D3"/>
                </a:solidFill>
              </a:rPr>
              <a:t> = 0</a:t>
            </a:r>
            <a:endParaRPr lang="pt-BR" sz="900" dirty="0">
              <a:solidFill>
                <a:srgbClr val="7097D3"/>
              </a:solidFill>
            </a:endParaRPr>
          </a:p>
        </p:txBody>
      </p:sp>
      <p:cxnSp>
        <p:nvCxnSpPr>
          <p:cNvPr id="62" name="Straight Connector 61"/>
          <p:cNvCxnSpPr/>
          <p:nvPr/>
        </p:nvCxnSpPr>
        <p:spPr>
          <a:xfrm>
            <a:off x="5905500" y="3759543"/>
            <a:ext cx="0" cy="250482"/>
          </a:xfrm>
          <a:prstGeom prst="line">
            <a:avLst/>
          </a:prstGeom>
          <a:ln w="12700"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6654800" y="3748189"/>
            <a:ext cx="0" cy="261836"/>
          </a:xfrm>
          <a:prstGeom prst="line">
            <a:avLst/>
          </a:prstGeom>
          <a:ln w="12700"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6769070" y="3769325"/>
            <a:ext cx="4953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7097D3"/>
                </a:solidFill>
              </a:rPr>
              <a:t>i</a:t>
            </a:r>
            <a:r>
              <a:rPr lang="pt-BR" sz="900" dirty="0" err="1" smtClean="0">
                <a:solidFill>
                  <a:srgbClr val="7097D3"/>
                </a:solidFill>
              </a:rPr>
              <a:t>d</a:t>
            </a:r>
            <a:r>
              <a:rPr lang="pt-BR" sz="900" dirty="0" smtClean="0">
                <a:solidFill>
                  <a:srgbClr val="7097D3"/>
                </a:solidFill>
              </a:rPr>
              <a:t> = 0</a:t>
            </a:r>
            <a:endParaRPr lang="pt-BR" sz="900" dirty="0">
              <a:solidFill>
                <a:srgbClr val="7097D3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276928" y="3759543"/>
            <a:ext cx="4953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7097D3"/>
                </a:solidFill>
              </a:rPr>
              <a:t>i</a:t>
            </a:r>
            <a:r>
              <a:rPr lang="pt-BR" sz="900" dirty="0" err="1" smtClean="0">
                <a:solidFill>
                  <a:srgbClr val="7097D3"/>
                </a:solidFill>
              </a:rPr>
              <a:t>d</a:t>
            </a:r>
            <a:r>
              <a:rPr lang="pt-BR" sz="900" dirty="0" smtClean="0">
                <a:solidFill>
                  <a:srgbClr val="7097D3"/>
                </a:solidFill>
              </a:rPr>
              <a:t> = 0</a:t>
            </a:r>
            <a:endParaRPr lang="pt-BR" sz="900" dirty="0">
              <a:solidFill>
                <a:srgbClr val="7097D3"/>
              </a:solidFill>
            </a:endParaRPr>
          </a:p>
        </p:txBody>
      </p:sp>
      <p:cxnSp>
        <p:nvCxnSpPr>
          <p:cNvPr id="72" name="Straight Connector 71"/>
          <p:cNvCxnSpPr/>
          <p:nvPr/>
        </p:nvCxnSpPr>
        <p:spPr>
          <a:xfrm>
            <a:off x="5178742" y="4599315"/>
            <a:ext cx="2215515" cy="0"/>
          </a:xfrm>
          <a:prstGeom prst="line">
            <a:avLst/>
          </a:prstGeom>
          <a:ln w="12700"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5178742" y="4830967"/>
            <a:ext cx="2215515" cy="0"/>
          </a:xfrm>
          <a:prstGeom prst="line">
            <a:avLst/>
          </a:prstGeom>
          <a:ln w="12700"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6032500" y="4341397"/>
            <a:ext cx="4953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7097D3"/>
                </a:solidFill>
              </a:rPr>
              <a:t>i</a:t>
            </a:r>
            <a:r>
              <a:rPr lang="pt-BR" sz="900" dirty="0" err="1" smtClean="0">
                <a:solidFill>
                  <a:srgbClr val="7097D3"/>
                </a:solidFill>
              </a:rPr>
              <a:t>d</a:t>
            </a:r>
            <a:r>
              <a:rPr lang="pt-BR" sz="900" dirty="0" smtClean="0">
                <a:solidFill>
                  <a:srgbClr val="7097D3"/>
                </a:solidFill>
              </a:rPr>
              <a:t> = 0</a:t>
            </a:r>
            <a:endParaRPr lang="pt-BR" sz="900" dirty="0">
              <a:solidFill>
                <a:srgbClr val="7097D3"/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032500" y="4833891"/>
            <a:ext cx="4953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7097D3"/>
                </a:solidFill>
              </a:rPr>
              <a:t>i</a:t>
            </a:r>
            <a:r>
              <a:rPr lang="pt-BR" sz="900" dirty="0" err="1" smtClean="0">
                <a:solidFill>
                  <a:srgbClr val="7097D3"/>
                </a:solidFill>
              </a:rPr>
              <a:t>d</a:t>
            </a:r>
            <a:r>
              <a:rPr lang="pt-BR" sz="900" dirty="0" smtClean="0">
                <a:solidFill>
                  <a:srgbClr val="7097D3"/>
                </a:solidFill>
              </a:rPr>
              <a:t> = 0</a:t>
            </a:r>
            <a:endParaRPr lang="pt-BR" sz="900" dirty="0">
              <a:solidFill>
                <a:srgbClr val="7097D3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6032500" y="5449408"/>
            <a:ext cx="4953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b="1" dirty="0" smtClean="0"/>
              <a:t>(</a:t>
            </a:r>
            <a:r>
              <a:rPr lang="pt-BR" sz="1000" b="1" dirty="0" err="1" smtClean="0"/>
              <a:t>b</a:t>
            </a:r>
            <a:r>
              <a:rPr lang="pt-BR" sz="1000" b="1" dirty="0" smtClean="0"/>
              <a:t>)</a:t>
            </a:r>
            <a:endParaRPr lang="pt-BR" sz="1000" b="1" dirty="0"/>
          </a:p>
        </p:txBody>
      </p:sp>
      <p:sp>
        <p:nvSpPr>
          <p:cNvPr id="77" name="TextBox 76"/>
          <p:cNvSpPr txBox="1"/>
          <p:nvPr/>
        </p:nvSpPr>
        <p:spPr>
          <a:xfrm>
            <a:off x="3121313" y="5617942"/>
            <a:ext cx="330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b="1" dirty="0" smtClean="0"/>
              <a:t>(a)</a:t>
            </a:r>
            <a:endParaRPr lang="pt-BR" sz="1000" b="1" dirty="0"/>
          </a:p>
        </p:txBody>
      </p:sp>
      <p:sp>
        <p:nvSpPr>
          <p:cNvPr id="78" name="TextBox 77"/>
          <p:cNvSpPr txBox="1"/>
          <p:nvPr/>
        </p:nvSpPr>
        <p:spPr>
          <a:xfrm>
            <a:off x="9524999" y="5481831"/>
            <a:ext cx="4953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b="1" dirty="0" smtClean="0"/>
              <a:t>(</a:t>
            </a:r>
            <a:r>
              <a:rPr lang="pt-BR" sz="1000" b="1" dirty="0"/>
              <a:t>c</a:t>
            </a:r>
            <a:r>
              <a:rPr lang="pt-BR" sz="1000" b="1" dirty="0" smtClean="0"/>
              <a:t>)</a:t>
            </a:r>
            <a:endParaRPr lang="pt-BR" sz="1000" b="1" dirty="0"/>
          </a:p>
        </p:txBody>
      </p:sp>
    </p:spTree>
    <p:extLst>
      <p:ext uri="{BB962C8B-B14F-4D97-AF65-F5344CB8AC3E}">
        <p14:creationId xmlns:p14="http://schemas.microsoft.com/office/powerpoint/2010/main" val="37510158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Executive.thmx</Template>
  <TotalTime>12966</TotalTime>
  <Words>2574</Words>
  <Application>Microsoft Macintosh PowerPoint</Application>
  <PresentationFormat>Custom</PresentationFormat>
  <Paragraphs>657</Paragraphs>
  <Slides>24</Slides>
  <Notes>24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27" baseType="lpstr">
      <vt:lpstr>Executive</vt:lpstr>
      <vt:lpstr>Equation</vt:lpstr>
      <vt:lpstr>Equação</vt:lpstr>
      <vt:lpstr>Rótulos em modelos massivos</vt:lpstr>
      <vt:lpstr>Rótulos em modelos massivos</vt:lpstr>
      <vt:lpstr>Rótulos em modelos massivos</vt:lpstr>
      <vt:lpstr>Rótulos em modelos massivos</vt:lpstr>
      <vt:lpstr>Rótulos em modelos massivos</vt:lpstr>
      <vt:lpstr>Rótulos em modelos massivos</vt:lpstr>
      <vt:lpstr>Rótulos em modelos massivos</vt:lpstr>
      <vt:lpstr>Rótulos em modelos massivos</vt:lpstr>
      <vt:lpstr>Posicionamento dos rótulos</vt:lpstr>
      <vt:lpstr>Posicionamento dos rótulos</vt:lpstr>
      <vt:lpstr>Rótulos em modelos reais</vt:lpstr>
      <vt:lpstr>Antialising e qualidade visual</vt:lpstr>
      <vt:lpstr>Antialising e qualidade visual</vt:lpstr>
      <vt:lpstr>Resultados de desempenho</vt:lpstr>
      <vt:lpstr>Resultados de desempenho</vt:lpstr>
      <vt:lpstr>Resultados de desempenho</vt:lpstr>
      <vt:lpstr>Resultados de desempenho</vt:lpstr>
      <vt:lpstr>Resultados de desempenho</vt:lpstr>
      <vt:lpstr>Resultados de desempenho</vt:lpstr>
      <vt:lpstr>Resultados de desempenho</vt:lpstr>
      <vt:lpstr>Resultados de desempenho</vt:lpstr>
      <vt:lpstr>Resultados de desempenho</vt:lpstr>
      <vt:lpstr>Conclusão</vt:lpstr>
      <vt:lpstr>Trabalhos futuros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Proposta de Dissertação de Mestrado   Aplicação de Tags em Objetos de Modelos Massivos com Visualização em Tempo Real</dc:title>
  <dc:creator>Renato Deris Prado</dc:creator>
  <cp:lastModifiedBy>Renato Deris Prado</cp:lastModifiedBy>
  <cp:revision>754</cp:revision>
  <dcterms:created xsi:type="dcterms:W3CDTF">2012-08-27T18:43:12Z</dcterms:created>
  <dcterms:modified xsi:type="dcterms:W3CDTF">2013-04-26T17:59:22Z</dcterms:modified>
</cp:coreProperties>
</file>