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4017" r:id="rId3"/>
  </p:sldMasterIdLst>
  <p:notesMasterIdLst>
    <p:notesMasterId r:id="rId113"/>
  </p:notesMasterIdLst>
  <p:handoutMasterIdLst>
    <p:handoutMasterId r:id="rId114"/>
  </p:handoutMasterIdLst>
  <p:sldIdLst>
    <p:sldId id="380" r:id="rId4"/>
    <p:sldId id="416" r:id="rId5"/>
    <p:sldId id="423" r:id="rId6"/>
    <p:sldId id="417" r:id="rId7"/>
    <p:sldId id="419" r:id="rId8"/>
    <p:sldId id="418" r:id="rId9"/>
    <p:sldId id="421" r:id="rId10"/>
    <p:sldId id="422" r:id="rId11"/>
    <p:sldId id="329" r:id="rId12"/>
    <p:sldId id="428" r:id="rId13"/>
    <p:sldId id="429" r:id="rId14"/>
    <p:sldId id="382" r:id="rId15"/>
    <p:sldId id="331" r:id="rId16"/>
    <p:sldId id="371" r:id="rId17"/>
    <p:sldId id="372" r:id="rId18"/>
    <p:sldId id="373" r:id="rId19"/>
    <p:sldId id="374" r:id="rId20"/>
    <p:sldId id="370" r:id="rId21"/>
    <p:sldId id="383" r:id="rId22"/>
    <p:sldId id="366" r:id="rId23"/>
    <p:sldId id="375" r:id="rId24"/>
    <p:sldId id="376" r:id="rId25"/>
    <p:sldId id="377" r:id="rId26"/>
    <p:sldId id="355" r:id="rId27"/>
    <p:sldId id="351" r:id="rId28"/>
    <p:sldId id="350" r:id="rId29"/>
    <p:sldId id="379" r:id="rId30"/>
    <p:sldId id="360" r:id="rId31"/>
    <p:sldId id="361" r:id="rId32"/>
    <p:sldId id="362" r:id="rId33"/>
    <p:sldId id="430" r:id="rId34"/>
    <p:sldId id="431" r:id="rId35"/>
    <p:sldId id="336" r:id="rId36"/>
    <p:sldId id="261" r:id="rId37"/>
    <p:sldId id="337" r:id="rId38"/>
    <p:sldId id="363" r:id="rId39"/>
    <p:sldId id="340" r:id="rId40"/>
    <p:sldId id="341" r:id="rId41"/>
    <p:sldId id="342" r:id="rId42"/>
    <p:sldId id="424" r:id="rId43"/>
    <p:sldId id="425" r:id="rId44"/>
    <p:sldId id="405" r:id="rId45"/>
    <p:sldId id="312" r:id="rId46"/>
    <p:sldId id="388" r:id="rId47"/>
    <p:sldId id="389" r:id="rId48"/>
    <p:sldId id="385" r:id="rId49"/>
    <p:sldId id="304" r:id="rId50"/>
    <p:sldId id="387" r:id="rId51"/>
    <p:sldId id="390" r:id="rId52"/>
    <p:sldId id="305" r:id="rId53"/>
    <p:sldId id="391" r:id="rId54"/>
    <p:sldId id="386" r:id="rId55"/>
    <p:sldId id="306" r:id="rId56"/>
    <p:sldId id="262" r:id="rId57"/>
    <p:sldId id="307" r:id="rId58"/>
    <p:sldId id="308" r:id="rId59"/>
    <p:sldId id="395" r:id="rId60"/>
    <p:sldId id="392" r:id="rId61"/>
    <p:sldId id="393" r:id="rId62"/>
    <p:sldId id="394" r:id="rId63"/>
    <p:sldId id="327" r:id="rId64"/>
    <p:sldId id="309" r:id="rId65"/>
    <p:sldId id="310" r:id="rId66"/>
    <p:sldId id="346" r:id="rId67"/>
    <p:sldId id="408" r:id="rId68"/>
    <p:sldId id="313" r:id="rId69"/>
    <p:sldId id="311" r:id="rId70"/>
    <p:sldId id="263" r:id="rId71"/>
    <p:sldId id="314" r:id="rId72"/>
    <p:sldId id="315" r:id="rId73"/>
    <p:sldId id="399" r:id="rId74"/>
    <p:sldId id="400" r:id="rId75"/>
    <p:sldId id="338" r:id="rId76"/>
    <p:sldId id="406" r:id="rId77"/>
    <p:sldId id="407" r:id="rId78"/>
    <p:sldId id="398" r:id="rId79"/>
    <p:sldId id="402" r:id="rId80"/>
    <p:sldId id="404" r:id="rId81"/>
    <p:sldId id="401" r:id="rId82"/>
    <p:sldId id="403" r:id="rId83"/>
    <p:sldId id="412" r:id="rId84"/>
    <p:sldId id="413" r:id="rId85"/>
    <p:sldId id="409" r:id="rId86"/>
    <p:sldId id="332" r:id="rId87"/>
    <p:sldId id="333" r:id="rId88"/>
    <p:sldId id="334" r:id="rId89"/>
    <p:sldId id="410" r:id="rId90"/>
    <p:sldId id="411" r:id="rId91"/>
    <p:sldId id="414" r:id="rId92"/>
    <p:sldId id="432" r:id="rId93"/>
    <p:sldId id="453" r:id="rId94"/>
    <p:sldId id="454" r:id="rId95"/>
    <p:sldId id="434" r:id="rId96"/>
    <p:sldId id="435" r:id="rId97"/>
    <p:sldId id="436" r:id="rId98"/>
    <p:sldId id="437" r:id="rId99"/>
    <p:sldId id="439" r:id="rId100"/>
    <p:sldId id="440" r:id="rId101"/>
    <p:sldId id="442" r:id="rId102"/>
    <p:sldId id="443" r:id="rId103"/>
    <p:sldId id="444" r:id="rId104"/>
    <p:sldId id="445" r:id="rId105"/>
    <p:sldId id="446" r:id="rId106"/>
    <p:sldId id="447" r:id="rId107"/>
    <p:sldId id="448" r:id="rId108"/>
    <p:sldId id="449" r:id="rId109"/>
    <p:sldId id="450" r:id="rId110"/>
    <p:sldId id="451" r:id="rId111"/>
    <p:sldId id="452" r:id="rId112"/>
  </p:sldIdLst>
  <p:sldSz cx="9144000" cy="6858000" type="overhead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B2B2B2"/>
    <a:srgbClr val="DDDDDD"/>
    <a:srgbClr val="24248E"/>
    <a:srgbClr val="111143"/>
    <a:srgbClr val="1C1C70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02" autoAdjust="0"/>
    <p:restoredTop sz="50000" autoAdjust="0"/>
  </p:normalViewPr>
  <p:slideViewPr>
    <p:cSldViewPr snapToGrid="0" showGuides="1">
      <p:cViewPr varScale="1">
        <p:scale>
          <a:sx n="79" d="100"/>
          <a:sy n="79" d="100"/>
        </p:scale>
        <p:origin x="140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688"/>
    </p:cViewPr>
  </p:sorterViewPr>
  <p:notesViewPr>
    <p:cSldViewPr snapToGrid="0" showGuides="1">
      <p:cViewPr>
        <p:scale>
          <a:sx n="68" d="100"/>
          <a:sy n="68" d="100"/>
        </p:scale>
        <p:origin x="-1554" y="-72"/>
      </p:cViewPr>
      <p:guideLst>
        <p:guide orient="horz" pos="3024"/>
        <p:guide pos="2305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theme" Target="theme/theme1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notesMaster" Target="notesMasters/notesMaster1.xml"/><Relationship Id="rId118" Type="http://schemas.openxmlformats.org/officeDocument/2006/relationships/tableStyles" Target="tableStyles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presProps" Target="presProp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27.wmf"/><Relationship Id="rId1" Type="http://schemas.openxmlformats.org/officeDocument/2006/relationships/image" Target="../media/image25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7" Type="http://schemas.openxmlformats.org/officeDocument/2006/relationships/image" Target="../media/image55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3" Type="http://schemas.openxmlformats.org/officeDocument/2006/relationships/image" Target="../media/image58.wmf"/><Relationship Id="rId7" Type="http://schemas.openxmlformats.org/officeDocument/2006/relationships/image" Target="../media/image62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6" Type="http://schemas.openxmlformats.org/officeDocument/2006/relationships/image" Target="../media/image61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Relationship Id="rId9" Type="http://schemas.openxmlformats.org/officeDocument/2006/relationships/image" Target="../media/image64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image" Target="../media/image67.wmf"/><Relationship Id="rId7" Type="http://schemas.openxmlformats.org/officeDocument/2006/relationships/image" Target="../media/image70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Relationship Id="rId6" Type="http://schemas.openxmlformats.org/officeDocument/2006/relationships/image" Target="../media/image69.wmf"/><Relationship Id="rId5" Type="http://schemas.openxmlformats.org/officeDocument/2006/relationships/image" Target="../media/image68.wmf"/><Relationship Id="rId4" Type="http://schemas.openxmlformats.org/officeDocument/2006/relationships/image" Target="../media/image5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5" Type="http://schemas.openxmlformats.org/officeDocument/2006/relationships/image" Target="../media/image76.wmf"/><Relationship Id="rId4" Type="http://schemas.openxmlformats.org/officeDocument/2006/relationships/image" Target="../media/image75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70.wmf"/><Relationship Id="rId4" Type="http://schemas.openxmlformats.org/officeDocument/2006/relationships/image" Target="../media/image9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70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98.wmf"/><Relationship Id="rId1" Type="http://schemas.openxmlformats.org/officeDocument/2006/relationships/image" Target="../media/image97.wmf"/><Relationship Id="rId4" Type="http://schemas.openxmlformats.org/officeDocument/2006/relationships/image" Target="../media/image100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wmf"/><Relationship Id="rId2" Type="http://schemas.openxmlformats.org/officeDocument/2006/relationships/image" Target="../media/image102.wmf"/><Relationship Id="rId1" Type="http://schemas.openxmlformats.org/officeDocument/2006/relationships/image" Target="../media/image101.wmf"/><Relationship Id="rId6" Type="http://schemas.openxmlformats.org/officeDocument/2006/relationships/image" Target="../media/image106.wmf"/><Relationship Id="rId5" Type="http://schemas.openxmlformats.org/officeDocument/2006/relationships/image" Target="../media/image105.wmf"/><Relationship Id="rId4" Type="http://schemas.openxmlformats.org/officeDocument/2006/relationships/image" Target="../media/image104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image" Target="../media/image108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image" Target="../media/image109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wmf"/><Relationship Id="rId3" Type="http://schemas.openxmlformats.org/officeDocument/2006/relationships/image" Target="../media/image113.wmf"/><Relationship Id="rId7" Type="http://schemas.openxmlformats.org/officeDocument/2006/relationships/image" Target="../media/image116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03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wmf"/><Relationship Id="rId2" Type="http://schemas.openxmlformats.org/officeDocument/2006/relationships/image" Target="../media/image105.wmf"/><Relationship Id="rId1" Type="http://schemas.openxmlformats.org/officeDocument/2006/relationships/image" Target="../media/image104.wmf"/><Relationship Id="rId6" Type="http://schemas.openxmlformats.org/officeDocument/2006/relationships/image" Target="../media/image121.wmf"/><Relationship Id="rId5" Type="http://schemas.openxmlformats.org/officeDocument/2006/relationships/image" Target="../media/image120.wmf"/><Relationship Id="rId4" Type="http://schemas.openxmlformats.org/officeDocument/2006/relationships/image" Target="../media/image114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7" Type="http://schemas.openxmlformats.org/officeDocument/2006/relationships/image" Target="../media/image113.wmf"/><Relationship Id="rId2" Type="http://schemas.openxmlformats.org/officeDocument/2006/relationships/image" Target="../media/image123.wmf"/><Relationship Id="rId1" Type="http://schemas.openxmlformats.org/officeDocument/2006/relationships/image" Target="../media/image122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4" Type="http://schemas.openxmlformats.org/officeDocument/2006/relationships/image" Target="../media/image125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wmf"/><Relationship Id="rId2" Type="http://schemas.openxmlformats.org/officeDocument/2006/relationships/image" Target="../media/image104.wmf"/><Relationship Id="rId1" Type="http://schemas.openxmlformats.org/officeDocument/2006/relationships/image" Target="../media/image126.wmf"/><Relationship Id="rId6" Type="http://schemas.openxmlformats.org/officeDocument/2006/relationships/image" Target="../media/image127.wmf"/><Relationship Id="rId5" Type="http://schemas.openxmlformats.org/officeDocument/2006/relationships/image" Target="../media/image114.wmf"/><Relationship Id="rId4" Type="http://schemas.openxmlformats.org/officeDocument/2006/relationships/image" Target="../media/image113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Relationship Id="rId4" Type="http://schemas.openxmlformats.org/officeDocument/2006/relationships/image" Target="../media/image134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wmf"/><Relationship Id="rId2" Type="http://schemas.openxmlformats.org/officeDocument/2006/relationships/image" Target="../media/image136.wmf"/><Relationship Id="rId1" Type="http://schemas.openxmlformats.org/officeDocument/2006/relationships/image" Target="../media/image135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wmf"/><Relationship Id="rId1" Type="http://schemas.openxmlformats.org/officeDocument/2006/relationships/image" Target="../media/image139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wmf"/><Relationship Id="rId2" Type="http://schemas.openxmlformats.org/officeDocument/2006/relationships/image" Target="../media/image146.wmf"/><Relationship Id="rId1" Type="http://schemas.openxmlformats.org/officeDocument/2006/relationships/image" Target="../media/image104.wmf"/><Relationship Id="rId5" Type="http://schemas.openxmlformats.org/officeDocument/2006/relationships/image" Target="../media/image148.wmf"/><Relationship Id="rId4" Type="http://schemas.openxmlformats.org/officeDocument/2006/relationships/image" Target="../media/image147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wmf"/><Relationship Id="rId2" Type="http://schemas.openxmlformats.org/officeDocument/2006/relationships/image" Target="../media/image114.wmf"/><Relationship Id="rId1" Type="http://schemas.openxmlformats.org/officeDocument/2006/relationships/image" Target="../media/image104.wmf"/><Relationship Id="rId6" Type="http://schemas.openxmlformats.org/officeDocument/2006/relationships/image" Target="../media/image154.wmf"/><Relationship Id="rId5" Type="http://schemas.openxmlformats.org/officeDocument/2006/relationships/image" Target="../media/image153.wmf"/><Relationship Id="rId4" Type="http://schemas.openxmlformats.org/officeDocument/2006/relationships/image" Target="../media/image152.wmf"/></Relationships>
</file>

<file path=ppt/drawings/_rels/vmlDrawing3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wmf"/><Relationship Id="rId13" Type="http://schemas.openxmlformats.org/officeDocument/2006/relationships/image" Target="../media/image165.wmf"/><Relationship Id="rId3" Type="http://schemas.openxmlformats.org/officeDocument/2006/relationships/image" Target="../media/image158.wmf"/><Relationship Id="rId7" Type="http://schemas.openxmlformats.org/officeDocument/2006/relationships/image" Target="../media/image135.wmf"/><Relationship Id="rId12" Type="http://schemas.openxmlformats.org/officeDocument/2006/relationships/image" Target="../media/image164.wmf"/><Relationship Id="rId2" Type="http://schemas.openxmlformats.org/officeDocument/2006/relationships/image" Target="../media/image157.wmf"/><Relationship Id="rId1" Type="http://schemas.openxmlformats.org/officeDocument/2006/relationships/image" Target="../media/image156.wmf"/><Relationship Id="rId6" Type="http://schemas.openxmlformats.org/officeDocument/2006/relationships/image" Target="../media/image114.wmf"/><Relationship Id="rId11" Type="http://schemas.openxmlformats.org/officeDocument/2006/relationships/image" Target="../media/image163.wmf"/><Relationship Id="rId5" Type="http://schemas.openxmlformats.org/officeDocument/2006/relationships/image" Target="../media/image159.wmf"/><Relationship Id="rId15" Type="http://schemas.openxmlformats.org/officeDocument/2006/relationships/image" Target="../media/image167.wmf"/><Relationship Id="rId10" Type="http://schemas.openxmlformats.org/officeDocument/2006/relationships/image" Target="../media/image162.wmf"/><Relationship Id="rId4" Type="http://schemas.openxmlformats.org/officeDocument/2006/relationships/image" Target="../media/image104.wmf"/><Relationship Id="rId9" Type="http://schemas.openxmlformats.org/officeDocument/2006/relationships/image" Target="../media/image161.wmf"/><Relationship Id="rId14" Type="http://schemas.openxmlformats.org/officeDocument/2006/relationships/image" Target="../media/image166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2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wmf"/><Relationship Id="rId1" Type="http://schemas.openxmlformats.org/officeDocument/2006/relationships/image" Target="../media/image177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wmf"/><Relationship Id="rId2" Type="http://schemas.openxmlformats.org/officeDocument/2006/relationships/image" Target="../media/image180.wmf"/><Relationship Id="rId1" Type="http://schemas.openxmlformats.org/officeDocument/2006/relationships/image" Target="../media/image179.wmf"/><Relationship Id="rId4" Type="http://schemas.openxmlformats.org/officeDocument/2006/relationships/image" Target="../media/image182.w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image" Target="../media/image184.png"/></Relationships>
</file>

<file path=ppt/drawings/_rels/vmlDrawing4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wmf"/><Relationship Id="rId3" Type="http://schemas.openxmlformats.org/officeDocument/2006/relationships/image" Target="../media/image79.wmf"/><Relationship Id="rId7" Type="http://schemas.openxmlformats.org/officeDocument/2006/relationships/image" Target="../media/image87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184.png"/><Relationship Id="rId5" Type="http://schemas.openxmlformats.org/officeDocument/2006/relationships/image" Target="../media/image82.wmf"/><Relationship Id="rId4" Type="http://schemas.openxmlformats.org/officeDocument/2006/relationships/image" Target="../media/image80.wmf"/></Relationships>
</file>

<file path=ppt/drawings/_rels/vmlDrawing4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wmf"/><Relationship Id="rId1" Type="http://schemas.openxmlformats.org/officeDocument/2006/relationships/image" Target="../media/image191.wmf"/></Relationships>
</file>

<file path=ppt/drawings/_rels/vmlDrawing4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wmf"/><Relationship Id="rId1" Type="http://schemas.openxmlformats.org/officeDocument/2006/relationships/image" Target="../media/image193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wmf"/><Relationship Id="rId1" Type="http://schemas.openxmlformats.org/officeDocument/2006/relationships/image" Target="../media/image212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wmf"/><Relationship Id="rId2" Type="http://schemas.openxmlformats.org/officeDocument/2006/relationships/image" Target="../media/image216.wmf"/><Relationship Id="rId1" Type="http://schemas.openxmlformats.org/officeDocument/2006/relationships/image" Target="../media/image215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wmf"/><Relationship Id="rId2" Type="http://schemas.openxmlformats.org/officeDocument/2006/relationships/image" Target="../media/image219.wmf"/><Relationship Id="rId1" Type="http://schemas.openxmlformats.org/officeDocument/2006/relationships/image" Target="../media/image218.wmf"/></Relationships>
</file>

<file path=ppt/drawings/_rels/vmlDrawing4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wmf"/><Relationship Id="rId1" Type="http://schemas.openxmlformats.org/officeDocument/2006/relationships/image" Target="../media/image221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3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wmf"/><Relationship Id="rId1" Type="http://schemas.openxmlformats.org/officeDocument/2006/relationships/image" Target="../media/image2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231900" y="0"/>
            <a:ext cx="736600" cy="249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8997" tIns="32931" rIns="68997" bIns="32931" numCol="1" anchor="t" anchorCtr="0" compatLnSpc="1">
            <a:prstTxWarp prst="textNoShape">
              <a:avLst/>
            </a:prstTxWarp>
            <a:spAutoFit/>
          </a:bodyPr>
          <a:lstStyle>
            <a:lvl1pPr defTabSz="903288"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Computação Gráfica Interativa - Gattass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408738" y="0"/>
            <a:ext cx="906462" cy="249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8997" tIns="32931" rIns="68997" bIns="32931" numCol="1" anchor="t" anchorCtr="0" compatLnSpc="1">
            <a:prstTxWarp prst="textNoShape">
              <a:avLst/>
            </a:prstTxWarp>
            <a:spAutoFit/>
          </a:bodyPr>
          <a:lstStyle>
            <a:lvl1pPr algn="r" defTabSz="903288"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D19B209F-B4C5-496D-9C46-1A8F2B6AB545}" type="datetime1">
              <a:rPr lang="en-US"/>
              <a:pPr>
                <a:defRPr/>
              </a:pPr>
              <a:t>5/15/18</a:t>
            </a:fld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096963" y="9351963"/>
            <a:ext cx="669925" cy="249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8997" tIns="32931" rIns="68997" bIns="32931" numCol="1" anchor="b" anchorCtr="0" compatLnSpc="1">
            <a:prstTxWarp prst="textNoShape">
              <a:avLst/>
            </a:prstTxWarp>
            <a:spAutoFit/>
          </a:bodyPr>
          <a:lstStyle>
            <a:lvl1pPr defTabSz="903288"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Ray Tracing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7023100" y="9382125"/>
            <a:ext cx="292100" cy="219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8997" tIns="32931" rIns="68997" bIns="32931" numCol="1" anchor="b" anchorCtr="0" compatLnSpc="1">
            <a:prstTxWarp prst="textNoShape">
              <a:avLst/>
            </a:prstTxWarp>
            <a:spAutoFit/>
          </a:bodyPr>
          <a:lstStyle>
            <a:lvl1pPr algn="r" defTabSz="903288">
              <a:defRPr sz="1000" b="1" i="0">
                <a:latin typeface="Arial" charset="0"/>
              </a:defRPr>
            </a:lvl1pPr>
          </a:lstStyle>
          <a:p>
            <a:pPr>
              <a:defRPr/>
            </a:pPr>
            <a:fld id="{229F06BB-1302-4EA3-BF6F-183A19AD2B6C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083198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736600" cy="249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8997" tIns="32931" rIns="68997" bIns="32931" numCol="1" anchor="t" anchorCtr="0" compatLnSpc="1">
            <a:prstTxWarp prst="textNoShape">
              <a:avLst/>
            </a:prstTxWarp>
            <a:spAutoFit/>
          </a:bodyPr>
          <a:lstStyle>
            <a:lvl1pPr defTabSz="903288"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Computação Gráfica Interativa - Gattass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6408738" y="0"/>
            <a:ext cx="906462" cy="249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8997" tIns="32931" rIns="68997" bIns="32931" numCol="1" anchor="t" anchorCtr="0" compatLnSpc="1">
            <a:prstTxWarp prst="textNoShape">
              <a:avLst/>
            </a:prstTxWarp>
            <a:spAutoFit/>
          </a:bodyPr>
          <a:lstStyle>
            <a:lvl1pPr algn="r" defTabSz="903288"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CF47A586-DE95-4E45-8D2D-2B9D581AEF53}" type="datetime1">
              <a:rPr lang="en-US"/>
              <a:pPr>
                <a:defRPr/>
              </a:pPr>
              <a:t>5/15/18</a:t>
            </a:fld>
            <a:endParaRPr lang="en-US"/>
          </a:p>
        </p:txBody>
      </p:sp>
      <p:sp>
        <p:nvSpPr>
          <p:cNvPr id="962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2063" y="747713"/>
            <a:ext cx="4789487" cy="3592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65650"/>
            <a:ext cx="2598737" cy="1201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8997" tIns="32931" rIns="68997" bIns="32931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26563"/>
            <a:ext cx="669925" cy="249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8997" tIns="32931" rIns="68997" bIns="32931" numCol="1" anchor="b" anchorCtr="0" compatLnSpc="1">
            <a:prstTxWarp prst="textNoShape">
              <a:avLst/>
            </a:prstTxWarp>
            <a:spAutoFit/>
          </a:bodyPr>
          <a:lstStyle>
            <a:lvl1pPr defTabSz="903288">
              <a:defRPr sz="1200" b="1" i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Ray Tracing</a:t>
            </a:r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992938" y="9326563"/>
            <a:ext cx="322262" cy="249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68997" tIns="32931" rIns="68997" bIns="32931" numCol="1" anchor="b" anchorCtr="0" compatLnSpc="1">
            <a:prstTxWarp prst="textNoShape">
              <a:avLst/>
            </a:prstTxWarp>
            <a:spAutoFit/>
          </a:bodyPr>
          <a:lstStyle>
            <a:lvl1pPr algn="r" defTabSz="903288">
              <a:defRPr sz="1200" b="1" i="0">
                <a:latin typeface="Arial" charset="0"/>
              </a:defRPr>
            </a:lvl1pPr>
          </a:lstStyle>
          <a:p>
            <a:pPr>
              <a:defRPr/>
            </a:pPr>
            <a:fld id="{A80C9E7C-765E-484D-A01F-411B1E16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374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690D139-9266-4A97-9830-888B22357C98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972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972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BE8B3DC-FA42-47F2-AB57-B9CDB5049FE7}" type="slidenum">
              <a:rPr lang="en-US" altLang="en-US" sz="1200" i="0" smtClean="0">
                <a:latin typeface="Arial" charset="0"/>
              </a:rPr>
              <a:pPr/>
              <a:t>1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972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5BE36BE-D9A8-4FE7-8313-4497BF4B3E3F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983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983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19966AD-DFAE-4A0E-879F-B62787FBD1A0}" type="slidenum">
              <a:rPr lang="en-US" altLang="en-US" sz="1200" i="0" smtClean="0">
                <a:latin typeface="Arial" charset="0"/>
              </a:rPr>
              <a:pPr/>
              <a:t>9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983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18402300" cy="431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altLang="en-US"/>
              <a:t>A busca de imagens que representem o que vemos é uma aspiração antiga da humanidade. Pintores renascentistas eram capazes de produzir quadors quase tão realistas quanto fotografias. Notem no quadro Canaletto de Giovanni Antonio Canal (1697-1768) ilustrado na figura, que a imagem dos tres postes de  mesmo tamanho, diminuem a medida que eles ficam mais longe do obeservador. Notem tambem que as linhas horizontais do prédio parecem convergir num ponto a direita. Ou seja, a pintura apresenta claramente elementos da geometria projetiva.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9D919C1-1539-448E-9AB4-32420EE2BB46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03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03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C2C0E8E-00B7-4578-A532-A285B136726A}" type="slidenum">
              <a:rPr lang="en-US" altLang="en-US" sz="1200" i="0" smtClean="0">
                <a:latin typeface="Arial" charset="0"/>
              </a:rPr>
              <a:pPr/>
              <a:t>12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03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740279D-C48B-4284-ACF3-AE2C170D043F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13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13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E1F412C-B550-4947-8FB6-B30AE00ED858}" type="slidenum">
              <a:rPr lang="en-US" altLang="en-US" sz="1200" i="0" smtClean="0">
                <a:latin typeface="Arial" charset="0"/>
              </a:rPr>
              <a:pPr/>
              <a:t>13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13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4425" y="2543175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013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2598737" cy="120015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383" tIns="43907" rIns="89383" bIns="43907"/>
          <a:lstStyle/>
          <a:p>
            <a:pPr>
              <a:lnSpc>
                <a:spcPct val="89000"/>
              </a:lnSpc>
            </a:pPr>
            <a:r>
              <a:rPr lang="pt-BR" altLang="en-US"/>
              <a:t>A geração de imagens a partir de uma modelo matemático de uma cena (cena virtual) requer tres tipos de elementos: (a) um modelo de câmera; (b) um modelo de objetos e (c) um modelos de luzes. O modelo de objeto inclui não somente uma descrição de sua geometria, mas também das suas propriedades de materias que determinam como ele interage com a luz. Ou seja, como ele reflete a luz que incide sobre ele.</a:t>
            </a:r>
          </a:p>
          <a:p>
            <a:pPr>
              <a:lnSpc>
                <a:spcPct val="89000"/>
              </a:lnSpc>
            </a:pPr>
            <a:r>
              <a:rPr lang="pt-BR" altLang="en-US"/>
              <a:t>O problema fundamental consiste em determinar qual a cor do raio luminoso correspondente a parte do plano de projeção associada a cada um dos </a:t>
            </a:r>
            <a:r>
              <a:rPr lang="pt-BR" altLang="en-US" i="1"/>
              <a:t>pixels</a:t>
            </a:r>
            <a:r>
              <a:rPr lang="pt-BR" altLang="en-US"/>
              <a:t> da tela. Ou seja, dada a natureza retilinea dos raios de luz, o problema consiste em determinar qual a luz emintida e/ou refletida pela superfíce mais próxima do centro de projeção que intercepta este raio.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7406428-2582-4ED4-8729-9EC2FBD6B417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24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24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D058B7-0BBC-48DA-9E00-EDDF9DB267CB}" type="slidenum">
              <a:rPr lang="en-US" altLang="en-US" sz="1200" i="0" smtClean="0">
                <a:latin typeface="Arial" charset="0"/>
              </a:rPr>
              <a:pPr/>
              <a:t>14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24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9A3B464-3A89-4ED3-B432-C8200196988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6EED2AA-466E-44DF-8859-EC8A840B6FAD}" type="slidenum">
              <a:rPr lang="en-US" altLang="en-US" sz="1200" i="0" smtClean="0">
                <a:latin typeface="Arial" charset="0"/>
              </a:rPr>
              <a:pPr/>
              <a:t>15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EB1FAD8-89D7-40F8-A693-DB4DA359846B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44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44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C05B683-7007-487E-BF9F-761C6615A40D}" type="slidenum">
              <a:rPr lang="en-US" altLang="en-US" sz="1200" i="0" smtClean="0">
                <a:latin typeface="Arial" charset="0"/>
              </a:rPr>
              <a:pPr/>
              <a:t>16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44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455CEC1-960F-4166-8137-081AB8B1F887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54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54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D405A4E-669F-4FA9-8F4D-373E67F7C30D}" type="slidenum">
              <a:rPr lang="en-US" altLang="en-US" sz="1200" i="0" smtClean="0">
                <a:latin typeface="Arial" charset="0"/>
              </a:rPr>
              <a:pPr/>
              <a:t>17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54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A454467-A581-40CB-96A5-344D9CB3BA98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65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65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E33FA05-9019-4EDA-A57F-3803B17D9381}" type="slidenum">
              <a:rPr lang="en-US" altLang="en-US" sz="1200" i="0" smtClean="0">
                <a:latin typeface="Arial" charset="0"/>
              </a:rPr>
              <a:pPr/>
              <a:t>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65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5250" y="798513"/>
            <a:ext cx="4584700" cy="3438525"/>
          </a:xfrm>
          <a:ln w="12700" cap="flat">
            <a:solidFill>
              <a:schemeClr val="tx1"/>
            </a:solidFill>
          </a:ln>
        </p:spPr>
      </p:sp>
      <p:sp>
        <p:nvSpPr>
          <p:cNvPr id="1065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8850" y="4560888"/>
            <a:ext cx="5397500" cy="4319587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662" tIns="46038" rIns="93662" bIns="46038"/>
          <a:lstStyle/>
          <a:p>
            <a:pPr defTabSz="946150"/>
            <a:endParaRPr lang="pt-B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F8577A3-5EB0-42BB-97CB-8B28AEB07DC9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75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75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ED05D60-275D-4AD8-BA64-08D0EADC516D}" type="slidenum">
              <a:rPr lang="en-US" altLang="en-US" sz="1200" i="0" smtClean="0">
                <a:latin typeface="Arial" charset="0"/>
              </a:rPr>
              <a:pPr/>
              <a:t>19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75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0F65016-7CB6-4591-9101-0E5B4D89FE7B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85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85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CA94B5D-AB3E-4925-B764-AEDECA272A28}" type="slidenum">
              <a:rPr lang="en-US" altLang="en-US" sz="1200" i="0" smtClean="0">
                <a:latin typeface="Arial" charset="0"/>
              </a:rPr>
              <a:pPr/>
              <a:t>20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85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C01B6AB-E549-4A03-BB7A-0E32E0DB5626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95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095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E436116-89BE-4423-A614-9AEA79CBC64B}" type="slidenum">
              <a:rPr lang="en-US" altLang="en-US" sz="1200" i="0" smtClean="0">
                <a:latin typeface="Arial" charset="0"/>
              </a:rPr>
              <a:pPr/>
              <a:t>21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095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/>
        </p:spPr>
      </p:sp>
      <p:sp>
        <p:nvSpPr>
          <p:cNvPr id="1095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1152525" cy="24923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F31AFC7-4C9C-48EA-AAA1-C614727A77F6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05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05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67C863F-B00A-482B-975E-CDB487CC632D}" type="slidenum">
              <a:rPr lang="en-US" altLang="en-US" sz="1200" i="0" smtClean="0">
                <a:latin typeface="Arial" charset="0"/>
              </a:rPr>
              <a:pPr/>
              <a:t>22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059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  <p:sp>
        <p:nvSpPr>
          <p:cNvPr id="1105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F59E589-862E-4EFB-BFD8-40FF70EB9969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16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16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4D5AB74-3CB8-4191-8F41-D5DEDAB9AEB5}" type="slidenum">
              <a:rPr lang="en-US" altLang="en-US" sz="1200" i="0" smtClean="0">
                <a:latin typeface="Arial" charset="0"/>
              </a:rPr>
              <a:pPr/>
              <a:t>23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162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  <p:sp>
        <p:nvSpPr>
          <p:cNvPr id="1116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8F7B12A-1435-4DCD-97BE-62BF0C08FBAB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26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26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50DECA9-559B-49F3-B640-88F1A8F7BFED}" type="slidenum">
              <a:rPr lang="en-US" altLang="en-US" sz="1200" i="0" smtClean="0">
                <a:latin typeface="Arial" charset="0"/>
              </a:rPr>
              <a:pPr/>
              <a:t>24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26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D7A83C3-BAF4-4813-8AE2-752E641D88B3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36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36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C4DE95F-B332-4410-81C8-F316F91F603C}" type="slidenum">
              <a:rPr lang="en-US" altLang="en-US" sz="1200" i="0" smtClean="0">
                <a:latin typeface="Arial" charset="0"/>
              </a:rPr>
              <a:pPr/>
              <a:t>25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36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/>
        </p:spPr>
      </p:sp>
      <p:sp>
        <p:nvSpPr>
          <p:cNvPr id="1136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1152525" cy="24923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63030D0-8367-420D-9975-94923D22BFBC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46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46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0FB612D-69F2-4FC3-8069-F7D55C01E332}" type="slidenum">
              <a:rPr lang="en-US" altLang="en-US" sz="1200" i="0" smtClean="0">
                <a:latin typeface="Arial" charset="0"/>
              </a:rPr>
              <a:pPr/>
              <a:t>26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46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/>
        </p:spPr>
      </p:sp>
      <p:sp>
        <p:nvSpPr>
          <p:cNvPr id="1146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1152525" cy="24923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5CBF14C-404F-4328-8285-73E7E1591685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57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57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539584B-2B58-4CEA-B129-AE65D178E414}" type="slidenum">
              <a:rPr lang="en-US" altLang="en-US" sz="1200" i="0" smtClean="0">
                <a:latin typeface="Arial" charset="0"/>
              </a:rPr>
              <a:pPr/>
              <a:t>27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57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E7E2E5F-1678-4B90-BC27-ACBB27CB155B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67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67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59C02F-98F3-4662-BA4B-B183EB96452D}" type="slidenum">
              <a:rPr lang="en-US" altLang="en-US" sz="1200" i="0" smtClean="0">
                <a:latin typeface="Arial" charset="0"/>
              </a:rPr>
              <a:pPr/>
              <a:t>28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67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572159C-02D1-42A5-B2E2-2104CD75BA08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77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77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A70B864-5389-4A53-B3F1-0054B858690C}" type="slidenum">
              <a:rPr lang="en-US" altLang="en-US" sz="1200" i="0" smtClean="0">
                <a:latin typeface="Arial" charset="0"/>
              </a:rPr>
              <a:pPr/>
              <a:t>29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77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12CD194-2786-47A2-BA16-FCC4ECE70D3C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87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87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5EDA54E-F2F9-4F11-9E20-F3EB8B46774B}" type="slidenum">
              <a:rPr lang="en-US" altLang="en-US" sz="1200" i="0" smtClean="0">
                <a:latin typeface="Arial" charset="0"/>
              </a:rPr>
              <a:pPr/>
              <a:t>30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87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722313"/>
            <a:ext cx="4795837" cy="3595687"/>
          </a:xfrm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 lIns="92075" rIns="92075"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0813" y="841375"/>
            <a:ext cx="4473575" cy="3354388"/>
          </a:xfrm>
          <a:noFill/>
          <a:ln cap="flat"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4063"/>
            <a:ext cx="5365750" cy="404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89000"/>
              </a:lnSpc>
            </a:pPr>
            <a:endParaRPr lang="pt-BR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6AA1784-7849-4B16-8172-99E7F8034779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98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198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3E747CF-7C12-46E6-B809-CDE0E56BF020}" type="slidenum">
              <a:rPr lang="en-US" altLang="en-US" sz="1200" i="0" smtClean="0">
                <a:latin typeface="Arial" charset="0"/>
              </a:rPr>
              <a:pPr/>
              <a:t>33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198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61E977C-75AC-48C6-B2F9-F5504A8F398F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08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208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5F15FA2-014B-49C1-B4E4-797DB5D08D56}" type="slidenum">
              <a:rPr lang="en-US" altLang="en-US" sz="1200" i="0" smtClean="0">
                <a:latin typeface="Arial" charset="0"/>
              </a:rPr>
              <a:pPr/>
              <a:t>34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08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4425" y="2543175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208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2598737" cy="120015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383" tIns="43907" rIns="89383" bIns="43907"/>
          <a:lstStyle/>
          <a:p>
            <a:pPr>
              <a:lnSpc>
                <a:spcPct val="89000"/>
              </a:lnSpc>
            </a:pPr>
            <a:endParaRPr lang="pt-B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8654E6B-F74F-46AB-8A68-78F8A970336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18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218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87358D1-EB4B-4C31-BAB7-BA21A19C3F10}" type="slidenum">
              <a:rPr lang="en-US" altLang="en-US" sz="1200" i="0" smtClean="0">
                <a:latin typeface="Arial" charset="0"/>
              </a:rPr>
              <a:pPr/>
              <a:t>35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18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1DB2B16-57D1-4486-89B1-5F240E01CADC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28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228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05D633D-191A-4331-B98F-C8207E74DCE8}" type="slidenum">
              <a:rPr lang="en-US" altLang="en-US" sz="1200" i="0" smtClean="0">
                <a:latin typeface="Arial" charset="0"/>
              </a:rPr>
              <a:pPr/>
              <a:t>36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28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70F0D35-C4A9-480C-AAA3-6ADC880BE12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39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239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A8FC9C8-1132-471C-AA3A-6DA2990A24FC}" type="slidenum">
              <a:rPr lang="en-US" altLang="en-US" sz="1200" i="0" smtClean="0">
                <a:latin typeface="Arial" charset="0"/>
              </a:rPr>
              <a:pPr/>
              <a:t>37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39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71A87C1-D526-4143-97FC-DBA49F5136D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49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249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2B94401-7E2F-4FCD-9F0E-A9F564501597}" type="slidenum">
              <a:rPr lang="en-US" altLang="en-US" sz="1200" i="0" smtClean="0">
                <a:latin typeface="Arial" charset="0"/>
              </a:rPr>
              <a:pPr/>
              <a:t>38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49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CA4B3C7-278B-4690-8C16-0431413478A8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59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259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907C67C-71CC-4906-AAA7-60B55C1D4579}" type="slidenum">
              <a:rPr lang="en-US" altLang="en-US" sz="1200" i="0" smtClean="0">
                <a:latin typeface="Arial" charset="0"/>
              </a:rPr>
              <a:pPr/>
              <a:t>39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59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0E3CA05-2453-4791-B710-DB22065947A1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69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269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ED580E1-EED6-48FD-9FDB-8DBC020FE7C3}" type="slidenum">
              <a:rPr lang="en-US" altLang="en-US" sz="1200" i="0" smtClean="0">
                <a:latin typeface="Arial" charset="0"/>
              </a:rPr>
              <a:pPr/>
              <a:t>42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69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F1F1947-0F3E-4E3A-9223-195B241ADEE5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80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280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EDB611B-0353-41DE-B093-940902850EA0}" type="slidenum">
              <a:rPr lang="en-US" altLang="en-US" sz="1200" i="0" smtClean="0">
                <a:latin typeface="Arial" charset="0"/>
              </a:rPr>
              <a:pPr/>
              <a:t>43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80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04DF64A-2056-4CA8-AA85-1A9B5CC92F2C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90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290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6F65AEE-79B6-4CD9-8181-B3FC2EBABB84}" type="slidenum">
              <a:rPr lang="en-US" altLang="en-US" sz="1200" i="0" smtClean="0">
                <a:latin typeface="Arial" charset="0"/>
              </a:rPr>
              <a:pPr/>
              <a:t>44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290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04430D6-E57D-41DF-AB86-8C92606E7B4E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00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00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0584AD6-0113-41A0-826E-5BC6543CBA37}" type="slidenum">
              <a:rPr lang="en-US" altLang="en-US" sz="1200" i="0" smtClean="0">
                <a:latin typeface="Arial" charset="0"/>
              </a:rPr>
              <a:pPr/>
              <a:t>45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00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2D1FF13-1DF2-4D6C-8E37-961F6CCF0BD6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10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10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EE26E1-E814-4D57-931C-4F89D8DF0A9C}" type="slidenum">
              <a:rPr lang="en-US" altLang="en-US" sz="1200" i="0" smtClean="0">
                <a:latin typeface="Arial" charset="0"/>
              </a:rPr>
              <a:pPr/>
              <a:t>46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10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9669AB0-2C23-4AB0-A800-0280FDE3C602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21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21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8FE0628-F484-48D6-BE97-7997CF211712}" type="slidenum">
              <a:rPr lang="en-US" altLang="en-US" sz="1200" i="0" smtClean="0">
                <a:latin typeface="Arial" charset="0"/>
              </a:rPr>
              <a:pPr/>
              <a:t>47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21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321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110DF8A-036D-45C7-A039-084919D6F8C3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31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31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594E3E2-28BC-432E-BAB5-981419664311}" type="slidenum">
              <a:rPr lang="en-US" altLang="en-US" sz="1200" i="0" smtClean="0">
                <a:latin typeface="Arial" charset="0"/>
              </a:rPr>
              <a:pPr/>
              <a:t>48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31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331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2A7DC24-78C2-47DE-8440-6A91D9DB5BCF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4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4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8078ADA-19BA-4228-B56A-89B7DF8164E4}" type="slidenum">
              <a:rPr lang="en-US" altLang="en-US" sz="1200" i="0" smtClean="0">
                <a:latin typeface="Arial" charset="0"/>
              </a:rPr>
              <a:pPr/>
              <a:t>49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E6745E3-D730-4172-9196-2328E7B2F804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51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51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9A675DA-73D6-47E5-B53C-A8EA6290D636}" type="slidenum">
              <a:rPr lang="en-US" altLang="en-US" sz="1200" i="0" smtClean="0">
                <a:latin typeface="Arial" charset="0"/>
              </a:rPr>
              <a:pPr/>
              <a:t>50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51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351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2EC92DE-B693-4944-A0F1-DA8B2E53293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61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61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39DB071-CB86-4EF3-97D0-A1036CB43D1A}" type="slidenum">
              <a:rPr lang="en-US" altLang="en-US" sz="1200" i="0" smtClean="0">
                <a:latin typeface="Arial" charset="0"/>
              </a:rPr>
              <a:pPr/>
              <a:t>51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61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8917027-B0D3-4718-8905-D571C959805F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72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72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CA00D45-BCD9-446F-AD78-06605B39F536}" type="slidenum">
              <a:rPr lang="en-US" altLang="en-US" sz="1200" i="0" smtClean="0">
                <a:latin typeface="Arial" charset="0"/>
              </a:rPr>
              <a:pPr/>
              <a:t>52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72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97A47B3-CCD1-4FA3-9246-18787D16B3B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8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8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6DE8C66-31DF-4B48-9BF8-F149DD84820B}" type="slidenum">
              <a:rPr lang="en-US" altLang="en-US" sz="1200" i="0" smtClean="0">
                <a:latin typeface="Arial" charset="0"/>
              </a:rPr>
              <a:pPr/>
              <a:t>53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82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/>
        </p:spPr>
      </p:sp>
      <p:sp>
        <p:nvSpPr>
          <p:cNvPr id="1382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1152525" cy="24923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9D327DB-D40F-4D81-A5E9-2FC9AC5E6BF9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92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392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02582F7-4F97-4215-ABC1-24F7CDB3DEF9}" type="slidenum">
              <a:rPr lang="en-US" altLang="en-US" sz="1200" i="0" smtClean="0">
                <a:latin typeface="Arial" charset="0"/>
              </a:rPr>
              <a:pPr/>
              <a:t>54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392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4425" y="2543175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392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2598737" cy="120015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383" tIns="43907" rIns="89383" bIns="43907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8E0C59D-880C-4A2B-9066-BBAAFD865159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0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0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8D31A7F-A489-4A5E-B32E-A67A74C8586C}" type="slidenum">
              <a:rPr lang="en-US" altLang="en-US" sz="1200" i="0" smtClean="0">
                <a:latin typeface="Arial" charset="0"/>
              </a:rPr>
              <a:pPr/>
              <a:t>55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02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/>
        </p:spPr>
      </p:sp>
      <p:sp>
        <p:nvSpPr>
          <p:cNvPr id="1402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1152525" cy="24923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16573A2-7D08-4E46-BB82-34A527A6102B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13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13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431EA62-16D2-4764-849E-8DB8528561DB}" type="slidenum">
              <a:rPr lang="en-US" altLang="en-US" sz="1200" i="0" smtClean="0">
                <a:latin typeface="Arial" charset="0"/>
              </a:rPr>
              <a:pPr/>
              <a:t>56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13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413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8962D93-D45E-4CB8-8426-618231FDEE80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23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23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B70D50E-83E7-4E58-A066-A4226ADBC08E}" type="slidenum">
              <a:rPr lang="en-US" altLang="en-US" sz="1200" i="0" smtClean="0">
                <a:latin typeface="Arial" charset="0"/>
              </a:rPr>
              <a:pPr/>
              <a:t>57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23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/>
        </p:spPr>
      </p:sp>
      <p:sp>
        <p:nvSpPr>
          <p:cNvPr id="1423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1152525" cy="24923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9AF7A58-83B1-4D42-95E0-CED673082D4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33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33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7BB0CDA-AB93-4348-A17C-4E41B739A65E}" type="slidenum">
              <a:rPr lang="en-US" altLang="en-US" sz="1200" i="0" smtClean="0">
                <a:latin typeface="Arial" charset="0"/>
              </a:rPr>
              <a:pPr/>
              <a:t>58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33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7D5F19C-FB0D-4055-B298-C16A890913CD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4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4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FA4B894-4672-4AE3-97B4-8B550E4C1E37}" type="slidenum">
              <a:rPr lang="en-US" altLang="en-US" sz="1200" i="0" smtClean="0">
                <a:latin typeface="Arial" charset="0"/>
              </a:rPr>
              <a:pPr/>
              <a:t>59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4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356C0FB-6B61-445F-8DDD-21B0D1484C58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54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54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5C92205-8482-4900-A711-04A75EA204E5}" type="slidenum">
              <a:rPr lang="en-US" altLang="en-US" sz="1200" i="0" smtClean="0">
                <a:latin typeface="Arial" charset="0"/>
              </a:rPr>
              <a:pPr/>
              <a:t>60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54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6A4C0BF-5052-4E2E-B167-64ABC9F49E22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64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64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B8BF5FB-80D9-4382-BC2F-62743E61CE33}" type="slidenum">
              <a:rPr lang="en-US" altLang="en-US" sz="1200" i="0" smtClean="0">
                <a:latin typeface="Arial" charset="0"/>
              </a:rPr>
              <a:pPr/>
              <a:t>61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64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9B90FB3-B930-4CC1-8C51-6CF49BC00011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74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74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A4FB225-7F67-46F0-9E3E-A674854511DB}" type="slidenum">
              <a:rPr lang="en-US" altLang="en-US" sz="1200" i="0" smtClean="0">
                <a:latin typeface="Arial" charset="0"/>
              </a:rPr>
              <a:pPr/>
              <a:t>62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74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474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CB96E8B-466B-4342-B76E-B4572DD7A9B6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9C28648-EA5D-4E13-A5F9-6BC5DD902625}" type="slidenum">
              <a:rPr lang="en-US" altLang="en-US" sz="1200" i="0" smtClean="0">
                <a:latin typeface="Arial" charset="0"/>
              </a:rPr>
              <a:pPr/>
              <a:t>63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84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484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BF048BF-E674-49F8-9D73-E5E4202DC45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95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495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C6EA7CD-5C69-42E0-A7A3-3A95CD2A52BB}" type="slidenum">
              <a:rPr lang="en-US" altLang="en-US" sz="1200" i="0" smtClean="0">
                <a:latin typeface="Arial" charset="0"/>
              </a:rPr>
              <a:pPr/>
              <a:t>64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495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04A9BAB-08B8-4D97-B5C9-2C891F5F1ED4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05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05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4412C2A-28EF-4188-B907-C31174171522}" type="slidenum">
              <a:rPr lang="en-US" altLang="en-US" sz="1200" i="0" smtClean="0">
                <a:latin typeface="Arial" charset="0"/>
              </a:rPr>
              <a:pPr/>
              <a:t>65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05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0CD2F34-BBEF-45A5-815A-0068AD16C1E4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15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15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C0B66D2-DFCD-473A-9330-07C52A9F7545}" type="slidenum">
              <a:rPr lang="en-US" altLang="en-US" sz="1200" i="0" smtClean="0">
                <a:latin typeface="Arial" charset="0"/>
              </a:rPr>
              <a:pPr/>
              <a:t>66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15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1BE8230-44AC-4674-92A4-6E59BB420DBF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25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25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A90E2C8-AEB8-4908-94C3-C8CB292DCCD9}" type="slidenum">
              <a:rPr lang="en-US" altLang="en-US" sz="1200" i="0" smtClean="0">
                <a:latin typeface="Arial" charset="0"/>
              </a:rPr>
              <a:pPr/>
              <a:t>67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25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525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BBE2696-8161-42F1-BF79-05ED38A3788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36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36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5EA8C7D-7074-424D-B9EF-9A03D5501DC3}" type="slidenum">
              <a:rPr lang="en-US" altLang="en-US" sz="1200" i="0" smtClean="0">
                <a:latin typeface="Arial" charset="0"/>
              </a:rPr>
              <a:pPr/>
              <a:t>68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3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4425" y="2543175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536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2598737" cy="120015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383" tIns="43907" rIns="89383" bIns="43907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DEF364B-454F-4BA9-B998-530CA403BC6B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46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46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DD4D909-5A30-4DEB-A5A2-4AEE4B535854}" type="slidenum">
              <a:rPr lang="en-US" altLang="en-US" sz="1200" i="0" smtClean="0">
                <a:latin typeface="Arial" charset="0"/>
              </a:rPr>
              <a:pPr/>
              <a:t>69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46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546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5685183-D9DD-4673-836C-EBBCAC03DEAC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56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56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96F1B96-0DA7-4121-B342-E53C46429FAC}" type="slidenum">
              <a:rPr lang="en-US" altLang="en-US" sz="1200" i="0" smtClean="0">
                <a:latin typeface="Arial" charset="0"/>
              </a:rPr>
              <a:pPr/>
              <a:t>70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565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  <p:sp>
        <p:nvSpPr>
          <p:cNvPr id="15565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EA978F2-3FA1-4B96-8B15-9C96F12E40CB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66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66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2653EC2-BB70-4496-A7CD-347BAD3324C2}" type="slidenum">
              <a:rPr lang="en-US" altLang="en-US" sz="1200" i="0" smtClean="0">
                <a:latin typeface="Arial" charset="0"/>
              </a:rPr>
              <a:pPr/>
              <a:t>71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66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6BABF6A-5073-4CF6-A600-2A64CC35C988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77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77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8994384-9D7C-442A-924E-37CA3E25EF88}" type="slidenum">
              <a:rPr lang="en-US" altLang="en-US" sz="1200" i="0" smtClean="0">
                <a:latin typeface="Arial" charset="0"/>
              </a:rPr>
              <a:pPr/>
              <a:t>72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77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E47FCA6-0EF1-43E3-8A1B-3002D1B596A0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87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87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FED1DF0-105D-4FB8-A8CE-E408F281B217}" type="slidenum">
              <a:rPr lang="en-US" altLang="en-US" sz="1200" i="0" smtClean="0">
                <a:latin typeface="Arial" charset="0"/>
              </a:rPr>
              <a:pPr/>
              <a:t>73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87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AF0F77A-A1CD-4BF6-B577-099B6337BA7F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97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597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2B98AA0D-60A3-4D6F-818B-5CE08FBDB10F}" type="slidenum">
              <a:rPr lang="en-US" altLang="en-US" sz="1200" i="0" smtClean="0">
                <a:latin typeface="Arial" charset="0"/>
              </a:rPr>
              <a:pPr/>
              <a:t>74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597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EBBDD43-2CB5-45E7-81B0-7D924F428DB0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07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07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C6FC792-EC1E-4F98-A1BD-33E2A503ED8E}" type="slidenum">
              <a:rPr lang="en-US" altLang="en-US" sz="1200" i="0" smtClean="0">
                <a:latin typeface="Arial" charset="0"/>
              </a:rPr>
              <a:pPr/>
              <a:t>75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07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6241648-E175-4CC8-9FEE-5871FB2356E5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17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17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5FBA0EB-CC76-4F55-8F86-0E0E5DF23671}" type="slidenum">
              <a:rPr lang="en-US" altLang="en-US" sz="1200" i="0" smtClean="0">
                <a:latin typeface="Arial" charset="0"/>
              </a:rPr>
              <a:pPr/>
              <a:t>76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1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40FE2E6-D83A-4379-8182-9DB867234F6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28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28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3646C43-3A95-4E7A-B7C4-8CC7B0083CC1}" type="slidenum">
              <a:rPr lang="en-US" altLang="en-US" sz="1200" i="0" smtClean="0">
                <a:latin typeface="Arial" charset="0"/>
              </a:rPr>
              <a:pPr/>
              <a:t>77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2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541713" y="2547938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628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5650"/>
            <a:ext cx="2522537" cy="12033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643" tIns="46029" rIns="93643" bIns="46029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CBF7A78-83B6-4288-8AB3-5DAF668F5E7A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38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38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CBF5660-F0ED-4CF9-86A4-FA413432C896}" type="slidenum">
              <a:rPr lang="en-US" altLang="en-US" sz="1200" i="0" smtClean="0">
                <a:latin typeface="Arial" charset="0"/>
              </a:rPr>
              <a:pPr/>
              <a:t>78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38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8BCEE31-7B50-4B8C-9CAF-45DCB17A60E8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48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48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86693DC-B99F-4016-A969-4A4D301C212D}" type="slidenum">
              <a:rPr lang="en-US" altLang="en-US" sz="1200" i="0" smtClean="0">
                <a:latin typeface="Arial" charset="0"/>
              </a:rPr>
              <a:pPr/>
              <a:t>79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48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648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7AF4692-E934-40D3-895C-C8A0FB78D145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58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58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88C5CEE-5EA8-4C93-8EA3-8189BC17F62C}" type="slidenum">
              <a:rPr lang="en-US" altLang="en-US" sz="1200" i="0" smtClean="0">
                <a:latin typeface="Arial" charset="0"/>
              </a:rPr>
              <a:pPr/>
              <a:t>80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5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3444D9C-9C80-45B8-B202-0EE67394BBF5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69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69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12F9B9E-F8D0-493A-BCB8-FA5FB9613EE2}" type="slidenum">
              <a:rPr lang="en-US" altLang="en-US" sz="1200" i="0" smtClean="0">
                <a:latin typeface="Arial" charset="0"/>
              </a:rPr>
              <a:pPr/>
              <a:t>81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69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656013" y="2544763"/>
            <a:ext cx="0" cy="0"/>
          </a:xfrm>
          <a:ln w="12700" cap="flat">
            <a:solidFill>
              <a:schemeClr val="tx1"/>
            </a:solidFill>
          </a:ln>
        </p:spPr>
      </p:sp>
      <p:sp>
        <p:nvSpPr>
          <p:cNvPr id="1669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17" tIns="45476" rIns="92517" bIns="45476"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3CD3E6B-03A3-4D30-AF39-90459810D3CD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79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79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A82E622-8DE3-498A-9D6D-E03B5BFDF79A}" type="slidenum">
              <a:rPr lang="en-US" altLang="en-US" sz="1200" i="0" smtClean="0">
                <a:latin typeface="Arial" charset="0"/>
              </a:rPr>
              <a:pPr/>
              <a:t>82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79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FA09ABA0-2976-4137-8D7A-7D3C1A4C1267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89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89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28EE83E-073E-47EE-A014-469A731D477B}" type="slidenum">
              <a:rPr lang="en-US" altLang="en-US" sz="1200" i="0" smtClean="0">
                <a:latin typeface="Arial" charset="0"/>
              </a:rPr>
              <a:pPr/>
              <a:t>83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89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689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DDD3F8-87E5-4AE0-9D83-12A22E7AD146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99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699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A7F7539-BC16-4B1A-AEF2-EF842881BCD3}" type="slidenum">
              <a:rPr lang="en-US" altLang="en-US" sz="1200" i="0" smtClean="0">
                <a:latin typeface="Arial" charset="0"/>
              </a:rPr>
              <a:pPr/>
              <a:t>84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699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FBB5E4C-0900-49F1-B7E5-283C970BF0E1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10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710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848DB42-4B6B-457C-9B30-2A9D604B0D9E}" type="slidenum">
              <a:rPr lang="en-US" altLang="en-US" sz="1200" i="0" smtClean="0">
                <a:latin typeface="Arial" charset="0"/>
              </a:rPr>
              <a:pPr/>
              <a:t>85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1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A0E7A945-9A21-4180-94D3-C531AC227E9C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20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720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33E4578-7D13-4119-914B-F258556044A4}" type="slidenum">
              <a:rPr lang="en-US" altLang="en-US" sz="1200" i="0" smtClean="0">
                <a:latin typeface="Arial" charset="0"/>
              </a:rPr>
              <a:pPr/>
              <a:t>86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2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678AFA2-44AF-4FF9-8C44-012560892FE7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3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73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D5888B0-3C1F-4EF6-AA92-97C774DB5837}" type="slidenum">
              <a:rPr lang="en-US" altLang="en-US" sz="1200" i="0" smtClean="0">
                <a:latin typeface="Arial" charset="0"/>
              </a:rPr>
              <a:pPr/>
              <a:t>87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3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BFBB963-77B1-4ED1-AF05-7FAFDB25CF95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4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74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B800ACB-B8DF-4256-B674-5AEE3FE7871E}" type="slidenum">
              <a:rPr lang="en-US" altLang="en-US" sz="1200" i="0" smtClean="0">
                <a:latin typeface="Arial" charset="0"/>
              </a:rPr>
              <a:pPr/>
              <a:t>88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4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Computação Gráfica Interativa - Gattass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B36DB2B-CD02-4B04-B9F5-A37C3318ED15}" type="datetime1">
              <a:rPr lang="en-US" altLang="en-US" sz="1200" i="0" smtClean="0">
                <a:latin typeface="Arial" charset="0"/>
              </a:rPr>
              <a:pPr/>
              <a:t>5/15/18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51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200" i="0">
                <a:latin typeface="Arial" charset="0"/>
              </a:rPr>
              <a:t>Ray Tracing</a:t>
            </a:r>
          </a:p>
        </p:txBody>
      </p:sp>
      <p:sp>
        <p:nvSpPr>
          <p:cNvPr id="1751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903288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4E0C4BF-F2B6-4641-A432-C1D07CC9DA32}" type="slidenum">
              <a:rPr lang="en-US" altLang="en-US" sz="1200" i="0" smtClean="0">
                <a:latin typeface="Arial" charset="0"/>
              </a:rPr>
              <a:pPr/>
              <a:t>89</a:t>
            </a:fld>
            <a:endParaRPr lang="en-US" altLang="en-US" sz="1200" i="0">
              <a:latin typeface="Arial" charset="0"/>
            </a:endParaRPr>
          </a:p>
        </p:txBody>
      </p:sp>
      <p:sp>
        <p:nvSpPr>
          <p:cNvPr id="1751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0813" y="841375"/>
            <a:ext cx="4473575" cy="3354388"/>
          </a:xfrm>
          <a:noFill/>
          <a:ln cap="flat"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4063"/>
            <a:ext cx="5365750" cy="404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89000"/>
              </a:lnSpc>
            </a:pPr>
            <a:endParaRPr lang="pt-BR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0813" y="841375"/>
            <a:ext cx="4473575" cy="3354388"/>
          </a:xfrm>
          <a:noFill/>
          <a:ln cap="flat"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4063"/>
            <a:ext cx="5365750" cy="404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pt-BR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0813" y="841375"/>
            <a:ext cx="4473575" cy="3354388"/>
          </a:xfrm>
          <a:noFill/>
          <a:ln cap="flat"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4063"/>
            <a:ext cx="5365750" cy="404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pt-BR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0813" y="841375"/>
            <a:ext cx="4473575" cy="3354388"/>
          </a:xfrm>
          <a:noFill/>
          <a:ln cap="flat"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4063"/>
            <a:ext cx="5365750" cy="404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pt-BR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2400" y="844550"/>
            <a:ext cx="4471988" cy="3354388"/>
          </a:xfrm>
          <a:noFill/>
          <a:ln cap="flat"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5650"/>
            <a:ext cx="5365750" cy="404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rIns="92075"/>
          <a:lstStyle/>
          <a:p>
            <a:endParaRPr lang="pt-BR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noFill/>
          <a:ln cap="flat"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rIns="92075"/>
          <a:lstStyle/>
          <a:p>
            <a:endParaRPr lang="pt-BR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noFill/>
          <a:ln cap="flat"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rIns="92075"/>
          <a:lstStyle/>
          <a:p>
            <a:endParaRPr lang="pt-BR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422400" y="844550"/>
            <a:ext cx="4471988" cy="3354388"/>
          </a:xfrm>
          <a:noFill/>
          <a:ln cap="flat"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5650"/>
            <a:ext cx="5365750" cy="4041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rIns="92075"/>
          <a:lstStyle/>
          <a:p>
            <a:endParaRPr lang="pt-BR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3751B-AC60-4A5B-8575-F1A9492A40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12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660D6-79EC-4590-B766-ACE7C344D5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5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7C388-E8D2-4E39-9637-6D9D9D48C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46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4AA48-5F2C-4C12-A7DA-565D907242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09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DEB5B-7035-41B3-8E5F-9FA2CC357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3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DEBC7-C07B-4270-AEFA-EEE188FE6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19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1F71E-99FB-4AB7-9075-2861C3A527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8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4EF85-258F-4D4B-8706-97DD205C5B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1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D5EF6-5194-413E-B030-751E27C2E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85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57B6A4-1362-4EB9-AB70-0A832AC35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36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08750" y="0"/>
            <a:ext cx="19494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0" y="0"/>
            <a:ext cx="56959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5EFF1-9891-4530-B8BD-767AA715B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079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438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389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191000"/>
            <a:ext cx="6400800" cy="1752600"/>
          </a:xfrm>
          <a:ln w="9525">
            <a:headEnd/>
            <a:tailEnd/>
          </a:ln>
        </p:spPr>
        <p:txBody>
          <a:bodyPr lIns="92075" tIns="46038" rIns="92075" bIns="46038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4000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6F304-9666-47E8-B3C8-E5197A65CC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15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BA5B5-CC0D-44D7-AD8B-7AB81DE632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87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B6561D-7D13-40F6-941D-E375775C5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92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CA9E7-1978-4010-A2EF-CD9626B117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546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81B72-98B5-4C9C-B254-56228448DB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20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F35A9-C76C-4461-A0AD-FCB5ECB6CE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04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98FC8-5124-4131-9C63-BD810B1E18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35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4C0A4-4785-43DA-9B51-A939297E77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17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CF84C-4CDA-4D3D-91F6-708AACD70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4850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DD694-8670-4EC2-AD6E-AE95C12CBE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405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065F2-8F64-4AF8-912D-15CBAF60B1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9822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F445B-FB0A-4C6D-88EA-1D28538EB2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7353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6DA56-B499-4065-BC51-DE0830E404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3137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2188" y="1979613"/>
            <a:ext cx="35036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79613"/>
            <a:ext cx="350361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0D260-5837-4184-BBAB-B120DA2B2B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2072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F2DB6-2AEE-4F8F-B6C4-5ED8AB8947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7760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15222B-1F1B-4DF8-BD24-4DA0F015C5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4555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A8F348-F0C3-4B53-B3A2-06638FF37E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152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CB3362-D12A-4B0F-B3E0-6C304A7E57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8559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F1B34-BC0E-454B-B6DE-E940D9A46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758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ACC30-C57C-4DB3-BAD1-3515BD068D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6984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74613"/>
            <a:ext cx="1789113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2188" y="74613"/>
            <a:ext cx="5218112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E3E02-F81F-4E85-B1C7-0610CDE0CF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200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188" y="74613"/>
            <a:ext cx="7159625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92188" y="1979613"/>
            <a:ext cx="7159625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D056AE-FE36-4439-983B-4247B3D8AA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07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i="0">
                <a:latin typeface="+mj-lt"/>
              </a:defRPr>
            </a:lvl1pPr>
          </a:lstStyle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pPr>
              <a:defRPr/>
            </a:pPr>
            <a:fld id="{FE7371DD-D32B-4CFF-AF31-0059C8FC5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2413" cy="1219200"/>
          </a:xfrm>
          <a:prstGeom prst="rect">
            <a:avLst/>
          </a:prstGeom>
          <a:solidFill>
            <a:srgbClr val="547AA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60400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FF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971800" y="152400"/>
            <a:ext cx="5486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795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400800"/>
            <a:ext cx="1905000" cy="38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400" i="0"/>
            </a:lvl1pPr>
          </a:lstStyle>
          <a:p>
            <a:pPr>
              <a:defRPr/>
            </a:pPr>
            <a:r>
              <a:rPr lang="en-US"/>
              <a:t>Feb 3</a:t>
            </a:r>
            <a:r>
              <a:rPr lang="en-US" baseline="30000"/>
              <a:t>rd</a:t>
            </a:r>
            <a:r>
              <a:rPr lang="en-US"/>
              <a:t>, 2003</a:t>
            </a:r>
          </a:p>
        </p:txBody>
      </p:sp>
      <p:sp>
        <p:nvSpPr>
          <p:cNvPr id="63795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8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sz="1400" i="0"/>
            </a:lvl1pPr>
          </a:lstStyle>
          <a:p>
            <a:pPr>
              <a:defRPr/>
            </a:pPr>
            <a:r>
              <a:rPr lang="en-US"/>
              <a:t>Afrigraph 2003</a:t>
            </a:r>
          </a:p>
        </p:txBody>
      </p:sp>
      <p:sp>
        <p:nvSpPr>
          <p:cNvPr id="63795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38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400" i="0"/>
            </a:lvl1pPr>
          </a:lstStyle>
          <a:p>
            <a:pPr>
              <a:defRPr/>
            </a:pPr>
            <a:fld id="{775C3905-1A45-41F8-BD2C-99812FE4ED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3795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876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5" name="Line 7"/>
          <p:cNvSpPr>
            <a:spLocks noChangeShapeType="1"/>
          </p:cNvSpPr>
          <p:nvPr userDrawn="1"/>
        </p:nvSpPr>
        <p:spPr bwMode="auto">
          <a:xfrm>
            <a:off x="457200" y="1295400"/>
            <a:ext cx="8229600" cy="0"/>
          </a:xfrm>
          <a:prstGeom prst="line">
            <a:avLst/>
          </a:prstGeom>
          <a:noFill/>
          <a:ln w="12700" cap="sq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457200" y="6400800"/>
            <a:ext cx="8229600" cy="0"/>
          </a:xfrm>
          <a:prstGeom prst="line">
            <a:avLst/>
          </a:prstGeom>
          <a:noFill/>
          <a:ln w="12700" cap="sq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16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</p:sldLayoutIdLst>
  <p:hf sldNum="0" hd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Char char="•"/>
        <a:defRPr sz="2400">
          <a:solidFill>
            <a:schemeClr val="folHlink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1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1200" y="6248400"/>
            <a:ext cx="18288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defTabSz="762000">
              <a:defRPr sz="1400"/>
            </a:lvl1pPr>
          </a:lstStyle>
          <a:p>
            <a:pPr>
              <a:defRPr/>
            </a:pPr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49600" y="6248400"/>
            <a:ext cx="28448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defTabSz="762000">
              <a:defRPr sz="1400"/>
            </a:lvl1pPr>
          </a:lstStyle>
          <a:p>
            <a:pPr>
              <a:defRPr/>
            </a:pPr>
            <a:endParaRPr lang="en-US" i="0">
              <a:solidFill>
                <a:srgbClr val="000000"/>
              </a:solidFill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04000" y="6248400"/>
            <a:ext cx="18288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defTabSz="762000">
              <a:defRPr sz="1400"/>
            </a:lvl1pPr>
          </a:lstStyle>
          <a:p>
            <a:pPr>
              <a:defRPr/>
            </a:pPr>
            <a:fld id="{DD6CEED6-2689-4CE1-9848-EA10B0355336}" type="slidenum">
              <a:rPr lang="en-US" i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i="0">
              <a:solidFill>
                <a:srgbClr val="000000"/>
              </a:solidFill>
            </a:endParaRPr>
          </a:p>
        </p:txBody>
      </p:sp>
      <p:grpSp>
        <p:nvGrpSpPr>
          <p:cNvPr id="1029" name="Group 7"/>
          <p:cNvGrpSpPr>
            <a:grpSpLocks/>
          </p:cNvGrpSpPr>
          <p:nvPr/>
        </p:nvGrpSpPr>
        <p:grpSpPr bwMode="auto">
          <a:xfrm>
            <a:off x="0" y="1274763"/>
            <a:ext cx="9132888" cy="152400"/>
            <a:chOff x="0" y="824"/>
            <a:chExt cx="4315" cy="99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824"/>
              <a:ext cx="4315" cy="49"/>
            </a:xfrm>
            <a:prstGeom prst="rect">
              <a:avLst/>
            </a:prstGeom>
            <a:gradFill rotWithShape="0">
              <a:gsLst>
                <a:gs pos="0">
                  <a:srgbClr val="BCBCBC"/>
                </a:gs>
                <a:gs pos="50000">
                  <a:srgbClr val="EBEBEB"/>
                </a:gs>
                <a:gs pos="100000">
                  <a:srgbClr val="BCBCB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0" y="898"/>
              <a:ext cx="4315" cy="25"/>
            </a:xfrm>
            <a:prstGeom prst="rect">
              <a:avLst/>
            </a:prstGeom>
            <a:gradFill rotWithShape="0">
              <a:gsLst>
                <a:gs pos="0">
                  <a:srgbClr val="7C7C7C"/>
                </a:gs>
                <a:gs pos="50000">
                  <a:srgbClr val="CECECE"/>
                </a:gs>
                <a:gs pos="100000">
                  <a:srgbClr val="7C7C7C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</a:endParaRPr>
            </a:p>
          </p:txBody>
        </p:sp>
      </p:grpSp>
      <p:sp>
        <p:nvSpPr>
          <p:cNvPr id="103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992188" y="74613"/>
            <a:ext cx="71596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9850" tIns="33338" rIns="69850" bIns="333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31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188" y="1979613"/>
            <a:ext cx="715962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9850" tIns="33338" rIns="69850" bIns="333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968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</p:sldLayoutIdLst>
  <p:txStyles>
    <p:titleStyle>
      <a:lvl1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2pPr>
      <a:lvl3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3pPr>
      <a:lvl4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4pPr>
      <a:lvl5pPr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5pPr>
      <a:lvl6pPr marL="457200"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6pPr>
      <a:lvl7pPr marL="914400"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7pPr>
      <a:lvl8pPr marL="1371600"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8pPr>
      <a:lvl9pPr marL="1828800" algn="ctr" defTabSz="684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9pPr>
    </p:titleStyle>
    <p:bodyStyle>
      <a:lvl1pPr marL="214313" indent="-214313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75000"/>
        <a:buFont typeface="Monotype Sorts" pitchFamily="2" charset="2"/>
        <a:buChar char="l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512763" indent="-169863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400" b="1">
          <a:solidFill>
            <a:schemeClr val="tx1"/>
          </a:solidFill>
          <a:latin typeface="+mn-lt"/>
        </a:defRPr>
      </a:lvl2pPr>
      <a:lvl3pPr marL="855663" indent="-171450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3pPr>
      <a:lvl4pPr marL="1155700" indent="-128588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60000"/>
        <a:buFont typeface="Monotype Sorts" pitchFamily="2" charset="2"/>
        <a:buChar char="l"/>
        <a:defRPr sz="1100" b="1">
          <a:solidFill>
            <a:schemeClr val="tx1"/>
          </a:solidFill>
          <a:latin typeface="+mn-lt"/>
        </a:defRPr>
      </a:lvl4pPr>
      <a:lvl5pPr marL="14986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5pPr>
      <a:lvl6pPr marL="19558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6pPr>
      <a:lvl7pPr marL="24130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7pPr>
      <a:lvl8pPr marL="28702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8pPr>
      <a:lvl9pPr marL="3327400" indent="-130175" algn="l" defTabSz="684213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1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1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7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0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36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3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35.wmf"/><Relationship Id="rId5" Type="http://schemas.openxmlformats.org/officeDocument/2006/relationships/image" Target="../media/image32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4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7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42.wmf"/><Relationship Id="rId18" Type="http://schemas.openxmlformats.org/officeDocument/2006/relationships/oleObject" Target="../embeddings/oleObject32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29.bin"/><Relationship Id="rId17" Type="http://schemas.openxmlformats.org/officeDocument/2006/relationships/image" Target="../media/image44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31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41.wmf"/><Relationship Id="rId5" Type="http://schemas.openxmlformats.org/officeDocument/2006/relationships/image" Target="../media/image38.wmf"/><Relationship Id="rId15" Type="http://schemas.openxmlformats.org/officeDocument/2006/relationships/image" Target="../media/image43.wmf"/><Relationship Id="rId10" Type="http://schemas.openxmlformats.org/officeDocument/2006/relationships/oleObject" Target="../embeddings/oleObject28.bin"/><Relationship Id="rId19" Type="http://schemas.openxmlformats.org/officeDocument/2006/relationships/image" Target="../media/image45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3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7.jpeg"/><Relationship Id="rId5" Type="http://schemas.openxmlformats.org/officeDocument/2006/relationships/image" Target="../media/image46.wmf"/><Relationship Id="rId4" Type="http://schemas.openxmlformats.org/officeDocument/2006/relationships/oleObject" Target="../embeddings/oleObject33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34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13" Type="http://schemas.openxmlformats.org/officeDocument/2006/relationships/image" Target="../media/image53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39.bin"/><Relationship Id="rId17" Type="http://schemas.openxmlformats.org/officeDocument/2006/relationships/image" Target="../media/image55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1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6.bin"/><Relationship Id="rId11" Type="http://schemas.openxmlformats.org/officeDocument/2006/relationships/image" Target="../media/image52.wmf"/><Relationship Id="rId5" Type="http://schemas.openxmlformats.org/officeDocument/2006/relationships/image" Target="../media/image49.wmf"/><Relationship Id="rId15" Type="http://schemas.openxmlformats.org/officeDocument/2006/relationships/image" Target="../media/image54.wmf"/><Relationship Id="rId10" Type="http://schemas.openxmlformats.org/officeDocument/2006/relationships/oleObject" Target="../embeddings/oleObject38.bin"/><Relationship Id="rId4" Type="http://schemas.openxmlformats.org/officeDocument/2006/relationships/oleObject" Target="../embeddings/oleObject35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40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60.wmf"/><Relationship Id="rId18" Type="http://schemas.openxmlformats.org/officeDocument/2006/relationships/oleObject" Target="../embeddings/oleObject49.bin"/><Relationship Id="rId3" Type="http://schemas.openxmlformats.org/officeDocument/2006/relationships/notesSlide" Target="../notesSlides/notesSlide25.xml"/><Relationship Id="rId21" Type="http://schemas.openxmlformats.org/officeDocument/2006/relationships/image" Target="../media/image64.wmf"/><Relationship Id="rId7" Type="http://schemas.openxmlformats.org/officeDocument/2006/relationships/image" Target="../media/image57.wmf"/><Relationship Id="rId12" Type="http://schemas.openxmlformats.org/officeDocument/2006/relationships/oleObject" Target="../embeddings/oleObject46.bin"/><Relationship Id="rId17" Type="http://schemas.openxmlformats.org/officeDocument/2006/relationships/image" Target="../media/image6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8.bin"/><Relationship Id="rId20" Type="http://schemas.openxmlformats.org/officeDocument/2006/relationships/oleObject" Target="../embeddings/oleObject50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59.wmf"/><Relationship Id="rId5" Type="http://schemas.openxmlformats.org/officeDocument/2006/relationships/image" Target="../media/image56.wmf"/><Relationship Id="rId15" Type="http://schemas.openxmlformats.org/officeDocument/2006/relationships/image" Target="../media/image61.wmf"/><Relationship Id="rId10" Type="http://schemas.openxmlformats.org/officeDocument/2006/relationships/oleObject" Target="../embeddings/oleObject45.bin"/><Relationship Id="rId19" Type="http://schemas.openxmlformats.org/officeDocument/2006/relationships/image" Target="../media/image63.wmf"/><Relationship Id="rId4" Type="http://schemas.openxmlformats.org/officeDocument/2006/relationships/oleObject" Target="../embeddings/oleObject42.bin"/><Relationship Id="rId9" Type="http://schemas.openxmlformats.org/officeDocument/2006/relationships/image" Target="../media/image58.wmf"/><Relationship Id="rId14" Type="http://schemas.openxmlformats.org/officeDocument/2006/relationships/oleObject" Target="../embeddings/oleObject47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68.wmf"/><Relationship Id="rId18" Type="http://schemas.openxmlformats.org/officeDocument/2006/relationships/oleObject" Target="../embeddings/oleObject58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66.wmf"/><Relationship Id="rId12" Type="http://schemas.openxmlformats.org/officeDocument/2006/relationships/oleObject" Target="../embeddings/oleObject55.bin"/><Relationship Id="rId17" Type="http://schemas.openxmlformats.org/officeDocument/2006/relationships/image" Target="../media/image70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57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50.wmf"/><Relationship Id="rId5" Type="http://schemas.openxmlformats.org/officeDocument/2006/relationships/image" Target="../media/image65.wmf"/><Relationship Id="rId15" Type="http://schemas.openxmlformats.org/officeDocument/2006/relationships/image" Target="../media/image69.wmf"/><Relationship Id="rId10" Type="http://schemas.openxmlformats.org/officeDocument/2006/relationships/oleObject" Target="../embeddings/oleObject54.bin"/><Relationship Id="rId19" Type="http://schemas.openxmlformats.org/officeDocument/2006/relationships/image" Target="../media/image71.wmf"/><Relationship Id="rId4" Type="http://schemas.openxmlformats.org/officeDocument/2006/relationships/oleObject" Target="../embeddings/oleObject51.bin"/><Relationship Id="rId9" Type="http://schemas.openxmlformats.org/officeDocument/2006/relationships/image" Target="../media/image67.wmf"/><Relationship Id="rId14" Type="http://schemas.openxmlformats.org/officeDocument/2006/relationships/oleObject" Target="../embeddings/oleObject56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13" Type="http://schemas.openxmlformats.org/officeDocument/2006/relationships/image" Target="../media/image76.wmf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73.wmf"/><Relationship Id="rId12" Type="http://schemas.openxmlformats.org/officeDocument/2006/relationships/oleObject" Target="../embeddings/oleObject6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75.wmf"/><Relationship Id="rId5" Type="http://schemas.openxmlformats.org/officeDocument/2006/relationships/image" Target="../media/image72.wmf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9.bin"/><Relationship Id="rId9" Type="http://schemas.openxmlformats.org/officeDocument/2006/relationships/image" Target="../media/image74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13" Type="http://schemas.openxmlformats.org/officeDocument/2006/relationships/image" Target="../media/image81.w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68.bin"/><Relationship Id="rId17" Type="http://schemas.openxmlformats.org/officeDocument/2006/relationships/image" Target="../media/image83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70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5.bin"/><Relationship Id="rId11" Type="http://schemas.openxmlformats.org/officeDocument/2006/relationships/image" Target="../media/image80.wmf"/><Relationship Id="rId5" Type="http://schemas.openxmlformats.org/officeDocument/2006/relationships/image" Target="../media/image77.wmf"/><Relationship Id="rId15" Type="http://schemas.openxmlformats.org/officeDocument/2006/relationships/image" Target="../media/image82.wmf"/><Relationship Id="rId10" Type="http://schemas.openxmlformats.org/officeDocument/2006/relationships/oleObject" Target="../embeddings/oleObject67.bin"/><Relationship Id="rId4" Type="http://schemas.openxmlformats.org/officeDocument/2006/relationships/oleObject" Target="../embeddings/oleObject64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69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8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84.wmf"/><Relationship Id="rId4" Type="http://schemas.openxmlformats.org/officeDocument/2006/relationships/oleObject" Target="../embeddings/oleObject71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8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4.bin"/><Relationship Id="rId5" Type="http://schemas.openxmlformats.org/officeDocument/2006/relationships/image" Target="../media/image86.wmf"/><Relationship Id="rId4" Type="http://schemas.openxmlformats.org/officeDocument/2006/relationships/oleObject" Target="../embeddings/oleObject73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oleObject" Target="../embeddings/oleObject75.bin"/><Relationship Id="rId7" Type="http://schemas.openxmlformats.org/officeDocument/2006/relationships/oleObject" Target="../embeddings/oleObject7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76.bin"/><Relationship Id="rId10" Type="http://schemas.openxmlformats.org/officeDocument/2006/relationships/image" Target="../media/image90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78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oleObject" Target="../embeddings/oleObject79.bin"/><Relationship Id="rId7" Type="http://schemas.openxmlformats.org/officeDocument/2006/relationships/oleObject" Target="../embeddings/oleObject81.bin"/><Relationship Id="rId12" Type="http://schemas.openxmlformats.org/officeDocument/2006/relationships/image" Target="../media/image9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91.wmf"/><Relationship Id="rId11" Type="http://schemas.openxmlformats.org/officeDocument/2006/relationships/oleObject" Target="../embeddings/oleObject83.bin"/><Relationship Id="rId5" Type="http://schemas.openxmlformats.org/officeDocument/2006/relationships/oleObject" Target="../embeddings/oleObject80.bin"/><Relationship Id="rId10" Type="http://schemas.openxmlformats.org/officeDocument/2006/relationships/image" Target="../media/image93.wmf"/><Relationship Id="rId4" Type="http://schemas.openxmlformats.org/officeDocument/2006/relationships/image" Target="../media/image70.wmf"/><Relationship Id="rId9" Type="http://schemas.openxmlformats.org/officeDocument/2006/relationships/oleObject" Target="../embeddings/oleObject82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95.wmf"/><Relationship Id="rId4" Type="http://schemas.openxmlformats.org/officeDocument/2006/relationships/oleObject" Target="../embeddings/oleObject84.bin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7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9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86.bin"/><Relationship Id="rId11" Type="http://schemas.openxmlformats.org/officeDocument/2006/relationships/image" Target="../media/image100.wmf"/><Relationship Id="rId5" Type="http://schemas.openxmlformats.org/officeDocument/2006/relationships/image" Target="../media/image97.wmf"/><Relationship Id="rId10" Type="http://schemas.openxmlformats.org/officeDocument/2006/relationships/oleObject" Target="../embeddings/oleObject88.bin"/><Relationship Id="rId4" Type="http://schemas.openxmlformats.org/officeDocument/2006/relationships/oleObject" Target="../embeddings/oleObject85.bin"/><Relationship Id="rId9" Type="http://schemas.openxmlformats.org/officeDocument/2006/relationships/image" Target="../media/image99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1.bin"/><Relationship Id="rId13" Type="http://schemas.openxmlformats.org/officeDocument/2006/relationships/oleObject" Target="../embeddings/oleObject93.bin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02.wmf"/><Relationship Id="rId12" Type="http://schemas.openxmlformats.org/officeDocument/2006/relationships/image" Target="../media/image104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06.wmf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90.bin"/><Relationship Id="rId11" Type="http://schemas.openxmlformats.org/officeDocument/2006/relationships/oleObject" Target="../embeddings/oleObject92.bin"/><Relationship Id="rId5" Type="http://schemas.openxmlformats.org/officeDocument/2006/relationships/image" Target="../media/image101.wmf"/><Relationship Id="rId15" Type="http://schemas.openxmlformats.org/officeDocument/2006/relationships/oleObject" Target="../embeddings/oleObject94.bin"/><Relationship Id="rId10" Type="http://schemas.openxmlformats.org/officeDocument/2006/relationships/image" Target="../media/image107.jpeg"/><Relationship Id="rId4" Type="http://schemas.openxmlformats.org/officeDocument/2006/relationships/oleObject" Target="../embeddings/oleObject89.bin"/><Relationship Id="rId9" Type="http://schemas.openxmlformats.org/officeDocument/2006/relationships/image" Target="../media/image103.wmf"/><Relationship Id="rId14" Type="http://schemas.openxmlformats.org/officeDocument/2006/relationships/image" Target="../media/image105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0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96.bin"/><Relationship Id="rId5" Type="http://schemas.openxmlformats.org/officeDocument/2006/relationships/image" Target="../media/image108.wmf"/><Relationship Id="rId4" Type="http://schemas.openxmlformats.org/officeDocument/2006/relationships/oleObject" Target="../embeddings/oleObject95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1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98.bin"/><Relationship Id="rId5" Type="http://schemas.openxmlformats.org/officeDocument/2006/relationships/image" Target="../media/image109.wmf"/><Relationship Id="rId4" Type="http://schemas.openxmlformats.org/officeDocument/2006/relationships/oleObject" Target="../embeddings/oleObject97.bin"/><Relationship Id="rId9" Type="http://schemas.openxmlformats.org/officeDocument/2006/relationships/image" Target="../media/image112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13" Type="http://schemas.openxmlformats.org/officeDocument/2006/relationships/image" Target="../media/image115.wmf"/><Relationship Id="rId18" Type="http://schemas.openxmlformats.org/officeDocument/2006/relationships/oleObject" Target="../embeddings/oleObject106.bin"/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105.wmf"/><Relationship Id="rId12" Type="http://schemas.openxmlformats.org/officeDocument/2006/relationships/oleObject" Target="../embeddings/oleObject103.bin"/><Relationship Id="rId17" Type="http://schemas.openxmlformats.org/officeDocument/2006/relationships/image" Target="../media/image11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5.bin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00.bin"/><Relationship Id="rId11" Type="http://schemas.openxmlformats.org/officeDocument/2006/relationships/image" Target="../media/image114.wmf"/><Relationship Id="rId5" Type="http://schemas.openxmlformats.org/officeDocument/2006/relationships/image" Target="../media/image104.wmf"/><Relationship Id="rId15" Type="http://schemas.openxmlformats.org/officeDocument/2006/relationships/image" Target="../media/image103.wmf"/><Relationship Id="rId10" Type="http://schemas.openxmlformats.org/officeDocument/2006/relationships/oleObject" Target="../embeddings/oleObject102.bin"/><Relationship Id="rId19" Type="http://schemas.openxmlformats.org/officeDocument/2006/relationships/image" Target="../media/image117.wmf"/><Relationship Id="rId4" Type="http://schemas.openxmlformats.org/officeDocument/2006/relationships/oleObject" Target="../embeddings/oleObject99.bin"/><Relationship Id="rId9" Type="http://schemas.openxmlformats.org/officeDocument/2006/relationships/image" Target="../media/image113.wmf"/><Relationship Id="rId14" Type="http://schemas.openxmlformats.org/officeDocument/2006/relationships/oleObject" Target="../embeddings/oleObject104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19.png"/><Relationship Id="rId5" Type="http://schemas.openxmlformats.org/officeDocument/2006/relationships/image" Target="../media/image118.wmf"/><Relationship Id="rId4" Type="http://schemas.openxmlformats.org/officeDocument/2006/relationships/oleObject" Target="../embeddings/oleObject107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13" Type="http://schemas.openxmlformats.org/officeDocument/2006/relationships/image" Target="../media/image120.wmf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05.wmf"/><Relationship Id="rId12" Type="http://schemas.openxmlformats.org/officeDocument/2006/relationships/oleObject" Target="../embeddings/oleObject1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09.bin"/><Relationship Id="rId11" Type="http://schemas.openxmlformats.org/officeDocument/2006/relationships/image" Target="../media/image114.wmf"/><Relationship Id="rId5" Type="http://schemas.openxmlformats.org/officeDocument/2006/relationships/image" Target="../media/image104.wmf"/><Relationship Id="rId15" Type="http://schemas.openxmlformats.org/officeDocument/2006/relationships/image" Target="../media/image121.wmf"/><Relationship Id="rId10" Type="http://schemas.openxmlformats.org/officeDocument/2006/relationships/oleObject" Target="../embeddings/oleObject111.bin"/><Relationship Id="rId4" Type="http://schemas.openxmlformats.org/officeDocument/2006/relationships/oleObject" Target="../embeddings/oleObject108.bin"/><Relationship Id="rId9" Type="http://schemas.openxmlformats.org/officeDocument/2006/relationships/image" Target="../media/image113.wmf"/><Relationship Id="rId14" Type="http://schemas.openxmlformats.org/officeDocument/2006/relationships/oleObject" Target="../embeddings/oleObject113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6.bin"/><Relationship Id="rId13" Type="http://schemas.openxmlformats.org/officeDocument/2006/relationships/image" Target="../media/image104.wmf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123.wmf"/><Relationship Id="rId12" Type="http://schemas.openxmlformats.org/officeDocument/2006/relationships/oleObject" Target="../embeddings/oleObject118.bin"/><Relationship Id="rId17" Type="http://schemas.openxmlformats.org/officeDocument/2006/relationships/image" Target="../media/image113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20.bin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15.bin"/><Relationship Id="rId11" Type="http://schemas.openxmlformats.org/officeDocument/2006/relationships/image" Target="../media/image125.wmf"/><Relationship Id="rId5" Type="http://schemas.openxmlformats.org/officeDocument/2006/relationships/image" Target="../media/image122.wmf"/><Relationship Id="rId15" Type="http://schemas.openxmlformats.org/officeDocument/2006/relationships/image" Target="../media/image105.wmf"/><Relationship Id="rId10" Type="http://schemas.openxmlformats.org/officeDocument/2006/relationships/oleObject" Target="../embeddings/oleObject117.bin"/><Relationship Id="rId4" Type="http://schemas.openxmlformats.org/officeDocument/2006/relationships/oleObject" Target="../embeddings/oleObject114.bin"/><Relationship Id="rId9" Type="http://schemas.openxmlformats.org/officeDocument/2006/relationships/image" Target="../media/image124.wmf"/><Relationship Id="rId14" Type="http://schemas.openxmlformats.org/officeDocument/2006/relationships/oleObject" Target="../embeddings/oleObject119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13" Type="http://schemas.openxmlformats.org/officeDocument/2006/relationships/image" Target="../media/image114.wmf"/><Relationship Id="rId18" Type="http://schemas.openxmlformats.org/officeDocument/2006/relationships/image" Target="../media/image130.png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104.wmf"/><Relationship Id="rId12" Type="http://schemas.openxmlformats.org/officeDocument/2006/relationships/oleObject" Target="../embeddings/oleObject125.bin"/><Relationship Id="rId17" Type="http://schemas.openxmlformats.org/officeDocument/2006/relationships/image" Target="../media/image129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28.png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22.bin"/><Relationship Id="rId11" Type="http://schemas.openxmlformats.org/officeDocument/2006/relationships/image" Target="../media/image113.wmf"/><Relationship Id="rId5" Type="http://schemas.openxmlformats.org/officeDocument/2006/relationships/image" Target="../media/image126.wmf"/><Relationship Id="rId15" Type="http://schemas.openxmlformats.org/officeDocument/2006/relationships/image" Target="../media/image127.wmf"/><Relationship Id="rId10" Type="http://schemas.openxmlformats.org/officeDocument/2006/relationships/oleObject" Target="../embeddings/oleObject124.bin"/><Relationship Id="rId4" Type="http://schemas.openxmlformats.org/officeDocument/2006/relationships/oleObject" Target="../embeddings/oleObject121.bin"/><Relationship Id="rId9" Type="http://schemas.openxmlformats.org/officeDocument/2006/relationships/image" Target="../media/image105.wmf"/><Relationship Id="rId14" Type="http://schemas.openxmlformats.org/officeDocument/2006/relationships/oleObject" Target="../embeddings/oleObject126.bin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9.bin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13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28.bin"/><Relationship Id="rId11" Type="http://schemas.openxmlformats.org/officeDocument/2006/relationships/image" Target="../media/image134.wmf"/><Relationship Id="rId5" Type="http://schemas.openxmlformats.org/officeDocument/2006/relationships/image" Target="../media/image131.wmf"/><Relationship Id="rId10" Type="http://schemas.openxmlformats.org/officeDocument/2006/relationships/oleObject" Target="../embeddings/oleObject130.bin"/><Relationship Id="rId4" Type="http://schemas.openxmlformats.org/officeDocument/2006/relationships/oleObject" Target="../embeddings/oleObject127.bin"/><Relationship Id="rId9" Type="http://schemas.openxmlformats.org/officeDocument/2006/relationships/image" Target="../media/image133.w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1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32.bin"/><Relationship Id="rId5" Type="http://schemas.openxmlformats.org/officeDocument/2006/relationships/image" Target="../media/image135.wmf"/><Relationship Id="rId10" Type="http://schemas.openxmlformats.org/officeDocument/2006/relationships/image" Target="../media/image137.wmf"/><Relationship Id="rId4" Type="http://schemas.openxmlformats.org/officeDocument/2006/relationships/oleObject" Target="../embeddings/oleObject131.bin"/><Relationship Id="rId9" Type="http://schemas.openxmlformats.org/officeDocument/2006/relationships/oleObject" Target="../embeddings/oleObject133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7" Type="http://schemas.openxmlformats.org/officeDocument/2006/relationships/image" Target="../media/image14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35.bin"/><Relationship Id="rId5" Type="http://schemas.openxmlformats.org/officeDocument/2006/relationships/image" Target="../media/image139.wmf"/><Relationship Id="rId4" Type="http://schemas.openxmlformats.org/officeDocument/2006/relationships/oleObject" Target="../embeddings/oleObject134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w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w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5.png"/><Relationship Id="rId5" Type="http://schemas.openxmlformats.org/officeDocument/2006/relationships/image" Target="../media/image111.png"/><Relationship Id="rId4" Type="http://schemas.openxmlformats.org/officeDocument/2006/relationships/image" Target="../media/image14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wmf"/><Relationship Id="rId13" Type="http://schemas.openxmlformats.org/officeDocument/2006/relationships/oleObject" Target="../embeddings/oleObject140.bin"/><Relationship Id="rId3" Type="http://schemas.openxmlformats.org/officeDocument/2006/relationships/notesSlide" Target="../notesSlides/notesSlide51.xml"/><Relationship Id="rId7" Type="http://schemas.openxmlformats.org/officeDocument/2006/relationships/oleObject" Target="../embeddings/oleObject137.bin"/><Relationship Id="rId12" Type="http://schemas.openxmlformats.org/officeDocument/2006/relationships/image" Target="../media/image1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04.wmf"/><Relationship Id="rId11" Type="http://schemas.openxmlformats.org/officeDocument/2006/relationships/oleObject" Target="../embeddings/oleObject139.bin"/><Relationship Id="rId5" Type="http://schemas.openxmlformats.org/officeDocument/2006/relationships/oleObject" Target="../embeddings/oleObject136.bin"/><Relationship Id="rId15" Type="http://schemas.openxmlformats.org/officeDocument/2006/relationships/image" Target="../media/image150.png"/><Relationship Id="rId10" Type="http://schemas.openxmlformats.org/officeDocument/2006/relationships/image" Target="../media/image135.wmf"/><Relationship Id="rId4" Type="http://schemas.openxmlformats.org/officeDocument/2006/relationships/image" Target="../media/image149.png"/><Relationship Id="rId9" Type="http://schemas.openxmlformats.org/officeDocument/2006/relationships/oleObject" Target="../embeddings/oleObject138.bin"/><Relationship Id="rId14" Type="http://schemas.openxmlformats.org/officeDocument/2006/relationships/image" Target="../media/image148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13" Type="http://schemas.openxmlformats.org/officeDocument/2006/relationships/image" Target="../media/image153.wmf"/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114.wmf"/><Relationship Id="rId12" Type="http://schemas.openxmlformats.org/officeDocument/2006/relationships/oleObject" Target="../embeddings/oleObject14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4.wmf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142.bin"/><Relationship Id="rId11" Type="http://schemas.openxmlformats.org/officeDocument/2006/relationships/image" Target="../media/image152.wmf"/><Relationship Id="rId5" Type="http://schemas.openxmlformats.org/officeDocument/2006/relationships/image" Target="../media/image104.wmf"/><Relationship Id="rId15" Type="http://schemas.openxmlformats.org/officeDocument/2006/relationships/oleObject" Target="../embeddings/oleObject146.bin"/><Relationship Id="rId10" Type="http://schemas.openxmlformats.org/officeDocument/2006/relationships/oleObject" Target="../embeddings/oleObject144.bin"/><Relationship Id="rId4" Type="http://schemas.openxmlformats.org/officeDocument/2006/relationships/oleObject" Target="../embeddings/oleObject141.bin"/><Relationship Id="rId9" Type="http://schemas.openxmlformats.org/officeDocument/2006/relationships/image" Target="../media/image151.wmf"/><Relationship Id="rId14" Type="http://schemas.openxmlformats.org/officeDocument/2006/relationships/image" Target="../media/image155.png"/></Relationships>
</file>

<file path=ppt/slides/_rels/slide6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9.wmf"/><Relationship Id="rId18" Type="http://schemas.openxmlformats.org/officeDocument/2006/relationships/oleObject" Target="../embeddings/oleObject154.bin"/><Relationship Id="rId26" Type="http://schemas.openxmlformats.org/officeDocument/2006/relationships/oleObject" Target="../embeddings/oleObject158.bin"/><Relationship Id="rId3" Type="http://schemas.openxmlformats.org/officeDocument/2006/relationships/notesSlide" Target="../notesSlides/notesSlide53.xml"/><Relationship Id="rId21" Type="http://schemas.openxmlformats.org/officeDocument/2006/relationships/image" Target="../media/image161.wmf"/><Relationship Id="rId7" Type="http://schemas.openxmlformats.org/officeDocument/2006/relationships/image" Target="../media/image157.wmf"/><Relationship Id="rId12" Type="http://schemas.openxmlformats.org/officeDocument/2006/relationships/oleObject" Target="../embeddings/oleObject151.bin"/><Relationship Id="rId17" Type="http://schemas.openxmlformats.org/officeDocument/2006/relationships/image" Target="../media/image135.wmf"/><Relationship Id="rId25" Type="http://schemas.openxmlformats.org/officeDocument/2006/relationships/image" Target="../media/image163.wmf"/><Relationship Id="rId33" Type="http://schemas.openxmlformats.org/officeDocument/2006/relationships/image" Target="../media/image167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53.bin"/><Relationship Id="rId20" Type="http://schemas.openxmlformats.org/officeDocument/2006/relationships/oleObject" Target="../embeddings/oleObject155.bin"/><Relationship Id="rId29" Type="http://schemas.openxmlformats.org/officeDocument/2006/relationships/image" Target="../media/image165.wmf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148.bin"/><Relationship Id="rId11" Type="http://schemas.openxmlformats.org/officeDocument/2006/relationships/image" Target="../media/image104.wmf"/><Relationship Id="rId24" Type="http://schemas.openxmlformats.org/officeDocument/2006/relationships/oleObject" Target="../embeddings/oleObject157.bin"/><Relationship Id="rId32" Type="http://schemas.openxmlformats.org/officeDocument/2006/relationships/oleObject" Target="../embeddings/oleObject161.bin"/><Relationship Id="rId5" Type="http://schemas.openxmlformats.org/officeDocument/2006/relationships/image" Target="../media/image156.wmf"/><Relationship Id="rId15" Type="http://schemas.openxmlformats.org/officeDocument/2006/relationships/image" Target="../media/image114.wmf"/><Relationship Id="rId23" Type="http://schemas.openxmlformats.org/officeDocument/2006/relationships/image" Target="../media/image162.wmf"/><Relationship Id="rId28" Type="http://schemas.openxmlformats.org/officeDocument/2006/relationships/oleObject" Target="../embeddings/oleObject159.bin"/><Relationship Id="rId10" Type="http://schemas.openxmlformats.org/officeDocument/2006/relationships/oleObject" Target="../embeddings/oleObject150.bin"/><Relationship Id="rId19" Type="http://schemas.openxmlformats.org/officeDocument/2006/relationships/image" Target="../media/image160.wmf"/><Relationship Id="rId31" Type="http://schemas.openxmlformats.org/officeDocument/2006/relationships/image" Target="../media/image166.wmf"/><Relationship Id="rId4" Type="http://schemas.openxmlformats.org/officeDocument/2006/relationships/oleObject" Target="../embeddings/oleObject147.bin"/><Relationship Id="rId9" Type="http://schemas.openxmlformats.org/officeDocument/2006/relationships/image" Target="../media/image158.wmf"/><Relationship Id="rId14" Type="http://schemas.openxmlformats.org/officeDocument/2006/relationships/oleObject" Target="../embeddings/oleObject152.bin"/><Relationship Id="rId22" Type="http://schemas.openxmlformats.org/officeDocument/2006/relationships/oleObject" Target="../embeddings/oleObject156.bin"/><Relationship Id="rId27" Type="http://schemas.openxmlformats.org/officeDocument/2006/relationships/image" Target="../media/image164.wmf"/><Relationship Id="rId30" Type="http://schemas.openxmlformats.org/officeDocument/2006/relationships/oleObject" Target="../embeddings/oleObject160.bin"/><Relationship Id="rId8" Type="http://schemas.openxmlformats.org/officeDocument/2006/relationships/oleObject" Target="../embeddings/oleObject149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1.jpeg"/><Relationship Id="rId5" Type="http://schemas.openxmlformats.org/officeDocument/2006/relationships/image" Target="../media/image170.jpeg"/><Relationship Id="rId4" Type="http://schemas.openxmlformats.org/officeDocument/2006/relationships/image" Target="../media/image16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172.wmf"/><Relationship Id="rId4" Type="http://schemas.openxmlformats.org/officeDocument/2006/relationships/oleObject" Target="../embeddings/oleObject162.bin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6.jpeg"/><Relationship Id="rId4" Type="http://schemas.openxmlformats.org/officeDocument/2006/relationships/image" Target="../media/image175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wmf"/><Relationship Id="rId3" Type="http://schemas.openxmlformats.org/officeDocument/2006/relationships/notesSlide" Target="../notesSlides/notesSlide61.xml"/><Relationship Id="rId7" Type="http://schemas.openxmlformats.org/officeDocument/2006/relationships/oleObject" Target="../embeddings/oleObject16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77.wmf"/><Relationship Id="rId5" Type="http://schemas.openxmlformats.org/officeDocument/2006/relationships/oleObject" Target="../embeddings/oleObject163.bin"/><Relationship Id="rId4" Type="http://schemas.openxmlformats.org/officeDocument/2006/relationships/image" Target="../media/image176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180.wmf"/><Relationship Id="rId12" Type="http://schemas.openxmlformats.org/officeDocument/2006/relationships/image" Target="../media/image18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166.bin"/><Relationship Id="rId11" Type="http://schemas.openxmlformats.org/officeDocument/2006/relationships/oleObject" Target="../embeddings/oleObject168.bin"/><Relationship Id="rId5" Type="http://schemas.openxmlformats.org/officeDocument/2006/relationships/image" Target="../media/image179.wmf"/><Relationship Id="rId10" Type="http://schemas.openxmlformats.org/officeDocument/2006/relationships/image" Target="../media/image181.wmf"/><Relationship Id="rId4" Type="http://schemas.openxmlformats.org/officeDocument/2006/relationships/oleObject" Target="../embeddings/oleObject165.bin"/><Relationship Id="rId9" Type="http://schemas.openxmlformats.org/officeDocument/2006/relationships/oleObject" Target="../embeddings/oleObject167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7" Type="http://schemas.openxmlformats.org/officeDocument/2006/relationships/image" Target="../media/image18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170.bin"/><Relationship Id="rId5" Type="http://schemas.openxmlformats.org/officeDocument/2006/relationships/image" Target="../media/image184.png"/><Relationship Id="rId4" Type="http://schemas.openxmlformats.org/officeDocument/2006/relationships/oleObject" Target="../embeddings/oleObject169.bin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3.bin"/><Relationship Id="rId13" Type="http://schemas.openxmlformats.org/officeDocument/2006/relationships/image" Target="../media/image82.wmf"/><Relationship Id="rId18" Type="http://schemas.openxmlformats.org/officeDocument/2006/relationships/oleObject" Target="../embeddings/oleObject178.bin"/><Relationship Id="rId3" Type="http://schemas.openxmlformats.org/officeDocument/2006/relationships/notesSlide" Target="../notesSlides/notesSlide64.xml"/><Relationship Id="rId7" Type="http://schemas.openxmlformats.org/officeDocument/2006/relationships/image" Target="../media/image78.wmf"/><Relationship Id="rId12" Type="http://schemas.openxmlformats.org/officeDocument/2006/relationships/oleObject" Target="../embeddings/oleObject175.bin"/><Relationship Id="rId17" Type="http://schemas.openxmlformats.org/officeDocument/2006/relationships/image" Target="../media/image87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77.bin"/><Relationship Id="rId20" Type="http://schemas.openxmlformats.org/officeDocument/2006/relationships/image" Target="../media/image187.png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172.bin"/><Relationship Id="rId11" Type="http://schemas.openxmlformats.org/officeDocument/2006/relationships/image" Target="../media/image80.wmf"/><Relationship Id="rId5" Type="http://schemas.openxmlformats.org/officeDocument/2006/relationships/image" Target="../media/image77.wmf"/><Relationship Id="rId15" Type="http://schemas.openxmlformats.org/officeDocument/2006/relationships/image" Target="../media/image184.png"/><Relationship Id="rId10" Type="http://schemas.openxmlformats.org/officeDocument/2006/relationships/oleObject" Target="../embeddings/oleObject174.bin"/><Relationship Id="rId19" Type="http://schemas.openxmlformats.org/officeDocument/2006/relationships/image" Target="../media/image186.wmf"/><Relationship Id="rId4" Type="http://schemas.openxmlformats.org/officeDocument/2006/relationships/oleObject" Target="../embeddings/oleObject171.bin"/><Relationship Id="rId9" Type="http://schemas.openxmlformats.org/officeDocument/2006/relationships/image" Target="../media/image79.wmf"/><Relationship Id="rId14" Type="http://schemas.openxmlformats.org/officeDocument/2006/relationships/oleObject" Target="../embeddings/oleObject176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0.png"/><Relationship Id="rId4" Type="http://schemas.openxmlformats.org/officeDocument/2006/relationships/image" Target="../media/image189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19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180.bin"/><Relationship Id="rId5" Type="http://schemas.openxmlformats.org/officeDocument/2006/relationships/image" Target="../media/image191.wmf"/><Relationship Id="rId4" Type="http://schemas.openxmlformats.org/officeDocument/2006/relationships/oleObject" Target="../embeddings/oleObject179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7" Type="http://schemas.openxmlformats.org/officeDocument/2006/relationships/image" Target="../media/image19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182.bin"/><Relationship Id="rId5" Type="http://schemas.openxmlformats.org/officeDocument/2006/relationships/image" Target="../media/image193.wmf"/><Relationship Id="rId4" Type="http://schemas.openxmlformats.org/officeDocument/2006/relationships/oleObject" Target="../embeddings/oleObject181.bin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6.jpeg"/><Relationship Id="rId4" Type="http://schemas.openxmlformats.org/officeDocument/2006/relationships/image" Target="../media/image195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0.jpeg"/><Relationship Id="rId5" Type="http://schemas.openxmlformats.org/officeDocument/2006/relationships/image" Target="../media/image199.jpeg"/><Relationship Id="rId4" Type="http://schemas.openxmlformats.org/officeDocument/2006/relationships/image" Target="../media/image198.jpe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jpeg"/><Relationship Id="rId3" Type="http://schemas.openxmlformats.org/officeDocument/2006/relationships/image" Target="../media/image201.jpeg"/><Relationship Id="rId7" Type="http://schemas.openxmlformats.org/officeDocument/2006/relationships/image" Target="../media/image20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4.jpeg"/><Relationship Id="rId5" Type="http://schemas.openxmlformats.org/officeDocument/2006/relationships/image" Target="../media/image203.jpeg"/><Relationship Id="rId4" Type="http://schemas.openxmlformats.org/officeDocument/2006/relationships/image" Target="../media/image202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183.bin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wmf"/><Relationship Id="rId3" Type="http://schemas.openxmlformats.org/officeDocument/2006/relationships/notesSlide" Target="../notesSlides/notesSlide82.xml"/><Relationship Id="rId7" Type="http://schemas.openxmlformats.org/officeDocument/2006/relationships/oleObject" Target="../embeddings/oleObject18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214.wmf"/><Relationship Id="rId5" Type="http://schemas.openxmlformats.org/officeDocument/2006/relationships/image" Target="../media/image212.wmf"/><Relationship Id="rId4" Type="http://schemas.openxmlformats.org/officeDocument/2006/relationships/oleObject" Target="../embeddings/oleObject184.bin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8.bin"/><Relationship Id="rId3" Type="http://schemas.openxmlformats.org/officeDocument/2006/relationships/notesSlide" Target="../notesSlides/notesSlide83.xml"/><Relationship Id="rId7" Type="http://schemas.openxmlformats.org/officeDocument/2006/relationships/image" Target="../media/image21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187.bin"/><Relationship Id="rId5" Type="http://schemas.openxmlformats.org/officeDocument/2006/relationships/image" Target="../media/image215.wmf"/><Relationship Id="rId4" Type="http://schemas.openxmlformats.org/officeDocument/2006/relationships/oleObject" Target="../embeddings/oleObject186.bin"/><Relationship Id="rId9" Type="http://schemas.openxmlformats.org/officeDocument/2006/relationships/image" Target="../media/image217.wmf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1.bin"/><Relationship Id="rId3" Type="http://schemas.openxmlformats.org/officeDocument/2006/relationships/notesSlide" Target="../notesSlides/notesSlide85.xml"/><Relationship Id="rId7" Type="http://schemas.openxmlformats.org/officeDocument/2006/relationships/image" Target="../media/image21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190.bin"/><Relationship Id="rId5" Type="http://schemas.openxmlformats.org/officeDocument/2006/relationships/image" Target="../media/image218.wmf"/><Relationship Id="rId4" Type="http://schemas.openxmlformats.org/officeDocument/2006/relationships/oleObject" Target="../embeddings/oleObject189.bin"/><Relationship Id="rId9" Type="http://schemas.openxmlformats.org/officeDocument/2006/relationships/image" Target="../media/image220.w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6.xml"/><Relationship Id="rId7" Type="http://schemas.openxmlformats.org/officeDocument/2006/relationships/image" Target="../media/image22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193.bin"/><Relationship Id="rId5" Type="http://schemas.openxmlformats.org/officeDocument/2006/relationships/image" Target="../media/image221.wmf"/><Relationship Id="rId4" Type="http://schemas.openxmlformats.org/officeDocument/2006/relationships/oleObject" Target="../embeddings/oleObject192.bin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223.wmf"/><Relationship Id="rId4" Type="http://schemas.openxmlformats.org/officeDocument/2006/relationships/oleObject" Target="../embeddings/oleObject194.bin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5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4.xml"/><Relationship Id="rId7" Type="http://schemas.openxmlformats.org/officeDocument/2006/relationships/image" Target="../media/image22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196.bin"/><Relationship Id="rId5" Type="http://schemas.openxmlformats.org/officeDocument/2006/relationships/image" Target="../media/image226.wmf"/><Relationship Id="rId4" Type="http://schemas.openxmlformats.org/officeDocument/2006/relationships/oleObject" Target="../embeddings/oleObject195.bin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3" Type="http://schemas.openxmlformats.org/officeDocument/2006/relationships/image" Target="../media/image228.png"/><Relationship Id="rId7" Type="http://schemas.openxmlformats.org/officeDocument/2006/relationships/image" Target="../media/image23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10" Type="http://schemas.openxmlformats.org/officeDocument/2006/relationships/image" Target="../media/image235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title"/>
          </p:nvPr>
        </p:nvSpPr>
        <p:spPr>
          <a:xfrm>
            <a:off x="674688" y="0"/>
            <a:ext cx="7772400" cy="1143000"/>
          </a:xfrm>
        </p:spPr>
        <p:txBody>
          <a:bodyPr/>
          <a:lstStyle/>
          <a:p>
            <a:pPr algn="ctr"/>
            <a:r>
              <a:rPr lang="en-US" altLang="en-US"/>
              <a:t>Algoritmo de Rastreamento de Raios</a:t>
            </a:r>
          </a:p>
        </p:txBody>
      </p:sp>
      <p:grpSp>
        <p:nvGrpSpPr>
          <p:cNvPr id="4100" name="Group 5"/>
          <p:cNvGrpSpPr>
            <a:grpSpLocks/>
          </p:cNvGrpSpPr>
          <p:nvPr/>
        </p:nvGrpSpPr>
        <p:grpSpPr bwMode="auto">
          <a:xfrm>
            <a:off x="541338" y="1390650"/>
            <a:ext cx="8086725" cy="5197475"/>
            <a:chOff x="816" y="1152"/>
            <a:chExt cx="3936" cy="2736"/>
          </a:xfrm>
        </p:grpSpPr>
        <p:pic>
          <p:nvPicPr>
            <p:cNvPr id="4101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1152"/>
              <a:ext cx="3936" cy="2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2" name="Rectangle 7"/>
            <p:cNvSpPr>
              <a:spLocks noChangeArrowheads="1"/>
            </p:cNvSpPr>
            <p:nvPr/>
          </p:nvSpPr>
          <p:spPr bwMode="auto">
            <a:xfrm>
              <a:off x="816" y="3696"/>
              <a:ext cx="528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 i="0">
                <a:latin typeface="Arial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Perspectiva e tamanhos relativos</a:t>
            </a:r>
            <a:endParaRPr lang="en-US" alt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689225" y="2266950"/>
            <a:ext cx="5160963" cy="3979863"/>
            <a:chOff x="1694" y="1428"/>
            <a:chExt cx="3251" cy="2507"/>
          </a:xfrm>
        </p:grpSpPr>
        <p:sp>
          <p:nvSpPr>
            <p:cNvPr id="5127" name="Freeform 4"/>
            <p:cNvSpPr>
              <a:spLocks/>
            </p:cNvSpPr>
            <p:nvPr/>
          </p:nvSpPr>
          <p:spPr bwMode="auto">
            <a:xfrm>
              <a:off x="1694" y="2635"/>
              <a:ext cx="3250" cy="1300"/>
            </a:xfrm>
            <a:custGeom>
              <a:avLst/>
              <a:gdLst>
                <a:gd name="T0" fmla="*/ 0 w 3175"/>
                <a:gd name="T1" fmla="*/ 7370 h 1134"/>
                <a:gd name="T2" fmla="*/ 1323 w 3175"/>
                <a:gd name="T3" fmla="*/ 0 h 1134"/>
                <a:gd name="T4" fmla="*/ 4402 w 3175"/>
                <a:gd name="T5" fmla="*/ 7678 h 1134"/>
                <a:gd name="T6" fmla="*/ 0 w 3175"/>
                <a:gd name="T7" fmla="*/ 7370 h 11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75"/>
                <a:gd name="T13" fmla="*/ 0 h 1134"/>
                <a:gd name="T14" fmla="*/ 3175 w 3175"/>
                <a:gd name="T15" fmla="*/ 1134 h 11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75" h="1134">
                  <a:moveTo>
                    <a:pt x="0" y="1089"/>
                  </a:moveTo>
                  <a:lnTo>
                    <a:pt x="953" y="0"/>
                  </a:lnTo>
                  <a:lnTo>
                    <a:pt x="3175" y="1134"/>
                  </a:lnTo>
                  <a:lnTo>
                    <a:pt x="0" y="1089"/>
                  </a:lnTo>
                  <a:close/>
                </a:path>
              </a:pathLst>
            </a:custGeom>
            <a:solidFill>
              <a:srgbClr val="9FFF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 cmpd="sng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" name="Line 5"/>
            <p:cNvSpPr>
              <a:spLocks noChangeShapeType="1"/>
            </p:cNvSpPr>
            <p:nvPr/>
          </p:nvSpPr>
          <p:spPr bwMode="auto">
            <a:xfrm flipV="1">
              <a:off x="2669" y="1428"/>
              <a:ext cx="2105" cy="12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" name="Line 6"/>
            <p:cNvSpPr>
              <a:spLocks noChangeShapeType="1"/>
            </p:cNvSpPr>
            <p:nvPr/>
          </p:nvSpPr>
          <p:spPr bwMode="auto">
            <a:xfrm flipH="1">
              <a:off x="1694" y="2635"/>
              <a:ext cx="975" cy="1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0" name="Line 7"/>
            <p:cNvSpPr>
              <a:spLocks noChangeShapeType="1"/>
            </p:cNvSpPr>
            <p:nvPr/>
          </p:nvSpPr>
          <p:spPr bwMode="auto">
            <a:xfrm flipH="1" flipV="1">
              <a:off x="1919" y="1800"/>
              <a:ext cx="750" cy="8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Line 8"/>
            <p:cNvSpPr>
              <a:spLocks noChangeShapeType="1"/>
            </p:cNvSpPr>
            <p:nvPr/>
          </p:nvSpPr>
          <p:spPr bwMode="auto">
            <a:xfrm>
              <a:off x="2670" y="2635"/>
              <a:ext cx="2275" cy="1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2" name="Rectangle 11"/>
            <p:cNvSpPr>
              <a:spLocks noChangeArrowheads="1"/>
            </p:cNvSpPr>
            <p:nvPr/>
          </p:nvSpPr>
          <p:spPr bwMode="auto">
            <a:xfrm>
              <a:off x="2605" y="2558"/>
              <a:ext cx="182" cy="1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5125" name="AutoShape 9"/>
          <p:cNvSpPr>
            <a:spLocks noChangeArrowheads="1"/>
          </p:cNvSpPr>
          <p:nvPr/>
        </p:nvSpPr>
        <p:spPr bwMode="auto">
          <a:xfrm flipH="1">
            <a:off x="3759200" y="4014788"/>
            <a:ext cx="517525" cy="906462"/>
          </a:xfrm>
          <a:prstGeom prst="cube">
            <a:avLst>
              <a:gd name="adj" fmla="val 25000"/>
            </a:avLst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6" name="AutoShape 10"/>
          <p:cNvSpPr>
            <a:spLocks noChangeArrowheads="1"/>
          </p:cNvSpPr>
          <p:nvPr/>
        </p:nvSpPr>
        <p:spPr bwMode="auto">
          <a:xfrm flipH="1">
            <a:off x="5875338" y="4703763"/>
            <a:ext cx="517525" cy="906462"/>
          </a:xfrm>
          <a:prstGeom prst="cube">
            <a:avLst>
              <a:gd name="adj" fmla="val 25000"/>
            </a:avLst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147" name="Line 13"/>
          <p:cNvSpPr>
            <a:spLocks noChangeShapeType="1"/>
          </p:cNvSpPr>
          <p:nvPr/>
        </p:nvSpPr>
        <p:spPr bwMode="auto">
          <a:xfrm>
            <a:off x="3125788" y="3562350"/>
            <a:ext cx="3548062" cy="2892425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Perspectiva e tamanhos relativos</a:t>
            </a:r>
            <a:endParaRPr lang="en-US" altLang="en-US"/>
          </a:p>
        </p:txBody>
      </p:sp>
      <p:sp>
        <p:nvSpPr>
          <p:cNvPr id="6149" name="Freeform 8"/>
          <p:cNvSpPr>
            <a:spLocks/>
          </p:cNvSpPr>
          <p:nvPr/>
        </p:nvSpPr>
        <p:spPr bwMode="auto">
          <a:xfrm>
            <a:off x="3727450" y="3402013"/>
            <a:ext cx="3533775" cy="2725737"/>
          </a:xfrm>
          <a:custGeom>
            <a:avLst/>
            <a:gdLst>
              <a:gd name="T0" fmla="*/ 0 w 1089"/>
              <a:gd name="T1" fmla="*/ 0 h 840"/>
              <a:gd name="T2" fmla="*/ 2147483647 w 1089"/>
              <a:gd name="T3" fmla="*/ 2147483647 h 840"/>
              <a:gd name="T4" fmla="*/ 0 60000 65536"/>
              <a:gd name="T5" fmla="*/ 0 60000 65536"/>
              <a:gd name="T6" fmla="*/ 0 w 1089"/>
              <a:gd name="T7" fmla="*/ 0 h 840"/>
              <a:gd name="T8" fmla="*/ 1089 w 1089"/>
              <a:gd name="T9" fmla="*/ 840 h 8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89" h="840">
                <a:moveTo>
                  <a:pt x="0" y="0"/>
                </a:moveTo>
                <a:lnTo>
                  <a:pt x="1089" y="84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AutoShape 10"/>
          <p:cNvSpPr>
            <a:spLocks noChangeArrowheads="1"/>
          </p:cNvSpPr>
          <p:nvPr/>
        </p:nvSpPr>
        <p:spPr bwMode="auto">
          <a:xfrm flipH="1">
            <a:off x="3759200" y="4014788"/>
            <a:ext cx="517525" cy="906462"/>
          </a:xfrm>
          <a:prstGeom prst="cube">
            <a:avLst>
              <a:gd name="adj" fmla="val 25000"/>
            </a:avLst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1" name="AutoShape 11"/>
          <p:cNvSpPr>
            <a:spLocks noChangeArrowheads="1"/>
          </p:cNvSpPr>
          <p:nvPr/>
        </p:nvSpPr>
        <p:spPr bwMode="auto">
          <a:xfrm flipH="1">
            <a:off x="5875338" y="4703763"/>
            <a:ext cx="517525" cy="906462"/>
          </a:xfrm>
          <a:prstGeom prst="cube">
            <a:avLst>
              <a:gd name="adj" fmla="val 25000"/>
            </a:avLst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152" name="Freeform 12"/>
          <p:cNvSpPr>
            <a:spLocks/>
          </p:cNvSpPr>
          <p:nvPr/>
        </p:nvSpPr>
        <p:spPr bwMode="auto">
          <a:xfrm>
            <a:off x="2595563" y="3906838"/>
            <a:ext cx="3397250" cy="2752725"/>
          </a:xfrm>
          <a:custGeom>
            <a:avLst/>
            <a:gdLst>
              <a:gd name="T0" fmla="*/ 0 w 1089"/>
              <a:gd name="T1" fmla="*/ 0 h 840"/>
              <a:gd name="T2" fmla="*/ 2147483647 w 1089"/>
              <a:gd name="T3" fmla="*/ 2147483647 h 840"/>
              <a:gd name="T4" fmla="*/ 0 60000 65536"/>
              <a:gd name="T5" fmla="*/ 0 60000 65536"/>
              <a:gd name="T6" fmla="*/ 0 w 1089"/>
              <a:gd name="T7" fmla="*/ 0 h 840"/>
              <a:gd name="T8" fmla="*/ 1089 w 1089"/>
              <a:gd name="T9" fmla="*/ 840 h 84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89" h="840">
                <a:moveTo>
                  <a:pt x="0" y="0"/>
                </a:moveTo>
                <a:lnTo>
                  <a:pt x="1089" y="84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Iluminação e posição</a:t>
            </a:r>
            <a:endParaRPr lang="en-US" alt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225675" y="1768475"/>
            <a:ext cx="6122988" cy="3989388"/>
            <a:chOff x="1438" y="1090"/>
            <a:chExt cx="3857" cy="2513"/>
          </a:xfrm>
        </p:grpSpPr>
        <p:pic>
          <p:nvPicPr>
            <p:cNvPr id="7174" name="Picture 5" descr="iluminado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8" y="1584"/>
              <a:ext cx="3221" cy="2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5" name="Text Box 6"/>
            <p:cNvSpPr txBox="1">
              <a:spLocks noChangeArrowheads="1"/>
            </p:cNvSpPr>
            <p:nvPr/>
          </p:nvSpPr>
          <p:spPr bwMode="auto">
            <a:xfrm>
              <a:off x="3187" y="1090"/>
              <a:ext cx="210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en-US" sz="2400" i="0"/>
                <a:t>O que está na frente?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en-US" sz="2400" i="0"/>
                <a:t>A que distância do apoio?</a:t>
              </a:r>
              <a:endParaRPr lang="en-US" altLang="en-US" sz="2400" i="0"/>
            </a:p>
          </p:txBody>
        </p:sp>
      </p:grpSp>
      <p:sp>
        <p:nvSpPr>
          <p:cNvPr id="7173" name="Freeform 7"/>
          <p:cNvSpPr>
            <a:spLocks/>
          </p:cNvSpPr>
          <p:nvPr/>
        </p:nvSpPr>
        <p:spPr bwMode="auto">
          <a:xfrm>
            <a:off x="1533525" y="3554413"/>
            <a:ext cx="6867525" cy="2184400"/>
          </a:xfrm>
          <a:custGeom>
            <a:avLst/>
            <a:gdLst>
              <a:gd name="T0" fmla="*/ 2147483647 w 4326"/>
              <a:gd name="T1" fmla="*/ 2147483647 h 1376"/>
              <a:gd name="T2" fmla="*/ 0 w 4326"/>
              <a:gd name="T3" fmla="*/ 2147483647 h 1376"/>
              <a:gd name="T4" fmla="*/ 2147483647 w 4326"/>
              <a:gd name="T5" fmla="*/ 2147483647 h 1376"/>
              <a:gd name="T6" fmla="*/ 2147483647 w 4326"/>
              <a:gd name="T7" fmla="*/ 0 h 1376"/>
              <a:gd name="T8" fmla="*/ 0 60000 65536"/>
              <a:gd name="T9" fmla="*/ 0 60000 65536"/>
              <a:gd name="T10" fmla="*/ 0 60000 65536"/>
              <a:gd name="T11" fmla="*/ 0 60000 65536"/>
              <a:gd name="T12" fmla="*/ 0 w 4326"/>
              <a:gd name="T13" fmla="*/ 0 h 1376"/>
              <a:gd name="T14" fmla="*/ 4326 w 4326"/>
              <a:gd name="T15" fmla="*/ 1376 h 13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6" h="1376">
                <a:moveTo>
                  <a:pt x="641" y="266"/>
                </a:moveTo>
                <a:lnTo>
                  <a:pt x="0" y="1376"/>
                </a:lnTo>
                <a:lnTo>
                  <a:pt x="3532" y="1376"/>
                </a:lnTo>
                <a:lnTo>
                  <a:pt x="4326" y="0"/>
                </a:lnTo>
              </a:path>
            </a:pathLst>
          </a:custGeom>
          <a:noFill/>
          <a:ln w="9525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Sombra</a:t>
            </a:r>
            <a:endParaRPr lang="en-US" altLang="en-US"/>
          </a:p>
        </p:txBody>
      </p:sp>
      <p:sp>
        <p:nvSpPr>
          <p:cNvPr id="8196" name="Freeform 3"/>
          <p:cNvSpPr>
            <a:spLocks/>
          </p:cNvSpPr>
          <p:nvPr/>
        </p:nvSpPr>
        <p:spPr bwMode="auto">
          <a:xfrm>
            <a:off x="1171575" y="3783013"/>
            <a:ext cx="7210425" cy="2184400"/>
          </a:xfrm>
          <a:custGeom>
            <a:avLst/>
            <a:gdLst>
              <a:gd name="T0" fmla="*/ 2147483647 w 4326"/>
              <a:gd name="T1" fmla="*/ 2147483647 h 1376"/>
              <a:gd name="T2" fmla="*/ 0 w 4326"/>
              <a:gd name="T3" fmla="*/ 2147483647 h 1376"/>
              <a:gd name="T4" fmla="*/ 2147483647 w 4326"/>
              <a:gd name="T5" fmla="*/ 2147483647 h 1376"/>
              <a:gd name="T6" fmla="*/ 2147483647 w 4326"/>
              <a:gd name="T7" fmla="*/ 0 h 1376"/>
              <a:gd name="T8" fmla="*/ 0 60000 65536"/>
              <a:gd name="T9" fmla="*/ 0 60000 65536"/>
              <a:gd name="T10" fmla="*/ 0 60000 65536"/>
              <a:gd name="T11" fmla="*/ 0 60000 65536"/>
              <a:gd name="T12" fmla="*/ 0 w 4326"/>
              <a:gd name="T13" fmla="*/ 0 h 1376"/>
              <a:gd name="T14" fmla="*/ 4326 w 4326"/>
              <a:gd name="T15" fmla="*/ 1376 h 13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6" h="1376">
                <a:moveTo>
                  <a:pt x="641" y="266"/>
                </a:moveTo>
                <a:lnTo>
                  <a:pt x="0" y="1376"/>
                </a:lnTo>
                <a:lnTo>
                  <a:pt x="3532" y="1376"/>
                </a:lnTo>
                <a:lnTo>
                  <a:pt x="4326" y="0"/>
                </a:lnTo>
              </a:path>
            </a:pathLst>
          </a:custGeom>
          <a:noFill/>
          <a:ln w="9525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8197" name="Picture 5" descr="sombr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175" y="2217738"/>
            <a:ext cx="5478463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Oclusão</a:t>
            </a:r>
            <a:endParaRPr lang="en-US" altLang="en-US"/>
          </a:p>
        </p:txBody>
      </p:sp>
      <p:pic>
        <p:nvPicPr>
          <p:cNvPr id="9220" name="Picture 3" descr="visibilid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5" y="2646363"/>
            <a:ext cx="631825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Efeitos Passivos</a:t>
            </a:r>
            <a:endParaRPr lang="en-US" altLang="en-US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554038" y="1531938"/>
            <a:ext cx="775335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>
              <a:lnSpc>
                <a:spcPct val="65000"/>
              </a:lnSpc>
              <a:spcBef>
                <a:spcPct val="50000"/>
              </a:spcBef>
            </a:pPr>
            <a:r>
              <a:rPr lang="pt-BR" altLang="en-US" sz="2400" i="0"/>
              <a:t>Inerentes a aparência do mundo externo</a:t>
            </a:r>
          </a:p>
          <a:p>
            <a:pPr lvl="1">
              <a:lnSpc>
                <a:spcPct val="65000"/>
              </a:lnSpc>
              <a:spcBef>
                <a:spcPct val="50000"/>
              </a:spcBef>
            </a:pPr>
            <a:r>
              <a:rPr lang="pt-BR" altLang="en-US" sz="2400" i="0"/>
              <a:t>Independem dos nossos olhos</a:t>
            </a:r>
          </a:p>
          <a:p>
            <a:pPr lvl="1">
              <a:lnSpc>
                <a:spcPct val="65000"/>
              </a:lnSpc>
              <a:spcBef>
                <a:spcPct val="50000"/>
              </a:spcBef>
            </a:pPr>
            <a:r>
              <a:rPr lang="pt-BR" altLang="en-US" sz="2400" i="0"/>
              <a:t>Fotografias parecem 3D</a:t>
            </a:r>
          </a:p>
          <a:p>
            <a:pPr lvl="1">
              <a:lnSpc>
                <a:spcPct val="65000"/>
              </a:lnSpc>
              <a:spcBef>
                <a:spcPct val="50000"/>
              </a:spcBef>
            </a:pPr>
            <a:endParaRPr lang="pt-BR" altLang="en-US" sz="2400" i="0"/>
          </a:p>
          <a:p>
            <a:pPr lvl="1">
              <a:lnSpc>
                <a:spcPct val="65000"/>
              </a:lnSpc>
              <a:buFontTx/>
              <a:buNone/>
            </a:pPr>
            <a:endParaRPr lang="en-US" altLang="en-US" sz="2400" i="0"/>
          </a:p>
        </p:txBody>
      </p:sp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88"/>
          <a:stretch>
            <a:fillRect/>
          </a:stretch>
        </p:blipFill>
        <p:spPr bwMode="auto">
          <a:xfrm>
            <a:off x="1649413" y="2903538"/>
            <a:ext cx="5818187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1229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Camera obscura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2400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298450" y="5062538"/>
            <a:ext cx="61722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/>
              <a:t>Camera Obscura - San Francisco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The Camera Obscura at the Cliff House is one of several remaining camera obscuras in the world. The device is an ancient precursor to modern photography, and well worth a visit, especially if you haven't previously visited a camera obscura.</a:t>
            </a:r>
          </a:p>
        </p:txBody>
      </p:sp>
      <p:pic>
        <p:nvPicPr>
          <p:cNvPr id="1229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175" y="1549400"/>
            <a:ext cx="285750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Rectangle 10"/>
          <p:cNvSpPr>
            <a:spLocks noChangeArrowheads="1"/>
          </p:cNvSpPr>
          <p:nvPr/>
        </p:nvSpPr>
        <p:spPr bwMode="auto">
          <a:xfrm>
            <a:off x="5983288" y="4694238"/>
            <a:ext cx="19939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/>
              <a:t>Plymouth, UK</a:t>
            </a:r>
            <a:r>
              <a:rPr lang="en-US" altLang="en-US" sz="240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26" descr="san-mar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368300"/>
            <a:ext cx="7286625" cy="608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1027"/>
          <p:cNvSpPr>
            <a:spLocks noChangeArrowheads="1"/>
          </p:cNvSpPr>
          <p:nvPr/>
        </p:nvSpPr>
        <p:spPr bwMode="auto">
          <a:xfrm>
            <a:off x="5662613" y="6608763"/>
            <a:ext cx="3481387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i="0">
                <a:solidFill>
                  <a:srgbClr val="DDDDDD"/>
                </a:solidFill>
                <a:latin typeface="Arial" charset="0"/>
              </a:rPr>
              <a:t>Canaletto (Giovanni Antonio Canal) (1697-1768). </a:t>
            </a:r>
          </a:p>
        </p:txBody>
      </p:sp>
      <p:sp>
        <p:nvSpPr>
          <p:cNvPr id="13316" name="Rectangle 1029"/>
          <p:cNvSpPr>
            <a:spLocks noGrp="1" noChangeArrowheads="1"/>
          </p:cNvSpPr>
          <p:nvPr>
            <p:ph type="title"/>
          </p:nvPr>
        </p:nvSpPr>
        <p:spPr>
          <a:xfrm>
            <a:off x="355600" y="0"/>
            <a:ext cx="7772400" cy="1143000"/>
          </a:xfrm>
        </p:spPr>
        <p:txBody>
          <a:bodyPr/>
          <a:lstStyle/>
          <a:p>
            <a:r>
              <a:rPr lang="pt-BR" altLang="en-US"/>
              <a:t>Pintores</a:t>
            </a:r>
            <a:endParaRPr lang="en-US" altLang="en-US"/>
          </a:p>
        </p:txBody>
      </p:sp>
      <p:pic>
        <p:nvPicPr>
          <p:cNvPr id="430088" name="Picture 103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3116263"/>
            <a:ext cx="1901825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43"/>
          <p:cNvGrpSpPr>
            <a:grpSpLocks/>
          </p:cNvGrpSpPr>
          <p:nvPr/>
        </p:nvGrpSpPr>
        <p:grpSpPr bwMode="auto">
          <a:xfrm>
            <a:off x="4546600" y="2530475"/>
            <a:ext cx="3786188" cy="1668463"/>
            <a:chOff x="2864" y="1594"/>
            <a:chExt cx="2385" cy="1051"/>
          </a:xfrm>
        </p:grpSpPr>
        <p:sp>
          <p:nvSpPr>
            <p:cNvPr id="13319" name="Line 1037"/>
            <p:cNvSpPr>
              <a:spLocks noChangeShapeType="1"/>
            </p:cNvSpPr>
            <p:nvPr/>
          </p:nvSpPr>
          <p:spPr bwMode="auto">
            <a:xfrm>
              <a:off x="2864" y="1736"/>
              <a:ext cx="2385" cy="3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3320" name="Line 1038"/>
            <p:cNvSpPr>
              <a:spLocks noChangeShapeType="1"/>
            </p:cNvSpPr>
            <p:nvPr/>
          </p:nvSpPr>
          <p:spPr bwMode="auto">
            <a:xfrm>
              <a:off x="3099" y="2353"/>
              <a:ext cx="2109" cy="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3321" name="Line 1039"/>
            <p:cNvSpPr>
              <a:spLocks noChangeShapeType="1"/>
            </p:cNvSpPr>
            <p:nvPr/>
          </p:nvSpPr>
          <p:spPr bwMode="auto">
            <a:xfrm flipV="1">
              <a:off x="3107" y="2620"/>
              <a:ext cx="2061" cy="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3322" name="Text Box 1040"/>
            <p:cNvSpPr txBox="1">
              <a:spLocks noChangeArrowheads="1"/>
            </p:cNvSpPr>
            <p:nvPr/>
          </p:nvSpPr>
          <p:spPr bwMode="auto">
            <a:xfrm rot="431207">
              <a:off x="3964" y="1594"/>
              <a:ext cx="116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Ponto de fuga</a:t>
              </a:r>
            </a:p>
          </p:txBody>
        </p:sp>
        <p:sp>
          <p:nvSpPr>
            <p:cNvPr id="13323" name="Line 1041"/>
            <p:cNvSpPr>
              <a:spLocks noChangeShapeType="1"/>
            </p:cNvSpPr>
            <p:nvPr/>
          </p:nvSpPr>
          <p:spPr bwMode="auto">
            <a:xfrm>
              <a:off x="4884" y="1947"/>
              <a:ext cx="332" cy="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4694238" y="1668463"/>
            <a:ext cx="3849687" cy="1828800"/>
            <a:chOff x="188" y="1135"/>
            <a:chExt cx="2453" cy="1780"/>
          </a:xfrm>
        </p:grpSpPr>
        <p:sp>
          <p:nvSpPr>
            <p:cNvPr id="3078" name="Line 3"/>
            <p:cNvSpPr>
              <a:spLocks noChangeShapeType="1"/>
            </p:cNvSpPr>
            <p:nvPr/>
          </p:nvSpPr>
          <p:spPr bwMode="auto">
            <a:xfrm flipV="1">
              <a:off x="490" y="1182"/>
              <a:ext cx="1495" cy="6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79" name="Line 4"/>
            <p:cNvSpPr>
              <a:spLocks noChangeShapeType="1"/>
            </p:cNvSpPr>
            <p:nvPr/>
          </p:nvSpPr>
          <p:spPr bwMode="auto">
            <a:xfrm>
              <a:off x="1997" y="1184"/>
              <a:ext cx="644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0" name="Line 5"/>
            <p:cNvSpPr>
              <a:spLocks noChangeShapeType="1"/>
            </p:cNvSpPr>
            <p:nvPr/>
          </p:nvSpPr>
          <p:spPr bwMode="auto">
            <a:xfrm>
              <a:off x="1200" y="1551"/>
              <a:ext cx="304" cy="1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1" name="Line 6"/>
            <p:cNvSpPr>
              <a:spLocks noChangeShapeType="1"/>
            </p:cNvSpPr>
            <p:nvPr/>
          </p:nvSpPr>
          <p:spPr bwMode="auto">
            <a:xfrm>
              <a:off x="1506" y="1742"/>
              <a:ext cx="0" cy="4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2" name="Line 7"/>
            <p:cNvSpPr>
              <a:spLocks noChangeShapeType="1"/>
            </p:cNvSpPr>
            <p:nvPr/>
          </p:nvSpPr>
          <p:spPr bwMode="auto">
            <a:xfrm>
              <a:off x="1200" y="2009"/>
              <a:ext cx="303" cy="18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3" name="Line 8"/>
            <p:cNvSpPr>
              <a:spLocks noChangeShapeType="1"/>
            </p:cNvSpPr>
            <p:nvPr/>
          </p:nvSpPr>
          <p:spPr bwMode="auto">
            <a:xfrm>
              <a:off x="1196" y="1551"/>
              <a:ext cx="0" cy="45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4" name="Line 9"/>
            <p:cNvSpPr>
              <a:spLocks noChangeShapeType="1"/>
            </p:cNvSpPr>
            <p:nvPr/>
          </p:nvSpPr>
          <p:spPr bwMode="auto">
            <a:xfrm>
              <a:off x="494" y="1865"/>
              <a:ext cx="2143" cy="6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5" name="Line 10"/>
            <p:cNvSpPr>
              <a:spLocks noChangeShapeType="1"/>
            </p:cNvSpPr>
            <p:nvPr/>
          </p:nvSpPr>
          <p:spPr bwMode="auto">
            <a:xfrm>
              <a:off x="494" y="1871"/>
              <a:ext cx="1492" cy="2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6" name="Line 11"/>
            <p:cNvSpPr>
              <a:spLocks noChangeShapeType="1"/>
            </p:cNvSpPr>
            <p:nvPr/>
          </p:nvSpPr>
          <p:spPr bwMode="auto">
            <a:xfrm>
              <a:off x="1984" y="1203"/>
              <a:ext cx="0" cy="9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7" name="Line 12"/>
            <p:cNvSpPr>
              <a:spLocks noChangeShapeType="1"/>
            </p:cNvSpPr>
            <p:nvPr/>
          </p:nvSpPr>
          <p:spPr bwMode="auto">
            <a:xfrm>
              <a:off x="1992" y="2169"/>
              <a:ext cx="645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8" name="Line 13"/>
            <p:cNvSpPr>
              <a:spLocks noChangeShapeType="1"/>
            </p:cNvSpPr>
            <p:nvPr/>
          </p:nvSpPr>
          <p:spPr bwMode="auto">
            <a:xfrm>
              <a:off x="494" y="1865"/>
              <a:ext cx="136" cy="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89" name="Line 14"/>
            <p:cNvSpPr>
              <a:spLocks noChangeShapeType="1"/>
            </p:cNvSpPr>
            <p:nvPr/>
          </p:nvSpPr>
          <p:spPr bwMode="auto">
            <a:xfrm>
              <a:off x="2640" y="1600"/>
              <a:ext cx="0" cy="9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90" name="Line 15"/>
            <p:cNvSpPr>
              <a:spLocks noChangeShapeType="1"/>
            </p:cNvSpPr>
            <p:nvPr/>
          </p:nvSpPr>
          <p:spPr bwMode="auto">
            <a:xfrm flipV="1">
              <a:off x="493" y="1608"/>
              <a:ext cx="0" cy="2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grpSp>
          <p:nvGrpSpPr>
            <p:cNvPr id="3091" name="Group 16"/>
            <p:cNvGrpSpPr>
              <a:grpSpLocks/>
            </p:cNvGrpSpPr>
            <p:nvPr/>
          </p:nvGrpSpPr>
          <p:grpSpPr bwMode="auto">
            <a:xfrm>
              <a:off x="1660" y="1418"/>
              <a:ext cx="601" cy="804"/>
              <a:chOff x="2592" y="1827"/>
              <a:chExt cx="999" cy="1040"/>
            </a:xfrm>
          </p:grpSpPr>
          <p:grpSp>
            <p:nvGrpSpPr>
              <p:cNvPr id="3159" name="Group 17"/>
              <p:cNvGrpSpPr>
                <a:grpSpLocks/>
              </p:cNvGrpSpPr>
              <p:nvPr/>
            </p:nvGrpSpPr>
            <p:grpSpPr bwMode="auto">
              <a:xfrm>
                <a:off x="2820" y="1892"/>
                <a:ext cx="310" cy="463"/>
                <a:chOff x="2820" y="1892"/>
                <a:chExt cx="310" cy="463"/>
              </a:xfrm>
            </p:grpSpPr>
            <p:grpSp>
              <p:nvGrpSpPr>
                <p:cNvPr id="3284" name="Group 18"/>
                <p:cNvGrpSpPr>
                  <a:grpSpLocks/>
                </p:cNvGrpSpPr>
                <p:nvPr/>
              </p:nvGrpSpPr>
              <p:grpSpPr bwMode="auto">
                <a:xfrm>
                  <a:off x="2820" y="1892"/>
                  <a:ext cx="310" cy="463"/>
                  <a:chOff x="2820" y="1892"/>
                  <a:chExt cx="310" cy="463"/>
                </a:xfrm>
              </p:grpSpPr>
              <p:sp>
                <p:nvSpPr>
                  <p:cNvPr id="3295" name="Freeform 19"/>
                  <p:cNvSpPr>
                    <a:spLocks/>
                  </p:cNvSpPr>
                  <p:nvPr/>
                </p:nvSpPr>
                <p:spPr bwMode="auto">
                  <a:xfrm>
                    <a:off x="2820" y="1992"/>
                    <a:ext cx="310" cy="61"/>
                  </a:xfrm>
                  <a:custGeom>
                    <a:avLst/>
                    <a:gdLst>
                      <a:gd name="T0" fmla="*/ 229 w 310"/>
                      <a:gd name="T1" fmla="*/ 60 h 61"/>
                      <a:gd name="T2" fmla="*/ 309 w 310"/>
                      <a:gd name="T3" fmla="*/ 28 h 61"/>
                      <a:gd name="T4" fmla="*/ 86 w 310"/>
                      <a:gd name="T5" fmla="*/ 0 h 61"/>
                      <a:gd name="T6" fmla="*/ 0 w 310"/>
                      <a:gd name="T7" fmla="*/ 33 h 61"/>
                      <a:gd name="T8" fmla="*/ 229 w 310"/>
                      <a:gd name="T9" fmla="*/ 60 h 6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10" h="61">
                        <a:moveTo>
                          <a:pt x="229" y="60"/>
                        </a:moveTo>
                        <a:lnTo>
                          <a:pt x="309" y="28"/>
                        </a:lnTo>
                        <a:lnTo>
                          <a:pt x="86" y="0"/>
                        </a:lnTo>
                        <a:lnTo>
                          <a:pt x="0" y="33"/>
                        </a:lnTo>
                        <a:lnTo>
                          <a:pt x="229" y="60"/>
                        </a:lnTo>
                      </a:path>
                    </a:pathLst>
                  </a:custGeom>
                  <a:solidFill>
                    <a:srgbClr val="5FB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6" name="Freeform 20"/>
                  <p:cNvSpPr>
                    <a:spLocks/>
                  </p:cNvSpPr>
                  <p:nvPr/>
                </p:nvSpPr>
                <p:spPr bwMode="auto">
                  <a:xfrm>
                    <a:off x="2836" y="1892"/>
                    <a:ext cx="257" cy="28"/>
                  </a:xfrm>
                  <a:custGeom>
                    <a:avLst/>
                    <a:gdLst>
                      <a:gd name="T0" fmla="*/ 0 w 257"/>
                      <a:gd name="T1" fmla="*/ 13 h 28"/>
                      <a:gd name="T2" fmla="*/ 199 w 257"/>
                      <a:gd name="T3" fmla="*/ 27 h 28"/>
                      <a:gd name="T4" fmla="*/ 256 w 257"/>
                      <a:gd name="T5" fmla="*/ 15 h 28"/>
                      <a:gd name="T6" fmla="*/ 61 w 257"/>
                      <a:gd name="T7" fmla="*/ 0 h 28"/>
                      <a:gd name="T8" fmla="*/ 0 w 257"/>
                      <a:gd name="T9" fmla="*/ 13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7" h="28">
                        <a:moveTo>
                          <a:pt x="0" y="13"/>
                        </a:moveTo>
                        <a:lnTo>
                          <a:pt x="199" y="27"/>
                        </a:lnTo>
                        <a:lnTo>
                          <a:pt x="256" y="15"/>
                        </a:lnTo>
                        <a:lnTo>
                          <a:pt x="61" y="0"/>
                        </a:lnTo>
                        <a:lnTo>
                          <a:pt x="0" y="13"/>
                        </a:lnTo>
                      </a:path>
                    </a:pathLst>
                  </a:custGeom>
                  <a:solidFill>
                    <a:srgbClr val="5FB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7" name="Freeform 21"/>
                  <p:cNvSpPr>
                    <a:spLocks/>
                  </p:cNvSpPr>
                  <p:nvPr/>
                </p:nvSpPr>
                <p:spPr bwMode="auto">
                  <a:xfrm>
                    <a:off x="3041" y="1910"/>
                    <a:ext cx="52" cy="131"/>
                  </a:xfrm>
                  <a:custGeom>
                    <a:avLst/>
                    <a:gdLst>
                      <a:gd name="T0" fmla="*/ 0 w 52"/>
                      <a:gd name="T1" fmla="*/ 13 h 131"/>
                      <a:gd name="T2" fmla="*/ 51 w 52"/>
                      <a:gd name="T3" fmla="*/ 0 h 131"/>
                      <a:gd name="T4" fmla="*/ 51 w 52"/>
                      <a:gd name="T5" fmla="*/ 109 h 131"/>
                      <a:gd name="T6" fmla="*/ 0 w 52"/>
                      <a:gd name="T7" fmla="*/ 130 h 131"/>
                      <a:gd name="T8" fmla="*/ 0 w 52"/>
                      <a:gd name="T9" fmla="*/ 13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2" h="131">
                        <a:moveTo>
                          <a:pt x="0" y="13"/>
                        </a:moveTo>
                        <a:lnTo>
                          <a:pt x="51" y="0"/>
                        </a:lnTo>
                        <a:lnTo>
                          <a:pt x="51" y="109"/>
                        </a:lnTo>
                        <a:lnTo>
                          <a:pt x="0" y="130"/>
                        </a:lnTo>
                        <a:lnTo>
                          <a:pt x="0" y="13"/>
                        </a:lnTo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8" name="Freeform 22"/>
                  <p:cNvSpPr>
                    <a:spLocks/>
                  </p:cNvSpPr>
                  <p:nvPr/>
                </p:nvSpPr>
                <p:spPr bwMode="auto">
                  <a:xfrm>
                    <a:off x="2836" y="1908"/>
                    <a:ext cx="200" cy="132"/>
                  </a:xfrm>
                  <a:custGeom>
                    <a:avLst/>
                    <a:gdLst>
                      <a:gd name="T0" fmla="*/ 0 w 200"/>
                      <a:gd name="T1" fmla="*/ 0 h 132"/>
                      <a:gd name="T2" fmla="*/ 199 w 200"/>
                      <a:gd name="T3" fmla="*/ 16 h 132"/>
                      <a:gd name="T4" fmla="*/ 199 w 200"/>
                      <a:gd name="T5" fmla="*/ 131 h 132"/>
                      <a:gd name="T6" fmla="*/ 0 w 200"/>
                      <a:gd name="T7" fmla="*/ 105 h 132"/>
                      <a:gd name="T8" fmla="*/ 0 w 200"/>
                      <a:gd name="T9" fmla="*/ 0 h 1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00" h="132">
                        <a:moveTo>
                          <a:pt x="0" y="0"/>
                        </a:moveTo>
                        <a:lnTo>
                          <a:pt x="199" y="16"/>
                        </a:lnTo>
                        <a:lnTo>
                          <a:pt x="199" y="131"/>
                        </a:lnTo>
                        <a:lnTo>
                          <a:pt x="0" y="10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7FF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9" name="Freeform 23"/>
                  <p:cNvSpPr>
                    <a:spLocks/>
                  </p:cNvSpPr>
                  <p:nvPr/>
                </p:nvSpPr>
                <p:spPr bwMode="auto">
                  <a:xfrm>
                    <a:off x="3053" y="2023"/>
                    <a:ext cx="77" cy="332"/>
                  </a:xfrm>
                  <a:custGeom>
                    <a:avLst/>
                    <a:gdLst>
                      <a:gd name="T0" fmla="*/ 76 w 77"/>
                      <a:gd name="T1" fmla="*/ 0 h 332"/>
                      <a:gd name="T2" fmla="*/ 0 w 77"/>
                      <a:gd name="T3" fmla="*/ 34 h 332"/>
                      <a:gd name="T4" fmla="*/ 0 w 77"/>
                      <a:gd name="T5" fmla="*/ 331 h 332"/>
                      <a:gd name="T6" fmla="*/ 76 w 77"/>
                      <a:gd name="T7" fmla="*/ 289 h 332"/>
                      <a:gd name="T8" fmla="*/ 76 w 77"/>
                      <a:gd name="T9" fmla="*/ 0 h 3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7" h="332">
                        <a:moveTo>
                          <a:pt x="76" y="0"/>
                        </a:moveTo>
                        <a:lnTo>
                          <a:pt x="0" y="34"/>
                        </a:lnTo>
                        <a:lnTo>
                          <a:pt x="0" y="331"/>
                        </a:lnTo>
                        <a:lnTo>
                          <a:pt x="76" y="289"/>
                        </a:lnTo>
                        <a:lnTo>
                          <a:pt x="76" y="0"/>
                        </a:lnTo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300" name="Freeform 24"/>
                  <p:cNvSpPr>
                    <a:spLocks/>
                  </p:cNvSpPr>
                  <p:nvPr/>
                </p:nvSpPr>
                <p:spPr bwMode="auto">
                  <a:xfrm>
                    <a:off x="2820" y="2028"/>
                    <a:ext cx="229" cy="327"/>
                  </a:xfrm>
                  <a:custGeom>
                    <a:avLst/>
                    <a:gdLst>
                      <a:gd name="T0" fmla="*/ 0 w 229"/>
                      <a:gd name="T1" fmla="*/ 0 h 327"/>
                      <a:gd name="T2" fmla="*/ 228 w 229"/>
                      <a:gd name="T3" fmla="*/ 29 h 327"/>
                      <a:gd name="T4" fmla="*/ 227 w 229"/>
                      <a:gd name="T5" fmla="*/ 326 h 327"/>
                      <a:gd name="T6" fmla="*/ 0 w 229"/>
                      <a:gd name="T7" fmla="*/ 287 h 327"/>
                      <a:gd name="T8" fmla="*/ 0 w 229"/>
                      <a:gd name="T9" fmla="*/ 0 h 3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29" h="327">
                        <a:moveTo>
                          <a:pt x="0" y="0"/>
                        </a:moveTo>
                        <a:lnTo>
                          <a:pt x="228" y="29"/>
                        </a:lnTo>
                        <a:lnTo>
                          <a:pt x="227" y="326"/>
                        </a:lnTo>
                        <a:lnTo>
                          <a:pt x="0" y="28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7FF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285" name="Group 25"/>
                <p:cNvGrpSpPr>
                  <a:grpSpLocks/>
                </p:cNvGrpSpPr>
                <p:nvPr/>
              </p:nvGrpSpPr>
              <p:grpSpPr bwMode="auto">
                <a:xfrm>
                  <a:off x="2845" y="1914"/>
                  <a:ext cx="194" cy="192"/>
                  <a:chOff x="2845" y="1914"/>
                  <a:chExt cx="194" cy="192"/>
                </a:xfrm>
              </p:grpSpPr>
              <p:sp>
                <p:nvSpPr>
                  <p:cNvPr id="3286" name="Freeform 26"/>
                  <p:cNvSpPr>
                    <a:spLocks/>
                  </p:cNvSpPr>
                  <p:nvPr/>
                </p:nvSpPr>
                <p:spPr bwMode="auto">
                  <a:xfrm>
                    <a:off x="2845" y="1914"/>
                    <a:ext cx="26" cy="7"/>
                  </a:xfrm>
                  <a:custGeom>
                    <a:avLst/>
                    <a:gdLst>
                      <a:gd name="T0" fmla="*/ 0 w 26"/>
                      <a:gd name="T1" fmla="*/ 0 h 7"/>
                      <a:gd name="T2" fmla="*/ 25 w 26"/>
                      <a:gd name="T3" fmla="*/ 2 h 7"/>
                      <a:gd name="T4" fmla="*/ 25 w 26"/>
                      <a:gd name="T5" fmla="*/ 6 h 7"/>
                      <a:gd name="T6" fmla="*/ 0 w 26"/>
                      <a:gd name="T7" fmla="*/ 5 h 7"/>
                      <a:gd name="T8" fmla="*/ 0 w 26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6" h="7">
                        <a:moveTo>
                          <a:pt x="0" y="0"/>
                        </a:moveTo>
                        <a:lnTo>
                          <a:pt x="25" y="2"/>
                        </a:lnTo>
                        <a:lnTo>
                          <a:pt x="25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7" name="Freeform 27"/>
                  <p:cNvSpPr>
                    <a:spLocks/>
                  </p:cNvSpPr>
                  <p:nvPr/>
                </p:nvSpPr>
                <p:spPr bwMode="auto">
                  <a:xfrm>
                    <a:off x="2884" y="1934"/>
                    <a:ext cx="26" cy="7"/>
                  </a:xfrm>
                  <a:custGeom>
                    <a:avLst/>
                    <a:gdLst>
                      <a:gd name="T0" fmla="*/ 0 w 26"/>
                      <a:gd name="T1" fmla="*/ 0 h 7"/>
                      <a:gd name="T2" fmla="*/ 25 w 26"/>
                      <a:gd name="T3" fmla="*/ 2 h 7"/>
                      <a:gd name="T4" fmla="*/ 25 w 26"/>
                      <a:gd name="T5" fmla="*/ 6 h 7"/>
                      <a:gd name="T6" fmla="*/ 0 w 26"/>
                      <a:gd name="T7" fmla="*/ 5 h 7"/>
                      <a:gd name="T8" fmla="*/ 0 w 26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6" h="7">
                        <a:moveTo>
                          <a:pt x="0" y="0"/>
                        </a:moveTo>
                        <a:lnTo>
                          <a:pt x="25" y="2"/>
                        </a:lnTo>
                        <a:lnTo>
                          <a:pt x="25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8" name="Freeform 28"/>
                  <p:cNvSpPr>
                    <a:spLocks/>
                  </p:cNvSpPr>
                  <p:nvPr/>
                </p:nvSpPr>
                <p:spPr bwMode="auto">
                  <a:xfrm>
                    <a:off x="2927" y="1920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9" name="Freeform 29"/>
                  <p:cNvSpPr>
                    <a:spLocks/>
                  </p:cNvSpPr>
                  <p:nvPr/>
                </p:nvSpPr>
                <p:spPr bwMode="auto">
                  <a:xfrm>
                    <a:off x="2972" y="1925"/>
                    <a:ext cx="25" cy="6"/>
                  </a:xfrm>
                  <a:custGeom>
                    <a:avLst/>
                    <a:gdLst>
                      <a:gd name="T0" fmla="*/ 0 w 25"/>
                      <a:gd name="T1" fmla="*/ 0 h 6"/>
                      <a:gd name="T2" fmla="*/ 24 w 25"/>
                      <a:gd name="T3" fmla="*/ 1 h 6"/>
                      <a:gd name="T4" fmla="*/ 24 w 25"/>
                      <a:gd name="T5" fmla="*/ 5 h 6"/>
                      <a:gd name="T6" fmla="*/ 0 w 25"/>
                      <a:gd name="T7" fmla="*/ 4 h 6"/>
                      <a:gd name="T8" fmla="*/ 0 w 25"/>
                      <a:gd name="T9" fmla="*/ 0 h 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6">
                        <a:moveTo>
                          <a:pt x="0" y="0"/>
                        </a:moveTo>
                        <a:lnTo>
                          <a:pt x="24" y="1"/>
                        </a:lnTo>
                        <a:lnTo>
                          <a:pt x="24" y="5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0" name="Freeform 30"/>
                  <p:cNvSpPr>
                    <a:spLocks/>
                  </p:cNvSpPr>
                  <p:nvPr/>
                </p:nvSpPr>
                <p:spPr bwMode="auto">
                  <a:xfrm>
                    <a:off x="2972" y="1943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1" name="Freeform 31"/>
                  <p:cNvSpPr>
                    <a:spLocks/>
                  </p:cNvSpPr>
                  <p:nvPr/>
                </p:nvSpPr>
                <p:spPr bwMode="auto">
                  <a:xfrm>
                    <a:off x="2926" y="1960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2" name="Freeform 32"/>
                  <p:cNvSpPr>
                    <a:spLocks/>
                  </p:cNvSpPr>
                  <p:nvPr/>
                </p:nvSpPr>
                <p:spPr bwMode="auto">
                  <a:xfrm>
                    <a:off x="2972" y="1983"/>
                    <a:ext cx="25" cy="6"/>
                  </a:xfrm>
                  <a:custGeom>
                    <a:avLst/>
                    <a:gdLst>
                      <a:gd name="T0" fmla="*/ 0 w 25"/>
                      <a:gd name="T1" fmla="*/ 0 h 6"/>
                      <a:gd name="T2" fmla="*/ 24 w 25"/>
                      <a:gd name="T3" fmla="*/ 1 h 6"/>
                      <a:gd name="T4" fmla="*/ 24 w 25"/>
                      <a:gd name="T5" fmla="*/ 5 h 6"/>
                      <a:gd name="T6" fmla="*/ 0 w 25"/>
                      <a:gd name="T7" fmla="*/ 4 h 6"/>
                      <a:gd name="T8" fmla="*/ 0 w 25"/>
                      <a:gd name="T9" fmla="*/ 0 h 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6">
                        <a:moveTo>
                          <a:pt x="0" y="0"/>
                        </a:moveTo>
                        <a:lnTo>
                          <a:pt x="24" y="1"/>
                        </a:lnTo>
                        <a:lnTo>
                          <a:pt x="24" y="5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3" name="Freeform 33"/>
                  <p:cNvSpPr>
                    <a:spLocks/>
                  </p:cNvSpPr>
                  <p:nvPr/>
                </p:nvSpPr>
                <p:spPr bwMode="auto">
                  <a:xfrm>
                    <a:off x="3012" y="2063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94" name="Freeform 34"/>
                  <p:cNvSpPr>
                    <a:spLocks/>
                  </p:cNvSpPr>
                  <p:nvPr/>
                </p:nvSpPr>
                <p:spPr bwMode="auto">
                  <a:xfrm>
                    <a:off x="3014" y="2100"/>
                    <a:ext cx="25" cy="6"/>
                  </a:xfrm>
                  <a:custGeom>
                    <a:avLst/>
                    <a:gdLst>
                      <a:gd name="T0" fmla="*/ 0 w 25"/>
                      <a:gd name="T1" fmla="*/ 0 h 6"/>
                      <a:gd name="T2" fmla="*/ 24 w 25"/>
                      <a:gd name="T3" fmla="*/ 1 h 6"/>
                      <a:gd name="T4" fmla="*/ 24 w 25"/>
                      <a:gd name="T5" fmla="*/ 5 h 6"/>
                      <a:gd name="T6" fmla="*/ 0 w 25"/>
                      <a:gd name="T7" fmla="*/ 4 h 6"/>
                      <a:gd name="T8" fmla="*/ 0 w 25"/>
                      <a:gd name="T9" fmla="*/ 0 h 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5" h="6">
                        <a:moveTo>
                          <a:pt x="0" y="0"/>
                        </a:moveTo>
                        <a:lnTo>
                          <a:pt x="24" y="1"/>
                        </a:lnTo>
                        <a:lnTo>
                          <a:pt x="24" y="5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3160" name="Group 35"/>
              <p:cNvGrpSpPr>
                <a:grpSpLocks/>
              </p:cNvGrpSpPr>
              <p:nvPr/>
            </p:nvGrpSpPr>
            <p:grpSpPr bwMode="auto">
              <a:xfrm>
                <a:off x="3071" y="1827"/>
                <a:ext cx="384" cy="650"/>
                <a:chOff x="3071" y="1827"/>
                <a:chExt cx="384" cy="650"/>
              </a:xfrm>
            </p:grpSpPr>
            <p:grpSp>
              <p:nvGrpSpPr>
                <p:cNvPr id="3252" name="Group 36"/>
                <p:cNvGrpSpPr>
                  <a:grpSpLocks/>
                </p:cNvGrpSpPr>
                <p:nvPr/>
              </p:nvGrpSpPr>
              <p:grpSpPr bwMode="auto">
                <a:xfrm>
                  <a:off x="3071" y="1827"/>
                  <a:ext cx="384" cy="650"/>
                  <a:chOff x="3071" y="1827"/>
                  <a:chExt cx="384" cy="650"/>
                </a:xfrm>
              </p:grpSpPr>
              <p:sp>
                <p:nvSpPr>
                  <p:cNvPr id="3275" name="Freeform 37"/>
                  <p:cNvSpPr>
                    <a:spLocks/>
                  </p:cNvSpPr>
                  <p:nvPr/>
                </p:nvSpPr>
                <p:spPr bwMode="auto">
                  <a:xfrm>
                    <a:off x="3073" y="2015"/>
                    <a:ext cx="382" cy="121"/>
                  </a:xfrm>
                  <a:custGeom>
                    <a:avLst/>
                    <a:gdLst>
                      <a:gd name="T0" fmla="*/ 0 w 382"/>
                      <a:gd name="T1" fmla="*/ 88 h 121"/>
                      <a:gd name="T2" fmla="*/ 216 w 382"/>
                      <a:gd name="T3" fmla="*/ 120 h 121"/>
                      <a:gd name="T4" fmla="*/ 381 w 382"/>
                      <a:gd name="T5" fmla="*/ 23 h 121"/>
                      <a:gd name="T6" fmla="*/ 173 w 382"/>
                      <a:gd name="T7" fmla="*/ 0 h 121"/>
                      <a:gd name="T8" fmla="*/ 0 w 382"/>
                      <a:gd name="T9" fmla="*/ 88 h 12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82" h="121">
                        <a:moveTo>
                          <a:pt x="0" y="88"/>
                        </a:moveTo>
                        <a:lnTo>
                          <a:pt x="216" y="120"/>
                        </a:lnTo>
                        <a:lnTo>
                          <a:pt x="381" y="23"/>
                        </a:lnTo>
                        <a:lnTo>
                          <a:pt x="173" y="0"/>
                        </a:lnTo>
                        <a:lnTo>
                          <a:pt x="0" y="88"/>
                        </a:lnTo>
                      </a:path>
                    </a:pathLst>
                  </a:custGeom>
                  <a:solidFill>
                    <a:srgbClr val="FF5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76" name="Freeform 38"/>
                  <p:cNvSpPr>
                    <a:spLocks/>
                  </p:cNvSpPr>
                  <p:nvPr/>
                </p:nvSpPr>
                <p:spPr bwMode="auto">
                  <a:xfrm>
                    <a:off x="3126" y="1908"/>
                    <a:ext cx="156" cy="209"/>
                  </a:xfrm>
                  <a:custGeom>
                    <a:avLst/>
                    <a:gdLst>
                      <a:gd name="T0" fmla="*/ 0 w 156"/>
                      <a:gd name="T1" fmla="*/ 0 h 209"/>
                      <a:gd name="T2" fmla="*/ 155 w 156"/>
                      <a:gd name="T3" fmla="*/ 11 h 209"/>
                      <a:gd name="T4" fmla="*/ 155 w 156"/>
                      <a:gd name="T5" fmla="*/ 208 h 209"/>
                      <a:gd name="T6" fmla="*/ 0 w 156"/>
                      <a:gd name="T7" fmla="*/ 180 h 209"/>
                      <a:gd name="T8" fmla="*/ 0 w 156"/>
                      <a:gd name="T9" fmla="*/ 0 h 20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56" h="209">
                        <a:moveTo>
                          <a:pt x="0" y="0"/>
                        </a:moveTo>
                        <a:lnTo>
                          <a:pt x="155" y="11"/>
                        </a:lnTo>
                        <a:lnTo>
                          <a:pt x="155" y="208"/>
                        </a:lnTo>
                        <a:lnTo>
                          <a:pt x="0" y="18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5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77" name="Freeform 39"/>
                  <p:cNvSpPr>
                    <a:spLocks/>
                  </p:cNvSpPr>
                  <p:nvPr/>
                </p:nvSpPr>
                <p:spPr bwMode="auto">
                  <a:xfrm>
                    <a:off x="3285" y="1873"/>
                    <a:ext cx="133" cy="242"/>
                  </a:xfrm>
                  <a:custGeom>
                    <a:avLst/>
                    <a:gdLst>
                      <a:gd name="T0" fmla="*/ 0 w 133"/>
                      <a:gd name="T1" fmla="*/ 45 h 242"/>
                      <a:gd name="T2" fmla="*/ 0 w 133"/>
                      <a:gd name="T3" fmla="*/ 241 h 242"/>
                      <a:gd name="T4" fmla="*/ 132 w 133"/>
                      <a:gd name="T5" fmla="*/ 162 h 242"/>
                      <a:gd name="T6" fmla="*/ 132 w 133"/>
                      <a:gd name="T7" fmla="*/ 0 h 242"/>
                      <a:gd name="T8" fmla="*/ 0 w 133"/>
                      <a:gd name="T9" fmla="*/ 45 h 2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33" h="242">
                        <a:moveTo>
                          <a:pt x="0" y="45"/>
                        </a:moveTo>
                        <a:lnTo>
                          <a:pt x="0" y="241"/>
                        </a:lnTo>
                        <a:lnTo>
                          <a:pt x="132" y="162"/>
                        </a:lnTo>
                        <a:lnTo>
                          <a:pt x="132" y="0"/>
                        </a:lnTo>
                        <a:lnTo>
                          <a:pt x="0" y="45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78" name="Freeform 40"/>
                  <p:cNvSpPr>
                    <a:spLocks/>
                  </p:cNvSpPr>
                  <p:nvPr/>
                </p:nvSpPr>
                <p:spPr bwMode="auto">
                  <a:xfrm>
                    <a:off x="3126" y="1864"/>
                    <a:ext cx="292" cy="50"/>
                  </a:xfrm>
                  <a:custGeom>
                    <a:avLst/>
                    <a:gdLst>
                      <a:gd name="T0" fmla="*/ 0 w 292"/>
                      <a:gd name="T1" fmla="*/ 39 h 50"/>
                      <a:gd name="T2" fmla="*/ 156 w 292"/>
                      <a:gd name="T3" fmla="*/ 49 h 50"/>
                      <a:gd name="T4" fmla="*/ 291 w 292"/>
                      <a:gd name="T5" fmla="*/ 8 h 50"/>
                      <a:gd name="T6" fmla="*/ 156 w 292"/>
                      <a:gd name="T7" fmla="*/ 0 h 50"/>
                      <a:gd name="T8" fmla="*/ 0 w 292"/>
                      <a:gd name="T9" fmla="*/ 39 h 5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92" h="50">
                        <a:moveTo>
                          <a:pt x="0" y="39"/>
                        </a:moveTo>
                        <a:lnTo>
                          <a:pt x="156" y="49"/>
                        </a:lnTo>
                        <a:lnTo>
                          <a:pt x="291" y="8"/>
                        </a:lnTo>
                        <a:lnTo>
                          <a:pt x="156" y="0"/>
                        </a:lnTo>
                        <a:lnTo>
                          <a:pt x="0" y="39"/>
                        </a:lnTo>
                      </a:path>
                    </a:pathLst>
                  </a:custGeom>
                  <a:solidFill>
                    <a:srgbClr val="FF5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79" name="Freeform 41"/>
                  <p:cNvSpPr>
                    <a:spLocks/>
                  </p:cNvSpPr>
                  <p:nvPr/>
                </p:nvSpPr>
                <p:spPr bwMode="auto">
                  <a:xfrm>
                    <a:off x="3165" y="1827"/>
                    <a:ext cx="212" cy="29"/>
                  </a:xfrm>
                  <a:custGeom>
                    <a:avLst/>
                    <a:gdLst>
                      <a:gd name="T0" fmla="*/ 0 w 212"/>
                      <a:gd name="T1" fmla="*/ 22 h 29"/>
                      <a:gd name="T2" fmla="*/ 112 w 212"/>
                      <a:gd name="T3" fmla="*/ 28 h 29"/>
                      <a:gd name="T4" fmla="*/ 211 w 212"/>
                      <a:gd name="T5" fmla="*/ 7 h 29"/>
                      <a:gd name="T6" fmla="*/ 105 w 212"/>
                      <a:gd name="T7" fmla="*/ 0 h 29"/>
                      <a:gd name="T8" fmla="*/ 0 w 212"/>
                      <a:gd name="T9" fmla="*/ 22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2" h="29">
                        <a:moveTo>
                          <a:pt x="0" y="22"/>
                        </a:moveTo>
                        <a:lnTo>
                          <a:pt x="112" y="28"/>
                        </a:lnTo>
                        <a:lnTo>
                          <a:pt x="211" y="7"/>
                        </a:lnTo>
                        <a:lnTo>
                          <a:pt x="105" y="0"/>
                        </a:lnTo>
                        <a:lnTo>
                          <a:pt x="0" y="22"/>
                        </a:lnTo>
                      </a:path>
                    </a:pathLst>
                  </a:custGeom>
                  <a:solidFill>
                    <a:srgbClr val="FF5F1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0" name="Freeform 42"/>
                  <p:cNvSpPr>
                    <a:spLocks/>
                  </p:cNvSpPr>
                  <p:nvPr/>
                </p:nvSpPr>
                <p:spPr bwMode="auto">
                  <a:xfrm>
                    <a:off x="3165" y="1854"/>
                    <a:ext cx="108" cy="47"/>
                  </a:xfrm>
                  <a:custGeom>
                    <a:avLst/>
                    <a:gdLst>
                      <a:gd name="T0" fmla="*/ 0 w 108"/>
                      <a:gd name="T1" fmla="*/ 0 h 47"/>
                      <a:gd name="T2" fmla="*/ 107 w 108"/>
                      <a:gd name="T3" fmla="*/ 5 h 47"/>
                      <a:gd name="T4" fmla="*/ 107 w 108"/>
                      <a:gd name="T5" fmla="*/ 46 h 47"/>
                      <a:gd name="T6" fmla="*/ 0 w 108"/>
                      <a:gd name="T7" fmla="*/ 38 h 47"/>
                      <a:gd name="T8" fmla="*/ 0 w 108"/>
                      <a:gd name="T9" fmla="*/ 0 h 4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8" h="47">
                        <a:moveTo>
                          <a:pt x="0" y="0"/>
                        </a:moveTo>
                        <a:lnTo>
                          <a:pt x="107" y="5"/>
                        </a:lnTo>
                        <a:lnTo>
                          <a:pt x="107" y="46"/>
                        </a:lnTo>
                        <a:lnTo>
                          <a:pt x="0" y="3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5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1" name="Freeform 43"/>
                  <p:cNvSpPr>
                    <a:spLocks/>
                  </p:cNvSpPr>
                  <p:nvPr/>
                </p:nvSpPr>
                <p:spPr bwMode="auto">
                  <a:xfrm>
                    <a:off x="3278" y="1836"/>
                    <a:ext cx="99" cy="65"/>
                  </a:xfrm>
                  <a:custGeom>
                    <a:avLst/>
                    <a:gdLst>
                      <a:gd name="T0" fmla="*/ 0 w 99"/>
                      <a:gd name="T1" fmla="*/ 23 h 65"/>
                      <a:gd name="T2" fmla="*/ 0 w 99"/>
                      <a:gd name="T3" fmla="*/ 64 h 65"/>
                      <a:gd name="T4" fmla="*/ 98 w 99"/>
                      <a:gd name="T5" fmla="*/ 33 h 65"/>
                      <a:gd name="T6" fmla="*/ 98 w 99"/>
                      <a:gd name="T7" fmla="*/ 0 h 65"/>
                      <a:gd name="T8" fmla="*/ 0 w 99"/>
                      <a:gd name="T9" fmla="*/ 23 h 6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9" h="65">
                        <a:moveTo>
                          <a:pt x="0" y="23"/>
                        </a:moveTo>
                        <a:lnTo>
                          <a:pt x="0" y="64"/>
                        </a:lnTo>
                        <a:lnTo>
                          <a:pt x="98" y="33"/>
                        </a:lnTo>
                        <a:lnTo>
                          <a:pt x="98" y="0"/>
                        </a:lnTo>
                        <a:lnTo>
                          <a:pt x="0" y="23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2" name="Freeform 44"/>
                  <p:cNvSpPr>
                    <a:spLocks/>
                  </p:cNvSpPr>
                  <p:nvPr/>
                </p:nvSpPr>
                <p:spPr bwMode="auto">
                  <a:xfrm>
                    <a:off x="3290" y="2038"/>
                    <a:ext cx="165" cy="439"/>
                  </a:xfrm>
                  <a:custGeom>
                    <a:avLst/>
                    <a:gdLst>
                      <a:gd name="T0" fmla="*/ 164 w 165"/>
                      <a:gd name="T1" fmla="*/ 0 h 439"/>
                      <a:gd name="T2" fmla="*/ 1 w 165"/>
                      <a:gd name="T3" fmla="*/ 102 h 439"/>
                      <a:gd name="T4" fmla="*/ 0 w 165"/>
                      <a:gd name="T5" fmla="*/ 438 h 439"/>
                      <a:gd name="T6" fmla="*/ 164 w 165"/>
                      <a:gd name="T7" fmla="*/ 307 h 439"/>
                      <a:gd name="T8" fmla="*/ 164 w 165"/>
                      <a:gd name="T9" fmla="*/ 0 h 43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5" h="439">
                        <a:moveTo>
                          <a:pt x="164" y="0"/>
                        </a:moveTo>
                        <a:lnTo>
                          <a:pt x="1" y="102"/>
                        </a:lnTo>
                        <a:lnTo>
                          <a:pt x="0" y="438"/>
                        </a:lnTo>
                        <a:lnTo>
                          <a:pt x="164" y="307"/>
                        </a:lnTo>
                        <a:lnTo>
                          <a:pt x="164" y="0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83" name="Freeform 45"/>
                  <p:cNvSpPr>
                    <a:spLocks/>
                  </p:cNvSpPr>
                  <p:nvPr/>
                </p:nvSpPr>
                <p:spPr bwMode="auto">
                  <a:xfrm>
                    <a:off x="3071" y="2107"/>
                    <a:ext cx="215" cy="370"/>
                  </a:xfrm>
                  <a:custGeom>
                    <a:avLst/>
                    <a:gdLst>
                      <a:gd name="T0" fmla="*/ 2 w 215"/>
                      <a:gd name="T1" fmla="*/ 0 h 370"/>
                      <a:gd name="T2" fmla="*/ 214 w 215"/>
                      <a:gd name="T3" fmla="*/ 33 h 370"/>
                      <a:gd name="T4" fmla="*/ 214 w 215"/>
                      <a:gd name="T5" fmla="*/ 369 h 370"/>
                      <a:gd name="T6" fmla="*/ 0 w 215"/>
                      <a:gd name="T7" fmla="*/ 309 h 370"/>
                      <a:gd name="T8" fmla="*/ 2 w 215"/>
                      <a:gd name="T9" fmla="*/ 0 h 3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15" h="370">
                        <a:moveTo>
                          <a:pt x="2" y="0"/>
                        </a:moveTo>
                        <a:lnTo>
                          <a:pt x="214" y="33"/>
                        </a:lnTo>
                        <a:lnTo>
                          <a:pt x="214" y="369"/>
                        </a:lnTo>
                        <a:lnTo>
                          <a:pt x="0" y="309"/>
                        </a:lnTo>
                        <a:lnTo>
                          <a:pt x="2" y="0"/>
                        </a:lnTo>
                      </a:path>
                    </a:pathLst>
                  </a:custGeom>
                  <a:solidFill>
                    <a:srgbClr val="FF5F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253" name="Group 46"/>
                <p:cNvGrpSpPr>
                  <a:grpSpLocks/>
                </p:cNvGrpSpPr>
                <p:nvPr/>
              </p:nvGrpSpPr>
              <p:grpSpPr bwMode="auto">
                <a:xfrm>
                  <a:off x="3096" y="1914"/>
                  <a:ext cx="169" cy="274"/>
                  <a:chOff x="3096" y="1914"/>
                  <a:chExt cx="169" cy="274"/>
                </a:xfrm>
              </p:grpSpPr>
              <p:grpSp>
                <p:nvGrpSpPr>
                  <p:cNvPr id="3254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3137" y="1914"/>
                    <a:ext cx="128" cy="59"/>
                    <a:chOff x="3137" y="1914"/>
                    <a:chExt cx="128" cy="59"/>
                  </a:xfrm>
                </p:grpSpPr>
                <p:sp>
                  <p:nvSpPr>
                    <p:cNvPr id="3271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3137" y="1914"/>
                      <a:ext cx="22" cy="46"/>
                    </a:xfrm>
                    <a:custGeom>
                      <a:avLst/>
                      <a:gdLst>
                        <a:gd name="T0" fmla="*/ 0 w 22"/>
                        <a:gd name="T1" fmla="*/ 0 h 46"/>
                        <a:gd name="T2" fmla="*/ 21 w 22"/>
                        <a:gd name="T3" fmla="*/ 3 h 46"/>
                        <a:gd name="T4" fmla="*/ 21 w 22"/>
                        <a:gd name="T5" fmla="*/ 45 h 46"/>
                        <a:gd name="T6" fmla="*/ 0 w 22"/>
                        <a:gd name="T7" fmla="*/ 41 h 46"/>
                        <a:gd name="T8" fmla="*/ 0 w 22"/>
                        <a:gd name="T9" fmla="*/ 0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2" h="46">
                          <a:moveTo>
                            <a:pt x="0" y="0"/>
                          </a:moveTo>
                          <a:lnTo>
                            <a:pt x="21" y="3"/>
                          </a:lnTo>
                          <a:lnTo>
                            <a:pt x="21" y="45"/>
                          </a:lnTo>
                          <a:lnTo>
                            <a:pt x="0" y="4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72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3172" y="1918"/>
                      <a:ext cx="21" cy="46"/>
                    </a:xfrm>
                    <a:custGeom>
                      <a:avLst/>
                      <a:gdLst>
                        <a:gd name="T0" fmla="*/ 0 w 21"/>
                        <a:gd name="T1" fmla="*/ 0 h 46"/>
                        <a:gd name="T2" fmla="*/ 20 w 21"/>
                        <a:gd name="T3" fmla="*/ 2 h 46"/>
                        <a:gd name="T4" fmla="*/ 20 w 21"/>
                        <a:gd name="T5" fmla="*/ 45 h 46"/>
                        <a:gd name="T6" fmla="*/ 0 w 21"/>
                        <a:gd name="T7" fmla="*/ 42 h 46"/>
                        <a:gd name="T8" fmla="*/ 0 w 21"/>
                        <a:gd name="T9" fmla="*/ 0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1" h="46">
                          <a:moveTo>
                            <a:pt x="0" y="0"/>
                          </a:moveTo>
                          <a:lnTo>
                            <a:pt x="20" y="2"/>
                          </a:lnTo>
                          <a:lnTo>
                            <a:pt x="20" y="45"/>
                          </a:lnTo>
                          <a:lnTo>
                            <a:pt x="0" y="4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73" name="Freeform 50"/>
                    <p:cNvSpPr>
                      <a:spLocks/>
                    </p:cNvSpPr>
                    <p:nvPr/>
                  </p:nvSpPr>
                  <p:spPr bwMode="auto">
                    <a:xfrm>
                      <a:off x="3207" y="1921"/>
                      <a:ext cx="23" cy="47"/>
                    </a:xfrm>
                    <a:custGeom>
                      <a:avLst/>
                      <a:gdLst>
                        <a:gd name="T0" fmla="*/ 0 w 23"/>
                        <a:gd name="T1" fmla="*/ 0 h 47"/>
                        <a:gd name="T2" fmla="*/ 22 w 23"/>
                        <a:gd name="T3" fmla="*/ 2 h 47"/>
                        <a:gd name="T4" fmla="*/ 21 w 23"/>
                        <a:gd name="T5" fmla="*/ 46 h 47"/>
                        <a:gd name="T6" fmla="*/ 0 w 23"/>
                        <a:gd name="T7" fmla="*/ 43 h 47"/>
                        <a:gd name="T8" fmla="*/ 0 w 23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3" h="47">
                          <a:moveTo>
                            <a:pt x="0" y="0"/>
                          </a:moveTo>
                          <a:lnTo>
                            <a:pt x="22" y="2"/>
                          </a:lnTo>
                          <a:lnTo>
                            <a:pt x="21" y="46"/>
                          </a:lnTo>
                          <a:lnTo>
                            <a:pt x="0" y="4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74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3243" y="1924"/>
                      <a:ext cx="22" cy="49"/>
                    </a:xfrm>
                    <a:custGeom>
                      <a:avLst/>
                      <a:gdLst>
                        <a:gd name="T0" fmla="*/ 0 w 22"/>
                        <a:gd name="T1" fmla="*/ 0 h 49"/>
                        <a:gd name="T2" fmla="*/ 21 w 22"/>
                        <a:gd name="T3" fmla="*/ 2 h 49"/>
                        <a:gd name="T4" fmla="*/ 21 w 22"/>
                        <a:gd name="T5" fmla="*/ 48 h 49"/>
                        <a:gd name="T6" fmla="*/ 0 w 22"/>
                        <a:gd name="T7" fmla="*/ 45 h 49"/>
                        <a:gd name="T8" fmla="*/ 0 w 22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2" h="49">
                          <a:moveTo>
                            <a:pt x="0" y="0"/>
                          </a:moveTo>
                          <a:lnTo>
                            <a:pt x="21" y="2"/>
                          </a:lnTo>
                          <a:lnTo>
                            <a:pt x="21" y="48"/>
                          </a:lnTo>
                          <a:lnTo>
                            <a:pt x="0" y="4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3255" name="Group 52"/>
                  <p:cNvGrpSpPr>
                    <a:grpSpLocks/>
                  </p:cNvGrpSpPr>
                  <p:nvPr/>
                </p:nvGrpSpPr>
                <p:grpSpPr bwMode="auto">
                  <a:xfrm>
                    <a:off x="3136" y="1974"/>
                    <a:ext cx="128" cy="60"/>
                    <a:chOff x="3136" y="1974"/>
                    <a:chExt cx="128" cy="60"/>
                  </a:xfrm>
                </p:grpSpPr>
                <p:sp>
                  <p:nvSpPr>
                    <p:cNvPr id="3267" name="Freeform 53"/>
                    <p:cNvSpPr>
                      <a:spLocks/>
                    </p:cNvSpPr>
                    <p:nvPr/>
                  </p:nvSpPr>
                  <p:spPr bwMode="auto">
                    <a:xfrm>
                      <a:off x="3136" y="1974"/>
                      <a:ext cx="22" cy="47"/>
                    </a:xfrm>
                    <a:custGeom>
                      <a:avLst/>
                      <a:gdLst>
                        <a:gd name="T0" fmla="*/ 0 w 22"/>
                        <a:gd name="T1" fmla="*/ 0 h 47"/>
                        <a:gd name="T2" fmla="*/ 21 w 22"/>
                        <a:gd name="T3" fmla="*/ 4 h 47"/>
                        <a:gd name="T4" fmla="*/ 21 w 22"/>
                        <a:gd name="T5" fmla="*/ 46 h 47"/>
                        <a:gd name="T6" fmla="*/ 1 w 22"/>
                        <a:gd name="T7" fmla="*/ 43 h 47"/>
                        <a:gd name="T8" fmla="*/ 0 w 22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2" h="47">
                          <a:moveTo>
                            <a:pt x="0" y="0"/>
                          </a:moveTo>
                          <a:lnTo>
                            <a:pt x="21" y="4"/>
                          </a:lnTo>
                          <a:lnTo>
                            <a:pt x="21" y="46"/>
                          </a:lnTo>
                          <a:lnTo>
                            <a:pt x="1" y="4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68" name="Freeform 54"/>
                    <p:cNvSpPr>
                      <a:spLocks/>
                    </p:cNvSpPr>
                    <p:nvPr/>
                  </p:nvSpPr>
                  <p:spPr bwMode="auto">
                    <a:xfrm>
                      <a:off x="3171" y="1978"/>
                      <a:ext cx="22" cy="48"/>
                    </a:xfrm>
                    <a:custGeom>
                      <a:avLst/>
                      <a:gdLst>
                        <a:gd name="T0" fmla="*/ 1 w 22"/>
                        <a:gd name="T1" fmla="*/ 0 h 48"/>
                        <a:gd name="T2" fmla="*/ 21 w 22"/>
                        <a:gd name="T3" fmla="*/ 4 h 48"/>
                        <a:gd name="T4" fmla="*/ 21 w 22"/>
                        <a:gd name="T5" fmla="*/ 47 h 48"/>
                        <a:gd name="T6" fmla="*/ 0 w 22"/>
                        <a:gd name="T7" fmla="*/ 43 h 48"/>
                        <a:gd name="T8" fmla="*/ 1 w 22"/>
                        <a:gd name="T9" fmla="*/ 0 h 4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2" h="48">
                          <a:moveTo>
                            <a:pt x="1" y="0"/>
                          </a:moveTo>
                          <a:lnTo>
                            <a:pt x="21" y="4"/>
                          </a:lnTo>
                          <a:lnTo>
                            <a:pt x="21" y="47"/>
                          </a:lnTo>
                          <a:lnTo>
                            <a:pt x="0" y="43"/>
                          </a:lnTo>
                          <a:lnTo>
                            <a:pt x="1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69" name="Freeform 55"/>
                    <p:cNvSpPr>
                      <a:spLocks/>
                    </p:cNvSpPr>
                    <p:nvPr/>
                  </p:nvSpPr>
                  <p:spPr bwMode="auto">
                    <a:xfrm>
                      <a:off x="3206" y="1983"/>
                      <a:ext cx="24" cy="47"/>
                    </a:xfrm>
                    <a:custGeom>
                      <a:avLst/>
                      <a:gdLst>
                        <a:gd name="T0" fmla="*/ 0 w 24"/>
                        <a:gd name="T1" fmla="*/ 0 h 47"/>
                        <a:gd name="T2" fmla="*/ 23 w 24"/>
                        <a:gd name="T3" fmla="*/ 3 h 47"/>
                        <a:gd name="T4" fmla="*/ 22 w 24"/>
                        <a:gd name="T5" fmla="*/ 46 h 47"/>
                        <a:gd name="T6" fmla="*/ 0 w 24"/>
                        <a:gd name="T7" fmla="*/ 43 h 47"/>
                        <a:gd name="T8" fmla="*/ 0 w 24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4" h="47">
                          <a:moveTo>
                            <a:pt x="0" y="0"/>
                          </a:moveTo>
                          <a:lnTo>
                            <a:pt x="23" y="3"/>
                          </a:lnTo>
                          <a:lnTo>
                            <a:pt x="22" y="46"/>
                          </a:lnTo>
                          <a:lnTo>
                            <a:pt x="0" y="4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70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3243" y="1988"/>
                      <a:ext cx="21" cy="46"/>
                    </a:xfrm>
                    <a:custGeom>
                      <a:avLst/>
                      <a:gdLst>
                        <a:gd name="T0" fmla="*/ 0 w 21"/>
                        <a:gd name="T1" fmla="*/ 0 h 46"/>
                        <a:gd name="T2" fmla="*/ 20 w 21"/>
                        <a:gd name="T3" fmla="*/ 3 h 46"/>
                        <a:gd name="T4" fmla="*/ 20 w 21"/>
                        <a:gd name="T5" fmla="*/ 45 h 46"/>
                        <a:gd name="T6" fmla="*/ 0 w 21"/>
                        <a:gd name="T7" fmla="*/ 42 h 46"/>
                        <a:gd name="T8" fmla="*/ 0 w 21"/>
                        <a:gd name="T9" fmla="*/ 0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1" h="46">
                          <a:moveTo>
                            <a:pt x="0" y="0"/>
                          </a:moveTo>
                          <a:lnTo>
                            <a:pt x="20" y="3"/>
                          </a:lnTo>
                          <a:lnTo>
                            <a:pt x="20" y="45"/>
                          </a:lnTo>
                          <a:lnTo>
                            <a:pt x="0" y="4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3256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3096" y="2120"/>
                    <a:ext cx="161" cy="68"/>
                    <a:chOff x="3096" y="2120"/>
                    <a:chExt cx="161" cy="68"/>
                  </a:xfrm>
                </p:grpSpPr>
                <p:grpSp>
                  <p:nvGrpSpPr>
                    <p:cNvPr id="3257" name="Group 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96" y="2120"/>
                      <a:ext cx="161" cy="42"/>
                      <a:chOff x="3096" y="2120"/>
                      <a:chExt cx="161" cy="42"/>
                    </a:xfrm>
                  </p:grpSpPr>
                  <p:sp>
                    <p:nvSpPr>
                      <p:cNvPr id="3263" name="Freeform 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38" y="2127"/>
                        <a:ext cx="31" cy="19"/>
                      </a:xfrm>
                      <a:custGeom>
                        <a:avLst/>
                        <a:gdLst>
                          <a:gd name="T0" fmla="*/ 1 w 31"/>
                          <a:gd name="T1" fmla="*/ 0 h 19"/>
                          <a:gd name="T2" fmla="*/ 30 w 31"/>
                          <a:gd name="T3" fmla="*/ 5 h 19"/>
                          <a:gd name="T4" fmla="*/ 30 w 31"/>
                          <a:gd name="T5" fmla="*/ 18 h 19"/>
                          <a:gd name="T6" fmla="*/ 0 w 31"/>
                          <a:gd name="T7" fmla="*/ 14 h 19"/>
                          <a:gd name="T8" fmla="*/ 1 w 31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19">
                            <a:moveTo>
                              <a:pt x="1" y="0"/>
                            </a:moveTo>
                            <a:lnTo>
                              <a:pt x="30" y="5"/>
                            </a:lnTo>
                            <a:lnTo>
                              <a:pt x="30" y="18"/>
                            </a:lnTo>
                            <a:lnTo>
                              <a:pt x="0" y="14"/>
                            </a:lnTo>
                            <a:lnTo>
                              <a:pt x="1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64" name="Freeform 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83" y="2134"/>
                        <a:ext cx="30" cy="20"/>
                      </a:xfrm>
                      <a:custGeom>
                        <a:avLst/>
                        <a:gdLst>
                          <a:gd name="T0" fmla="*/ 0 w 30"/>
                          <a:gd name="T1" fmla="*/ 0 h 20"/>
                          <a:gd name="T2" fmla="*/ 29 w 30"/>
                          <a:gd name="T3" fmla="*/ 5 h 20"/>
                          <a:gd name="T4" fmla="*/ 29 w 30"/>
                          <a:gd name="T5" fmla="*/ 19 h 20"/>
                          <a:gd name="T6" fmla="*/ 0 w 30"/>
                          <a:gd name="T7" fmla="*/ 14 h 20"/>
                          <a:gd name="T8" fmla="*/ 0 w 30"/>
                          <a:gd name="T9" fmla="*/ 0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0" h="20">
                            <a:moveTo>
                              <a:pt x="0" y="0"/>
                            </a:moveTo>
                            <a:lnTo>
                              <a:pt x="29" y="5"/>
                            </a:lnTo>
                            <a:lnTo>
                              <a:pt x="29" y="19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65" name="Freeform 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27" y="2141"/>
                        <a:ext cx="30" cy="21"/>
                      </a:xfrm>
                      <a:custGeom>
                        <a:avLst/>
                        <a:gdLst>
                          <a:gd name="T0" fmla="*/ 0 w 30"/>
                          <a:gd name="T1" fmla="*/ 0 h 21"/>
                          <a:gd name="T2" fmla="*/ 29 w 30"/>
                          <a:gd name="T3" fmla="*/ 5 h 21"/>
                          <a:gd name="T4" fmla="*/ 29 w 30"/>
                          <a:gd name="T5" fmla="*/ 20 h 21"/>
                          <a:gd name="T6" fmla="*/ 0 w 30"/>
                          <a:gd name="T7" fmla="*/ 15 h 21"/>
                          <a:gd name="T8" fmla="*/ 0 w 30"/>
                          <a:gd name="T9" fmla="*/ 0 h 2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0" h="21">
                            <a:moveTo>
                              <a:pt x="0" y="0"/>
                            </a:moveTo>
                            <a:lnTo>
                              <a:pt x="29" y="5"/>
                            </a:lnTo>
                            <a:lnTo>
                              <a:pt x="29" y="20"/>
                            </a:lnTo>
                            <a:lnTo>
                              <a:pt x="0" y="1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66" name="Freeform 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96" y="2120"/>
                        <a:ext cx="31" cy="19"/>
                      </a:xfrm>
                      <a:custGeom>
                        <a:avLst/>
                        <a:gdLst>
                          <a:gd name="T0" fmla="*/ 0 w 31"/>
                          <a:gd name="T1" fmla="*/ 0 h 19"/>
                          <a:gd name="T2" fmla="*/ 30 w 31"/>
                          <a:gd name="T3" fmla="*/ 5 h 19"/>
                          <a:gd name="T4" fmla="*/ 30 w 31"/>
                          <a:gd name="T5" fmla="*/ 18 h 19"/>
                          <a:gd name="T6" fmla="*/ 0 w 31"/>
                          <a:gd name="T7" fmla="*/ 14 h 19"/>
                          <a:gd name="T8" fmla="*/ 0 w 31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19">
                            <a:moveTo>
                              <a:pt x="0" y="0"/>
                            </a:moveTo>
                            <a:lnTo>
                              <a:pt x="30" y="5"/>
                            </a:lnTo>
                            <a:lnTo>
                              <a:pt x="30" y="18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3258" name="Group 6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96" y="2146"/>
                      <a:ext cx="161" cy="42"/>
                      <a:chOff x="3096" y="2146"/>
                      <a:chExt cx="161" cy="42"/>
                    </a:xfrm>
                  </p:grpSpPr>
                  <p:sp>
                    <p:nvSpPr>
                      <p:cNvPr id="3259" name="Freeform 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38" y="2153"/>
                        <a:ext cx="31" cy="20"/>
                      </a:xfrm>
                      <a:custGeom>
                        <a:avLst/>
                        <a:gdLst>
                          <a:gd name="T0" fmla="*/ 1 w 31"/>
                          <a:gd name="T1" fmla="*/ 0 h 20"/>
                          <a:gd name="T2" fmla="*/ 30 w 31"/>
                          <a:gd name="T3" fmla="*/ 5 h 20"/>
                          <a:gd name="T4" fmla="*/ 30 w 31"/>
                          <a:gd name="T5" fmla="*/ 19 h 20"/>
                          <a:gd name="T6" fmla="*/ 0 w 31"/>
                          <a:gd name="T7" fmla="*/ 14 h 20"/>
                          <a:gd name="T8" fmla="*/ 1 w 31"/>
                          <a:gd name="T9" fmla="*/ 0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20">
                            <a:moveTo>
                              <a:pt x="1" y="0"/>
                            </a:moveTo>
                            <a:lnTo>
                              <a:pt x="30" y="5"/>
                            </a:lnTo>
                            <a:lnTo>
                              <a:pt x="30" y="19"/>
                            </a:lnTo>
                            <a:lnTo>
                              <a:pt x="0" y="14"/>
                            </a:lnTo>
                            <a:lnTo>
                              <a:pt x="1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60" name="Freeform 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82" y="2160"/>
                        <a:ext cx="31" cy="20"/>
                      </a:xfrm>
                      <a:custGeom>
                        <a:avLst/>
                        <a:gdLst>
                          <a:gd name="T0" fmla="*/ 0 w 31"/>
                          <a:gd name="T1" fmla="*/ 0 h 20"/>
                          <a:gd name="T2" fmla="*/ 30 w 31"/>
                          <a:gd name="T3" fmla="*/ 5 h 20"/>
                          <a:gd name="T4" fmla="*/ 30 w 31"/>
                          <a:gd name="T5" fmla="*/ 19 h 20"/>
                          <a:gd name="T6" fmla="*/ 0 w 31"/>
                          <a:gd name="T7" fmla="*/ 14 h 20"/>
                          <a:gd name="T8" fmla="*/ 0 w 31"/>
                          <a:gd name="T9" fmla="*/ 0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20">
                            <a:moveTo>
                              <a:pt x="0" y="0"/>
                            </a:moveTo>
                            <a:lnTo>
                              <a:pt x="30" y="5"/>
                            </a:lnTo>
                            <a:lnTo>
                              <a:pt x="30" y="19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61" name="Freeform 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27" y="2169"/>
                        <a:ext cx="30" cy="19"/>
                      </a:xfrm>
                      <a:custGeom>
                        <a:avLst/>
                        <a:gdLst>
                          <a:gd name="T0" fmla="*/ 0 w 30"/>
                          <a:gd name="T1" fmla="*/ 0 h 19"/>
                          <a:gd name="T2" fmla="*/ 29 w 30"/>
                          <a:gd name="T3" fmla="*/ 5 h 19"/>
                          <a:gd name="T4" fmla="*/ 29 w 30"/>
                          <a:gd name="T5" fmla="*/ 18 h 19"/>
                          <a:gd name="T6" fmla="*/ 0 w 30"/>
                          <a:gd name="T7" fmla="*/ 13 h 19"/>
                          <a:gd name="T8" fmla="*/ 0 w 30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0" h="19">
                            <a:moveTo>
                              <a:pt x="0" y="0"/>
                            </a:moveTo>
                            <a:lnTo>
                              <a:pt x="29" y="5"/>
                            </a:lnTo>
                            <a:lnTo>
                              <a:pt x="29" y="18"/>
                            </a:lnTo>
                            <a:lnTo>
                              <a:pt x="0" y="1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62" name="Freeform 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96" y="2146"/>
                        <a:ext cx="31" cy="19"/>
                      </a:xfrm>
                      <a:custGeom>
                        <a:avLst/>
                        <a:gdLst>
                          <a:gd name="T0" fmla="*/ 0 w 31"/>
                          <a:gd name="T1" fmla="*/ 0 h 19"/>
                          <a:gd name="T2" fmla="*/ 30 w 31"/>
                          <a:gd name="T3" fmla="*/ 5 h 19"/>
                          <a:gd name="T4" fmla="*/ 30 w 31"/>
                          <a:gd name="T5" fmla="*/ 18 h 19"/>
                          <a:gd name="T6" fmla="*/ 0 w 31"/>
                          <a:gd name="T7" fmla="*/ 14 h 19"/>
                          <a:gd name="T8" fmla="*/ 0 w 31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31" h="19">
                            <a:moveTo>
                              <a:pt x="0" y="0"/>
                            </a:moveTo>
                            <a:lnTo>
                              <a:pt x="30" y="5"/>
                            </a:lnTo>
                            <a:lnTo>
                              <a:pt x="30" y="18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3161" name="Group 68"/>
              <p:cNvGrpSpPr>
                <a:grpSpLocks/>
              </p:cNvGrpSpPr>
              <p:nvPr/>
            </p:nvGrpSpPr>
            <p:grpSpPr bwMode="auto">
              <a:xfrm>
                <a:off x="3321" y="2063"/>
                <a:ext cx="270" cy="588"/>
                <a:chOff x="3321" y="2063"/>
                <a:chExt cx="270" cy="588"/>
              </a:xfrm>
            </p:grpSpPr>
            <p:grpSp>
              <p:nvGrpSpPr>
                <p:cNvPr id="3227" name="Group 69"/>
                <p:cNvGrpSpPr>
                  <a:grpSpLocks/>
                </p:cNvGrpSpPr>
                <p:nvPr/>
              </p:nvGrpSpPr>
              <p:grpSpPr bwMode="auto">
                <a:xfrm>
                  <a:off x="3321" y="2063"/>
                  <a:ext cx="270" cy="588"/>
                  <a:chOff x="3321" y="2063"/>
                  <a:chExt cx="270" cy="588"/>
                </a:xfrm>
              </p:grpSpPr>
              <p:sp>
                <p:nvSpPr>
                  <p:cNvPr id="3241" name="Freeform 70"/>
                  <p:cNvSpPr>
                    <a:spLocks/>
                  </p:cNvSpPr>
                  <p:nvPr/>
                </p:nvSpPr>
                <p:spPr bwMode="auto">
                  <a:xfrm>
                    <a:off x="3372" y="2083"/>
                    <a:ext cx="157" cy="46"/>
                  </a:xfrm>
                  <a:custGeom>
                    <a:avLst/>
                    <a:gdLst>
                      <a:gd name="T0" fmla="*/ 0 w 157"/>
                      <a:gd name="T1" fmla="*/ 35 h 46"/>
                      <a:gd name="T2" fmla="*/ 96 w 157"/>
                      <a:gd name="T3" fmla="*/ 45 h 46"/>
                      <a:gd name="T4" fmla="*/ 156 w 157"/>
                      <a:gd name="T5" fmla="*/ 6 h 46"/>
                      <a:gd name="T6" fmla="*/ 65 w 157"/>
                      <a:gd name="T7" fmla="*/ 0 h 46"/>
                      <a:gd name="T8" fmla="*/ 0 w 157"/>
                      <a:gd name="T9" fmla="*/ 35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57" h="46">
                        <a:moveTo>
                          <a:pt x="0" y="35"/>
                        </a:moveTo>
                        <a:lnTo>
                          <a:pt x="96" y="45"/>
                        </a:lnTo>
                        <a:lnTo>
                          <a:pt x="156" y="6"/>
                        </a:lnTo>
                        <a:lnTo>
                          <a:pt x="65" y="0"/>
                        </a:lnTo>
                        <a:lnTo>
                          <a:pt x="0" y="35"/>
                        </a:lnTo>
                      </a:path>
                    </a:pathLst>
                  </a:custGeom>
                  <a:solidFill>
                    <a:srgbClr val="00D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242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3398" y="2063"/>
                    <a:ext cx="108" cy="57"/>
                    <a:chOff x="3398" y="2063"/>
                    <a:chExt cx="108" cy="57"/>
                  </a:xfrm>
                </p:grpSpPr>
                <p:sp>
                  <p:nvSpPr>
                    <p:cNvPr id="3249" name="Freeform 72"/>
                    <p:cNvSpPr>
                      <a:spLocks/>
                    </p:cNvSpPr>
                    <p:nvPr/>
                  </p:nvSpPr>
                  <p:spPr bwMode="auto">
                    <a:xfrm>
                      <a:off x="3398" y="2088"/>
                      <a:ext cx="63" cy="32"/>
                    </a:xfrm>
                    <a:custGeom>
                      <a:avLst/>
                      <a:gdLst>
                        <a:gd name="T0" fmla="*/ 1 w 63"/>
                        <a:gd name="T1" fmla="*/ 0 h 32"/>
                        <a:gd name="T2" fmla="*/ 62 w 63"/>
                        <a:gd name="T3" fmla="*/ 4 h 32"/>
                        <a:gd name="T4" fmla="*/ 62 w 63"/>
                        <a:gd name="T5" fmla="*/ 31 h 32"/>
                        <a:gd name="T6" fmla="*/ 0 w 63"/>
                        <a:gd name="T7" fmla="*/ 25 h 32"/>
                        <a:gd name="T8" fmla="*/ 1 w 63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63" h="32">
                          <a:moveTo>
                            <a:pt x="1" y="0"/>
                          </a:moveTo>
                          <a:lnTo>
                            <a:pt x="62" y="4"/>
                          </a:lnTo>
                          <a:lnTo>
                            <a:pt x="62" y="31"/>
                          </a:lnTo>
                          <a:lnTo>
                            <a:pt x="0" y="25"/>
                          </a:lnTo>
                          <a:lnTo>
                            <a:pt x="1" y="0"/>
                          </a:lnTo>
                        </a:path>
                      </a:pathLst>
                    </a:custGeom>
                    <a:solidFill>
                      <a:srgbClr val="00BFD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50" name="Freeform 73"/>
                    <p:cNvSpPr>
                      <a:spLocks/>
                    </p:cNvSpPr>
                    <p:nvPr/>
                  </p:nvSpPr>
                  <p:spPr bwMode="auto">
                    <a:xfrm>
                      <a:off x="3466" y="2068"/>
                      <a:ext cx="40" cy="52"/>
                    </a:xfrm>
                    <a:custGeom>
                      <a:avLst/>
                      <a:gdLst>
                        <a:gd name="T0" fmla="*/ 0 w 40"/>
                        <a:gd name="T1" fmla="*/ 23 h 52"/>
                        <a:gd name="T2" fmla="*/ 0 w 40"/>
                        <a:gd name="T3" fmla="*/ 51 h 52"/>
                        <a:gd name="T4" fmla="*/ 39 w 40"/>
                        <a:gd name="T5" fmla="*/ 23 h 52"/>
                        <a:gd name="T6" fmla="*/ 39 w 40"/>
                        <a:gd name="T7" fmla="*/ 0 h 52"/>
                        <a:gd name="T8" fmla="*/ 0 w 40"/>
                        <a:gd name="T9" fmla="*/ 23 h 5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40" h="52">
                          <a:moveTo>
                            <a:pt x="0" y="23"/>
                          </a:moveTo>
                          <a:lnTo>
                            <a:pt x="0" y="51"/>
                          </a:lnTo>
                          <a:lnTo>
                            <a:pt x="39" y="23"/>
                          </a:lnTo>
                          <a:lnTo>
                            <a:pt x="39" y="0"/>
                          </a:lnTo>
                          <a:lnTo>
                            <a:pt x="0" y="23"/>
                          </a:lnTo>
                        </a:path>
                      </a:pathLst>
                    </a:custGeom>
                    <a:solidFill>
                      <a:srgbClr val="009FB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51" name="Freeform 74"/>
                    <p:cNvSpPr>
                      <a:spLocks/>
                    </p:cNvSpPr>
                    <p:nvPr/>
                  </p:nvSpPr>
                  <p:spPr bwMode="auto">
                    <a:xfrm>
                      <a:off x="3399" y="2063"/>
                      <a:ext cx="107" cy="26"/>
                    </a:xfrm>
                    <a:custGeom>
                      <a:avLst/>
                      <a:gdLst>
                        <a:gd name="T0" fmla="*/ 0 w 107"/>
                        <a:gd name="T1" fmla="*/ 20 h 26"/>
                        <a:gd name="T2" fmla="*/ 63 w 107"/>
                        <a:gd name="T3" fmla="*/ 25 h 26"/>
                        <a:gd name="T4" fmla="*/ 106 w 107"/>
                        <a:gd name="T5" fmla="*/ 4 h 26"/>
                        <a:gd name="T6" fmla="*/ 43 w 107"/>
                        <a:gd name="T7" fmla="*/ 0 h 26"/>
                        <a:gd name="T8" fmla="*/ 0 w 107"/>
                        <a:gd name="T9" fmla="*/ 20 h 2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07" h="26">
                          <a:moveTo>
                            <a:pt x="0" y="20"/>
                          </a:moveTo>
                          <a:lnTo>
                            <a:pt x="63" y="25"/>
                          </a:lnTo>
                          <a:lnTo>
                            <a:pt x="106" y="4"/>
                          </a:lnTo>
                          <a:lnTo>
                            <a:pt x="43" y="0"/>
                          </a:lnTo>
                          <a:lnTo>
                            <a:pt x="0" y="20"/>
                          </a:lnTo>
                        </a:path>
                      </a:pathLst>
                    </a:custGeom>
                    <a:solidFill>
                      <a:srgbClr val="00D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3243" name="Freeform 75"/>
                  <p:cNvSpPr>
                    <a:spLocks/>
                  </p:cNvSpPr>
                  <p:nvPr/>
                </p:nvSpPr>
                <p:spPr bwMode="auto">
                  <a:xfrm>
                    <a:off x="3373" y="2123"/>
                    <a:ext cx="93" cy="200"/>
                  </a:xfrm>
                  <a:custGeom>
                    <a:avLst/>
                    <a:gdLst>
                      <a:gd name="T0" fmla="*/ 0 w 93"/>
                      <a:gd name="T1" fmla="*/ 0 h 200"/>
                      <a:gd name="T2" fmla="*/ 92 w 93"/>
                      <a:gd name="T3" fmla="*/ 10 h 200"/>
                      <a:gd name="T4" fmla="*/ 92 w 93"/>
                      <a:gd name="T5" fmla="*/ 199 h 200"/>
                      <a:gd name="T6" fmla="*/ 0 w 93"/>
                      <a:gd name="T7" fmla="*/ 179 h 200"/>
                      <a:gd name="T8" fmla="*/ 0 w 93"/>
                      <a:gd name="T9" fmla="*/ 0 h 20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3" h="200">
                        <a:moveTo>
                          <a:pt x="0" y="0"/>
                        </a:moveTo>
                        <a:lnTo>
                          <a:pt x="92" y="10"/>
                        </a:lnTo>
                        <a:lnTo>
                          <a:pt x="92" y="199"/>
                        </a:lnTo>
                        <a:lnTo>
                          <a:pt x="0" y="179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BFD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44" name="Freeform 76"/>
                  <p:cNvSpPr>
                    <a:spLocks/>
                  </p:cNvSpPr>
                  <p:nvPr/>
                </p:nvSpPr>
                <p:spPr bwMode="auto">
                  <a:xfrm>
                    <a:off x="3471" y="2090"/>
                    <a:ext cx="57" cy="233"/>
                  </a:xfrm>
                  <a:custGeom>
                    <a:avLst/>
                    <a:gdLst>
                      <a:gd name="T0" fmla="*/ 0 w 57"/>
                      <a:gd name="T1" fmla="*/ 43 h 233"/>
                      <a:gd name="T2" fmla="*/ 56 w 57"/>
                      <a:gd name="T3" fmla="*/ 0 h 233"/>
                      <a:gd name="T4" fmla="*/ 56 w 57"/>
                      <a:gd name="T5" fmla="*/ 177 h 233"/>
                      <a:gd name="T6" fmla="*/ 0 w 57"/>
                      <a:gd name="T7" fmla="*/ 232 h 233"/>
                      <a:gd name="T8" fmla="*/ 0 w 57"/>
                      <a:gd name="T9" fmla="*/ 43 h 23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57" h="233">
                        <a:moveTo>
                          <a:pt x="0" y="43"/>
                        </a:moveTo>
                        <a:lnTo>
                          <a:pt x="56" y="0"/>
                        </a:lnTo>
                        <a:lnTo>
                          <a:pt x="56" y="177"/>
                        </a:lnTo>
                        <a:lnTo>
                          <a:pt x="0" y="232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009FB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45" name="Freeform 77"/>
                  <p:cNvSpPr>
                    <a:spLocks/>
                  </p:cNvSpPr>
                  <p:nvPr/>
                </p:nvSpPr>
                <p:spPr bwMode="auto">
                  <a:xfrm>
                    <a:off x="3470" y="2272"/>
                    <a:ext cx="121" cy="164"/>
                  </a:xfrm>
                  <a:custGeom>
                    <a:avLst/>
                    <a:gdLst>
                      <a:gd name="T0" fmla="*/ 60 w 121"/>
                      <a:gd name="T1" fmla="*/ 0 h 164"/>
                      <a:gd name="T2" fmla="*/ 0 w 121"/>
                      <a:gd name="T3" fmla="*/ 53 h 164"/>
                      <a:gd name="T4" fmla="*/ 23 w 121"/>
                      <a:gd name="T5" fmla="*/ 163 h 164"/>
                      <a:gd name="T6" fmla="*/ 120 w 121"/>
                      <a:gd name="T7" fmla="*/ 60 h 164"/>
                      <a:gd name="T8" fmla="*/ 60 w 121"/>
                      <a:gd name="T9" fmla="*/ 0 h 16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21" h="164">
                        <a:moveTo>
                          <a:pt x="60" y="0"/>
                        </a:moveTo>
                        <a:lnTo>
                          <a:pt x="0" y="53"/>
                        </a:lnTo>
                        <a:lnTo>
                          <a:pt x="23" y="163"/>
                        </a:lnTo>
                        <a:lnTo>
                          <a:pt x="120" y="60"/>
                        </a:lnTo>
                        <a:lnTo>
                          <a:pt x="60" y="0"/>
                        </a:lnTo>
                      </a:path>
                    </a:pathLst>
                  </a:custGeom>
                  <a:solidFill>
                    <a:srgbClr val="00808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46" name="Freeform 78"/>
                  <p:cNvSpPr>
                    <a:spLocks/>
                  </p:cNvSpPr>
                  <p:nvPr/>
                </p:nvSpPr>
                <p:spPr bwMode="auto">
                  <a:xfrm>
                    <a:off x="3321" y="2307"/>
                    <a:ext cx="168" cy="129"/>
                  </a:xfrm>
                  <a:custGeom>
                    <a:avLst/>
                    <a:gdLst>
                      <a:gd name="T0" fmla="*/ 48 w 168"/>
                      <a:gd name="T1" fmla="*/ 0 h 129"/>
                      <a:gd name="T2" fmla="*/ 144 w 168"/>
                      <a:gd name="T3" fmla="*/ 19 h 129"/>
                      <a:gd name="T4" fmla="*/ 167 w 168"/>
                      <a:gd name="T5" fmla="*/ 128 h 129"/>
                      <a:gd name="T6" fmla="*/ 0 w 168"/>
                      <a:gd name="T7" fmla="*/ 92 h 129"/>
                      <a:gd name="T8" fmla="*/ 48 w 168"/>
                      <a:gd name="T9" fmla="*/ 0 h 1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8" h="129">
                        <a:moveTo>
                          <a:pt x="48" y="0"/>
                        </a:moveTo>
                        <a:lnTo>
                          <a:pt x="144" y="19"/>
                        </a:lnTo>
                        <a:lnTo>
                          <a:pt x="167" y="128"/>
                        </a:lnTo>
                        <a:lnTo>
                          <a:pt x="0" y="92"/>
                        </a:lnTo>
                        <a:lnTo>
                          <a:pt x="48" y="0"/>
                        </a:lnTo>
                      </a:path>
                    </a:pathLst>
                  </a:custGeom>
                  <a:solidFill>
                    <a:srgbClr val="009FB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47" name="Freeform 79"/>
                  <p:cNvSpPr>
                    <a:spLocks/>
                  </p:cNvSpPr>
                  <p:nvPr/>
                </p:nvSpPr>
                <p:spPr bwMode="auto">
                  <a:xfrm>
                    <a:off x="3492" y="2334"/>
                    <a:ext cx="99" cy="317"/>
                  </a:xfrm>
                  <a:custGeom>
                    <a:avLst/>
                    <a:gdLst>
                      <a:gd name="T0" fmla="*/ 1 w 99"/>
                      <a:gd name="T1" fmla="*/ 105 h 317"/>
                      <a:gd name="T2" fmla="*/ 98 w 99"/>
                      <a:gd name="T3" fmla="*/ 0 h 317"/>
                      <a:gd name="T4" fmla="*/ 98 w 99"/>
                      <a:gd name="T5" fmla="*/ 172 h 317"/>
                      <a:gd name="T6" fmla="*/ 0 w 99"/>
                      <a:gd name="T7" fmla="*/ 316 h 317"/>
                      <a:gd name="T8" fmla="*/ 1 w 99"/>
                      <a:gd name="T9" fmla="*/ 105 h 3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9" h="317">
                        <a:moveTo>
                          <a:pt x="1" y="105"/>
                        </a:moveTo>
                        <a:lnTo>
                          <a:pt x="98" y="0"/>
                        </a:lnTo>
                        <a:lnTo>
                          <a:pt x="98" y="172"/>
                        </a:lnTo>
                        <a:lnTo>
                          <a:pt x="0" y="316"/>
                        </a:lnTo>
                        <a:lnTo>
                          <a:pt x="1" y="105"/>
                        </a:lnTo>
                      </a:path>
                    </a:pathLst>
                  </a:custGeom>
                  <a:solidFill>
                    <a:srgbClr val="009FB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248" name="Freeform 80"/>
                  <p:cNvSpPr>
                    <a:spLocks/>
                  </p:cNvSpPr>
                  <p:nvPr/>
                </p:nvSpPr>
                <p:spPr bwMode="auto">
                  <a:xfrm>
                    <a:off x="3321" y="2403"/>
                    <a:ext cx="167" cy="247"/>
                  </a:xfrm>
                  <a:custGeom>
                    <a:avLst/>
                    <a:gdLst>
                      <a:gd name="T0" fmla="*/ 0 w 167"/>
                      <a:gd name="T1" fmla="*/ 0 h 247"/>
                      <a:gd name="T2" fmla="*/ 166 w 167"/>
                      <a:gd name="T3" fmla="*/ 37 h 247"/>
                      <a:gd name="T4" fmla="*/ 166 w 167"/>
                      <a:gd name="T5" fmla="*/ 246 h 247"/>
                      <a:gd name="T6" fmla="*/ 0 w 167"/>
                      <a:gd name="T7" fmla="*/ 199 h 247"/>
                      <a:gd name="T8" fmla="*/ 0 w 167"/>
                      <a:gd name="T9" fmla="*/ 0 h 24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7" h="247">
                        <a:moveTo>
                          <a:pt x="0" y="0"/>
                        </a:moveTo>
                        <a:lnTo>
                          <a:pt x="166" y="37"/>
                        </a:lnTo>
                        <a:lnTo>
                          <a:pt x="166" y="246"/>
                        </a:lnTo>
                        <a:lnTo>
                          <a:pt x="0" y="199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BFD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228" name="Group 81"/>
                <p:cNvGrpSpPr>
                  <a:grpSpLocks/>
                </p:cNvGrpSpPr>
                <p:nvPr/>
              </p:nvGrpSpPr>
              <p:grpSpPr bwMode="auto">
                <a:xfrm>
                  <a:off x="3383" y="2132"/>
                  <a:ext cx="69" cy="128"/>
                  <a:chOff x="3383" y="2132"/>
                  <a:chExt cx="69" cy="128"/>
                </a:xfrm>
              </p:grpSpPr>
              <p:grpSp>
                <p:nvGrpSpPr>
                  <p:cNvPr id="3229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3383" y="2132"/>
                    <a:ext cx="69" cy="39"/>
                    <a:chOff x="3383" y="2132"/>
                    <a:chExt cx="69" cy="39"/>
                  </a:xfrm>
                </p:grpSpPr>
                <p:sp>
                  <p:nvSpPr>
                    <p:cNvPr id="3238" name="Freeform 83"/>
                    <p:cNvSpPr>
                      <a:spLocks/>
                    </p:cNvSpPr>
                    <p:nvPr/>
                  </p:nvSpPr>
                  <p:spPr bwMode="auto">
                    <a:xfrm>
                      <a:off x="3383" y="2132"/>
                      <a:ext cx="11" cy="31"/>
                    </a:xfrm>
                    <a:custGeom>
                      <a:avLst/>
                      <a:gdLst>
                        <a:gd name="T0" fmla="*/ 0 w 11"/>
                        <a:gd name="T1" fmla="*/ 0 h 31"/>
                        <a:gd name="T2" fmla="*/ 10 w 11"/>
                        <a:gd name="T3" fmla="*/ 2 h 31"/>
                        <a:gd name="T4" fmla="*/ 10 w 11"/>
                        <a:gd name="T5" fmla="*/ 30 h 31"/>
                        <a:gd name="T6" fmla="*/ 0 w 11"/>
                        <a:gd name="T7" fmla="*/ 28 h 31"/>
                        <a:gd name="T8" fmla="*/ 0 w 11"/>
                        <a:gd name="T9" fmla="*/ 0 h 3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1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0"/>
                          </a:lnTo>
                          <a:lnTo>
                            <a:pt x="0" y="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39" name="Freeform 84"/>
                    <p:cNvSpPr>
                      <a:spLocks/>
                    </p:cNvSpPr>
                    <p:nvPr/>
                  </p:nvSpPr>
                  <p:spPr bwMode="auto">
                    <a:xfrm>
                      <a:off x="3411" y="2135"/>
                      <a:ext cx="11" cy="33"/>
                    </a:xfrm>
                    <a:custGeom>
                      <a:avLst/>
                      <a:gdLst>
                        <a:gd name="T0" fmla="*/ 0 w 11"/>
                        <a:gd name="T1" fmla="*/ 0 h 33"/>
                        <a:gd name="T2" fmla="*/ 10 w 11"/>
                        <a:gd name="T3" fmla="*/ 2 h 33"/>
                        <a:gd name="T4" fmla="*/ 10 w 11"/>
                        <a:gd name="T5" fmla="*/ 32 h 33"/>
                        <a:gd name="T6" fmla="*/ 0 w 11"/>
                        <a:gd name="T7" fmla="*/ 29 h 33"/>
                        <a:gd name="T8" fmla="*/ 0 w 11"/>
                        <a:gd name="T9" fmla="*/ 0 h 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3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2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40" name="Freeform 85"/>
                    <p:cNvSpPr>
                      <a:spLocks/>
                    </p:cNvSpPr>
                    <p:nvPr/>
                  </p:nvSpPr>
                  <p:spPr bwMode="auto">
                    <a:xfrm>
                      <a:off x="3441" y="2139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2 h 32"/>
                        <a:gd name="T4" fmla="*/ 10 w 11"/>
                        <a:gd name="T5" fmla="*/ 31 h 32"/>
                        <a:gd name="T6" fmla="*/ 0 w 11"/>
                        <a:gd name="T7" fmla="*/ 29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1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3230" name="Group 86"/>
                  <p:cNvGrpSpPr>
                    <a:grpSpLocks/>
                  </p:cNvGrpSpPr>
                  <p:nvPr/>
                </p:nvGrpSpPr>
                <p:grpSpPr bwMode="auto">
                  <a:xfrm>
                    <a:off x="3383" y="2174"/>
                    <a:ext cx="69" cy="42"/>
                    <a:chOff x="3383" y="2174"/>
                    <a:chExt cx="69" cy="42"/>
                  </a:xfrm>
                </p:grpSpPr>
                <p:sp>
                  <p:nvSpPr>
                    <p:cNvPr id="3235" name="Freeform 87"/>
                    <p:cNvSpPr>
                      <a:spLocks/>
                    </p:cNvSpPr>
                    <p:nvPr/>
                  </p:nvSpPr>
                  <p:spPr bwMode="auto">
                    <a:xfrm>
                      <a:off x="3383" y="2174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3 h 32"/>
                        <a:gd name="T4" fmla="*/ 10 w 11"/>
                        <a:gd name="T5" fmla="*/ 31 h 32"/>
                        <a:gd name="T6" fmla="*/ 0 w 11"/>
                        <a:gd name="T7" fmla="*/ 29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1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36" name="Freeform 88"/>
                    <p:cNvSpPr>
                      <a:spLocks/>
                    </p:cNvSpPr>
                    <p:nvPr/>
                  </p:nvSpPr>
                  <p:spPr bwMode="auto">
                    <a:xfrm>
                      <a:off x="3411" y="2179"/>
                      <a:ext cx="11" cy="33"/>
                    </a:xfrm>
                    <a:custGeom>
                      <a:avLst/>
                      <a:gdLst>
                        <a:gd name="T0" fmla="*/ 0 w 11"/>
                        <a:gd name="T1" fmla="*/ 0 h 33"/>
                        <a:gd name="T2" fmla="*/ 10 w 11"/>
                        <a:gd name="T3" fmla="*/ 3 h 33"/>
                        <a:gd name="T4" fmla="*/ 10 w 11"/>
                        <a:gd name="T5" fmla="*/ 32 h 33"/>
                        <a:gd name="T6" fmla="*/ 0 w 11"/>
                        <a:gd name="T7" fmla="*/ 29 h 33"/>
                        <a:gd name="T8" fmla="*/ 0 w 11"/>
                        <a:gd name="T9" fmla="*/ 0 h 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3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2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37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3441" y="2184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3 h 32"/>
                        <a:gd name="T4" fmla="*/ 10 w 11"/>
                        <a:gd name="T5" fmla="*/ 31 h 32"/>
                        <a:gd name="T6" fmla="*/ 0 w 11"/>
                        <a:gd name="T7" fmla="*/ 28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1"/>
                          </a:lnTo>
                          <a:lnTo>
                            <a:pt x="0" y="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3231" name="Group 90"/>
                  <p:cNvGrpSpPr>
                    <a:grpSpLocks/>
                  </p:cNvGrpSpPr>
                  <p:nvPr/>
                </p:nvGrpSpPr>
                <p:grpSpPr bwMode="auto">
                  <a:xfrm>
                    <a:off x="3383" y="2217"/>
                    <a:ext cx="69" cy="43"/>
                    <a:chOff x="3383" y="2217"/>
                    <a:chExt cx="69" cy="43"/>
                  </a:xfrm>
                </p:grpSpPr>
                <p:sp>
                  <p:nvSpPr>
                    <p:cNvPr id="3232" name="Freeform 91"/>
                    <p:cNvSpPr>
                      <a:spLocks/>
                    </p:cNvSpPr>
                    <p:nvPr/>
                  </p:nvSpPr>
                  <p:spPr bwMode="auto">
                    <a:xfrm>
                      <a:off x="3383" y="2217"/>
                      <a:ext cx="11" cy="33"/>
                    </a:xfrm>
                    <a:custGeom>
                      <a:avLst/>
                      <a:gdLst>
                        <a:gd name="T0" fmla="*/ 0 w 11"/>
                        <a:gd name="T1" fmla="*/ 0 h 33"/>
                        <a:gd name="T2" fmla="*/ 10 w 11"/>
                        <a:gd name="T3" fmla="*/ 3 h 33"/>
                        <a:gd name="T4" fmla="*/ 10 w 11"/>
                        <a:gd name="T5" fmla="*/ 32 h 33"/>
                        <a:gd name="T6" fmla="*/ 0 w 11"/>
                        <a:gd name="T7" fmla="*/ 29 h 33"/>
                        <a:gd name="T8" fmla="*/ 0 w 11"/>
                        <a:gd name="T9" fmla="*/ 0 h 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3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2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33" name="Freeform 92"/>
                    <p:cNvSpPr>
                      <a:spLocks/>
                    </p:cNvSpPr>
                    <p:nvPr/>
                  </p:nvSpPr>
                  <p:spPr bwMode="auto">
                    <a:xfrm>
                      <a:off x="3411" y="2223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2 h 32"/>
                        <a:gd name="T4" fmla="*/ 10 w 11"/>
                        <a:gd name="T5" fmla="*/ 31 h 32"/>
                        <a:gd name="T6" fmla="*/ 0 w 11"/>
                        <a:gd name="T7" fmla="*/ 29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1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34" name="Freeform 93"/>
                    <p:cNvSpPr>
                      <a:spLocks/>
                    </p:cNvSpPr>
                    <p:nvPr/>
                  </p:nvSpPr>
                  <p:spPr bwMode="auto">
                    <a:xfrm>
                      <a:off x="3441" y="2228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2 h 32"/>
                        <a:gd name="T4" fmla="*/ 10 w 11"/>
                        <a:gd name="T5" fmla="*/ 31 h 32"/>
                        <a:gd name="T6" fmla="*/ 0 w 11"/>
                        <a:gd name="T7" fmla="*/ 28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1"/>
                          </a:lnTo>
                          <a:lnTo>
                            <a:pt x="0" y="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162" name="Group 94"/>
              <p:cNvGrpSpPr>
                <a:grpSpLocks/>
              </p:cNvGrpSpPr>
              <p:nvPr/>
            </p:nvGrpSpPr>
            <p:grpSpPr bwMode="auto">
              <a:xfrm>
                <a:off x="2592" y="1938"/>
                <a:ext cx="407" cy="719"/>
                <a:chOff x="2592" y="1938"/>
                <a:chExt cx="407" cy="719"/>
              </a:xfrm>
            </p:grpSpPr>
            <p:sp>
              <p:nvSpPr>
                <p:cNvPr id="3199" name="Freeform 95"/>
                <p:cNvSpPr>
                  <a:spLocks/>
                </p:cNvSpPr>
                <p:nvPr/>
              </p:nvSpPr>
              <p:spPr bwMode="auto">
                <a:xfrm>
                  <a:off x="2592" y="1980"/>
                  <a:ext cx="406" cy="75"/>
                </a:xfrm>
                <a:custGeom>
                  <a:avLst/>
                  <a:gdLst>
                    <a:gd name="T0" fmla="*/ 0 w 406"/>
                    <a:gd name="T1" fmla="*/ 44 h 75"/>
                    <a:gd name="T2" fmla="*/ 232 w 406"/>
                    <a:gd name="T3" fmla="*/ 74 h 75"/>
                    <a:gd name="T4" fmla="*/ 405 w 406"/>
                    <a:gd name="T5" fmla="*/ 22 h 75"/>
                    <a:gd name="T6" fmla="*/ 193 w 406"/>
                    <a:gd name="T7" fmla="*/ 0 h 75"/>
                    <a:gd name="T8" fmla="*/ 0 w 406"/>
                    <a:gd name="T9" fmla="*/ 4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6" h="75">
                      <a:moveTo>
                        <a:pt x="0" y="44"/>
                      </a:moveTo>
                      <a:lnTo>
                        <a:pt x="232" y="74"/>
                      </a:lnTo>
                      <a:lnTo>
                        <a:pt x="405" y="22"/>
                      </a:lnTo>
                      <a:lnTo>
                        <a:pt x="193" y="0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DF3F5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00" name="Freeform 96"/>
                <p:cNvSpPr>
                  <a:spLocks/>
                </p:cNvSpPr>
                <p:nvPr/>
              </p:nvSpPr>
              <p:spPr bwMode="auto">
                <a:xfrm>
                  <a:off x="2592" y="2027"/>
                  <a:ext cx="230" cy="629"/>
                </a:xfrm>
                <a:custGeom>
                  <a:avLst/>
                  <a:gdLst>
                    <a:gd name="T0" fmla="*/ 0 w 230"/>
                    <a:gd name="T1" fmla="*/ 0 h 629"/>
                    <a:gd name="T2" fmla="*/ 229 w 230"/>
                    <a:gd name="T3" fmla="*/ 32 h 629"/>
                    <a:gd name="T4" fmla="*/ 229 w 230"/>
                    <a:gd name="T5" fmla="*/ 628 h 629"/>
                    <a:gd name="T6" fmla="*/ 180 w 230"/>
                    <a:gd name="T7" fmla="*/ 614 h 629"/>
                    <a:gd name="T8" fmla="*/ 181 w 230"/>
                    <a:gd name="T9" fmla="*/ 539 h 629"/>
                    <a:gd name="T10" fmla="*/ 117 w 230"/>
                    <a:gd name="T11" fmla="*/ 518 h 629"/>
                    <a:gd name="T12" fmla="*/ 117 w 230"/>
                    <a:gd name="T13" fmla="*/ 584 h 629"/>
                    <a:gd name="T14" fmla="*/ 80 w 230"/>
                    <a:gd name="T15" fmla="*/ 571 h 629"/>
                    <a:gd name="T16" fmla="*/ 80 w 230"/>
                    <a:gd name="T17" fmla="*/ 504 h 629"/>
                    <a:gd name="T18" fmla="*/ 29 w 230"/>
                    <a:gd name="T19" fmla="*/ 484 h 629"/>
                    <a:gd name="T20" fmla="*/ 29 w 230"/>
                    <a:gd name="T21" fmla="*/ 552 h 629"/>
                    <a:gd name="T22" fmla="*/ 0 w 230"/>
                    <a:gd name="T23" fmla="*/ 541 h 629"/>
                    <a:gd name="T24" fmla="*/ 0 w 230"/>
                    <a:gd name="T25" fmla="*/ 0 h 62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30" h="629">
                      <a:moveTo>
                        <a:pt x="0" y="0"/>
                      </a:moveTo>
                      <a:lnTo>
                        <a:pt x="229" y="32"/>
                      </a:lnTo>
                      <a:lnTo>
                        <a:pt x="229" y="628"/>
                      </a:lnTo>
                      <a:lnTo>
                        <a:pt x="180" y="614"/>
                      </a:lnTo>
                      <a:lnTo>
                        <a:pt x="181" y="539"/>
                      </a:lnTo>
                      <a:lnTo>
                        <a:pt x="117" y="518"/>
                      </a:lnTo>
                      <a:lnTo>
                        <a:pt x="117" y="584"/>
                      </a:lnTo>
                      <a:lnTo>
                        <a:pt x="80" y="571"/>
                      </a:lnTo>
                      <a:lnTo>
                        <a:pt x="80" y="504"/>
                      </a:lnTo>
                      <a:lnTo>
                        <a:pt x="29" y="484"/>
                      </a:lnTo>
                      <a:lnTo>
                        <a:pt x="29" y="552"/>
                      </a:lnTo>
                      <a:lnTo>
                        <a:pt x="0" y="54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5F7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3201" name="Group 97"/>
                <p:cNvGrpSpPr>
                  <a:grpSpLocks/>
                </p:cNvGrpSpPr>
                <p:nvPr/>
              </p:nvGrpSpPr>
              <p:grpSpPr bwMode="auto">
                <a:xfrm>
                  <a:off x="2606" y="1938"/>
                  <a:ext cx="393" cy="719"/>
                  <a:chOff x="2606" y="1938"/>
                  <a:chExt cx="393" cy="719"/>
                </a:xfrm>
              </p:grpSpPr>
              <p:sp>
                <p:nvSpPr>
                  <p:cNvPr id="3202" name="Freeform 98"/>
                  <p:cNvSpPr>
                    <a:spLocks/>
                  </p:cNvSpPr>
                  <p:nvPr/>
                </p:nvSpPr>
                <p:spPr bwMode="auto">
                  <a:xfrm>
                    <a:off x="2827" y="2003"/>
                    <a:ext cx="172" cy="654"/>
                  </a:xfrm>
                  <a:custGeom>
                    <a:avLst/>
                    <a:gdLst>
                      <a:gd name="T0" fmla="*/ 0 w 172"/>
                      <a:gd name="T1" fmla="*/ 55 h 654"/>
                      <a:gd name="T2" fmla="*/ 169 w 172"/>
                      <a:gd name="T3" fmla="*/ 0 h 654"/>
                      <a:gd name="T4" fmla="*/ 171 w 172"/>
                      <a:gd name="T5" fmla="*/ 504 h 654"/>
                      <a:gd name="T6" fmla="*/ 0 w 172"/>
                      <a:gd name="T7" fmla="*/ 653 h 654"/>
                      <a:gd name="T8" fmla="*/ 0 w 172"/>
                      <a:gd name="T9" fmla="*/ 55 h 6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72" h="654">
                        <a:moveTo>
                          <a:pt x="0" y="55"/>
                        </a:moveTo>
                        <a:lnTo>
                          <a:pt x="169" y="0"/>
                        </a:lnTo>
                        <a:lnTo>
                          <a:pt x="171" y="504"/>
                        </a:lnTo>
                        <a:lnTo>
                          <a:pt x="0" y="653"/>
                        </a:lnTo>
                        <a:lnTo>
                          <a:pt x="0" y="55"/>
                        </a:lnTo>
                      </a:path>
                    </a:pathLst>
                  </a:custGeom>
                  <a:solidFill>
                    <a:srgbClr val="DF1F3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203" name="Group 99"/>
                  <p:cNvGrpSpPr>
                    <a:grpSpLocks/>
                  </p:cNvGrpSpPr>
                  <p:nvPr/>
                </p:nvGrpSpPr>
                <p:grpSpPr bwMode="auto">
                  <a:xfrm>
                    <a:off x="2712" y="2547"/>
                    <a:ext cx="63" cy="65"/>
                    <a:chOff x="2712" y="2547"/>
                    <a:chExt cx="63" cy="65"/>
                  </a:xfrm>
                </p:grpSpPr>
                <p:sp>
                  <p:nvSpPr>
                    <p:cNvPr id="3225" name="Freeform 100"/>
                    <p:cNvSpPr>
                      <a:spLocks/>
                    </p:cNvSpPr>
                    <p:nvPr/>
                  </p:nvSpPr>
                  <p:spPr bwMode="auto">
                    <a:xfrm>
                      <a:off x="2750" y="2561"/>
                      <a:ext cx="25" cy="44"/>
                    </a:xfrm>
                    <a:custGeom>
                      <a:avLst/>
                      <a:gdLst>
                        <a:gd name="T0" fmla="*/ 0 w 25"/>
                        <a:gd name="T1" fmla="*/ 0 h 44"/>
                        <a:gd name="T2" fmla="*/ 0 w 25"/>
                        <a:gd name="T3" fmla="*/ 32 h 44"/>
                        <a:gd name="T4" fmla="*/ 24 w 25"/>
                        <a:gd name="T5" fmla="*/ 43 h 44"/>
                        <a:gd name="T6" fmla="*/ 24 w 25"/>
                        <a:gd name="T7" fmla="*/ 9 h 44"/>
                        <a:gd name="T8" fmla="*/ 0 w 25"/>
                        <a:gd name="T9" fmla="*/ 0 h 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5" h="44">
                          <a:moveTo>
                            <a:pt x="0" y="0"/>
                          </a:moveTo>
                          <a:lnTo>
                            <a:pt x="0" y="32"/>
                          </a:lnTo>
                          <a:lnTo>
                            <a:pt x="24" y="43"/>
                          </a:lnTo>
                          <a:lnTo>
                            <a:pt x="24" y="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001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26" name="Freeform 101"/>
                    <p:cNvSpPr>
                      <a:spLocks/>
                    </p:cNvSpPr>
                    <p:nvPr/>
                  </p:nvSpPr>
                  <p:spPr bwMode="auto">
                    <a:xfrm>
                      <a:off x="2712" y="2547"/>
                      <a:ext cx="34" cy="65"/>
                    </a:xfrm>
                    <a:custGeom>
                      <a:avLst/>
                      <a:gdLst>
                        <a:gd name="T0" fmla="*/ 0 w 34"/>
                        <a:gd name="T1" fmla="*/ 0 h 65"/>
                        <a:gd name="T2" fmla="*/ 0 w 34"/>
                        <a:gd name="T3" fmla="*/ 64 h 65"/>
                        <a:gd name="T4" fmla="*/ 33 w 34"/>
                        <a:gd name="T5" fmla="*/ 46 h 65"/>
                        <a:gd name="T6" fmla="*/ 33 w 34"/>
                        <a:gd name="T7" fmla="*/ 13 h 65"/>
                        <a:gd name="T8" fmla="*/ 0 w 34"/>
                        <a:gd name="T9" fmla="*/ 0 h 6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34" h="65">
                          <a:moveTo>
                            <a:pt x="0" y="0"/>
                          </a:moveTo>
                          <a:lnTo>
                            <a:pt x="0" y="64"/>
                          </a:lnTo>
                          <a:lnTo>
                            <a:pt x="33" y="46"/>
                          </a:lnTo>
                          <a:lnTo>
                            <a:pt x="33" y="1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DF1F3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3204" name="Group 102"/>
                  <p:cNvGrpSpPr>
                    <a:grpSpLocks/>
                  </p:cNvGrpSpPr>
                  <p:nvPr/>
                </p:nvGrpSpPr>
                <p:grpSpPr bwMode="auto">
                  <a:xfrm>
                    <a:off x="2621" y="2513"/>
                    <a:ext cx="65" cy="67"/>
                    <a:chOff x="2621" y="2513"/>
                    <a:chExt cx="65" cy="67"/>
                  </a:xfrm>
                </p:grpSpPr>
                <p:sp>
                  <p:nvSpPr>
                    <p:cNvPr id="3223" name="Freeform 103"/>
                    <p:cNvSpPr>
                      <a:spLocks/>
                    </p:cNvSpPr>
                    <p:nvPr/>
                  </p:nvSpPr>
                  <p:spPr bwMode="auto">
                    <a:xfrm>
                      <a:off x="2660" y="2527"/>
                      <a:ext cx="26" cy="44"/>
                    </a:xfrm>
                    <a:custGeom>
                      <a:avLst/>
                      <a:gdLst>
                        <a:gd name="T0" fmla="*/ 0 w 26"/>
                        <a:gd name="T1" fmla="*/ 0 h 44"/>
                        <a:gd name="T2" fmla="*/ 0 w 26"/>
                        <a:gd name="T3" fmla="*/ 33 h 44"/>
                        <a:gd name="T4" fmla="*/ 25 w 26"/>
                        <a:gd name="T5" fmla="*/ 43 h 44"/>
                        <a:gd name="T6" fmla="*/ 25 w 26"/>
                        <a:gd name="T7" fmla="*/ 10 h 44"/>
                        <a:gd name="T8" fmla="*/ 0 w 26"/>
                        <a:gd name="T9" fmla="*/ 0 h 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6" h="44">
                          <a:moveTo>
                            <a:pt x="0" y="0"/>
                          </a:moveTo>
                          <a:lnTo>
                            <a:pt x="0" y="33"/>
                          </a:lnTo>
                          <a:lnTo>
                            <a:pt x="25" y="43"/>
                          </a:lnTo>
                          <a:lnTo>
                            <a:pt x="25" y="1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001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224" name="Freeform 104"/>
                    <p:cNvSpPr>
                      <a:spLocks/>
                    </p:cNvSpPr>
                    <p:nvPr/>
                  </p:nvSpPr>
                  <p:spPr bwMode="auto">
                    <a:xfrm>
                      <a:off x="2621" y="2513"/>
                      <a:ext cx="35" cy="67"/>
                    </a:xfrm>
                    <a:custGeom>
                      <a:avLst/>
                      <a:gdLst>
                        <a:gd name="T0" fmla="*/ 0 w 35"/>
                        <a:gd name="T1" fmla="*/ 0 h 67"/>
                        <a:gd name="T2" fmla="*/ 0 w 35"/>
                        <a:gd name="T3" fmla="*/ 66 h 67"/>
                        <a:gd name="T4" fmla="*/ 34 w 35"/>
                        <a:gd name="T5" fmla="*/ 48 h 67"/>
                        <a:gd name="T6" fmla="*/ 34 w 35"/>
                        <a:gd name="T7" fmla="*/ 15 h 67"/>
                        <a:gd name="T8" fmla="*/ 0 w 35"/>
                        <a:gd name="T9" fmla="*/ 0 h 6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35" h="67">
                          <a:moveTo>
                            <a:pt x="0" y="0"/>
                          </a:moveTo>
                          <a:lnTo>
                            <a:pt x="0" y="66"/>
                          </a:lnTo>
                          <a:lnTo>
                            <a:pt x="34" y="48"/>
                          </a:lnTo>
                          <a:lnTo>
                            <a:pt x="34" y="1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DF1F3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3205" name="Group 105"/>
                  <p:cNvGrpSpPr>
                    <a:grpSpLocks/>
                  </p:cNvGrpSpPr>
                  <p:nvPr/>
                </p:nvGrpSpPr>
                <p:grpSpPr bwMode="auto">
                  <a:xfrm>
                    <a:off x="2606" y="2043"/>
                    <a:ext cx="202" cy="495"/>
                    <a:chOff x="2606" y="2043"/>
                    <a:chExt cx="202" cy="495"/>
                  </a:xfrm>
                </p:grpSpPr>
                <p:sp>
                  <p:nvSpPr>
                    <p:cNvPr id="3212" name="Freeform 106"/>
                    <p:cNvSpPr>
                      <a:spLocks/>
                    </p:cNvSpPr>
                    <p:nvPr/>
                  </p:nvSpPr>
                  <p:spPr bwMode="auto">
                    <a:xfrm>
                      <a:off x="2609" y="2043"/>
                      <a:ext cx="186" cy="495"/>
                    </a:xfrm>
                    <a:custGeom>
                      <a:avLst/>
                      <a:gdLst>
                        <a:gd name="T0" fmla="*/ 0 w 186"/>
                        <a:gd name="T1" fmla="*/ 0 h 495"/>
                        <a:gd name="T2" fmla="*/ 185 w 186"/>
                        <a:gd name="T3" fmla="*/ 26 h 495"/>
                        <a:gd name="T4" fmla="*/ 185 w 186"/>
                        <a:gd name="T5" fmla="*/ 494 h 495"/>
                        <a:gd name="T6" fmla="*/ 1 w 186"/>
                        <a:gd name="T7" fmla="*/ 428 h 495"/>
                        <a:gd name="T8" fmla="*/ 0 w 186"/>
                        <a:gd name="T9" fmla="*/ 0 h 49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86" h="495">
                          <a:moveTo>
                            <a:pt x="0" y="0"/>
                          </a:moveTo>
                          <a:lnTo>
                            <a:pt x="185" y="26"/>
                          </a:lnTo>
                          <a:lnTo>
                            <a:pt x="185" y="494"/>
                          </a:lnTo>
                          <a:lnTo>
                            <a:pt x="1" y="4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grpSp>
                  <p:nvGrpSpPr>
                    <p:cNvPr id="3213" name="Group 10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06" y="2047"/>
                      <a:ext cx="202" cy="482"/>
                      <a:chOff x="2606" y="2047"/>
                      <a:chExt cx="202" cy="482"/>
                    </a:xfrm>
                  </p:grpSpPr>
                  <p:sp>
                    <p:nvSpPr>
                      <p:cNvPr id="3214" name="Line 10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8" y="2424"/>
                        <a:ext cx="200" cy="49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15" name="Line 10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6" y="2360"/>
                        <a:ext cx="200" cy="4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16" name="Line 11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1" y="2296"/>
                        <a:ext cx="195" cy="3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17" name="Line 11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9" y="2228"/>
                        <a:ext cx="195" cy="3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18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3" y="2163"/>
                        <a:ext cx="191" cy="2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19" name="Line 1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6" y="2104"/>
                        <a:ext cx="196" cy="19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20" name="Line 1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50" y="2047"/>
                        <a:ext cx="0" cy="448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21" name="Line 11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97" y="2055"/>
                        <a:ext cx="0" cy="459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22" name="Line 11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748" y="2062"/>
                        <a:ext cx="0" cy="467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206" name="Group 117"/>
                  <p:cNvGrpSpPr>
                    <a:grpSpLocks/>
                  </p:cNvGrpSpPr>
                  <p:nvPr/>
                </p:nvGrpSpPr>
                <p:grpSpPr bwMode="auto">
                  <a:xfrm>
                    <a:off x="2680" y="1938"/>
                    <a:ext cx="240" cy="96"/>
                    <a:chOff x="2680" y="1938"/>
                    <a:chExt cx="240" cy="96"/>
                  </a:xfrm>
                </p:grpSpPr>
                <p:grpSp>
                  <p:nvGrpSpPr>
                    <p:cNvPr id="3207" name="Group 11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80" y="1938"/>
                      <a:ext cx="240" cy="96"/>
                      <a:chOff x="2680" y="1938"/>
                      <a:chExt cx="240" cy="96"/>
                    </a:xfrm>
                  </p:grpSpPr>
                  <p:sp>
                    <p:nvSpPr>
                      <p:cNvPr id="3209" name="Freeform 11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80" y="1938"/>
                        <a:ext cx="240" cy="35"/>
                      </a:xfrm>
                      <a:custGeom>
                        <a:avLst/>
                        <a:gdLst>
                          <a:gd name="T0" fmla="*/ 0 w 240"/>
                          <a:gd name="T1" fmla="*/ 22 h 35"/>
                          <a:gd name="T2" fmla="*/ 139 w 240"/>
                          <a:gd name="T3" fmla="*/ 34 h 35"/>
                          <a:gd name="T4" fmla="*/ 239 w 240"/>
                          <a:gd name="T5" fmla="*/ 11 h 35"/>
                          <a:gd name="T6" fmla="*/ 104 w 240"/>
                          <a:gd name="T7" fmla="*/ 0 h 35"/>
                          <a:gd name="T8" fmla="*/ 0 w 240"/>
                          <a:gd name="T9" fmla="*/ 22 h 3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240" h="35">
                            <a:moveTo>
                              <a:pt x="0" y="22"/>
                            </a:moveTo>
                            <a:lnTo>
                              <a:pt x="139" y="34"/>
                            </a:lnTo>
                            <a:lnTo>
                              <a:pt x="239" y="11"/>
                            </a:lnTo>
                            <a:lnTo>
                              <a:pt x="104" y="0"/>
                            </a:lnTo>
                            <a:lnTo>
                              <a:pt x="0" y="22"/>
                            </a:lnTo>
                          </a:path>
                        </a:pathLst>
                      </a:custGeom>
                      <a:solidFill>
                        <a:srgbClr val="DF3F5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10" name="Freeform 12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23" y="1951"/>
                        <a:ext cx="96" cy="83"/>
                      </a:xfrm>
                      <a:custGeom>
                        <a:avLst/>
                        <a:gdLst>
                          <a:gd name="T0" fmla="*/ 0 w 96"/>
                          <a:gd name="T1" fmla="*/ 25 h 83"/>
                          <a:gd name="T2" fmla="*/ 95 w 96"/>
                          <a:gd name="T3" fmla="*/ 0 h 83"/>
                          <a:gd name="T4" fmla="*/ 95 w 96"/>
                          <a:gd name="T5" fmla="*/ 52 h 83"/>
                          <a:gd name="T6" fmla="*/ 0 w 96"/>
                          <a:gd name="T7" fmla="*/ 82 h 83"/>
                          <a:gd name="T8" fmla="*/ 0 w 96"/>
                          <a:gd name="T9" fmla="*/ 25 h 8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96" h="83">
                            <a:moveTo>
                              <a:pt x="0" y="25"/>
                            </a:moveTo>
                            <a:lnTo>
                              <a:pt x="95" y="0"/>
                            </a:lnTo>
                            <a:lnTo>
                              <a:pt x="95" y="52"/>
                            </a:lnTo>
                            <a:lnTo>
                              <a:pt x="0" y="82"/>
                            </a:lnTo>
                            <a:lnTo>
                              <a:pt x="0" y="25"/>
                            </a:lnTo>
                          </a:path>
                        </a:pathLst>
                      </a:custGeom>
                      <a:solidFill>
                        <a:srgbClr val="DF1F3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  <p:sp>
                    <p:nvSpPr>
                      <p:cNvPr id="3211" name="Freeform 1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80" y="1964"/>
                        <a:ext cx="138" cy="70"/>
                      </a:xfrm>
                      <a:custGeom>
                        <a:avLst/>
                        <a:gdLst>
                          <a:gd name="T0" fmla="*/ 137 w 138"/>
                          <a:gd name="T1" fmla="*/ 13 h 70"/>
                          <a:gd name="T2" fmla="*/ 137 w 138"/>
                          <a:gd name="T3" fmla="*/ 69 h 70"/>
                          <a:gd name="T4" fmla="*/ 0 w 138"/>
                          <a:gd name="T5" fmla="*/ 53 h 70"/>
                          <a:gd name="T6" fmla="*/ 0 w 138"/>
                          <a:gd name="T7" fmla="*/ 0 h 70"/>
                          <a:gd name="T8" fmla="*/ 137 w 138"/>
                          <a:gd name="T9" fmla="*/ 13 h 7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138" h="70">
                            <a:moveTo>
                              <a:pt x="137" y="13"/>
                            </a:moveTo>
                            <a:lnTo>
                              <a:pt x="137" y="69"/>
                            </a:lnTo>
                            <a:lnTo>
                              <a:pt x="0" y="53"/>
                            </a:lnTo>
                            <a:lnTo>
                              <a:pt x="0" y="0"/>
                            </a:lnTo>
                            <a:lnTo>
                              <a:pt x="137" y="13"/>
                            </a:lnTo>
                          </a:path>
                        </a:pathLst>
                      </a:custGeom>
                      <a:solidFill>
                        <a:srgbClr val="FF5F7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chemeClr val="tx1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en-US" sz="2000" i="0">
                          <a:solidFill>
                            <a:srgbClr val="000000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208" name="Freeform 122"/>
                    <p:cNvSpPr>
                      <a:spLocks/>
                    </p:cNvSpPr>
                    <p:nvPr/>
                  </p:nvSpPr>
                  <p:spPr bwMode="auto">
                    <a:xfrm>
                      <a:off x="2699" y="1976"/>
                      <a:ext cx="77" cy="13"/>
                    </a:xfrm>
                    <a:custGeom>
                      <a:avLst/>
                      <a:gdLst>
                        <a:gd name="T0" fmla="*/ 0 w 77"/>
                        <a:gd name="T1" fmla="*/ 0 h 13"/>
                        <a:gd name="T2" fmla="*/ 76 w 77"/>
                        <a:gd name="T3" fmla="*/ 5 h 13"/>
                        <a:gd name="T4" fmla="*/ 76 w 77"/>
                        <a:gd name="T5" fmla="*/ 12 h 13"/>
                        <a:gd name="T6" fmla="*/ 0 w 77"/>
                        <a:gd name="T7" fmla="*/ 8 h 13"/>
                        <a:gd name="T8" fmla="*/ 0 w 77"/>
                        <a:gd name="T9" fmla="*/ 0 h 1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77" h="13">
                          <a:moveTo>
                            <a:pt x="0" y="0"/>
                          </a:moveTo>
                          <a:lnTo>
                            <a:pt x="76" y="5"/>
                          </a:lnTo>
                          <a:lnTo>
                            <a:pt x="76" y="12"/>
                          </a:lnTo>
                          <a:lnTo>
                            <a:pt x="0" y="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163" name="Group 123"/>
              <p:cNvGrpSpPr>
                <a:grpSpLocks/>
              </p:cNvGrpSpPr>
              <p:nvPr/>
            </p:nvGrpSpPr>
            <p:grpSpPr bwMode="auto">
              <a:xfrm>
                <a:off x="2861" y="2167"/>
                <a:ext cx="388" cy="575"/>
                <a:chOff x="2861" y="2167"/>
                <a:chExt cx="388" cy="575"/>
              </a:xfrm>
            </p:grpSpPr>
            <p:grpSp>
              <p:nvGrpSpPr>
                <p:cNvPr id="3186" name="Group 124"/>
                <p:cNvGrpSpPr>
                  <a:grpSpLocks/>
                </p:cNvGrpSpPr>
                <p:nvPr/>
              </p:nvGrpSpPr>
              <p:grpSpPr bwMode="auto">
                <a:xfrm>
                  <a:off x="2861" y="2167"/>
                  <a:ext cx="388" cy="575"/>
                  <a:chOff x="2861" y="2167"/>
                  <a:chExt cx="388" cy="575"/>
                </a:xfrm>
              </p:grpSpPr>
              <p:sp>
                <p:nvSpPr>
                  <p:cNvPr id="3192" name="Freeform 125"/>
                  <p:cNvSpPr>
                    <a:spLocks/>
                  </p:cNvSpPr>
                  <p:nvPr/>
                </p:nvSpPr>
                <p:spPr bwMode="auto">
                  <a:xfrm>
                    <a:off x="2861" y="2176"/>
                    <a:ext cx="388" cy="152"/>
                  </a:xfrm>
                  <a:custGeom>
                    <a:avLst/>
                    <a:gdLst>
                      <a:gd name="T0" fmla="*/ 0 w 388"/>
                      <a:gd name="T1" fmla="*/ 111 h 152"/>
                      <a:gd name="T2" fmla="*/ 187 w 388"/>
                      <a:gd name="T3" fmla="*/ 151 h 152"/>
                      <a:gd name="T4" fmla="*/ 387 w 388"/>
                      <a:gd name="T5" fmla="*/ 28 h 152"/>
                      <a:gd name="T6" fmla="*/ 226 w 388"/>
                      <a:gd name="T7" fmla="*/ 0 h 152"/>
                      <a:gd name="T8" fmla="*/ 0 w 388"/>
                      <a:gd name="T9" fmla="*/ 111 h 15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88" h="152">
                        <a:moveTo>
                          <a:pt x="0" y="111"/>
                        </a:moveTo>
                        <a:lnTo>
                          <a:pt x="187" y="151"/>
                        </a:lnTo>
                        <a:lnTo>
                          <a:pt x="387" y="28"/>
                        </a:lnTo>
                        <a:lnTo>
                          <a:pt x="226" y="0"/>
                        </a:lnTo>
                        <a:lnTo>
                          <a:pt x="0" y="111"/>
                        </a:lnTo>
                      </a:path>
                    </a:pathLst>
                  </a:custGeom>
                  <a:solidFill>
                    <a:srgbClr val="DF9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93" name="Freeform 126"/>
                  <p:cNvSpPr>
                    <a:spLocks/>
                  </p:cNvSpPr>
                  <p:nvPr/>
                </p:nvSpPr>
                <p:spPr bwMode="auto">
                  <a:xfrm>
                    <a:off x="2861" y="2291"/>
                    <a:ext cx="185" cy="451"/>
                  </a:xfrm>
                  <a:custGeom>
                    <a:avLst/>
                    <a:gdLst>
                      <a:gd name="T0" fmla="*/ 0 w 185"/>
                      <a:gd name="T1" fmla="*/ 0 h 451"/>
                      <a:gd name="T2" fmla="*/ 184 w 185"/>
                      <a:gd name="T3" fmla="*/ 41 h 451"/>
                      <a:gd name="T4" fmla="*/ 184 w 185"/>
                      <a:gd name="T5" fmla="*/ 450 h 451"/>
                      <a:gd name="T6" fmla="*/ 0 w 185"/>
                      <a:gd name="T7" fmla="*/ 383 h 451"/>
                      <a:gd name="T8" fmla="*/ 0 w 185"/>
                      <a:gd name="T9" fmla="*/ 0 h 4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85" h="451">
                        <a:moveTo>
                          <a:pt x="0" y="0"/>
                        </a:moveTo>
                        <a:lnTo>
                          <a:pt x="184" y="41"/>
                        </a:lnTo>
                        <a:lnTo>
                          <a:pt x="184" y="450"/>
                        </a:lnTo>
                        <a:lnTo>
                          <a:pt x="0" y="38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94" name="Freeform 127"/>
                  <p:cNvSpPr>
                    <a:spLocks/>
                  </p:cNvSpPr>
                  <p:nvPr/>
                </p:nvSpPr>
                <p:spPr bwMode="auto">
                  <a:xfrm>
                    <a:off x="3050" y="2205"/>
                    <a:ext cx="198" cy="537"/>
                  </a:xfrm>
                  <a:custGeom>
                    <a:avLst/>
                    <a:gdLst>
                      <a:gd name="T0" fmla="*/ 0 w 198"/>
                      <a:gd name="T1" fmla="*/ 127 h 537"/>
                      <a:gd name="T2" fmla="*/ 0 w 198"/>
                      <a:gd name="T3" fmla="*/ 536 h 537"/>
                      <a:gd name="T4" fmla="*/ 197 w 198"/>
                      <a:gd name="T5" fmla="*/ 342 h 537"/>
                      <a:gd name="T6" fmla="*/ 197 w 198"/>
                      <a:gd name="T7" fmla="*/ 0 h 537"/>
                      <a:gd name="T8" fmla="*/ 0 w 198"/>
                      <a:gd name="T9" fmla="*/ 127 h 53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98" h="537">
                        <a:moveTo>
                          <a:pt x="0" y="127"/>
                        </a:moveTo>
                        <a:lnTo>
                          <a:pt x="0" y="536"/>
                        </a:lnTo>
                        <a:lnTo>
                          <a:pt x="197" y="342"/>
                        </a:lnTo>
                        <a:lnTo>
                          <a:pt x="197" y="0"/>
                        </a:lnTo>
                        <a:lnTo>
                          <a:pt x="0" y="127"/>
                        </a:lnTo>
                      </a:path>
                    </a:pathLst>
                  </a:custGeom>
                  <a:solidFill>
                    <a:srgbClr val="9F3FD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grpSp>
                <p:nvGrpSpPr>
                  <p:cNvPr id="3195" name="Group 128"/>
                  <p:cNvGrpSpPr>
                    <a:grpSpLocks/>
                  </p:cNvGrpSpPr>
                  <p:nvPr/>
                </p:nvGrpSpPr>
                <p:grpSpPr bwMode="auto">
                  <a:xfrm>
                    <a:off x="2910" y="2167"/>
                    <a:ext cx="294" cy="138"/>
                    <a:chOff x="2910" y="2167"/>
                    <a:chExt cx="294" cy="138"/>
                  </a:xfrm>
                </p:grpSpPr>
                <p:sp>
                  <p:nvSpPr>
                    <p:cNvPr id="3196" name="Freeform 129"/>
                    <p:cNvSpPr>
                      <a:spLocks/>
                    </p:cNvSpPr>
                    <p:nvPr/>
                  </p:nvSpPr>
                  <p:spPr bwMode="auto">
                    <a:xfrm>
                      <a:off x="2910" y="2167"/>
                      <a:ext cx="294" cy="113"/>
                    </a:xfrm>
                    <a:custGeom>
                      <a:avLst/>
                      <a:gdLst>
                        <a:gd name="T0" fmla="*/ 0 w 294"/>
                        <a:gd name="T1" fmla="*/ 84 h 113"/>
                        <a:gd name="T2" fmla="*/ 133 w 294"/>
                        <a:gd name="T3" fmla="*/ 112 h 113"/>
                        <a:gd name="T4" fmla="*/ 293 w 294"/>
                        <a:gd name="T5" fmla="*/ 18 h 113"/>
                        <a:gd name="T6" fmla="*/ 175 w 294"/>
                        <a:gd name="T7" fmla="*/ 0 h 113"/>
                        <a:gd name="T8" fmla="*/ 0 w 294"/>
                        <a:gd name="T9" fmla="*/ 84 h 11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294" h="113">
                          <a:moveTo>
                            <a:pt x="0" y="84"/>
                          </a:moveTo>
                          <a:lnTo>
                            <a:pt x="133" y="112"/>
                          </a:lnTo>
                          <a:lnTo>
                            <a:pt x="293" y="18"/>
                          </a:lnTo>
                          <a:lnTo>
                            <a:pt x="175" y="0"/>
                          </a:lnTo>
                          <a:lnTo>
                            <a:pt x="0" y="84"/>
                          </a:lnTo>
                        </a:path>
                      </a:pathLst>
                    </a:custGeom>
                    <a:solidFill>
                      <a:srgbClr val="DF9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197" name="Freeform 130"/>
                    <p:cNvSpPr>
                      <a:spLocks/>
                    </p:cNvSpPr>
                    <p:nvPr/>
                  </p:nvSpPr>
                  <p:spPr bwMode="auto">
                    <a:xfrm>
                      <a:off x="3046" y="2187"/>
                      <a:ext cx="158" cy="118"/>
                    </a:xfrm>
                    <a:custGeom>
                      <a:avLst/>
                      <a:gdLst>
                        <a:gd name="T0" fmla="*/ 0 w 158"/>
                        <a:gd name="T1" fmla="*/ 93 h 118"/>
                        <a:gd name="T2" fmla="*/ 157 w 158"/>
                        <a:gd name="T3" fmla="*/ 0 h 118"/>
                        <a:gd name="T4" fmla="*/ 157 w 158"/>
                        <a:gd name="T5" fmla="*/ 22 h 118"/>
                        <a:gd name="T6" fmla="*/ 0 w 158"/>
                        <a:gd name="T7" fmla="*/ 117 h 118"/>
                        <a:gd name="T8" fmla="*/ 0 w 158"/>
                        <a:gd name="T9" fmla="*/ 93 h 11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58" h="118">
                          <a:moveTo>
                            <a:pt x="0" y="93"/>
                          </a:moveTo>
                          <a:lnTo>
                            <a:pt x="157" y="0"/>
                          </a:lnTo>
                          <a:lnTo>
                            <a:pt x="157" y="22"/>
                          </a:lnTo>
                          <a:lnTo>
                            <a:pt x="0" y="117"/>
                          </a:lnTo>
                          <a:lnTo>
                            <a:pt x="0" y="93"/>
                          </a:lnTo>
                        </a:path>
                      </a:pathLst>
                    </a:custGeom>
                    <a:solidFill>
                      <a:srgbClr val="9F3FD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198" name="Freeform 131"/>
                    <p:cNvSpPr>
                      <a:spLocks/>
                    </p:cNvSpPr>
                    <p:nvPr/>
                  </p:nvSpPr>
                  <p:spPr bwMode="auto">
                    <a:xfrm>
                      <a:off x="2910" y="2255"/>
                      <a:ext cx="131" cy="50"/>
                    </a:xfrm>
                    <a:custGeom>
                      <a:avLst/>
                      <a:gdLst>
                        <a:gd name="T0" fmla="*/ 130 w 131"/>
                        <a:gd name="T1" fmla="*/ 26 h 50"/>
                        <a:gd name="T2" fmla="*/ 130 w 131"/>
                        <a:gd name="T3" fmla="*/ 49 h 50"/>
                        <a:gd name="T4" fmla="*/ 0 w 131"/>
                        <a:gd name="T5" fmla="*/ 22 h 50"/>
                        <a:gd name="T6" fmla="*/ 0 w 131"/>
                        <a:gd name="T7" fmla="*/ 0 h 50"/>
                        <a:gd name="T8" fmla="*/ 130 w 131"/>
                        <a:gd name="T9" fmla="*/ 26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31" h="50">
                          <a:moveTo>
                            <a:pt x="130" y="26"/>
                          </a:moveTo>
                          <a:lnTo>
                            <a:pt x="130" y="49"/>
                          </a:lnTo>
                          <a:lnTo>
                            <a:pt x="0" y="22"/>
                          </a:lnTo>
                          <a:lnTo>
                            <a:pt x="0" y="0"/>
                          </a:lnTo>
                          <a:lnTo>
                            <a:pt x="130" y="26"/>
                          </a:lnTo>
                        </a:path>
                      </a:pathLst>
                    </a:custGeom>
                    <a:solidFill>
                      <a:srgbClr val="BF5FF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3187" name="Group 132"/>
                <p:cNvGrpSpPr>
                  <a:grpSpLocks/>
                </p:cNvGrpSpPr>
                <p:nvPr/>
              </p:nvGrpSpPr>
              <p:grpSpPr bwMode="auto">
                <a:xfrm>
                  <a:off x="2871" y="2306"/>
                  <a:ext cx="164" cy="417"/>
                  <a:chOff x="2871" y="2306"/>
                  <a:chExt cx="164" cy="417"/>
                </a:xfrm>
              </p:grpSpPr>
              <p:sp>
                <p:nvSpPr>
                  <p:cNvPr id="3188" name="Freeform 133"/>
                  <p:cNvSpPr>
                    <a:spLocks/>
                  </p:cNvSpPr>
                  <p:nvPr/>
                </p:nvSpPr>
                <p:spPr bwMode="auto">
                  <a:xfrm>
                    <a:off x="2871" y="2306"/>
                    <a:ext cx="164" cy="417"/>
                  </a:xfrm>
                  <a:custGeom>
                    <a:avLst/>
                    <a:gdLst>
                      <a:gd name="T0" fmla="*/ 0 w 164"/>
                      <a:gd name="T1" fmla="*/ 0 h 417"/>
                      <a:gd name="T2" fmla="*/ 163 w 164"/>
                      <a:gd name="T3" fmla="*/ 37 h 417"/>
                      <a:gd name="T4" fmla="*/ 163 w 164"/>
                      <a:gd name="T5" fmla="*/ 416 h 417"/>
                      <a:gd name="T6" fmla="*/ 0 w 164"/>
                      <a:gd name="T7" fmla="*/ 354 h 417"/>
                      <a:gd name="T8" fmla="*/ 0 w 164"/>
                      <a:gd name="T9" fmla="*/ 0 h 4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417">
                        <a:moveTo>
                          <a:pt x="0" y="0"/>
                        </a:moveTo>
                        <a:lnTo>
                          <a:pt x="163" y="37"/>
                        </a:lnTo>
                        <a:lnTo>
                          <a:pt x="163" y="416"/>
                        </a:lnTo>
                        <a:lnTo>
                          <a:pt x="0" y="35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89" name="Freeform 134"/>
                  <p:cNvSpPr>
                    <a:spLocks/>
                  </p:cNvSpPr>
                  <p:nvPr/>
                </p:nvSpPr>
                <p:spPr bwMode="auto">
                  <a:xfrm>
                    <a:off x="2895" y="2311"/>
                    <a:ext cx="13" cy="368"/>
                  </a:xfrm>
                  <a:custGeom>
                    <a:avLst/>
                    <a:gdLst>
                      <a:gd name="T0" fmla="*/ 0 w 13"/>
                      <a:gd name="T1" fmla="*/ 0 h 368"/>
                      <a:gd name="T2" fmla="*/ 0 w 13"/>
                      <a:gd name="T3" fmla="*/ 361 h 368"/>
                      <a:gd name="T4" fmla="*/ 11 w 13"/>
                      <a:gd name="T5" fmla="*/ 367 h 368"/>
                      <a:gd name="T6" fmla="*/ 12 w 13"/>
                      <a:gd name="T7" fmla="*/ 4 h 368"/>
                      <a:gd name="T8" fmla="*/ 0 w 13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3" h="368">
                        <a:moveTo>
                          <a:pt x="0" y="0"/>
                        </a:moveTo>
                        <a:lnTo>
                          <a:pt x="0" y="361"/>
                        </a:lnTo>
                        <a:lnTo>
                          <a:pt x="11" y="367"/>
                        </a:lnTo>
                        <a:lnTo>
                          <a:pt x="12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90" name="Freeform 135"/>
                  <p:cNvSpPr>
                    <a:spLocks/>
                  </p:cNvSpPr>
                  <p:nvPr/>
                </p:nvSpPr>
                <p:spPr bwMode="auto">
                  <a:xfrm>
                    <a:off x="2941" y="2319"/>
                    <a:ext cx="14" cy="376"/>
                  </a:xfrm>
                  <a:custGeom>
                    <a:avLst/>
                    <a:gdLst>
                      <a:gd name="T0" fmla="*/ 0 w 14"/>
                      <a:gd name="T1" fmla="*/ 0 h 376"/>
                      <a:gd name="T2" fmla="*/ 0 w 14"/>
                      <a:gd name="T3" fmla="*/ 368 h 376"/>
                      <a:gd name="T4" fmla="*/ 12 w 14"/>
                      <a:gd name="T5" fmla="*/ 375 h 376"/>
                      <a:gd name="T6" fmla="*/ 13 w 14"/>
                      <a:gd name="T7" fmla="*/ 6 h 376"/>
                      <a:gd name="T8" fmla="*/ 0 w 14"/>
                      <a:gd name="T9" fmla="*/ 0 h 37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4" h="376">
                        <a:moveTo>
                          <a:pt x="0" y="0"/>
                        </a:moveTo>
                        <a:lnTo>
                          <a:pt x="0" y="368"/>
                        </a:lnTo>
                        <a:lnTo>
                          <a:pt x="12" y="375"/>
                        </a:lnTo>
                        <a:lnTo>
                          <a:pt x="13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91" name="Freeform 136"/>
                  <p:cNvSpPr>
                    <a:spLocks/>
                  </p:cNvSpPr>
                  <p:nvPr/>
                </p:nvSpPr>
                <p:spPr bwMode="auto">
                  <a:xfrm>
                    <a:off x="2991" y="2332"/>
                    <a:ext cx="15" cy="379"/>
                  </a:xfrm>
                  <a:custGeom>
                    <a:avLst/>
                    <a:gdLst>
                      <a:gd name="T0" fmla="*/ 1 w 15"/>
                      <a:gd name="T1" fmla="*/ 0 h 379"/>
                      <a:gd name="T2" fmla="*/ 0 w 15"/>
                      <a:gd name="T3" fmla="*/ 370 h 379"/>
                      <a:gd name="T4" fmla="*/ 14 w 15"/>
                      <a:gd name="T5" fmla="*/ 378 h 379"/>
                      <a:gd name="T6" fmla="*/ 13 w 15"/>
                      <a:gd name="T7" fmla="*/ 4 h 379"/>
                      <a:gd name="T8" fmla="*/ 1 w 15"/>
                      <a:gd name="T9" fmla="*/ 0 h 37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5" h="379">
                        <a:moveTo>
                          <a:pt x="1" y="0"/>
                        </a:moveTo>
                        <a:lnTo>
                          <a:pt x="0" y="370"/>
                        </a:lnTo>
                        <a:lnTo>
                          <a:pt x="14" y="378"/>
                        </a:lnTo>
                        <a:lnTo>
                          <a:pt x="13" y="4"/>
                        </a:lnTo>
                        <a:lnTo>
                          <a:pt x="1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3164" name="Group 137"/>
              <p:cNvGrpSpPr>
                <a:grpSpLocks/>
              </p:cNvGrpSpPr>
              <p:nvPr/>
            </p:nvGrpSpPr>
            <p:grpSpPr bwMode="auto">
              <a:xfrm>
                <a:off x="3133" y="2195"/>
                <a:ext cx="361" cy="672"/>
                <a:chOff x="3133" y="2195"/>
                <a:chExt cx="361" cy="672"/>
              </a:xfrm>
            </p:grpSpPr>
            <p:grpSp>
              <p:nvGrpSpPr>
                <p:cNvPr id="3165" name="Group 138"/>
                <p:cNvGrpSpPr>
                  <a:grpSpLocks/>
                </p:cNvGrpSpPr>
                <p:nvPr/>
              </p:nvGrpSpPr>
              <p:grpSpPr bwMode="auto">
                <a:xfrm>
                  <a:off x="3133" y="2195"/>
                  <a:ext cx="361" cy="672"/>
                  <a:chOff x="3133" y="2195"/>
                  <a:chExt cx="361" cy="672"/>
                </a:xfrm>
              </p:grpSpPr>
              <p:grpSp>
                <p:nvGrpSpPr>
                  <p:cNvPr id="3175" name="Group 139"/>
                  <p:cNvGrpSpPr>
                    <a:grpSpLocks/>
                  </p:cNvGrpSpPr>
                  <p:nvPr/>
                </p:nvGrpSpPr>
                <p:grpSpPr bwMode="auto">
                  <a:xfrm>
                    <a:off x="3175" y="2705"/>
                    <a:ext cx="278" cy="162"/>
                    <a:chOff x="3175" y="2705"/>
                    <a:chExt cx="278" cy="162"/>
                  </a:xfrm>
                </p:grpSpPr>
                <p:sp>
                  <p:nvSpPr>
                    <p:cNvPr id="3184" name="Freeform 140"/>
                    <p:cNvSpPr>
                      <a:spLocks/>
                    </p:cNvSpPr>
                    <p:nvPr/>
                  </p:nvSpPr>
                  <p:spPr bwMode="auto">
                    <a:xfrm>
                      <a:off x="3175" y="2768"/>
                      <a:ext cx="176" cy="99"/>
                    </a:xfrm>
                    <a:custGeom>
                      <a:avLst/>
                      <a:gdLst>
                        <a:gd name="T0" fmla="*/ 0 w 176"/>
                        <a:gd name="T1" fmla="*/ 0 h 99"/>
                        <a:gd name="T2" fmla="*/ 0 w 176"/>
                        <a:gd name="T3" fmla="*/ 29 h 99"/>
                        <a:gd name="T4" fmla="*/ 175 w 176"/>
                        <a:gd name="T5" fmla="*/ 98 h 99"/>
                        <a:gd name="T6" fmla="*/ 175 w 176"/>
                        <a:gd name="T7" fmla="*/ 67 h 99"/>
                        <a:gd name="T8" fmla="*/ 0 w 176"/>
                        <a:gd name="T9" fmla="*/ 0 h 9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76" h="99">
                          <a:moveTo>
                            <a:pt x="0" y="0"/>
                          </a:moveTo>
                          <a:lnTo>
                            <a:pt x="0" y="29"/>
                          </a:lnTo>
                          <a:lnTo>
                            <a:pt x="175" y="98"/>
                          </a:lnTo>
                          <a:lnTo>
                            <a:pt x="175" y="67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1F9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185" name="Freeform 141"/>
                    <p:cNvSpPr>
                      <a:spLocks/>
                    </p:cNvSpPr>
                    <p:nvPr/>
                  </p:nvSpPr>
                  <p:spPr bwMode="auto">
                    <a:xfrm>
                      <a:off x="3356" y="2705"/>
                      <a:ext cx="97" cy="162"/>
                    </a:xfrm>
                    <a:custGeom>
                      <a:avLst/>
                      <a:gdLst>
                        <a:gd name="T0" fmla="*/ 0 w 97"/>
                        <a:gd name="T1" fmla="*/ 129 h 162"/>
                        <a:gd name="T2" fmla="*/ 0 w 97"/>
                        <a:gd name="T3" fmla="*/ 161 h 162"/>
                        <a:gd name="T4" fmla="*/ 96 w 97"/>
                        <a:gd name="T5" fmla="*/ 26 h 162"/>
                        <a:gd name="T6" fmla="*/ 96 w 97"/>
                        <a:gd name="T7" fmla="*/ 0 h 162"/>
                        <a:gd name="T8" fmla="*/ 0 w 97"/>
                        <a:gd name="T9" fmla="*/ 129 h 16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97" h="162">
                          <a:moveTo>
                            <a:pt x="0" y="129"/>
                          </a:moveTo>
                          <a:lnTo>
                            <a:pt x="0" y="161"/>
                          </a:lnTo>
                          <a:lnTo>
                            <a:pt x="96" y="26"/>
                          </a:lnTo>
                          <a:lnTo>
                            <a:pt x="96" y="0"/>
                          </a:lnTo>
                          <a:lnTo>
                            <a:pt x="0" y="129"/>
                          </a:lnTo>
                        </a:path>
                      </a:pathLst>
                    </a:custGeom>
                    <a:solidFill>
                      <a:srgbClr val="001F5F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sp>
                <p:nvSpPr>
                  <p:cNvPr id="3176" name="Freeform 142"/>
                  <p:cNvSpPr>
                    <a:spLocks/>
                  </p:cNvSpPr>
                  <p:nvPr/>
                </p:nvSpPr>
                <p:spPr bwMode="auto">
                  <a:xfrm>
                    <a:off x="3133" y="2594"/>
                    <a:ext cx="361" cy="251"/>
                  </a:xfrm>
                  <a:custGeom>
                    <a:avLst/>
                    <a:gdLst>
                      <a:gd name="T0" fmla="*/ 0 w 361"/>
                      <a:gd name="T1" fmla="*/ 157 h 251"/>
                      <a:gd name="T2" fmla="*/ 239 w 361"/>
                      <a:gd name="T3" fmla="*/ 250 h 251"/>
                      <a:gd name="T4" fmla="*/ 360 w 361"/>
                      <a:gd name="T5" fmla="*/ 85 h 251"/>
                      <a:gd name="T6" fmla="*/ 131 w 361"/>
                      <a:gd name="T7" fmla="*/ 0 h 251"/>
                      <a:gd name="T8" fmla="*/ 0 w 361"/>
                      <a:gd name="T9" fmla="*/ 157 h 2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1" h="251">
                        <a:moveTo>
                          <a:pt x="0" y="157"/>
                        </a:moveTo>
                        <a:lnTo>
                          <a:pt x="239" y="250"/>
                        </a:lnTo>
                        <a:lnTo>
                          <a:pt x="360" y="85"/>
                        </a:lnTo>
                        <a:lnTo>
                          <a:pt x="131" y="0"/>
                        </a:lnTo>
                        <a:lnTo>
                          <a:pt x="0" y="157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77" name="Freeform 143"/>
                  <p:cNvSpPr>
                    <a:spLocks/>
                  </p:cNvSpPr>
                  <p:nvPr/>
                </p:nvSpPr>
                <p:spPr bwMode="auto">
                  <a:xfrm>
                    <a:off x="3166" y="2435"/>
                    <a:ext cx="283" cy="141"/>
                  </a:xfrm>
                  <a:custGeom>
                    <a:avLst/>
                    <a:gdLst>
                      <a:gd name="T0" fmla="*/ 186 w 283"/>
                      <a:gd name="T1" fmla="*/ 140 h 141"/>
                      <a:gd name="T2" fmla="*/ 282 w 283"/>
                      <a:gd name="T3" fmla="*/ 48 h 141"/>
                      <a:gd name="T4" fmla="*/ 107 w 283"/>
                      <a:gd name="T5" fmla="*/ 0 h 141"/>
                      <a:gd name="T6" fmla="*/ 0 w 283"/>
                      <a:gd name="T7" fmla="*/ 89 h 141"/>
                      <a:gd name="T8" fmla="*/ 186 w 283"/>
                      <a:gd name="T9" fmla="*/ 140 h 14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83" h="141">
                        <a:moveTo>
                          <a:pt x="186" y="140"/>
                        </a:moveTo>
                        <a:lnTo>
                          <a:pt x="282" y="48"/>
                        </a:lnTo>
                        <a:lnTo>
                          <a:pt x="107" y="0"/>
                        </a:lnTo>
                        <a:lnTo>
                          <a:pt x="0" y="89"/>
                        </a:lnTo>
                        <a:lnTo>
                          <a:pt x="186" y="140"/>
                        </a:lnTo>
                      </a:path>
                    </a:pathLst>
                  </a:custGeom>
                  <a:solidFill>
                    <a:srgbClr val="9FB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78" name="Freeform 144"/>
                  <p:cNvSpPr>
                    <a:spLocks/>
                  </p:cNvSpPr>
                  <p:nvPr/>
                </p:nvSpPr>
                <p:spPr bwMode="auto">
                  <a:xfrm>
                    <a:off x="3311" y="2196"/>
                    <a:ext cx="94" cy="166"/>
                  </a:xfrm>
                  <a:custGeom>
                    <a:avLst/>
                    <a:gdLst>
                      <a:gd name="T0" fmla="*/ 0 w 94"/>
                      <a:gd name="T1" fmla="*/ 0 h 166"/>
                      <a:gd name="T2" fmla="*/ 23 w 94"/>
                      <a:gd name="T3" fmla="*/ 165 h 166"/>
                      <a:gd name="T4" fmla="*/ 93 w 94"/>
                      <a:gd name="T5" fmla="*/ 110 h 166"/>
                      <a:gd name="T6" fmla="*/ 0 w 94"/>
                      <a:gd name="T7" fmla="*/ 0 h 16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94" h="166">
                        <a:moveTo>
                          <a:pt x="0" y="0"/>
                        </a:moveTo>
                        <a:lnTo>
                          <a:pt x="23" y="165"/>
                        </a:lnTo>
                        <a:lnTo>
                          <a:pt x="93" y="11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79" name="Freeform 145"/>
                  <p:cNvSpPr>
                    <a:spLocks/>
                  </p:cNvSpPr>
                  <p:nvPr/>
                </p:nvSpPr>
                <p:spPr bwMode="auto">
                  <a:xfrm>
                    <a:off x="3224" y="2195"/>
                    <a:ext cx="106" cy="167"/>
                  </a:xfrm>
                  <a:custGeom>
                    <a:avLst/>
                    <a:gdLst>
                      <a:gd name="T0" fmla="*/ 83 w 106"/>
                      <a:gd name="T1" fmla="*/ 0 h 167"/>
                      <a:gd name="T2" fmla="*/ 105 w 106"/>
                      <a:gd name="T3" fmla="*/ 166 h 167"/>
                      <a:gd name="T4" fmla="*/ 0 w 106"/>
                      <a:gd name="T5" fmla="*/ 149 h 167"/>
                      <a:gd name="T6" fmla="*/ 83 w 106"/>
                      <a:gd name="T7" fmla="*/ 0 h 16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06" h="167">
                        <a:moveTo>
                          <a:pt x="83" y="0"/>
                        </a:moveTo>
                        <a:lnTo>
                          <a:pt x="105" y="166"/>
                        </a:lnTo>
                        <a:lnTo>
                          <a:pt x="0" y="149"/>
                        </a:lnTo>
                        <a:lnTo>
                          <a:pt x="83" y="0"/>
                        </a:lnTo>
                      </a:path>
                    </a:pathLst>
                  </a:custGeom>
                  <a:solidFill>
                    <a:srgbClr val="9FB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80" name="Freeform 146"/>
                  <p:cNvSpPr>
                    <a:spLocks/>
                  </p:cNvSpPr>
                  <p:nvPr/>
                </p:nvSpPr>
                <p:spPr bwMode="auto">
                  <a:xfrm>
                    <a:off x="3224" y="2349"/>
                    <a:ext cx="106" cy="203"/>
                  </a:xfrm>
                  <a:custGeom>
                    <a:avLst/>
                    <a:gdLst>
                      <a:gd name="T0" fmla="*/ 0 w 106"/>
                      <a:gd name="T1" fmla="*/ 0 h 203"/>
                      <a:gd name="T2" fmla="*/ 105 w 106"/>
                      <a:gd name="T3" fmla="*/ 17 h 203"/>
                      <a:gd name="T4" fmla="*/ 105 w 106"/>
                      <a:gd name="T5" fmla="*/ 202 h 203"/>
                      <a:gd name="T6" fmla="*/ 0 w 106"/>
                      <a:gd name="T7" fmla="*/ 172 h 203"/>
                      <a:gd name="T8" fmla="*/ 0 w 106"/>
                      <a:gd name="T9" fmla="*/ 0 h 20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06" h="203">
                        <a:moveTo>
                          <a:pt x="0" y="0"/>
                        </a:moveTo>
                        <a:lnTo>
                          <a:pt x="105" y="17"/>
                        </a:lnTo>
                        <a:lnTo>
                          <a:pt x="105" y="202"/>
                        </a:lnTo>
                        <a:lnTo>
                          <a:pt x="0" y="17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81" name="Freeform 147"/>
                  <p:cNvSpPr>
                    <a:spLocks/>
                  </p:cNvSpPr>
                  <p:nvPr/>
                </p:nvSpPr>
                <p:spPr bwMode="auto">
                  <a:xfrm>
                    <a:off x="3335" y="2310"/>
                    <a:ext cx="70" cy="242"/>
                  </a:xfrm>
                  <a:custGeom>
                    <a:avLst/>
                    <a:gdLst>
                      <a:gd name="T0" fmla="*/ 0 w 70"/>
                      <a:gd name="T1" fmla="*/ 56 h 242"/>
                      <a:gd name="T2" fmla="*/ 69 w 70"/>
                      <a:gd name="T3" fmla="*/ 0 h 242"/>
                      <a:gd name="T4" fmla="*/ 69 w 70"/>
                      <a:gd name="T5" fmla="*/ 173 h 242"/>
                      <a:gd name="T6" fmla="*/ 0 w 70"/>
                      <a:gd name="T7" fmla="*/ 241 h 242"/>
                      <a:gd name="T8" fmla="*/ 0 w 70"/>
                      <a:gd name="T9" fmla="*/ 56 h 2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70" h="242">
                        <a:moveTo>
                          <a:pt x="0" y="56"/>
                        </a:moveTo>
                        <a:lnTo>
                          <a:pt x="69" y="0"/>
                        </a:lnTo>
                        <a:lnTo>
                          <a:pt x="69" y="173"/>
                        </a:lnTo>
                        <a:lnTo>
                          <a:pt x="0" y="241"/>
                        </a:lnTo>
                        <a:lnTo>
                          <a:pt x="0" y="56"/>
                        </a:lnTo>
                      </a:path>
                    </a:pathLst>
                  </a:custGeom>
                  <a:solidFill>
                    <a:srgbClr val="3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82" name="Freeform 148"/>
                  <p:cNvSpPr>
                    <a:spLocks/>
                  </p:cNvSpPr>
                  <p:nvPr/>
                </p:nvSpPr>
                <p:spPr bwMode="auto">
                  <a:xfrm>
                    <a:off x="3166" y="2528"/>
                    <a:ext cx="183" cy="273"/>
                  </a:xfrm>
                  <a:custGeom>
                    <a:avLst/>
                    <a:gdLst>
                      <a:gd name="T0" fmla="*/ 0 w 183"/>
                      <a:gd name="T1" fmla="*/ 0 h 273"/>
                      <a:gd name="T2" fmla="*/ 182 w 183"/>
                      <a:gd name="T3" fmla="*/ 52 h 273"/>
                      <a:gd name="T4" fmla="*/ 182 w 183"/>
                      <a:gd name="T5" fmla="*/ 272 h 273"/>
                      <a:gd name="T6" fmla="*/ 0 w 183"/>
                      <a:gd name="T7" fmla="*/ 204 h 273"/>
                      <a:gd name="T8" fmla="*/ 0 w 183"/>
                      <a:gd name="T9" fmla="*/ 0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83" h="273">
                        <a:moveTo>
                          <a:pt x="0" y="0"/>
                        </a:moveTo>
                        <a:lnTo>
                          <a:pt x="182" y="52"/>
                        </a:lnTo>
                        <a:lnTo>
                          <a:pt x="182" y="272"/>
                        </a:lnTo>
                        <a:lnTo>
                          <a:pt x="0" y="20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3F7FF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83" name="Freeform 149"/>
                  <p:cNvSpPr>
                    <a:spLocks/>
                  </p:cNvSpPr>
                  <p:nvPr/>
                </p:nvSpPr>
                <p:spPr bwMode="auto">
                  <a:xfrm>
                    <a:off x="3355" y="2485"/>
                    <a:ext cx="94" cy="316"/>
                  </a:xfrm>
                  <a:custGeom>
                    <a:avLst/>
                    <a:gdLst>
                      <a:gd name="T0" fmla="*/ 0 w 94"/>
                      <a:gd name="T1" fmla="*/ 94 h 316"/>
                      <a:gd name="T2" fmla="*/ 93 w 94"/>
                      <a:gd name="T3" fmla="*/ 0 h 316"/>
                      <a:gd name="T4" fmla="*/ 93 w 94"/>
                      <a:gd name="T5" fmla="*/ 188 h 316"/>
                      <a:gd name="T6" fmla="*/ 0 w 94"/>
                      <a:gd name="T7" fmla="*/ 315 h 316"/>
                      <a:gd name="T8" fmla="*/ 0 w 94"/>
                      <a:gd name="T9" fmla="*/ 94 h 31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94" h="316">
                        <a:moveTo>
                          <a:pt x="0" y="94"/>
                        </a:moveTo>
                        <a:lnTo>
                          <a:pt x="93" y="0"/>
                        </a:lnTo>
                        <a:lnTo>
                          <a:pt x="93" y="188"/>
                        </a:lnTo>
                        <a:lnTo>
                          <a:pt x="0" y="315"/>
                        </a:lnTo>
                        <a:lnTo>
                          <a:pt x="0" y="94"/>
                        </a:lnTo>
                      </a:path>
                    </a:pathLst>
                  </a:custGeom>
                  <a:solidFill>
                    <a:srgbClr val="001F9F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</p:grpSp>
            <p:grpSp>
              <p:nvGrpSpPr>
                <p:cNvPr id="3166" name="Group 150"/>
                <p:cNvGrpSpPr>
                  <a:grpSpLocks/>
                </p:cNvGrpSpPr>
                <p:nvPr/>
              </p:nvGrpSpPr>
              <p:grpSpPr bwMode="auto">
                <a:xfrm>
                  <a:off x="3202" y="2376"/>
                  <a:ext cx="112" cy="379"/>
                  <a:chOff x="3202" y="2376"/>
                  <a:chExt cx="112" cy="379"/>
                </a:xfrm>
              </p:grpSpPr>
              <p:grpSp>
                <p:nvGrpSpPr>
                  <p:cNvPr id="3167" name="Group 151"/>
                  <p:cNvGrpSpPr>
                    <a:grpSpLocks/>
                  </p:cNvGrpSpPr>
                  <p:nvPr/>
                </p:nvGrpSpPr>
                <p:grpSpPr bwMode="auto">
                  <a:xfrm>
                    <a:off x="3260" y="2376"/>
                    <a:ext cx="38" cy="107"/>
                    <a:chOff x="3260" y="2376"/>
                    <a:chExt cx="38" cy="107"/>
                  </a:xfrm>
                </p:grpSpPr>
                <p:sp>
                  <p:nvSpPr>
                    <p:cNvPr id="3171" name="Arc 152"/>
                    <p:cNvSpPr>
                      <a:spLocks/>
                    </p:cNvSpPr>
                    <p:nvPr/>
                  </p:nvSpPr>
                  <p:spPr bwMode="auto">
                    <a:xfrm>
                      <a:off x="3281" y="2377"/>
                      <a:ext cx="10" cy="53"/>
                    </a:xfrm>
                    <a:custGeom>
                      <a:avLst/>
                      <a:gdLst>
                        <a:gd name="T0" fmla="*/ 0 w 21600"/>
                        <a:gd name="T1" fmla="*/ 0 h 23571"/>
                        <a:gd name="T2" fmla="*/ 0 w 21600"/>
                        <a:gd name="T3" fmla="*/ 0 h 23571"/>
                        <a:gd name="T4" fmla="*/ 0 w 21600"/>
                        <a:gd name="T5" fmla="*/ 0 h 23571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600" h="23571" fill="none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258"/>
                            <a:pt x="21569" y="22915"/>
                            <a:pt x="21509" y="23570"/>
                          </a:cubicBezTo>
                        </a:path>
                        <a:path w="21600" h="23571" stroke="0" extrusionOk="0">
                          <a:moveTo>
                            <a:pt x="0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258"/>
                            <a:pt x="21569" y="22915"/>
                            <a:pt x="21509" y="23570"/>
                          </a:cubicBezTo>
                          <a:lnTo>
                            <a:pt x="0" y="2160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172" name="Arc 153"/>
                    <p:cNvSpPr>
                      <a:spLocks/>
                    </p:cNvSpPr>
                    <p:nvPr/>
                  </p:nvSpPr>
                  <p:spPr bwMode="auto">
                    <a:xfrm>
                      <a:off x="3266" y="2376"/>
                      <a:ext cx="8" cy="49"/>
                    </a:xfrm>
                    <a:custGeom>
                      <a:avLst/>
                      <a:gdLst>
                        <a:gd name="T0" fmla="*/ 0 w 21318"/>
                        <a:gd name="T1" fmla="*/ 0 h 21600"/>
                        <a:gd name="T2" fmla="*/ 0 w 21318"/>
                        <a:gd name="T3" fmla="*/ 0 h 21600"/>
                        <a:gd name="T4" fmla="*/ 0 w 21318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0" t="0" r="r" b="b"/>
                      <a:pathLst>
                        <a:path w="21318" h="21600" fill="none" extrusionOk="0">
                          <a:moveTo>
                            <a:pt x="0" y="18120"/>
                          </a:moveTo>
                          <a:cubicBezTo>
                            <a:pt x="1705" y="7672"/>
                            <a:pt x="10731" y="-1"/>
                            <a:pt x="21318" y="0"/>
                          </a:cubicBezTo>
                        </a:path>
                        <a:path w="21318" h="21600" stroke="0" extrusionOk="0">
                          <a:moveTo>
                            <a:pt x="0" y="18120"/>
                          </a:moveTo>
                          <a:cubicBezTo>
                            <a:pt x="1705" y="7672"/>
                            <a:pt x="10731" y="-1"/>
                            <a:pt x="21318" y="0"/>
                          </a:cubicBezTo>
                          <a:lnTo>
                            <a:pt x="21318" y="21600"/>
                          </a:lnTo>
                          <a:lnTo>
                            <a:pt x="0" y="181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173" name="Freeform 154"/>
                    <p:cNvSpPr>
                      <a:spLocks/>
                    </p:cNvSpPr>
                    <p:nvPr/>
                  </p:nvSpPr>
                  <p:spPr bwMode="auto">
                    <a:xfrm>
                      <a:off x="3260" y="2427"/>
                      <a:ext cx="14" cy="50"/>
                    </a:xfrm>
                    <a:custGeom>
                      <a:avLst/>
                      <a:gdLst>
                        <a:gd name="T0" fmla="*/ 0 w 14"/>
                        <a:gd name="T1" fmla="*/ 0 h 50"/>
                        <a:gd name="T2" fmla="*/ 0 w 14"/>
                        <a:gd name="T3" fmla="*/ 45 h 50"/>
                        <a:gd name="T4" fmla="*/ 13 w 14"/>
                        <a:gd name="T5" fmla="*/ 49 h 50"/>
                        <a:gd name="T6" fmla="*/ 13 w 14"/>
                        <a:gd name="T7" fmla="*/ 4 h 50"/>
                        <a:gd name="T8" fmla="*/ 0 w 14"/>
                        <a:gd name="T9" fmla="*/ 0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4" h="50">
                          <a:moveTo>
                            <a:pt x="0" y="0"/>
                          </a:moveTo>
                          <a:lnTo>
                            <a:pt x="0" y="45"/>
                          </a:lnTo>
                          <a:lnTo>
                            <a:pt x="13" y="49"/>
                          </a:lnTo>
                          <a:lnTo>
                            <a:pt x="13" y="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174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3284" y="2433"/>
                      <a:ext cx="14" cy="50"/>
                    </a:xfrm>
                    <a:custGeom>
                      <a:avLst/>
                      <a:gdLst>
                        <a:gd name="T0" fmla="*/ 0 w 14"/>
                        <a:gd name="T1" fmla="*/ 0 h 50"/>
                        <a:gd name="T2" fmla="*/ 0 w 14"/>
                        <a:gd name="T3" fmla="*/ 45 h 50"/>
                        <a:gd name="T4" fmla="*/ 13 w 14"/>
                        <a:gd name="T5" fmla="*/ 49 h 50"/>
                        <a:gd name="T6" fmla="*/ 13 w 14"/>
                        <a:gd name="T7" fmla="*/ 5 h 50"/>
                        <a:gd name="T8" fmla="*/ 0 w 14"/>
                        <a:gd name="T9" fmla="*/ 0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4" h="50">
                          <a:moveTo>
                            <a:pt x="0" y="0"/>
                          </a:moveTo>
                          <a:lnTo>
                            <a:pt x="0" y="45"/>
                          </a:lnTo>
                          <a:lnTo>
                            <a:pt x="13" y="49"/>
                          </a:lnTo>
                          <a:lnTo>
                            <a:pt x="13" y="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  <p:grpSp>
                <p:nvGrpSpPr>
                  <p:cNvPr id="3168" name="Group 156"/>
                  <p:cNvGrpSpPr>
                    <a:grpSpLocks/>
                  </p:cNvGrpSpPr>
                  <p:nvPr/>
                </p:nvGrpSpPr>
                <p:grpSpPr bwMode="auto">
                  <a:xfrm>
                    <a:off x="3202" y="2588"/>
                    <a:ext cx="112" cy="167"/>
                    <a:chOff x="3202" y="2588"/>
                    <a:chExt cx="112" cy="167"/>
                  </a:xfrm>
                </p:grpSpPr>
                <p:sp>
                  <p:nvSpPr>
                    <p:cNvPr id="3169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3202" y="2648"/>
                      <a:ext cx="112" cy="107"/>
                    </a:xfrm>
                    <a:custGeom>
                      <a:avLst/>
                      <a:gdLst>
                        <a:gd name="T0" fmla="*/ 0 w 112"/>
                        <a:gd name="T1" fmla="*/ 0 h 107"/>
                        <a:gd name="T2" fmla="*/ 0 w 112"/>
                        <a:gd name="T3" fmla="*/ 66 h 107"/>
                        <a:gd name="T4" fmla="*/ 111 w 112"/>
                        <a:gd name="T5" fmla="*/ 106 h 107"/>
                        <a:gd name="T6" fmla="*/ 111 w 112"/>
                        <a:gd name="T7" fmla="*/ 39 h 107"/>
                        <a:gd name="T8" fmla="*/ 0 w 112"/>
                        <a:gd name="T9" fmla="*/ 0 h 10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12" h="107">
                          <a:moveTo>
                            <a:pt x="0" y="0"/>
                          </a:moveTo>
                          <a:lnTo>
                            <a:pt x="0" y="66"/>
                          </a:lnTo>
                          <a:lnTo>
                            <a:pt x="111" y="106"/>
                          </a:lnTo>
                          <a:lnTo>
                            <a:pt x="111" y="3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  <p:sp>
                  <p:nvSpPr>
                    <p:cNvPr id="3170" name="Freeform 158"/>
                    <p:cNvSpPr>
                      <a:spLocks/>
                    </p:cNvSpPr>
                    <p:nvPr/>
                  </p:nvSpPr>
                  <p:spPr bwMode="auto">
                    <a:xfrm>
                      <a:off x="3204" y="2588"/>
                      <a:ext cx="105" cy="79"/>
                    </a:xfrm>
                    <a:custGeom>
                      <a:avLst/>
                      <a:gdLst>
                        <a:gd name="T0" fmla="*/ 0 w 105"/>
                        <a:gd name="T1" fmla="*/ 0 h 79"/>
                        <a:gd name="T2" fmla="*/ 0 w 105"/>
                        <a:gd name="T3" fmla="*/ 45 h 79"/>
                        <a:gd name="T4" fmla="*/ 104 w 105"/>
                        <a:gd name="T5" fmla="*/ 78 h 79"/>
                        <a:gd name="T6" fmla="*/ 104 w 105"/>
                        <a:gd name="T7" fmla="*/ 33 h 79"/>
                        <a:gd name="T8" fmla="*/ 0 w 105"/>
                        <a:gd name="T9" fmla="*/ 0 h 7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0" t="0" r="r" b="b"/>
                      <a:pathLst>
                        <a:path w="105" h="79">
                          <a:moveTo>
                            <a:pt x="0" y="0"/>
                          </a:moveTo>
                          <a:lnTo>
                            <a:pt x="0" y="45"/>
                          </a:lnTo>
                          <a:lnTo>
                            <a:pt x="104" y="78"/>
                          </a:lnTo>
                          <a:lnTo>
                            <a:pt x="104" y="3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chemeClr val="tx1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en-US" sz="2000" i="0">
                        <a:solidFill>
                          <a:srgbClr val="000000"/>
                        </a:solidFill>
                      </a:endParaRPr>
                    </a:p>
                  </p:txBody>
                </p:sp>
              </p:grpSp>
            </p:grpSp>
          </p:grpSp>
        </p:grpSp>
        <p:sp>
          <p:nvSpPr>
            <p:cNvPr id="3092" name="Line 159"/>
            <p:cNvSpPr>
              <a:spLocks noChangeShapeType="1"/>
            </p:cNvSpPr>
            <p:nvPr/>
          </p:nvSpPr>
          <p:spPr bwMode="auto">
            <a:xfrm flipV="1">
              <a:off x="494" y="1598"/>
              <a:ext cx="2137" cy="2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grpSp>
          <p:nvGrpSpPr>
            <p:cNvPr id="3093" name="Group 160"/>
            <p:cNvGrpSpPr>
              <a:grpSpLocks/>
            </p:cNvGrpSpPr>
            <p:nvPr/>
          </p:nvGrpSpPr>
          <p:grpSpPr bwMode="auto">
            <a:xfrm>
              <a:off x="2362" y="1135"/>
              <a:ext cx="186" cy="287"/>
              <a:chOff x="3759" y="1461"/>
              <a:chExt cx="310" cy="371"/>
            </a:xfrm>
          </p:grpSpPr>
          <p:grpSp>
            <p:nvGrpSpPr>
              <p:cNvPr id="3124" name="Group 161"/>
              <p:cNvGrpSpPr>
                <a:grpSpLocks/>
              </p:cNvGrpSpPr>
              <p:nvPr/>
            </p:nvGrpSpPr>
            <p:grpSpPr bwMode="auto">
              <a:xfrm>
                <a:off x="3833" y="1461"/>
                <a:ext cx="164" cy="291"/>
                <a:chOff x="3833" y="1461"/>
                <a:chExt cx="164" cy="291"/>
              </a:xfrm>
            </p:grpSpPr>
            <p:sp>
              <p:nvSpPr>
                <p:cNvPr id="3151" name="Freeform 162"/>
                <p:cNvSpPr>
                  <a:spLocks/>
                </p:cNvSpPr>
                <p:nvPr/>
              </p:nvSpPr>
              <p:spPr bwMode="auto">
                <a:xfrm>
                  <a:off x="3833" y="1529"/>
                  <a:ext cx="164" cy="223"/>
                </a:xfrm>
                <a:custGeom>
                  <a:avLst/>
                  <a:gdLst>
                    <a:gd name="T0" fmla="*/ 138 w 164"/>
                    <a:gd name="T1" fmla="*/ 76 h 223"/>
                    <a:gd name="T2" fmla="*/ 145 w 164"/>
                    <a:gd name="T3" fmla="*/ 88 h 223"/>
                    <a:gd name="T4" fmla="*/ 154 w 164"/>
                    <a:gd name="T5" fmla="*/ 104 h 223"/>
                    <a:gd name="T6" fmla="*/ 160 w 164"/>
                    <a:gd name="T7" fmla="*/ 116 h 223"/>
                    <a:gd name="T8" fmla="*/ 163 w 164"/>
                    <a:gd name="T9" fmla="*/ 132 h 223"/>
                    <a:gd name="T10" fmla="*/ 163 w 164"/>
                    <a:gd name="T11" fmla="*/ 145 h 223"/>
                    <a:gd name="T12" fmla="*/ 160 w 164"/>
                    <a:gd name="T13" fmla="*/ 165 h 223"/>
                    <a:gd name="T14" fmla="*/ 153 w 164"/>
                    <a:gd name="T15" fmla="*/ 180 h 223"/>
                    <a:gd name="T16" fmla="*/ 142 w 164"/>
                    <a:gd name="T17" fmla="*/ 196 h 223"/>
                    <a:gd name="T18" fmla="*/ 127 w 164"/>
                    <a:gd name="T19" fmla="*/ 207 h 223"/>
                    <a:gd name="T20" fmla="*/ 114 w 164"/>
                    <a:gd name="T21" fmla="*/ 214 h 223"/>
                    <a:gd name="T22" fmla="*/ 100 w 164"/>
                    <a:gd name="T23" fmla="*/ 220 h 223"/>
                    <a:gd name="T24" fmla="*/ 79 w 164"/>
                    <a:gd name="T25" fmla="*/ 222 h 223"/>
                    <a:gd name="T26" fmla="*/ 60 w 164"/>
                    <a:gd name="T27" fmla="*/ 220 h 223"/>
                    <a:gd name="T28" fmla="*/ 48 w 164"/>
                    <a:gd name="T29" fmla="*/ 215 h 223"/>
                    <a:gd name="T30" fmla="*/ 35 w 164"/>
                    <a:gd name="T31" fmla="*/ 208 h 223"/>
                    <a:gd name="T32" fmla="*/ 25 w 164"/>
                    <a:gd name="T33" fmla="*/ 200 h 223"/>
                    <a:gd name="T34" fmla="*/ 16 w 164"/>
                    <a:gd name="T35" fmla="*/ 190 h 223"/>
                    <a:gd name="T36" fmla="*/ 10 w 164"/>
                    <a:gd name="T37" fmla="*/ 181 h 223"/>
                    <a:gd name="T38" fmla="*/ 6 w 164"/>
                    <a:gd name="T39" fmla="*/ 170 h 223"/>
                    <a:gd name="T40" fmla="*/ 2 w 164"/>
                    <a:gd name="T41" fmla="*/ 159 h 223"/>
                    <a:gd name="T42" fmla="*/ 0 w 164"/>
                    <a:gd name="T43" fmla="*/ 145 h 223"/>
                    <a:gd name="T44" fmla="*/ 1 w 164"/>
                    <a:gd name="T45" fmla="*/ 131 h 223"/>
                    <a:gd name="T46" fmla="*/ 5 w 164"/>
                    <a:gd name="T47" fmla="*/ 118 h 223"/>
                    <a:gd name="T48" fmla="*/ 10 w 164"/>
                    <a:gd name="T49" fmla="*/ 103 h 223"/>
                    <a:gd name="T50" fmla="*/ 19 w 164"/>
                    <a:gd name="T51" fmla="*/ 87 h 223"/>
                    <a:gd name="T52" fmla="*/ 24 w 164"/>
                    <a:gd name="T53" fmla="*/ 76 h 223"/>
                    <a:gd name="T54" fmla="*/ 29 w 164"/>
                    <a:gd name="T55" fmla="*/ 63 h 223"/>
                    <a:gd name="T56" fmla="*/ 34 w 164"/>
                    <a:gd name="T57" fmla="*/ 47 h 223"/>
                    <a:gd name="T58" fmla="*/ 37 w 164"/>
                    <a:gd name="T59" fmla="*/ 33 h 223"/>
                    <a:gd name="T60" fmla="*/ 40 w 164"/>
                    <a:gd name="T61" fmla="*/ 18 h 223"/>
                    <a:gd name="T62" fmla="*/ 40 w 164"/>
                    <a:gd name="T63" fmla="*/ 0 h 223"/>
                    <a:gd name="T64" fmla="*/ 117 w 164"/>
                    <a:gd name="T65" fmla="*/ 0 h 223"/>
                    <a:gd name="T66" fmla="*/ 117 w 164"/>
                    <a:gd name="T67" fmla="*/ 15 h 223"/>
                    <a:gd name="T68" fmla="*/ 121 w 164"/>
                    <a:gd name="T69" fmla="*/ 34 h 223"/>
                    <a:gd name="T70" fmla="*/ 126 w 164"/>
                    <a:gd name="T71" fmla="*/ 49 h 223"/>
                    <a:gd name="T72" fmla="*/ 131 w 164"/>
                    <a:gd name="T73" fmla="*/ 63 h 223"/>
                    <a:gd name="T74" fmla="*/ 138 w 164"/>
                    <a:gd name="T75" fmla="*/ 76 h 22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164" h="223">
                      <a:moveTo>
                        <a:pt x="138" y="76"/>
                      </a:moveTo>
                      <a:lnTo>
                        <a:pt x="145" y="88"/>
                      </a:lnTo>
                      <a:lnTo>
                        <a:pt x="154" y="104"/>
                      </a:lnTo>
                      <a:lnTo>
                        <a:pt x="160" y="116"/>
                      </a:lnTo>
                      <a:lnTo>
                        <a:pt x="163" y="132"/>
                      </a:lnTo>
                      <a:lnTo>
                        <a:pt x="163" y="145"/>
                      </a:lnTo>
                      <a:lnTo>
                        <a:pt x="160" y="165"/>
                      </a:lnTo>
                      <a:lnTo>
                        <a:pt x="153" y="180"/>
                      </a:lnTo>
                      <a:lnTo>
                        <a:pt x="142" y="196"/>
                      </a:lnTo>
                      <a:lnTo>
                        <a:pt x="127" y="207"/>
                      </a:lnTo>
                      <a:lnTo>
                        <a:pt x="114" y="214"/>
                      </a:lnTo>
                      <a:lnTo>
                        <a:pt x="100" y="220"/>
                      </a:lnTo>
                      <a:lnTo>
                        <a:pt x="79" y="222"/>
                      </a:lnTo>
                      <a:lnTo>
                        <a:pt x="60" y="220"/>
                      </a:lnTo>
                      <a:lnTo>
                        <a:pt x="48" y="215"/>
                      </a:lnTo>
                      <a:lnTo>
                        <a:pt x="35" y="208"/>
                      </a:lnTo>
                      <a:lnTo>
                        <a:pt x="25" y="200"/>
                      </a:lnTo>
                      <a:lnTo>
                        <a:pt x="16" y="190"/>
                      </a:lnTo>
                      <a:lnTo>
                        <a:pt x="10" y="181"/>
                      </a:lnTo>
                      <a:lnTo>
                        <a:pt x="6" y="170"/>
                      </a:lnTo>
                      <a:lnTo>
                        <a:pt x="2" y="159"/>
                      </a:lnTo>
                      <a:lnTo>
                        <a:pt x="0" y="145"/>
                      </a:lnTo>
                      <a:lnTo>
                        <a:pt x="1" y="131"/>
                      </a:lnTo>
                      <a:lnTo>
                        <a:pt x="5" y="118"/>
                      </a:lnTo>
                      <a:lnTo>
                        <a:pt x="10" y="103"/>
                      </a:lnTo>
                      <a:lnTo>
                        <a:pt x="19" y="87"/>
                      </a:lnTo>
                      <a:lnTo>
                        <a:pt x="24" y="76"/>
                      </a:lnTo>
                      <a:lnTo>
                        <a:pt x="29" y="63"/>
                      </a:lnTo>
                      <a:lnTo>
                        <a:pt x="34" y="47"/>
                      </a:lnTo>
                      <a:lnTo>
                        <a:pt x="37" y="33"/>
                      </a:lnTo>
                      <a:lnTo>
                        <a:pt x="40" y="18"/>
                      </a:lnTo>
                      <a:lnTo>
                        <a:pt x="40" y="0"/>
                      </a:lnTo>
                      <a:lnTo>
                        <a:pt x="117" y="0"/>
                      </a:lnTo>
                      <a:lnTo>
                        <a:pt x="117" y="15"/>
                      </a:lnTo>
                      <a:lnTo>
                        <a:pt x="121" y="34"/>
                      </a:lnTo>
                      <a:lnTo>
                        <a:pt x="126" y="49"/>
                      </a:lnTo>
                      <a:lnTo>
                        <a:pt x="131" y="63"/>
                      </a:lnTo>
                      <a:lnTo>
                        <a:pt x="138" y="76"/>
                      </a:lnTo>
                    </a:path>
                  </a:pathLst>
                </a:custGeom>
                <a:solidFill>
                  <a:srgbClr val="FFFFF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grpSp>
              <p:nvGrpSpPr>
                <p:cNvPr id="3152" name="Group 163"/>
                <p:cNvGrpSpPr>
                  <a:grpSpLocks/>
                </p:cNvGrpSpPr>
                <p:nvPr/>
              </p:nvGrpSpPr>
              <p:grpSpPr bwMode="auto">
                <a:xfrm>
                  <a:off x="3873" y="1461"/>
                  <a:ext cx="77" cy="72"/>
                  <a:chOff x="3873" y="1461"/>
                  <a:chExt cx="77" cy="72"/>
                </a:xfrm>
              </p:grpSpPr>
              <p:sp>
                <p:nvSpPr>
                  <p:cNvPr id="3153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1461"/>
                    <a:ext cx="44" cy="3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endParaRPr lang="en-US" altLang="en-US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54" name="Freeform 165"/>
                  <p:cNvSpPr>
                    <a:spLocks/>
                  </p:cNvSpPr>
                  <p:nvPr/>
                </p:nvSpPr>
                <p:spPr bwMode="auto">
                  <a:xfrm>
                    <a:off x="3873" y="1512"/>
                    <a:ext cx="77" cy="21"/>
                  </a:xfrm>
                  <a:custGeom>
                    <a:avLst/>
                    <a:gdLst>
                      <a:gd name="T0" fmla="*/ 76 w 77"/>
                      <a:gd name="T1" fmla="*/ 20 h 21"/>
                      <a:gd name="T2" fmla="*/ 76 w 77"/>
                      <a:gd name="T3" fmla="*/ 0 h 21"/>
                      <a:gd name="T4" fmla="*/ 59 w 77"/>
                      <a:gd name="T5" fmla="*/ 0 h 21"/>
                      <a:gd name="T6" fmla="*/ 0 w 77"/>
                      <a:gd name="T7" fmla="*/ 13 h 21"/>
                      <a:gd name="T8" fmla="*/ 0 w 77"/>
                      <a:gd name="T9" fmla="*/ 20 h 21"/>
                      <a:gd name="T10" fmla="*/ 76 w 77"/>
                      <a:gd name="T11" fmla="*/ 20 h 2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77" h="21">
                        <a:moveTo>
                          <a:pt x="76" y="20"/>
                        </a:move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3"/>
                        </a:lnTo>
                        <a:lnTo>
                          <a:pt x="0" y="20"/>
                        </a:lnTo>
                        <a:lnTo>
                          <a:pt x="76" y="2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55" name="Freeform 166"/>
                  <p:cNvSpPr>
                    <a:spLocks/>
                  </p:cNvSpPr>
                  <p:nvPr/>
                </p:nvSpPr>
                <p:spPr bwMode="auto">
                  <a:xfrm>
                    <a:off x="3873" y="1498"/>
                    <a:ext cx="77" cy="28"/>
                  </a:xfrm>
                  <a:custGeom>
                    <a:avLst/>
                    <a:gdLst>
                      <a:gd name="T0" fmla="*/ 59 w 77"/>
                      <a:gd name="T1" fmla="*/ 13 h 28"/>
                      <a:gd name="T2" fmla="*/ 76 w 77"/>
                      <a:gd name="T3" fmla="*/ 13 h 28"/>
                      <a:gd name="T4" fmla="*/ 76 w 77"/>
                      <a:gd name="T5" fmla="*/ 0 h 28"/>
                      <a:gd name="T6" fmla="*/ 59 w 77"/>
                      <a:gd name="T7" fmla="*/ 0 h 28"/>
                      <a:gd name="T8" fmla="*/ 0 w 77"/>
                      <a:gd name="T9" fmla="*/ 13 h 28"/>
                      <a:gd name="T10" fmla="*/ 0 w 77"/>
                      <a:gd name="T11" fmla="*/ 27 h 28"/>
                      <a:gd name="T12" fmla="*/ 59 w 77"/>
                      <a:gd name="T13" fmla="*/ 13 h 2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77" h="28">
                        <a:moveTo>
                          <a:pt x="59" y="13"/>
                        </a:moveTo>
                        <a:lnTo>
                          <a:pt x="76" y="13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3"/>
                        </a:lnTo>
                        <a:lnTo>
                          <a:pt x="0" y="27"/>
                        </a:lnTo>
                        <a:lnTo>
                          <a:pt x="59" y="13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56" name="Freeform 167"/>
                  <p:cNvSpPr>
                    <a:spLocks/>
                  </p:cNvSpPr>
                  <p:nvPr/>
                </p:nvSpPr>
                <p:spPr bwMode="auto">
                  <a:xfrm>
                    <a:off x="3873" y="1484"/>
                    <a:ext cx="77" cy="29"/>
                  </a:xfrm>
                  <a:custGeom>
                    <a:avLst/>
                    <a:gdLst>
                      <a:gd name="T0" fmla="*/ 59 w 77"/>
                      <a:gd name="T1" fmla="*/ 14 h 29"/>
                      <a:gd name="T2" fmla="*/ 76 w 77"/>
                      <a:gd name="T3" fmla="*/ 14 h 29"/>
                      <a:gd name="T4" fmla="*/ 76 w 77"/>
                      <a:gd name="T5" fmla="*/ 0 h 29"/>
                      <a:gd name="T6" fmla="*/ 59 w 77"/>
                      <a:gd name="T7" fmla="*/ 0 h 29"/>
                      <a:gd name="T8" fmla="*/ 0 w 77"/>
                      <a:gd name="T9" fmla="*/ 14 h 29"/>
                      <a:gd name="T10" fmla="*/ 0 w 77"/>
                      <a:gd name="T11" fmla="*/ 28 h 29"/>
                      <a:gd name="T12" fmla="*/ 59 w 77"/>
                      <a:gd name="T13" fmla="*/ 14 h 2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77" h="29">
                        <a:moveTo>
                          <a:pt x="59" y="14"/>
                        </a:moveTo>
                        <a:lnTo>
                          <a:pt x="76" y="14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4"/>
                        </a:lnTo>
                        <a:lnTo>
                          <a:pt x="0" y="28"/>
                        </a:lnTo>
                        <a:lnTo>
                          <a:pt x="59" y="14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57" name="Freeform 168"/>
                  <p:cNvSpPr>
                    <a:spLocks/>
                  </p:cNvSpPr>
                  <p:nvPr/>
                </p:nvSpPr>
                <p:spPr bwMode="auto">
                  <a:xfrm>
                    <a:off x="3873" y="1471"/>
                    <a:ext cx="77" cy="28"/>
                  </a:xfrm>
                  <a:custGeom>
                    <a:avLst/>
                    <a:gdLst>
                      <a:gd name="T0" fmla="*/ 59 w 77"/>
                      <a:gd name="T1" fmla="*/ 14 h 28"/>
                      <a:gd name="T2" fmla="*/ 61 w 77"/>
                      <a:gd name="T3" fmla="*/ 13 h 28"/>
                      <a:gd name="T4" fmla="*/ 76 w 77"/>
                      <a:gd name="T5" fmla="*/ 14 h 28"/>
                      <a:gd name="T6" fmla="*/ 76 w 77"/>
                      <a:gd name="T7" fmla="*/ 0 h 28"/>
                      <a:gd name="T8" fmla="*/ 59 w 77"/>
                      <a:gd name="T9" fmla="*/ 0 h 28"/>
                      <a:gd name="T10" fmla="*/ 0 w 77"/>
                      <a:gd name="T11" fmla="*/ 14 h 28"/>
                      <a:gd name="T12" fmla="*/ 0 w 77"/>
                      <a:gd name="T13" fmla="*/ 27 h 28"/>
                      <a:gd name="T14" fmla="*/ 59 w 77"/>
                      <a:gd name="T15" fmla="*/ 14 h 2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77" h="28">
                        <a:moveTo>
                          <a:pt x="59" y="14"/>
                        </a:moveTo>
                        <a:lnTo>
                          <a:pt x="61" y="13"/>
                        </a:lnTo>
                        <a:lnTo>
                          <a:pt x="76" y="14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4"/>
                        </a:lnTo>
                        <a:lnTo>
                          <a:pt x="0" y="27"/>
                        </a:lnTo>
                        <a:lnTo>
                          <a:pt x="59" y="14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  <p:sp>
                <p:nvSpPr>
                  <p:cNvPr id="3158" name="Freeform 169"/>
                  <p:cNvSpPr>
                    <a:spLocks/>
                  </p:cNvSpPr>
                  <p:nvPr/>
                </p:nvSpPr>
                <p:spPr bwMode="auto">
                  <a:xfrm>
                    <a:off x="3873" y="1463"/>
                    <a:ext cx="77" cy="22"/>
                  </a:xfrm>
                  <a:custGeom>
                    <a:avLst/>
                    <a:gdLst>
                      <a:gd name="T0" fmla="*/ 59 w 77"/>
                      <a:gd name="T1" fmla="*/ 7 h 22"/>
                      <a:gd name="T2" fmla="*/ 76 w 77"/>
                      <a:gd name="T3" fmla="*/ 7 h 22"/>
                      <a:gd name="T4" fmla="*/ 68 w 77"/>
                      <a:gd name="T5" fmla="*/ 0 h 22"/>
                      <a:gd name="T6" fmla="*/ 9 w 77"/>
                      <a:gd name="T7" fmla="*/ 0 h 22"/>
                      <a:gd name="T8" fmla="*/ 0 w 77"/>
                      <a:gd name="T9" fmla="*/ 7 h 22"/>
                      <a:gd name="T10" fmla="*/ 0 w 77"/>
                      <a:gd name="T11" fmla="*/ 21 h 22"/>
                      <a:gd name="T12" fmla="*/ 59 w 77"/>
                      <a:gd name="T13" fmla="*/ 7 h 2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77" h="22">
                        <a:moveTo>
                          <a:pt x="59" y="7"/>
                        </a:moveTo>
                        <a:lnTo>
                          <a:pt x="76" y="7"/>
                        </a:lnTo>
                        <a:lnTo>
                          <a:pt x="68" y="0"/>
                        </a:lnTo>
                        <a:lnTo>
                          <a:pt x="9" y="0"/>
                        </a:lnTo>
                        <a:lnTo>
                          <a:pt x="0" y="7"/>
                        </a:lnTo>
                        <a:lnTo>
                          <a:pt x="0" y="21"/>
                        </a:lnTo>
                        <a:lnTo>
                          <a:pt x="59" y="7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2000" i="0">
                      <a:solidFill>
                        <a:srgbClr val="000000"/>
                      </a:solidFill>
                    </a:endParaRPr>
                  </a:p>
                </p:txBody>
              </p:sp>
            </p:grpSp>
          </p:grpSp>
          <p:grpSp>
            <p:nvGrpSpPr>
              <p:cNvPr id="3125" name="Group 170"/>
              <p:cNvGrpSpPr>
                <a:grpSpLocks/>
              </p:cNvGrpSpPr>
              <p:nvPr/>
            </p:nvGrpSpPr>
            <p:grpSpPr bwMode="auto">
              <a:xfrm>
                <a:off x="3759" y="1584"/>
                <a:ext cx="310" cy="248"/>
                <a:chOff x="3759" y="1584"/>
                <a:chExt cx="310" cy="248"/>
              </a:xfrm>
            </p:grpSpPr>
            <p:sp>
              <p:nvSpPr>
                <p:cNvPr id="3126" name="Line 171"/>
                <p:cNvSpPr>
                  <a:spLocks noChangeShapeType="1"/>
                </p:cNvSpPr>
                <p:nvPr/>
              </p:nvSpPr>
              <p:spPr bwMode="auto">
                <a:xfrm flipV="1">
                  <a:off x="3841" y="1748"/>
                  <a:ext cx="19" cy="5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27" name="Line 172"/>
                <p:cNvSpPr>
                  <a:spLocks noChangeShapeType="1"/>
                </p:cNvSpPr>
                <p:nvPr/>
              </p:nvSpPr>
              <p:spPr bwMode="auto">
                <a:xfrm flipV="1">
                  <a:off x="3873" y="1759"/>
                  <a:ext cx="0" cy="3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28" name="Line 173"/>
                <p:cNvSpPr>
                  <a:spLocks noChangeShapeType="1"/>
                </p:cNvSpPr>
                <p:nvPr/>
              </p:nvSpPr>
              <p:spPr bwMode="auto">
                <a:xfrm flipV="1">
                  <a:off x="3892" y="1763"/>
                  <a:ext cx="3" cy="6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29" name="Line 174"/>
                <p:cNvSpPr>
                  <a:spLocks noChangeShapeType="1"/>
                </p:cNvSpPr>
                <p:nvPr/>
              </p:nvSpPr>
              <p:spPr bwMode="auto">
                <a:xfrm flipH="1" flipV="1">
                  <a:off x="3911" y="1765"/>
                  <a:ext cx="7" cy="3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0" name="Line 175"/>
                <p:cNvSpPr>
                  <a:spLocks noChangeShapeType="1"/>
                </p:cNvSpPr>
                <p:nvPr/>
              </p:nvSpPr>
              <p:spPr bwMode="auto">
                <a:xfrm flipH="1" flipV="1">
                  <a:off x="3928" y="1765"/>
                  <a:ext cx="14" cy="6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1" name="Line 176"/>
                <p:cNvSpPr>
                  <a:spLocks noChangeShapeType="1"/>
                </p:cNvSpPr>
                <p:nvPr/>
              </p:nvSpPr>
              <p:spPr bwMode="auto">
                <a:xfrm>
                  <a:off x="3954" y="1772"/>
                  <a:ext cx="2" cy="1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2" name="Line 177"/>
                <p:cNvSpPr>
                  <a:spLocks noChangeShapeType="1"/>
                </p:cNvSpPr>
                <p:nvPr/>
              </p:nvSpPr>
              <p:spPr bwMode="auto">
                <a:xfrm>
                  <a:off x="3973" y="1758"/>
                  <a:ext cx="14" cy="4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3" name="Line 178"/>
                <p:cNvSpPr>
                  <a:spLocks noChangeShapeType="1"/>
                </p:cNvSpPr>
                <p:nvPr/>
              </p:nvSpPr>
              <p:spPr bwMode="auto">
                <a:xfrm>
                  <a:off x="3990" y="1747"/>
                  <a:ext cx="1" cy="1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4" name="Line 179"/>
                <p:cNvSpPr>
                  <a:spLocks noChangeShapeType="1"/>
                </p:cNvSpPr>
                <p:nvPr/>
              </p:nvSpPr>
              <p:spPr bwMode="auto">
                <a:xfrm>
                  <a:off x="4002" y="1731"/>
                  <a:ext cx="32" cy="2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5" name="Line 180"/>
                <p:cNvSpPr>
                  <a:spLocks noChangeShapeType="1"/>
                </p:cNvSpPr>
                <p:nvPr/>
              </p:nvSpPr>
              <p:spPr bwMode="auto">
                <a:xfrm>
                  <a:off x="4014" y="1716"/>
                  <a:ext cx="12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6" name="Line 181"/>
                <p:cNvSpPr>
                  <a:spLocks noChangeShapeType="1"/>
                </p:cNvSpPr>
                <p:nvPr/>
              </p:nvSpPr>
              <p:spPr bwMode="auto">
                <a:xfrm>
                  <a:off x="4018" y="1700"/>
                  <a:ext cx="42" cy="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7" name="Line 182"/>
                <p:cNvSpPr>
                  <a:spLocks noChangeShapeType="1"/>
                </p:cNvSpPr>
                <p:nvPr/>
              </p:nvSpPr>
              <p:spPr bwMode="auto">
                <a:xfrm>
                  <a:off x="4022" y="1676"/>
                  <a:ext cx="14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8" name="Line 183"/>
                <p:cNvSpPr>
                  <a:spLocks noChangeShapeType="1"/>
                </p:cNvSpPr>
                <p:nvPr/>
              </p:nvSpPr>
              <p:spPr bwMode="auto">
                <a:xfrm>
                  <a:off x="4022" y="1657"/>
                  <a:ext cx="47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39" name="Line 184"/>
                <p:cNvSpPr>
                  <a:spLocks noChangeShapeType="1"/>
                </p:cNvSpPr>
                <p:nvPr/>
              </p:nvSpPr>
              <p:spPr bwMode="auto">
                <a:xfrm flipV="1">
                  <a:off x="4021" y="1627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0" name="Line 185"/>
                <p:cNvSpPr>
                  <a:spLocks noChangeShapeType="1"/>
                </p:cNvSpPr>
                <p:nvPr/>
              </p:nvSpPr>
              <p:spPr bwMode="auto">
                <a:xfrm flipV="1">
                  <a:off x="4008" y="1589"/>
                  <a:ext cx="57" cy="3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1" name="Line 186"/>
                <p:cNvSpPr>
                  <a:spLocks noChangeShapeType="1"/>
                </p:cNvSpPr>
                <p:nvPr/>
              </p:nvSpPr>
              <p:spPr bwMode="auto">
                <a:xfrm flipV="1">
                  <a:off x="3998" y="1584"/>
                  <a:ext cx="7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2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3794" y="1740"/>
                  <a:ext cx="48" cy="2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3" name="Line 188"/>
                <p:cNvSpPr>
                  <a:spLocks noChangeShapeType="1"/>
                </p:cNvSpPr>
                <p:nvPr/>
              </p:nvSpPr>
              <p:spPr bwMode="auto">
                <a:xfrm flipH="1">
                  <a:off x="3802" y="1726"/>
                  <a:ext cx="28" cy="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4" name="Line 189"/>
                <p:cNvSpPr>
                  <a:spLocks noChangeShapeType="1"/>
                </p:cNvSpPr>
                <p:nvPr/>
              </p:nvSpPr>
              <p:spPr bwMode="auto">
                <a:xfrm flipH="1">
                  <a:off x="3768" y="1709"/>
                  <a:ext cx="58" cy="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5" name="Line 190"/>
                <p:cNvSpPr>
                  <a:spLocks noChangeShapeType="1"/>
                </p:cNvSpPr>
                <p:nvPr/>
              </p:nvSpPr>
              <p:spPr bwMode="auto">
                <a:xfrm flipH="1">
                  <a:off x="3792" y="1685"/>
                  <a:ext cx="30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6" name="Line 191"/>
                <p:cNvSpPr>
                  <a:spLocks noChangeShapeType="1"/>
                </p:cNvSpPr>
                <p:nvPr/>
              </p:nvSpPr>
              <p:spPr bwMode="auto">
                <a:xfrm flipH="1">
                  <a:off x="3759" y="1666"/>
                  <a:ext cx="63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7" name="Line 192"/>
                <p:cNvSpPr>
                  <a:spLocks noChangeShapeType="1"/>
                </p:cNvSpPr>
                <p:nvPr/>
              </p:nvSpPr>
              <p:spPr bwMode="auto">
                <a:xfrm flipH="1" flipV="1">
                  <a:off x="3795" y="1636"/>
                  <a:ext cx="26" cy="1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8" name="Line 193"/>
                <p:cNvSpPr>
                  <a:spLocks noChangeShapeType="1"/>
                </p:cNvSpPr>
                <p:nvPr/>
              </p:nvSpPr>
              <p:spPr bwMode="auto">
                <a:xfrm flipH="1" flipV="1">
                  <a:off x="3762" y="1598"/>
                  <a:ext cx="72" cy="3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49" name="Line 194"/>
                <p:cNvSpPr>
                  <a:spLocks noChangeShapeType="1"/>
                </p:cNvSpPr>
                <p:nvPr/>
              </p:nvSpPr>
              <p:spPr bwMode="auto">
                <a:xfrm flipH="1" flipV="1">
                  <a:off x="3821" y="1593"/>
                  <a:ext cx="23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50" name="Line 195"/>
                <p:cNvSpPr>
                  <a:spLocks noChangeShapeType="1"/>
                </p:cNvSpPr>
                <p:nvPr/>
              </p:nvSpPr>
              <p:spPr bwMode="auto">
                <a:xfrm flipV="1">
                  <a:off x="3839" y="1739"/>
                  <a:ext cx="5" cy="2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3094" name="Line 196"/>
            <p:cNvSpPr>
              <a:spLocks noChangeShapeType="1"/>
            </p:cNvSpPr>
            <p:nvPr/>
          </p:nvSpPr>
          <p:spPr bwMode="auto">
            <a:xfrm>
              <a:off x="1510" y="1877"/>
              <a:ext cx="520" cy="8"/>
            </a:xfrm>
            <a:prstGeom prst="line">
              <a:avLst/>
            </a:prstGeom>
            <a:noFill/>
            <a:ln w="38100">
              <a:solidFill>
                <a:srgbClr val="24248E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hlink"/>
                    </a:outerShdw>
                  </a:effectLst>
                </a14:hiddenEffects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95" name="Oval 197"/>
            <p:cNvSpPr>
              <a:spLocks noChangeArrowheads="1"/>
            </p:cNvSpPr>
            <p:nvPr/>
          </p:nvSpPr>
          <p:spPr bwMode="auto">
            <a:xfrm>
              <a:off x="1331" y="1860"/>
              <a:ext cx="38" cy="43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hlink"/>
                    </a:outerShdw>
                  </a:effectLst>
                </a14:hiddenEffects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</a:endParaRPr>
            </a:p>
          </p:txBody>
        </p:sp>
        <p:sp>
          <p:nvSpPr>
            <p:cNvPr id="3096" name="Rectangle 198"/>
            <p:cNvSpPr>
              <a:spLocks noChangeArrowheads="1"/>
            </p:cNvSpPr>
            <p:nvPr/>
          </p:nvSpPr>
          <p:spPr bwMode="auto">
            <a:xfrm>
              <a:off x="593" y="2013"/>
              <a:ext cx="22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</a:rPr>
                <a:t>x</a:t>
              </a:r>
              <a:r>
                <a:rPr lang="en-US" altLang="en-US" sz="1600" b="1" baseline="-25000">
                  <a:solidFill>
                    <a:srgbClr val="000000"/>
                  </a:solidFill>
                </a:rPr>
                <a:t>e</a:t>
              </a:r>
              <a:endParaRPr lang="en-US" altLang="en-US" sz="1600" b="1">
                <a:solidFill>
                  <a:srgbClr val="000000"/>
                </a:solidFill>
              </a:endParaRPr>
            </a:p>
          </p:txBody>
        </p:sp>
        <p:sp>
          <p:nvSpPr>
            <p:cNvPr id="3097" name="Rectangle 199"/>
            <p:cNvSpPr>
              <a:spLocks noChangeArrowheads="1"/>
            </p:cNvSpPr>
            <p:nvPr/>
          </p:nvSpPr>
          <p:spPr bwMode="auto">
            <a:xfrm>
              <a:off x="365" y="1358"/>
              <a:ext cx="21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</a:rPr>
                <a:t>y</a:t>
              </a:r>
              <a:r>
                <a:rPr lang="en-US" altLang="en-US" sz="1600" b="1" baseline="-25000">
                  <a:solidFill>
                    <a:srgbClr val="000000"/>
                  </a:solidFill>
                </a:rPr>
                <a:t>e</a:t>
              </a:r>
              <a:endParaRPr lang="en-US" altLang="en-US" sz="1600" b="1">
                <a:solidFill>
                  <a:srgbClr val="000000"/>
                </a:solidFill>
              </a:endParaRPr>
            </a:p>
          </p:txBody>
        </p:sp>
        <p:sp>
          <p:nvSpPr>
            <p:cNvPr id="3098" name="Line 200"/>
            <p:cNvSpPr>
              <a:spLocks noChangeShapeType="1"/>
            </p:cNvSpPr>
            <p:nvPr/>
          </p:nvSpPr>
          <p:spPr bwMode="auto">
            <a:xfrm flipH="1">
              <a:off x="236" y="1862"/>
              <a:ext cx="13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hlink"/>
                    </a:outerShdw>
                  </a:effectLst>
                </a14:hiddenEffects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sp>
          <p:nvSpPr>
            <p:cNvPr id="3099" name="Rectangle 201"/>
            <p:cNvSpPr>
              <a:spLocks noChangeArrowheads="1"/>
            </p:cNvSpPr>
            <p:nvPr/>
          </p:nvSpPr>
          <p:spPr bwMode="auto">
            <a:xfrm>
              <a:off x="188" y="1793"/>
              <a:ext cx="207" cy="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600" b="1">
                  <a:solidFill>
                    <a:srgbClr val="000000"/>
                  </a:solidFill>
                </a:rPr>
                <a:t>z</a:t>
              </a:r>
              <a:r>
                <a:rPr lang="en-US" altLang="en-US" sz="1600" b="1" baseline="-25000">
                  <a:solidFill>
                    <a:srgbClr val="000000"/>
                  </a:solidFill>
                </a:rPr>
                <a:t>e</a:t>
              </a:r>
              <a:endParaRPr lang="en-US" altLang="en-US" sz="1600" b="1">
                <a:solidFill>
                  <a:srgbClr val="000000"/>
                </a:solidFill>
              </a:endParaRPr>
            </a:p>
          </p:txBody>
        </p:sp>
        <p:sp>
          <p:nvSpPr>
            <p:cNvPr id="3100" name="Oval 202"/>
            <p:cNvSpPr>
              <a:spLocks noChangeArrowheads="1"/>
            </p:cNvSpPr>
            <p:nvPr/>
          </p:nvSpPr>
          <p:spPr bwMode="auto">
            <a:xfrm>
              <a:off x="478" y="1845"/>
              <a:ext cx="38" cy="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rgbClr val="24248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hlink"/>
                    </a:outerShdw>
                  </a:effectLst>
                </a14:hiddenEffects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 i="0">
                <a:solidFill>
                  <a:srgbClr val="000000"/>
                </a:solidFill>
              </a:endParaRPr>
            </a:p>
          </p:txBody>
        </p:sp>
        <p:grpSp>
          <p:nvGrpSpPr>
            <p:cNvPr id="3101" name="Group 203"/>
            <p:cNvGrpSpPr>
              <a:grpSpLocks/>
            </p:cNvGrpSpPr>
            <p:nvPr/>
          </p:nvGrpSpPr>
          <p:grpSpPr bwMode="auto">
            <a:xfrm>
              <a:off x="861" y="1872"/>
              <a:ext cx="714" cy="1043"/>
              <a:chOff x="319" y="2714"/>
              <a:chExt cx="714" cy="1043"/>
            </a:xfrm>
          </p:grpSpPr>
          <p:grpSp>
            <p:nvGrpSpPr>
              <p:cNvPr id="3116" name="Group 204"/>
              <p:cNvGrpSpPr>
                <a:grpSpLocks/>
              </p:cNvGrpSpPr>
              <p:nvPr/>
            </p:nvGrpSpPr>
            <p:grpSpPr bwMode="auto">
              <a:xfrm>
                <a:off x="319" y="2823"/>
                <a:ext cx="604" cy="778"/>
                <a:chOff x="290" y="3073"/>
                <a:chExt cx="1006" cy="1007"/>
              </a:xfrm>
            </p:grpSpPr>
            <p:sp>
              <p:nvSpPr>
                <p:cNvPr id="3121" name="Line 205"/>
                <p:cNvSpPr>
                  <a:spLocks noChangeShapeType="1"/>
                </p:cNvSpPr>
                <p:nvPr/>
              </p:nvSpPr>
              <p:spPr bwMode="auto">
                <a:xfrm>
                  <a:off x="578" y="3696"/>
                  <a:ext cx="71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22" name="Line 206"/>
                <p:cNvSpPr>
                  <a:spLocks noChangeShapeType="1"/>
                </p:cNvSpPr>
                <p:nvPr/>
              </p:nvSpPr>
              <p:spPr bwMode="auto">
                <a:xfrm flipV="1">
                  <a:off x="672" y="3073"/>
                  <a:ext cx="0" cy="71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23" name="Line 207"/>
                <p:cNvSpPr>
                  <a:spLocks noChangeShapeType="1"/>
                </p:cNvSpPr>
                <p:nvPr/>
              </p:nvSpPr>
              <p:spPr bwMode="auto">
                <a:xfrm flipH="1">
                  <a:off x="290" y="3650"/>
                  <a:ext cx="430" cy="43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stealth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2000" i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3117" name="Rectangle 208"/>
              <p:cNvSpPr>
                <a:spLocks noChangeArrowheads="1"/>
              </p:cNvSpPr>
              <p:nvPr/>
            </p:nvSpPr>
            <p:spPr bwMode="auto">
              <a:xfrm>
                <a:off x="346" y="3429"/>
                <a:ext cx="227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b="1">
                    <a:solidFill>
                      <a:srgbClr val="000000"/>
                    </a:solidFill>
                  </a:rPr>
                  <a:t>x</a:t>
                </a:r>
                <a:r>
                  <a:rPr lang="en-US" altLang="en-US" sz="1600" b="1" baseline="-25000">
                    <a:solidFill>
                      <a:srgbClr val="000000"/>
                    </a:solidFill>
                  </a:rPr>
                  <a:t>o</a:t>
                </a:r>
                <a:endParaRPr lang="en-US" altLang="en-US" sz="16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118" name="Rectangle 209"/>
              <p:cNvSpPr>
                <a:spLocks noChangeArrowheads="1"/>
              </p:cNvSpPr>
              <p:nvPr/>
            </p:nvSpPr>
            <p:spPr bwMode="auto">
              <a:xfrm>
                <a:off x="813" y="3263"/>
                <a:ext cx="220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b="1">
                    <a:solidFill>
                      <a:srgbClr val="000000"/>
                    </a:solidFill>
                  </a:rPr>
                  <a:t>y</a:t>
                </a:r>
                <a:r>
                  <a:rPr lang="en-US" altLang="en-US" sz="1600" b="1" baseline="-25000">
                    <a:solidFill>
                      <a:srgbClr val="000000"/>
                    </a:solidFill>
                  </a:rPr>
                  <a:t>o</a:t>
                </a:r>
                <a:endParaRPr lang="en-US" altLang="en-US" sz="16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119" name="Rectangle 210"/>
              <p:cNvSpPr>
                <a:spLocks noChangeArrowheads="1"/>
              </p:cNvSpPr>
              <p:nvPr/>
            </p:nvSpPr>
            <p:spPr bwMode="auto">
              <a:xfrm>
                <a:off x="339" y="2714"/>
                <a:ext cx="213" cy="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b="1">
                    <a:solidFill>
                      <a:srgbClr val="000000"/>
                    </a:solidFill>
                  </a:rPr>
                  <a:t>z</a:t>
                </a:r>
                <a:r>
                  <a:rPr lang="en-US" altLang="en-US" sz="1600" b="1" baseline="-25000">
                    <a:solidFill>
                      <a:srgbClr val="000000"/>
                    </a:solidFill>
                  </a:rPr>
                  <a:t>o</a:t>
                </a:r>
                <a:endParaRPr lang="en-US" altLang="en-US" sz="1600" b="1">
                  <a:solidFill>
                    <a:srgbClr val="000000"/>
                  </a:solidFill>
                </a:endParaRPr>
              </a:p>
            </p:txBody>
          </p:sp>
          <p:sp>
            <p:nvSpPr>
              <p:cNvPr id="3120" name="Oval 211"/>
              <p:cNvSpPr>
                <a:spLocks noChangeArrowheads="1"/>
              </p:cNvSpPr>
              <p:nvPr/>
            </p:nvSpPr>
            <p:spPr bwMode="auto">
              <a:xfrm>
                <a:off x="531" y="3282"/>
                <a:ext cx="38" cy="44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rgbClr val="24248E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107763" dir="2700000" algn="ctr" rotWithShape="0">
                        <a:schemeClr val="hlink"/>
                      </a:outerShdw>
                    </a:effectLst>
                  </a14:hiddenEffects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i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102" name="Line 212"/>
            <p:cNvSpPr>
              <a:spLocks noChangeShapeType="1"/>
            </p:cNvSpPr>
            <p:nvPr/>
          </p:nvSpPr>
          <p:spPr bwMode="auto">
            <a:xfrm>
              <a:off x="520" y="1872"/>
              <a:ext cx="835" cy="13"/>
            </a:xfrm>
            <a:prstGeom prst="line">
              <a:avLst/>
            </a:prstGeom>
            <a:noFill/>
            <a:ln w="38100">
              <a:solidFill>
                <a:srgbClr val="24248E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hlink"/>
                    </a:outerShdw>
                  </a:effectLst>
                </a14:hiddenEffects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 sz="2000" i="0">
                <a:solidFill>
                  <a:srgbClr val="000000"/>
                </a:solidFill>
              </a:endParaRPr>
            </a:p>
          </p:txBody>
        </p:sp>
        <p:grpSp>
          <p:nvGrpSpPr>
            <p:cNvPr id="3103" name="Group 213"/>
            <p:cNvGrpSpPr>
              <a:grpSpLocks/>
            </p:cNvGrpSpPr>
            <p:nvPr/>
          </p:nvGrpSpPr>
          <p:grpSpPr bwMode="auto">
            <a:xfrm>
              <a:off x="392" y="1776"/>
              <a:ext cx="112" cy="187"/>
              <a:chOff x="407" y="2215"/>
              <a:chExt cx="112" cy="187"/>
            </a:xfrm>
          </p:grpSpPr>
          <p:sp>
            <p:nvSpPr>
              <p:cNvPr id="3104" name="Line 214"/>
              <p:cNvSpPr>
                <a:spLocks noChangeShapeType="1"/>
              </p:cNvSpPr>
              <p:nvPr/>
            </p:nvSpPr>
            <p:spPr bwMode="auto">
              <a:xfrm flipV="1">
                <a:off x="407" y="2235"/>
                <a:ext cx="109" cy="8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05" name="Line 215"/>
              <p:cNvSpPr>
                <a:spLocks noChangeShapeType="1"/>
              </p:cNvSpPr>
              <p:nvPr/>
            </p:nvSpPr>
            <p:spPr bwMode="auto">
              <a:xfrm>
                <a:off x="412" y="2324"/>
                <a:ext cx="104" cy="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06" name="Oval 216"/>
              <p:cNvSpPr>
                <a:spLocks noChangeArrowheads="1"/>
              </p:cNvSpPr>
              <p:nvPr/>
            </p:nvSpPr>
            <p:spPr bwMode="auto">
              <a:xfrm>
                <a:off x="491" y="2282"/>
                <a:ext cx="27" cy="51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07" name="Line 217"/>
              <p:cNvSpPr>
                <a:spLocks noChangeShapeType="1"/>
              </p:cNvSpPr>
              <p:nvPr/>
            </p:nvSpPr>
            <p:spPr bwMode="auto">
              <a:xfrm flipH="1">
                <a:off x="497" y="2215"/>
                <a:ext cx="11" cy="2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08" name="Line 218"/>
              <p:cNvSpPr>
                <a:spLocks noChangeShapeType="1"/>
              </p:cNvSpPr>
              <p:nvPr/>
            </p:nvSpPr>
            <p:spPr bwMode="auto">
              <a:xfrm flipH="1">
                <a:off x="479" y="2227"/>
                <a:ext cx="7" cy="2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09" name="Line 219"/>
              <p:cNvSpPr>
                <a:spLocks noChangeShapeType="1"/>
              </p:cNvSpPr>
              <p:nvPr/>
            </p:nvSpPr>
            <p:spPr bwMode="auto">
              <a:xfrm flipH="1">
                <a:off x="458" y="2248"/>
                <a:ext cx="8" cy="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10" name="Line 220"/>
              <p:cNvSpPr>
                <a:spLocks noChangeShapeType="1"/>
              </p:cNvSpPr>
              <p:nvPr/>
            </p:nvSpPr>
            <p:spPr bwMode="auto">
              <a:xfrm flipH="1">
                <a:off x="436" y="2265"/>
                <a:ext cx="7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11" name="Line 221"/>
              <p:cNvSpPr>
                <a:spLocks noChangeShapeType="1"/>
              </p:cNvSpPr>
              <p:nvPr/>
            </p:nvSpPr>
            <p:spPr bwMode="auto">
              <a:xfrm>
                <a:off x="513" y="2376"/>
                <a:ext cx="3" cy="2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12" name="Line 222"/>
              <p:cNvSpPr>
                <a:spLocks noChangeShapeType="1"/>
              </p:cNvSpPr>
              <p:nvPr/>
            </p:nvSpPr>
            <p:spPr bwMode="auto">
              <a:xfrm>
                <a:off x="485" y="2367"/>
                <a:ext cx="1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13" name="Line 223"/>
              <p:cNvSpPr>
                <a:spLocks noChangeShapeType="1"/>
              </p:cNvSpPr>
              <p:nvPr/>
            </p:nvSpPr>
            <p:spPr bwMode="auto">
              <a:xfrm>
                <a:off x="437" y="2342"/>
                <a:ext cx="4" cy="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14" name="Line 224"/>
              <p:cNvSpPr>
                <a:spLocks noChangeShapeType="1"/>
              </p:cNvSpPr>
              <p:nvPr/>
            </p:nvSpPr>
            <p:spPr bwMode="auto">
              <a:xfrm>
                <a:off x="464" y="2353"/>
                <a:ext cx="0" cy="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15" name="Arc 225"/>
              <p:cNvSpPr>
                <a:spLocks/>
              </p:cNvSpPr>
              <p:nvPr/>
            </p:nvSpPr>
            <p:spPr bwMode="auto">
              <a:xfrm>
                <a:off x="489" y="2266"/>
                <a:ext cx="30" cy="91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i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3075" name="Rectangle 2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sz="4400" dirty="0"/>
              <a:t>Dois enfoques: Raios </a:t>
            </a:r>
          </a:p>
        </p:txBody>
      </p:sp>
      <p:sp>
        <p:nvSpPr>
          <p:cNvPr id="3076" name="Text Box 227"/>
          <p:cNvSpPr txBox="1">
            <a:spLocks noChangeArrowheads="1"/>
          </p:cNvSpPr>
          <p:nvPr/>
        </p:nvSpPr>
        <p:spPr bwMode="auto">
          <a:xfrm>
            <a:off x="279400" y="3125339"/>
            <a:ext cx="8585200" cy="2563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dirty="0">
                <a:solidFill>
                  <a:srgbClr val="000000"/>
                </a:solidFill>
              </a:rPr>
              <a:t>Para </a:t>
            </a:r>
            <a:r>
              <a:rPr lang="en-US" altLang="en-US" sz="1800" dirty="0" err="1">
                <a:solidFill>
                  <a:srgbClr val="000000"/>
                </a:solidFill>
              </a:rPr>
              <a:t>cada</a:t>
            </a:r>
            <a:r>
              <a:rPr lang="en-US" altLang="en-US" sz="1800" dirty="0">
                <a:solidFill>
                  <a:srgbClr val="000000"/>
                </a:solidFill>
              </a:rPr>
              <a:t> pixel da </a:t>
            </a:r>
            <a:r>
              <a:rPr lang="en-US" altLang="en-US" sz="1800" dirty="0" err="1">
                <a:solidFill>
                  <a:srgbClr val="000000"/>
                </a:solidFill>
              </a:rPr>
              <a:t>tela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</a:t>
            </a:r>
            <a:r>
              <a:rPr lang="en-US" altLang="en-US" sz="1800" dirty="0" err="1">
                <a:solidFill>
                  <a:srgbClr val="000000"/>
                </a:solidFill>
              </a:rPr>
              <a:t>Defina</a:t>
            </a:r>
            <a:r>
              <a:rPr lang="en-US" altLang="en-US" sz="1800" dirty="0">
                <a:solidFill>
                  <a:srgbClr val="000000"/>
                </a:solidFill>
              </a:rPr>
              <a:t> um </a:t>
            </a:r>
            <a:r>
              <a:rPr lang="en-US" altLang="en-US" sz="1800" dirty="0" err="1">
                <a:solidFill>
                  <a:srgbClr val="000000"/>
                </a:solidFill>
              </a:rPr>
              <a:t>raio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	Para </a:t>
            </a:r>
            <a:r>
              <a:rPr lang="en-US" altLang="en-US" sz="1800" dirty="0" err="1">
                <a:solidFill>
                  <a:srgbClr val="000000"/>
                </a:solidFill>
              </a:rPr>
              <a:t>cada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objeto</a:t>
            </a:r>
            <a:r>
              <a:rPr lang="en-US" altLang="en-US" sz="1800" dirty="0">
                <a:solidFill>
                  <a:srgbClr val="000000"/>
                </a:solidFill>
              </a:rPr>
              <a:t> da </a:t>
            </a:r>
            <a:r>
              <a:rPr lang="en-US" altLang="en-US" sz="1800" dirty="0" err="1">
                <a:solidFill>
                  <a:srgbClr val="000000"/>
                </a:solidFill>
              </a:rPr>
              <a:t>cena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		</a:t>
            </a:r>
            <a:r>
              <a:rPr lang="en-US" altLang="en-US" sz="1800" dirty="0" err="1">
                <a:solidFill>
                  <a:srgbClr val="000000"/>
                </a:solidFill>
              </a:rPr>
              <a:t>Calcule</a:t>
            </a:r>
            <a:r>
              <a:rPr lang="en-US" altLang="en-US" sz="1800" dirty="0">
                <a:solidFill>
                  <a:srgbClr val="000000"/>
                </a:solidFill>
              </a:rPr>
              <a:t> o </a:t>
            </a:r>
            <a:r>
              <a:rPr lang="en-US" altLang="en-US" sz="1800" dirty="0" err="1">
                <a:solidFill>
                  <a:srgbClr val="000000"/>
                </a:solidFill>
              </a:rPr>
              <a:t>objeto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visível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	Para </a:t>
            </a:r>
            <a:r>
              <a:rPr lang="en-US" altLang="en-US" sz="1800" dirty="0" err="1">
                <a:solidFill>
                  <a:srgbClr val="000000"/>
                </a:solidFill>
              </a:rPr>
              <a:t>cada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luz</a:t>
            </a:r>
            <a:r>
              <a:rPr lang="en-US" altLang="en-US" sz="1800" dirty="0">
                <a:solidFill>
                  <a:srgbClr val="000000"/>
                </a:solidFill>
              </a:rPr>
              <a:t> da </a:t>
            </a:r>
            <a:r>
              <a:rPr lang="en-US" altLang="en-US" sz="1800" dirty="0" err="1">
                <a:solidFill>
                  <a:srgbClr val="000000"/>
                </a:solidFill>
              </a:rPr>
              <a:t>cena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		Lance um </a:t>
            </a:r>
            <a:r>
              <a:rPr lang="en-US" altLang="en-US" sz="1800" dirty="0" err="1">
                <a:solidFill>
                  <a:srgbClr val="000000"/>
                </a:solidFill>
              </a:rPr>
              <a:t>raio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		Para </a:t>
            </a:r>
            <a:r>
              <a:rPr lang="en-US" altLang="en-US" sz="1800" dirty="0" err="1">
                <a:solidFill>
                  <a:srgbClr val="000000"/>
                </a:solidFill>
              </a:rPr>
              <a:t>cada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objeto</a:t>
            </a:r>
            <a:r>
              <a:rPr lang="en-US" altLang="en-US" sz="1800" dirty="0">
                <a:solidFill>
                  <a:srgbClr val="000000"/>
                </a:solidFill>
              </a:rPr>
              <a:t> da </a:t>
            </a:r>
            <a:r>
              <a:rPr lang="en-US" altLang="en-US" sz="1800" dirty="0" err="1">
                <a:solidFill>
                  <a:srgbClr val="000000"/>
                </a:solidFill>
              </a:rPr>
              <a:t>cena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			</a:t>
            </a:r>
            <a:r>
              <a:rPr lang="en-US" altLang="en-US" sz="1800" dirty="0" err="1">
                <a:solidFill>
                  <a:srgbClr val="000000"/>
                </a:solidFill>
              </a:rPr>
              <a:t>Teste</a:t>
            </a:r>
            <a:r>
              <a:rPr lang="en-US" altLang="en-US" sz="1800" dirty="0">
                <a:solidFill>
                  <a:srgbClr val="000000"/>
                </a:solidFill>
              </a:rPr>
              <a:t> se o </a:t>
            </a:r>
            <a:r>
              <a:rPr lang="en-US" altLang="en-US" sz="1800" dirty="0" err="1">
                <a:solidFill>
                  <a:srgbClr val="000000"/>
                </a:solidFill>
              </a:rPr>
              <a:t>objeto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faz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sombra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		</a:t>
            </a:r>
            <a:r>
              <a:rPr lang="en-US" altLang="en-US" sz="1800" dirty="0" err="1">
                <a:solidFill>
                  <a:srgbClr val="000000"/>
                </a:solidFill>
              </a:rPr>
              <a:t>Calcule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sua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iluminação</a:t>
            </a: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3077" name="Text Box 228"/>
          <p:cNvSpPr txBox="1">
            <a:spLocks noChangeArrowheads="1"/>
          </p:cNvSpPr>
          <p:nvPr/>
        </p:nvSpPr>
        <p:spPr bwMode="auto">
          <a:xfrm>
            <a:off x="2792413" y="6238875"/>
            <a:ext cx="59420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Complexidade maior que </a:t>
            </a:r>
            <a:r>
              <a:rPr lang="en-US" altLang="en-US" sz="1800" b="1">
                <a:solidFill>
                  <a:srgbClr val="000000"/>
                </a:solidFill>
              </a:rPr>
              <a:t>O</a:t>
            </a:r>
            <a:r>
              <a:rPr lang="en-US" altLang="en-US" sz="1800">
                <a:solidFill>
                  <a:srgbClr val="000000"/>
                </a:solidFill>
              </a:rPr>
              <a:t>(num</a:t>
            </a:r>
            <a:r>
              <a:rPr lang="en-US" altLang="en-US" sz="1800" i="0">
                <a:solidFill>
                  <a:srgbClr val="000000"/>
                </a:solidFill>
              </a:rPr>
              <a:t>. </a:t>
            </a:r>
            <a:r>
              <a:rPr lang="en-US" altLang="en-US" sz="1800">
                <a:solidFill>
                  <a:srgbClr val="000000"/>
                </a:solidFill>
              </a:rPr>
              <a:t>de</a:t>
            </a:r>
            <a:r>
              <a:rPr lang="en-US" altLang="en-US" sz="1800" i="0">
                <a:solidFill>
                  <a:srgbClr val="000000"/>
                </a:solidFill>
              </a:rPr>
              <a:t> </a:t>
            </a:r>
            <a:r>
              <a:rPr lang="en-US" altLang="en-US" sz="1800">
                <a:solidFill>
                  <a:srgbClr val="000000"/>
                </a:solidFill>
              </a:rPr>
              <a:t>pixels </a:t>
            </a:r>
            <a:r>
              <a:rPr lang="en-US" altLang="en-US" sz="1800" i="0">
                <a:solidFill>
                  <a:srgbClr val="000000"/>
                </a:solidFill>
                <a:sym typeface="Symbol" pitchFamily="18" charset="2"/>
              </a:rPr>
              <a:t></a:t>
            </a:r>
            <a:r>
              <a:rPr lang="en-US" altLang="en-US" sz="1800">
                <a:solidFill>
                  <a:srgbClr val="000000"/>
                </a:solidFill>
                <a:sym typeface="Symbol" pitchFamily="18" charset="2"/>
              </a:rPr>
              <a:t> num. de objetos</a:t>
            </a:r>
            <a:r>
              <a:rPr lang="en-US" altLang="en-US" sz="1800" i="0" baseline="30000">
                <a:solidFill>
                  <a:srgbClr val="000000"/>
                </a:solidFill>
              </a:rPr>
              <a:t>2</a:t>
            </a:r>
            <a:r>
              <a:rPr lang="en-US" altLang="en-US" sz="1800" i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1805" y="1883057"/>
            <a:ext cx="3134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/>
              <a:t>Traçado</a:t>
            </a:r>
            <a:r>
              <a:rPr lang="en-US" sz="3200" b="1" dirty="0"/>
              <a:t> de </a:t>
            </a:r>
            <a:r>
              <a:rPr lang="en-US" sz="3200" b="1" dirty="0" err="1"/>
              <a:t>Raios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45195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9850" tIns="33338" rIns="69850" bIns="33338" numCol="1" anchor="b" anchorCtr="0" compatLnSpc="1">
            <a:prstTxWarp prst="textNoShape">
              <a:avLst/>
            </a:prstTxWarp>
          </a:bodyPr>
          <a:lstStyle/>
          <a:p>
            <a:r>
              <a:rPr lang="en-US" altLang="en-US" sz="4400" dirty="0" err="1"/>
              <a:t>Dois</a:t>
            </a:r>
            <a:r>
              <a:rPr lang="en-US" altLang="en-US" sz="4400" dirty="0"/>
              <a:t> </a:t>
            </a:r>
            <a:r>
              <a:rPr lang="en-US" altLang="en-US" sz="4400" dirty="0" err="1"/>
              <a:t>enfoques</a:t>
            </a:r>
            <a:r>
              <a:rPr lang="en-US" altLang="en-US" sz="4400" dirty="0"/>
              <a:t>: </a:t>
            </a:r>
            <a:r>
              <a:rPr lang="en-US" altLang="en-US" sz="4400" dirty="0" err="1"/>
              <a:t>ZBuffer</a:t>
            </a:r>
            <a:endParaRPr lang="en-US" altLang="en-US" sz="4400" dirty="0"/>
          </a:p>
        </p:txBody>
      </p:sp>
      <p:sp>
        <p:nvSpPr>
          <p:cNvPr id="4099" name="Text Box 28"/>
          <p:cNvSpPr txBox="1">
            <a:spLocks noChangeArrowheads="1"/>
          </p:cNvSpPr>
          <p:nvPr/>
        </p:nvSpPr>
        <p:spPr bwMode="auto">
          <a:xfrm>
            <a:off x="963613" y="4707189"/>
            <a:ext cx="777854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dirty="0" err="1">
                <a:solidFill>
                  <a:srgbClr val="000000"/>
                </a:solidFill>
              </a:rPr>
              <a:t>Calcule</a:t>
            </a:r>
            <a:r>
              <a:rPr lang="en-US" altLang="en-US" sz="1800" dirty="0">
                <a:solidFill>
                  <a:srgbClr val="000000"/>
                </a:solidFill>
              </a:rPr>
              <a:t> a </a:t>
            </a:r>
            <a:r>
              <a:rPr lang="en-US" altLang="en-US" sz="1800" dirty="0" err="1">
                <a:solidFill>
                  <a:srgbClr val="000000"/>
                </a:solidFill>
              </a:rPr>
              <a:t>cor</a:t>
            </a:r>
            <a:r>
              <a:rPr lang="en-US" altLang="en-US" sz="1800" dirty="0">
                <a:solidFill>
                  <a:srgbClr val="000000"/>
                </a:solidFill>
              </a:rPr>
              <a:t> de </a:t>
            </a:r>
            <a:r>
              <a:rPr lang="en-US" altLang="en-US" sz="1800" dirty="0" err="1">
                <a:solidFill>
                  <a:srgbClr val="000000"/>
                </a:solidFill>
              </a:rPr>
              <a:t>cada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vertice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</a:p>
          <a:p>
            <a:r>
              <a:rPr lang="en-US" altLang="en-US" sz="1800" dirty="0" err="1">
                <a:solidFill>
                  <a:srgbClr val="000000"/>
                </a:solidFill>
              </a:rPr>
              <a:t>Projete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cada</a:t>
            </a:r>
            <a:r>
              <a:rPr lang="en-US" altLang="en-US" sz="1800" dirty="0">
                <a:solidFill>
                  <a:srgbClr val="000000"/>
                </a:solidFill>
              </a:rPr>
              <a:t>  </a:t>
            </a:r>
            <a:r>
              <a:rPr lang="en-US" altLang="en-US" sz="1800" dirty="0" err="1">
                <a:solidFill>
                  <a:srgbClr val="000000"/>
                </a:solidFill>
              </a:rPr>
              <a:t>triângulo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</a:t>
            </a:r>
            <a:r>
              <a:rPr lang="en-US" altLang="en-US" sz="1800" dirty="0" err="1">
                <a:solidFill>
                  <a:srgbClr val="000000"/>
                </a:solidFill>
              </a:rPr>
              <a:t>Projete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os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vértices</a:t>
            </a:r>
            <a:r>
              <a:rPr lang="en-US" altLang="en-US" sz="1800" dirty="0">
                <a:solidFill>
                  <a:srgbClr val="000000"/>
                </a:solidFill>
              </a:rPr>
              <a:t> no </a:t>
            </a:r>
            <a:r>
              <a:rPr lang="en-US" altLang="en-US" sz="1800" dirty="0" err="1">
                <a:solidFill>
                  <a:srgbClr val="000000"/>
                </a:solidFill>
              </a:rPr>
              <a:t>plano</a:t>
            </a:r>
            <a:r>
              <a:rPr lang="en-US" altLang="en-US" sz="1800" dirty="0">
                <a:solidFill>
                  <a:srgbClr val="000000"/>
                </a:solidFill>
              </a:rPr>
              <a:t> de </a:t>
            </a:r>
            <a:r>
              <a:rPr lang="en-US" altLang="en-US" sz="1800" dirty="0" err="1">
                <a:solidFill>
                  <a:srgbClr val="000000"/>
                </a:solidFill>
              </a:rPr>
              <a:t>projeção</a:t>
            </a:r>
            <a:endParaRPr lang="en-US" altLang="en-US" sz="1800" dirty="0">
              <a:solidFill>
                <a:srgbClr val="000000"/>
              </a:solidFill>
            </a:endParaRPr>
          </a:p>
          <a:p>
            <a:r>
              <a:rPr lang="en-US" altLang="en-US" sz="1800" dirty="0">
                <a:solidFill>
                  <a:srgbClr val="000000"/>
                </a:solidFill>
              </a:rPr>
              <a:t>	Rasterize o </a:t>
            </a:r>
            <a:r>
              <a:rPr lang="en-US" altLang="en-US" sz="1800" dirty="0" err="1">
                <a:solidFill>
                  <a:srgbClr val="000000"/>
                </a:solidFill>
              </a:rPr>
              <a:t>triângulo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gerandoo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os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fragmentos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que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vão</a:t>
            </a:r>
            <a:r>
              <a:rPr lang="en-US" altLang="en-US" sz="1800" dirty="0">
                <a:solidFill>
                  <a:srgbClr val="000000"/>
                </a:solidFill>
              </a:rPr>
              <a:t> para </a:t>
            </a:r>
            <a:r>
              <a:rPr lang="en-US" altLang="en-US" sz="1800" dirty="0" err="1">
                <a:solidFill>
                  <a:srgbClr val="000000"/>
                </a:solidFill>
              </a:rPr>
              <a:t>cada</a:t>
            </a:r>
            <a:r>
              <a:rPr lang="en-US" altLang="en-US" sz="1800" dirty="0">
                <a:solidFill>
                  <a:srgbClr val="000000"/>
                </a:solidFill>
              </a:rPr>
              <a:t> pixel</a:t>
            </a:r>
          </a:p>
          <a:p>
            <a:r>
              <a:rPr lang="en-US" altLang="en-US" sz="1800" dirty="0">
                <a:solidFill>
                  <a:srgbClr val="000000"/>
                </a:solidFill>
              </a:rPr>
              <a:t>	</a:t>
            </a:r>
            <a:r>
              <a:rPr lang="en-US" altLang="en-US" sz="1800" dirty="0" err="1">
                <a:solidFill>
                  <a:srgbClr val="000000"/>
                </a:solidFill>
              </a:rPr>
              <a:t>Aqueles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fragmentos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que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estiverem</a:t>
            </a:r>
            <a:r>
              <a:rPr lang="en-US" altLang="en-US" sz="1800" dirty="0">
                <a:solidFill>
                  <a:srgbClr val="000000"/>
                </a:solidFill>
              </a:rPr>
              <a:t> a </a:t>
            </a:r>
            <a:r>
              <a:rPr lang="en-US" altLang="en-US" sz="1800" dirty="0" err="1">
                <a:solidFill>
                  <a:srgbClr val="000000"/>
                </a:solidFill>
              </a:rPr>
              <a:t>frente</a:t>
            </a:r>
            <a:r>
              <a:rPr lang="en-US" altLang="en-US" sz="1800" dirty="0">
                <a:solidFill>
                  <a:srgbClr val="000000"/>
                </a:solidFill>
              </a:rPr>
              <a:t> dos </a:t>
            </a:r>
            <a:r>
              <a:rPr lang="en-US" altLang="en-US" sz="1800" dirty="0" err="1">
                <a:solidFill>
                  <a:srgbClr val="000000"/>
                </a:solidFill>
              </a:rPr>
              <a:t>framentos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já</a:t>
            </a:r>
            <a:r>
              <a:rPr lang="en-US" altLang="en-US" sz="1800" dirty="0">
                <a:solidFill>
                  <a:srgbClr val="000000"/>
                </a:solidFill>
              </a:rPr>
              <a:t> </a:t>
            </a:r>
            <a:r>
              <a:rPr lang="en-US" altLang="en-US" sz="1800" dirty="0" err="1">
                <a:solidFill>
                  <a:srgbClr val="000000"/>
                </a:solidFill>
              </a:rPr>
              <a:t>depositados</a:t>
            </a:r>
            <a:br>
              <a:rPr lang="en-US" altLang="en-US" sz="1800" dirty="0">
                <a:solidFill>
                  <a:srgbClr val="000000"/>
                </a:solidFill>
              </a:rPr>
            </a:br>
            <a:r>
              <a:rPr lang="en-US" altLang="en-US" sz="1800" dirty="0">
                <a:solidFill>
                  <a:srgbClr val="000000"/>
                </a:solidFill>
              </a:rPr>
              <a:t>	</a:t>
            </a:r>
            <a:r>
              <a:rPr lang="en-US" altLang="en-US" sz="1800" dirty="0" err="1">
                <a:solidFill>
                  <a:srgbClr val="000000"/>
                </a:solidFill>
              </a:rPr>
              <a:t>recebem</a:t>
            </a:r>
            <a:r>
              <a:rPr lang="en-US" altLang="en-US" sz="1800" dirty="0">
                <a:solidFill>
                  <a:srgbClr val="000000"/>
                </a:solidFill>
              </a:rPr>
              <a:t> nova </a:t>
            </a:r>
            <a:r>
              <a:rPr lang="en-US" altLang="en-US" sz="1800" dirty="0" err="1">
                <a:solidFill>
                  <a:srgbClr val="000000"/>
                </a:solidFill>
              </a:rPr>
              <a:t>cor</a:t>
            </a:r>
            <a:r>
              <a:rPr lang="en-US" altLang="en-US" sz="1800" dirty="0">
                <a:solidFill>
                  <a:srgbClr val="000000"/>
                </a:solidFill>
              </a:rPr>
              <a:t> e a </a:t>
            </a:r>
            <a:r>
              <a:rPr lang="en-US" altLang="en-US" sz="1800" dirty="0" err="1">
                <a:solidFill>
                  <a:srgbClr val="000000"/>
                </a:solidFill>
              </a:rPr>
              <a:t>profundidade</a:t>
            </a:r>
            <a:r>
              <a:rPr lang="en-US" altLang="en-US" sz="1800" dirty="0">
                <a:solidFill>
                  <a:srgbClr val="000000"/>
                </a:solidFill>
              </a:rPr>
              <a:t> do  pixel é </a:t>
            </a:r>
            <a:r>
              <a:rPr lang="en-US" altLang="en-US" sz="1800" dirty="0" err="1">
                <a:solidFill>
                  <a:srgbClr val="000000"/>
                </a:solidFill>
              </a:rPr>
              <a:t>atualizada</a:t>
            </a:r>
            <a:r>
              <a:rPr lang="en-US" altLang="en-US" sz="18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4100" name="Line 30"/>
          <p:cNvSpPr>
            <a:spLocks noChangeAspect="1" noChangeShapeType="1"/>
          </p:cNvSpPr>
          <p:nvPr/>
        </p:nvSpPr>
        <p:spPr bwMode="auto">
          <a:xfrm rot="781946">
            <a:off x="995363" y="2713038"/>
            <a:ext cx="2325687" cy="419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pic>
        <p:nvPicPr>
          <p:cNvPr id="4101" name="Picture 31" descr="image00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25" y="2232025"/>
            <a:ext cx="1604963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Line 32"/>
          <p:cNvSpPr>
            <a:spLocks noChangeAspect="1" noChangeShapeType="1"/>
          </p:cNvSpPr>
          <p:nvPr/>
        </p:nvSpPr>
        <p:spPr bwMode="auto">
          <a:xfrm rot="781946" flipH="1">
            <a:off x="742950" y="2405063"/>
            <a:ext cx="34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03" name="Line 33"/>
          <p:cNvSpPr>
            <a:spLocks noChangeAspect="1" noChangeShapeType="1"/>
          </p:cNvSpPr>
          <p:nvPr/>
        </p:nvSpPr>
        <p:spPr bwMode="auto">
          <a:xfrm rot="781946" flipV="1">
            <a:off x="1111250" y="1944688"/>
            <a:ext cx="0" cy="639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04" name="Line 34"/>
          <p:cNvSpPr>
            <a:spLocks noChangeAspect="1" noChangeShapeType="1"/>
          </p:cNvSpPr>
          <p:nvPr/>
        </p:nvSpPr>
        <p:spPr bwMode="auto">
          <a:xfrm rot="781946">
            <a:off x="939800" y="2370138"/>
            <a:ext cx="422275" cy="439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05" name="Line 35"/>
          <p:cNvSpPr>
            <a:spLocks noChangeAspect="1" noChangeShapeType="1"/>
          </p:cNvSpPr>
          <p:nvPr/>
        </p:nvSpPr>
        <p:spPr bwMode="auto">
          <a:xfrm rot="781946" flipV="1">
            <a:off x="1123950" y="1858963"/>
            <a:ext cx="2281238" cy="869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06" name="Line 36"/>
          <p:cNvSpPr>
            <a:spLocks noChangeAspect="1" noChangeShapeType="1"/>
          </p:cNvSpPr>
          <p:nvPr/>
        </p:nvSpPr>
        <p:spPr bwMode="auto">
          <a:xfrm rot="781946">
            <a:off x="927100" y="2778125"/>
            <a:ext cx="2886075" cy="963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07" name="Freeform 37"/>
          <p:cNvSpPr>
            <a:spLocks noChangeAspect="1"/>
          </p:cNvSpPr>
          <p:nvPr/>
        </p:nvSpPr>
        <p:spPr bwMode="auto">
          <a:xfrm rot="781946">
            <a:off x="2165350" y="2332038"/>
            <a:ext cx="290513" cy="901700"/>
          </a:xfrm>
          <a:custGeom>
            <a:avLst/>
            <a:gdLst>
              <a:gd name="T0" fmla="*/ 0 w 246"/>
              <a:gd name="T1" fmla="*/ 2147483647 h 729"/>
              <a:gd name="T2" fmla="*/ 0 w 246"/>
              <a:gd name="T3" fmla="*/ 0 h 729"/>
              <a:gd name="T4" fmla="*/ 2147483647 w 246"/>
              <a:gd name="T5" fmla="*/ 2147483647 h 729"/>
              <a:gd name="T6" fmla="*/ 2147483647 w 246"/>
              <a:gd name="T7" fmla="*/ 2147483647 h 729"/>
              <a:gd name="T8" fmla="*/ 0 w 246"/>
              <a:gd name="T9" fmla="*/ 2147483647 h 7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6" h="729">
                <a:moveTo>
                  <a:pt x="0" y="491"/>
                </a:moveTo>
                <a:lnTo>
                  <a:pt x="0" y="0"/>
                </a:lnTo>
                <a:lnTo>
                  <a:pt x="246" y="178"/>
                </a:lnTo>
                <a:lnTo>
                  <a:pt x="246" y="729"/>
                </a:lnTo>
                <a:lnTo>
                  <a:pt x="0" y="491"/>
                </a:lnTo>
                <a:close/>
              </a:path>
            </a:pathLst>
          </a:cu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08" name="Line 38"/>
          <p:cNvSpPr>
            <a:spLocks noChangeAspect="1" noChangeShapeType="1"/>
          </p:cNvSpPr>
          <p:nvPr/>
        </p:nvSpPr>
        <p:spPr bwMode="auto">
          <a:xfrm rot="781946" flipV="1">
            <a:off x="1074738" y="2398713"/>
            <a:ext cx="2887662" cy="398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09" name="Text Box 39"/>
          <p:cNvSpPr txBox="1">
            <a:spLocks noChangeAspect="1" noChangeArrowheads="1"/>
          </p:cNvSpPr>
          <p:nvPr/>
        </p:nvSpPr>
        <p:spPr bwMode="auto">
          <a:xfrm rot="781946">
            <a:off x="465138" y="2343150"/>
            <a:ext cx="35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z</a:t>
            </a:r>
            <a:r>
              <a:rPr lang="en-US" altLang="en-US" baseline="-25000">
                <a:solidFill>
                  <a:srgbClr val="000000"/>
                </a:solidFill>
              </a:rPr>
              <a:t>e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10" name="Text Box 40"/>
          <p:cNvSpPr txBox="1">
            <a:spLocks noChangeAspect="1" noChangeArrowheads="1"/>
          </p:cNvSpPr>
          <p:nvPr/>
        </p:nvSpPr>
        <p:spPr bwMode="auto">
          <a:xfrm rot="781946">
            <a:off x="1146175" y="2860675"/>
            <a:ext cx="3698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x</a:t>
            </a:r>
            <a:r>
              <a:rPr lang="en-US" altLang="en-US" baseline="-25000">
                <a:solidFill>
                  <a:srgbClr val="000000"/>
                </a:solidFill>
              </a:rPr>
              <a:t>e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11" name="Text Box 41"/>
          <p:cNvSpPr txBox="1">
            <a:spLocks noChangeAspect="1" noChangeArrowheads="1"/>
          </p:cNvSpPr>
          <p:nvPr/>
        </p:nvSpPr>
        <p:spPr bwMode="auto">
          <a:xfrm rot="781946">
            <a:off x="727075" y="1749425"/>
            <a:ext cx="3698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y</a:t>
            </a:r>
            <a:r>
              <a:rPr lang="en-US" altLang="en-US" baseline="-25000">
                <a:solidFill>
                  <a:srgbClr val="000000"/>
                </a:solidFill>
              </a:rPr>
              <a:t>e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112" name="Line 42"/>
          <p:cNvSpPr>
            <a:spLocks noChangeAspect="1" noChangeShapeType="1"/>
          </p:cNvSpPr>
          <p:nvPr/>
        </p:nvSpPr>
        <p:spPr bwMode="auto">
          <a:xfrm rot="781946" flipV="1">
            <a:off x="2505075" y="2570163"/>
            <a:ext cx="1479550" cy="200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13" name="Line 43"/>
          <p:cNvSpPr>
            <a:spLocks noChangeAspect="1" noChangeShapeType="1"/>
          </p:cNvSpPr>
          <p:nvPr/>
        </p:nvSpPr>
        <p:spPr bwMode="auto">
          <a:xfrm rot="781946">
            <a:off x="2282825" y="3414713"/>
            <a:ext cx="1490663" cy="5143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14" name="Line 44"/>
          <p:cNvSpPr>
            <a:spLocks noChangeAspect="1" noChangeShapeType="1"/>
          </p:cNvSpPr>
          <p:nvPr/>
        </p:nvSpPr>
        <p:spPr bwMode="auto">
          <a:xfrm rot="781946" flipV="1">
            <a:off x="2303463" y="1998663"/>
            <a:ext cx="113665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15" name="Line 45"/>
          <p:cNvSpPr>
            <a:spLocks noChangeShapeType="1"/>
          </p:cNvSpPr>
          <p:nvPr/>
        </p:nvSpPr>
        <p:spPr bwMode="auto">
          <a:xfrm>
            <a:off x="2276475" y="4049713"/>
            <a:ext cx="1022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16" name="Line 46"/>
          <p:cNvSpPr>
            <a:spLocks noChangeShapeType="1"/>
          </p:cNvSpPr>
          <p:nvPr/>
        </p:nvSpPr>
        <p:spPr bwMode="auto">
          <a:xfrm flipV="1">
            <a:off x="2359025" y="3455988"/>
            <a:ext cx="0" cy="779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17" name="Line 47"/>
          <p:cNvSpPr>
            <a:spLocks noChangeShapeType="1"/>
          </p:cNvSpPr>
          <p:nvPr/>
        </p:nvSpPr>
        <p:spPr bwMode="auto">
          <a:xfrm flipH="1">
            <a:off x="1990725" y="3949700"/>
            <a:ext cx="476250" cy="495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hlink"/>
                  </a:outerShdw>
                </a:effectLst>
              </a14:hiddenEffects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18" name="Freeform 48"/>
          <p:cNvSpPr>
            <a:spLocks/>
          </p:cNvSpPr>
          <p:nvPr/>
        </p:nvSpPr>
        <p:spPr bwMode="auto">
          <a:xfrm>
            <a:off x="3430588" y="3551238"/>
            <a:ext cx="149225" cy="174625"/>
          </a:xfrm>
          <a:custGeom>
            <a:avLst/>
            <a:gdLst>
              <a:gd name="T0" fmla="*/ 2147483647 w 101"/>
              <a:gd name="T1" fmla="*/ 2147483647 h 113"/>
              <a:gd name="T2" fmla="*/ 2147483647 w 101"/>
              <a:gd name="T3" fmla="*/ 0 h 113"/>
              <a:gd name="T4" fmla="*/ 0 w 101"/>
              <a:gd name="T5" fmla="*/ 2147483647 h 113"/>
              <a:gd name="T6" fmla="*/ 2147483647 w 101"/>
              <a:gd name="T7" fmla="*/ 2147483647 h 11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1" h="113">
                <a:moveTo>
                  <a:pt x="101" y="113"/>
                </a:moveTo>
                <a:lnTo>
                  <a:pt x="86" y="0"/>
                </a:lnTo>
                <a:lnTo>
                  <a:pt x="0" y="24"/>
                </a:lnTo>
                <a:lnTo>
                  <a:pt x="101" y="113"/>
                </a:lnTo>
                <a:close/>
              </a:path>
            </a:pathLst>
          </a:custGeom>
          <a:gradFill rotWithShape="1">
            <a:gsLst>
              <a:gs pos="0">
                <a:srgbClr val="FF0000">
                  <a:alpha val="62999"/>
                </a:srgbClr>
              </a:gs>
              <a:gs pos="100000">
                <a:srgbClr val="0BC337">
                  <a:alpha val="64998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19" name="Freeform 49"/>
          <p:cNvSpPr>
            <a:spLocks/>
          </p:cNvSpPr>
          <p:nvPr/>
        </p:nvSpPr>
        <p:spPr bwMode="auto">
          <a:xfrm>
            <a:off x="2254250" y="2752725"/>
            <a:ext cx="88900" cy="125413"/>
          </a:xfrm>
          <a:custGeom>
            <a:avLst/>
            <a:gdLst>
              <a:gd name="T0" fmla="*/ 2147483647 w 60"/>
              <a:gd name="T1" fmla="*/ 2147483647 h 81"/>
              <a:gd name="T2" fmla="*/ 2147483647 w 60"/>
              <a:gd name="T3" fmla="*/ 0 h 81"/>
              <a:gd name="T4" fmla="*/ 0 w 60"/>
              <a:gd name="T5" fmla="*/ 2147483647 h 81"/>
              <a:gd name="T6" fmla="*/ 2147483647 w 60"/>
              <a:gd name="T7" fmla="*/ 2147483647 h 8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" h="81">
                <a:moveTo>
                  <a:pt x="60" y="81"/>
                </a:moveTo>
                <a:lnTo>
                  <a:pt x="54" y="0"/>
                </a:lnTo>
                <a:lnTo>
                  <a:pt x="0" y="12"/>
                </a:lnTo>
                <a:lnTo>
                  <a:pt x="60" y="81"/>
                </a:lnTo>
                <a:close/>
              </a:path>
            </a:pathLst>
          </a:custGeom>
          <a:gradFill rotWithShape="1">
            <a:gsLst>
              <a:gs pos="0">
                <a:srgbClr val="FF0000">
                  <a:alpha val="62999"/>
                </a:srgbClr>
              </a:gs>
              <a:gs pos="100000">
                <a:srgbClr val="0BC337">
                  <a:alpha val="64998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20" name="Rectangle 51" descr="Small grid"/>
          <p:cNvSpPr>
            <a:spLocks noChangeArrowheads="1"/>
          </p:cNvSpPr>
          <p:nvPr/>
        </p:nvSpPr>
        <p:spPr bwMode="auto">
          <a:xfrm>
            <a:off x="5557838" y="1741488"/>
            <a:ext cx="2641600" cy="2243137"/>
          </a:xfrm>
          <a:prstGeom prst="rect">
            <a:avLst/>
          </a:prstGeom>
          <a:pattFill prst="smGrid">
            <a:fgClr>
              <a:schemeClr val="hlink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i="0">
              <a:solidFill>
                <a:srgbClr val="000000"/>
              </a:solidFill>
            </a:endParaRPr>
          </a:p>
        </p:txBody>
      </p:sp>
      <p:sp>
        <p:nvSpPr>
          <p:cNvPr id="4121" name="Freeform 52"/>
          <p:cNvSpPr>
            <a:spLocks/>
          </p:cNvSpPr>
          <p:nvPr/>
        </p:nvSpPr>
        <p:spPr bwMode="auto">
          <a:xfrm>
            <a:off x="6253163" y="2300288"/>
            <a:ext cx="1258887" cy="1217612"/>
          </a:xfrm>
          <a:custGeom>
            <a:avLst/>
            <a:gdLst>
              <a:gd name="T0" fmla="*/ 0 w 793"/>
              <a:gd name="T1" fmla="*/ 2147483647 h 767"/>
              <a:gd name="T2" fmla="*/ 2147483647 w 793"/>
              <a:gd name="T3" fmla="*/ 2147483647 h 767"/>
              <a:gd name="T4" fmla="*/ 2147483647 w 793"/>
              <a:gd name="T5" fmla="*/ 0 h 767"/>
              <a:gd name="T6" fmla="*/ 0 w 793"/>
              <a:gd name="T7" fmla="*/ 2147483647 h 76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3" h="767">
                <a:moveTo>
                  <a:pt x="0" y="746"/>
                </a:moveTo>
                <a:lnTo>
                  <a:pt x="793" y="767"/>
                </a:lnTo>
                <a:lnTo>
                  <a:pt x="248" y="0"/>
                </a:lnTo>
                <a:lnTo>
                  <a:pt x="0" y="746"/>
                </a:lnTo>
                <a:close/>
              </a:path>
            </a:pathLst>
          </a:custGeom>
          <a:gradFill rotWithShape="1">
            <a:gsLst>
              <a:gs pos="0">
                <a:srgbClr val="FF0000">
                  <a:alpha val="62999"/>
                </a:srgbClr>
              </a:gs>
              <a:gs pos="100000">
                <a:srgbClr val="0BC337">
                  <a:alpha val="64998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 i="0">
              <a:solidFill>
                <a:srgbClr val="000000"/>
              </a:solidFill>
            </a:endParaRPr>
          </a:p>
        </p:txBody>
      </p:sp>
      <p:sp>
        <p:nvSpPr>
          <p:cNvPr id="4122" name="Oval 55"/>
          <p:cNvSpPr>
            <a:spLocks noChangeArrowheads="1"/>
          </p:cNvSpPr>
          <p:nvPr/>
        </p:nvSpPr>
        <p:spPr bwMode="auto">
          <a:xfrm>
            <a:off x="6216650" y="3448050"/>
            <a:ext cx="66675" cy="58738"/>
          </a:xfrm>
          <a:prstGeom prst="ellipse">
            <a:avLst/>
          </a:prstGeom>
          <a:solidFill>
            <a:srgbClr val="0BC337"/>
          </a:solidFill>
          <a:ln w="28575">
            <a:solidFill>
              <a:srgbClr val="0BC337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i="0">
              <a:solidFill>
                <a:srgbClr val="000000"/>
              </a:solidFill>
            </a:endParaRPr>
          </a:p>
        </p:txBody>
      </p:sp>
      <p:sp>
        <p:nvSpPr>
          <p:cNvPr id="4123" name="Oval 56"/>
          <p:cNvSpPr>
            <a:spLocks noChangeArrowheads="1"/>
          </p:cNvSpPr>
          <p:nvPr/>
        </p:nvSpPr>
        <p:spPr bwMode="auto">
          <a:xfrm>
            <a:off x="7485063" y="3479800"/>
            <a:ext cx="68262" cy="58738"/>
          </a:xfrm>
          <a:prstGeom prst="ellipse">
            <a:avLst/>
          </a:prstGeom>
          <a:solidFill>
            <a:srgbClr val="0BC337"/>
          </a:solidFill>
          <a:ln w="28575">
            <a:solidFill>
              <a:srgbClr val="0BC337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i="0">
              <a:solidFill>
                <a:srgbClr val="000000"/>
              </a:solidFill>
            </a:endParaRPr>
          </a:p>
        </p:txBody>
      </p:sp>
      <p:sp>
        <p:nvSpPr>
          <p:cNvPr id="4124" name="Oval 58"/>
          <p:cNvSpPr>
            <a:spLocks noChangeArrowheads="1"/>
          </p:cNvSpPr>
          <p:nvPr/>
        </p:nvSpPr>
        <p:spPr bwMode="auto">
          <a:xfrm>
            <a:off x="6610350" y="2295525"/>
            <a:ext cx="68263" cy="58738"/>
          </a:xfrm>
          <a:prstGeom prst="ellipse">
            <a:avLst/>
          </a:prstGeom>
          <a:solidFill>
            <a:srgbClr val="CC3300"/>
          </a:solidFill>
          <a:ln w="28575">
            <a:solidFill>
              <a:srgbClr val="CC33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043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A Câmara “Pinhole” e seu modelo </a:t>
            </a:r>
            <a:endParaRPr lang="en-US" altLang="en-US"/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2828925"/>
            <a:ext cx="8750300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4" descr="pinholeC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392238"/>
            <a:ext cx="1133475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5" descr="45p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7" t="11465" r="13583"/>
          <a:stretch>
            <a:fillRect/>
          </a:stretch>
        </p:blipFill>
        <p:spPr bwMode="auto">
          <a:xfrm>
            <a:off x="392113" y="1327150"/>
            <a:ext cx="814387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811588" y="2762250"/>
            <a:ext cx="1741487" cy="1401763"/>
            <a:chOff x="2401" y="780"/>
            <a:chExt cx="1097" cy="883"/>
          </a:xfrm>
        </p:grpSpPr>
        <p:sp>
          <p:nvSpPr>
            <p:cNvPr id="17440" name="Text Box 6"/>
            <p:cNvSpPr txBox="1">
              <a:spLocks noChangeArrowheads="1"/>
            </p:cNvSpPr>
            <p:nvPr/>
          </p:nvSpPr>
          <p:spPr bwMode="auto">
            <a:xfrm>
              <a:off x="2691" y="780"/>
              <a:ext cx="807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centro de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projeção</a:t>
              </a:r>
            </a:p>
          </p:txBody>
        </p:sp>
        <p:sp>
          <p:nvSpPr>
            <p:cNvPr id="17441" name="Line 9"/>
            <p:cNvSpPr>
              <a:spLocks noChangeShapeType="1"/>
            </p:cNvSpPr>
            <p:nvPr/>
          </p:nvSpPr>
          <p:spPr bwMode="auto">
            <a:xfrm flipH="1">
              <a:off x="2401" y="1201"/>
              <a:ext cx="244" cy="462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7270750" y="4962525"/>
            <a:ext cx="766763" cy="1017588"/>
            <a:chOff x="4580" y="2166"/>
            <a:chExt cx="483" cy="641"/>
          </a:xfrm>
        </p:grpSpPr>
        <p:sp>
          <p:nvSpPr>
            <p:cNvPr id="17438" name="Text Box 8"/>
            <p:cNvSpPr txBox="1">
              <a:spLocks noChangeArrowheads="1"/>
            </p:cNvSpPr>
            <p:nvPr/>
          </p:nvSpPr>
          <p:spPr bwMode="auto">
            <a:xfrm>
              <a:off x="4580" y="2535"/>
              <a:ext cx="483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raios</a:t>
              </a:r>
            </a:p>
          </p:txBody>
        </p:sp>
        <p:sp>
          <p:nvSpPr>
            <p:cNvPr id="17439" name="Line 11"/>
            <p:cNvSpPr>
              <a:spLocks noChangeShapeType="1"/>
            </p:cNvSpPr>
            <p:nvPr/>
          </p:nvSpPr>
          <p:spPr bwMode="auto">
            <a:xfrm flipV="1">
              <a:off x="4762" y="2166"/>
              <a:ext cx="203" cy="37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6234113" y="2986088"/>
            <a:ext cx="1587500" cy="650875"/>
            <a:chOff x="3927" y="921"/>
            <a:chExt cx="1000" cy="410"/>
          </a:xfrm>
        </p:grpSpPr>
        <p:sp>
          <p:nvSpPr>
            <p:cNvPr id="17436" name="Text Box 7"/>
            <p:cNvSpPr txBox="1">
              <a:spLocks noChangeArrowheads="1"/>
            </p:cNvSpPr>
            <p:nvPr/>
          </p:nvSpPr>
          <p:spPr bwMode="auto">
            <a:xfrm>
              <a:off x="4157" y="921"/>
              <a:ext cx="770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plano de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projeção</a:t>
              </a:r>
            </a:p>
          </p:txBody>
        </p:sp>
        <p:sp>
          <p:nvSpPr>
            <p:cNvPr id="17437" name="Line 15"/>
            <p:cNvSpPr>
              <a:spLocks noChangeShapeType="1"/>
            </p:cNvSpPr>
            <p:nvPr/>
          </p:nvSpPr>
          <p:spPr bwMode="auto">
            <a:xfrm flipH="1">
              <a:off x="3927" y="1111"/>
              <a:ext cx="235" cy="10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6234113" y="2986088"/>
            <a:ext cx="1587500" cy="650875"/>
            <a:chOff x="3927" y="921"/>
            <a:chExt cx="1000" cy="410"/>
          </a:xfrm>
        </p:grpSpPr>
        <p:sp>
          <p:nvSpPr>
            <p:cNvPr id="17434" name="Text Box 22"/>
            <p:cNvSpPr txBox="1">
              <a:spLocks noChangeArrowheads="1"/>
            </p:cNvSpPr>
            <p:nvPr/>
          </p:nvSpPr>
          <p:spPr bwMode="auto">
            <a:xfrm>
              <a:off x="4157" y="921"/>
              <a:ext cx="770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dirty="0" err="1">
                  <a:solidFill>
                    <a:srgbClr val="FF0000"/>
                  </a:solidFill>
                </a:rPr>
                <a:t>plano</a:t>
              </a:r>
              <a:r>
                <a:rPr lang="en-US" altLang="en-US" sz="2400" dirty="0">
                  <a:solidFill>
                    <a:srgbClr val="FF0000"/>
                  </a:solidFill>
                </a:rPr>
                <a:t> de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 dirty="0" err="1">
                  <a:solidFill>
                    <a:srgbClr val="FF0000"/>
                  </a:solidFill>
                </a:rPr>
                <a:t>projeção</a:t>
              </a:r>
              <a:endParaRPr lang="en-US" alt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7435" name="Line 23"/>
            <p:cNvSpPr>
              <a:spLocks noChangeShapeType="1"/>
            </p:cNvSpPr>
            <p:nvPr/>
          </p:nvSpPr>
          <p:spPr bwMode="auto">
            <a:xfrm flipH="1">
              <a:off x="3927" y="1111"/>
              <a:ext cx="235" cy="10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352550" y="4254500"/>
            <a:ext cx="7083425" cy="914400"/>
            <a:chOff x="852" y="1720"/>
            <a:chExt cx="4462" cy="576"/>
          </a:xfrm>
        </p:grpSpPr>
        <p:sp>
          <p:nvSpPr>
            <p:cNvPr id="17430" name="Line 12"/>
            <p:cNvSpPr>
              <a:spLocks noChangeShapeType="1"/>
            </p:cNvSpPr>
            <p:nvPr/>
          </p:nvSpPr>
          <p:spPr bwMode="auto">
            <a:xfrm>
              <a:off x="852" y="1720"/>
              <a:ext cx="446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17431" name="Group 27"/>
            <p:cNvGrpSpPr>
              <a:grpSpLocks/>
            </p:cNvGrpSpPr>
            <p:nvPr/>
          </p:nvGrpSpPr>
          <p:grpSpPr bwMode="auto">
            <a:xfrm>
              <a:off x="2462" y="1720"/>
              <a:ext cx="567" cy="576"/>
              <a:chOff x="2462" y="1720"/>
              <a:chExt cx="567" cy="576"/>
            </a:xfrm>
          </p:grpSpPr>
          <p:sp>
            <p:nvSpPr>
              <p:cNvPr id="17432" name="Line 10"/>
              <p:cNvSpPr>
                <a:spLocks noChangeShapeType="1"/>
              </p:cNvSpPr>
              <p:nvPr/>
            </p:nvSpPr>
            <p:spPr bwMode="auto">
              <a:xfrm flipV="1">
                <a:off x="2571" y="1720"/>
                <a:ext cx="139" cy="19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7433" name="Text Box 24"/>
              <p:cNvSpPr txBox="1">
                <a:spLocks noChangeArrowheads="1"/>
              </p:cNvSpPr>
              <p:nvPr/>
            </p:nvSpPr>
            <p:spPr bwMode="auto">
              <a:xfrm>
                <a:off x="2462" y="1886"/>
                <a:ext cx="567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solidFill>
                      <a:srgbClr val="FF0000"/>
                    </a:solidFill>
                  </a:rPr>
                  <a:t>eixo</a:t>
                </a:r>
              </a:p>
              <a:p>
                <a:pPr>
                  <a:lnSpc>
                    <a:spcPct val="8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solidFill>
                      <a:srgbClr val="FF0000"/>
                    </a:solidFill>
                  </a:rPr>
                  <a:t>óptico</a:t>
                </a:r>
              </a:p>
            </p:txBody>
          </p:sp>
        </p:grp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5180013" y="2744790"/>
            <a:ext cx="1450975" cy="4111628"/>
            <a:chOff x="3263" y="769"/>
            <a:chExt cx="914" cy="2590"/>
          </a:xfrm>
        </p:grpSpPr>
        <p:sp>
          <p:nvSpPr>
            <p:cNvPr id="17426" name="Line 13"/>
            <p:cNvSpPr>
              <a:spLocks noChangeShapeType="1"/>
            </p:cNvSpPr>
            <p:nvPr/>
          </p:nvSpPr>
          <p:spPr bwMode="auto">
            <a:xfrm flipV="1">
              <a:off x="3512" y="2232"/>
              <a:ext cx="665" cy="31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7427" name="Line 14"/>
            <p:cNvSpPr>
              <a:spLocks noChangeShapeType="1"/>
            </p:cNvSpPr>
            <p:nvPr/>
          </p:nvSpPr>
          <p:spPr bwMode="auto">
            <a:xfrm flipV="1">
              <a:off x="4156" y="769"/>
              <a:ext cx="0" cy="150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7428" name="Text Box 16"/>
            <p:cNvSpPr txBox="1">
              <a:spLocks noChangeArrowheads="1"/>
            </p:cNvSpPr>
            <p:nvPr/>
          </p:nvSpPr>
          <p:spPr bwMode="auto">
            <a:xfrm>
              <a:off x="3263" y="2765"/>
              <a:ext cx="770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eixos do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plano de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projeção</a:t>
              </a:r>
            </a:p>
          </p:txBody>
        </p:sp>
        <p:sp>
          <p:nvSpPr>
            <p:cNvPr id="17429" name="Line 26"/>
            <p:cNvSpPr>
              <a:spLocks noChangeShapeType="1"/>
            </p:cNvSpPr>
            <p:nvPr/>
          </p:nvSpPr>
          <p:spPr bwMode="auto">
            <a:xfrm flipV="1">
              <a:off x="3399" y="2531"/>
              <a:ext cx="171" cy="28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" name="Group 35"/>
          <p:cNvGrpSpPr>
            <a:grpSpLocks/>
          </p:cNvGrpSpPr>
          <p:nvPr/>
        </p:nvGrpSpPr>
        <p:grpSpPr bwMode="auto">
          <a:xfrm>
            <a:off x="4709433" y="2706914"/>
            <a:ext cx="3732213" cy="3106058"/>
            <a:chOff x="2946" y="1736"/>
            <a:chExt cx="2351" cy="1890"/>
          </a:xfrm>
        </p:grpSpPr>
        <p:sp>
          <p:nvSpPr>
            <p:cNvPr id="17422" name="Rectangle 30"/>
            <p:cNvSpPr>
              <a:spLocks noChangeArrowheads="1"/>
            </p:cNvSpPr>
            <p:nvPr/>
          </p:nvSpPr>
          <p:spPr bwMode="auto">
            <a:xfrm>
              <a:off x="3473" y="1736"/>
              <a:ext cx="1128" cy="1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7423" name="Line 31"/>
            <p:cNvSpPr>
              <a:spLocks noChangeShapeType="1"/>
            </p:cNvSpPr>
            <p:nvPr/>
          </p:nvSpPr>
          <p:spPr bwMode="auto">
            <a:xfrm flipV="1">
              <a:off x="3205" y="1838"/>
              <a:ext cx="2092" cy="589"/>
            </a:xfrm>
            <a:prstGeom prst="line">
              <a:avLst/>
            </a:prstGeom>
            <a:noFill/>
            <a:ln w="28575">
              <a:solidFill>
                <a:srgbClr val="B2B2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7424" name="Line 32"/>
            <p:cNvSpPr>
              <a:spLocks noChangeShapeType="1"/>
            </p:cNvSpPr>
            <p:nvPr/>
          </p:nvSpPr>
          <p:spPr bwMode="auto">
            <a:xfrm flipV="1">
              <a:off x="2946" y="2170"/>
              <a:ext cx="2337" cy="394"/>
            </a:xfrm>
            <a:prstGeom prst="line">
              <a:avLst/>
            </a:prstGeom>
            <a:noFill/>
            <a:ln w="28575">
              <a:solidFill>
                <a:srgbClr val="B2B2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7425" name="Line 33"/>
            <p:cNvSpPr>
              <a:spLocks noChangeShapeType="1"/>
            </p:cNvSpPr>
            <p:nvPr/>
          </p:nvSpPr>
          <p:spPr bwMode="auto">
            <a:xfrm>
              <a:off x="3157" y="2814"/>
              <a:ext cx="1657" cy="275"/>
            </a:xfrm>
            <a:prstGeom prst="line">
              <a:avLst/>
            </a:prstGeom>
            <a:noFill/>
            <a:ln w="28575">
              <a:solidFill>
                <a:srgbClr val="B2B2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41325" y="153988"/>
            <a:ext cx="7772400" cy="989012"/>
          </a:xfrm>
          <a:noFill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dirty="0" err="1"/>
              <a:t>Traçado</a:t>
            </a:r>
            <a:r>
              <a:rPr lang="en-US" altLang="en-US" dirty="0"/>
              <a:t> de </a:t>
            </a:r>
            <a:r>
              <a:rPr lang="en-US" altLang="en-US" dirty="0" err="1"/>
              <a:t>Raios</a:t>
            </a:r>
            <a:endParaRPr lang="en-US" altLang="en-US" dirty="0"/>
          </a:p>
        </p:txBody>
      </p:sp>
      <p:grpSp>
        <p:nvGrpSpPr>
          <p:cNvPr id="18436" name="Group 280"/>
          <p:cNvGrpSpPr>
            <a:grpSpLocks/>
          </p:cNvGrpSpPr>
          <p:nvPr/>
        </p:nvGrpSpPr>
        <p:grpSpPr bwMode="auto">
          <a:xfrm>
            <a:off x="500063" y="4637088"/>
            <a:ext cx="1328737" cy="1497012"/>
            <a:chOff x="290" y="3073"/>
            <a:chExt cx="1006" cy="1007"/>
          </a:xfrm>
        </p:grpSpPr>
        <p:sp>
          <p:nvSpPr>
            <p:cNvPr id="18737" name="Line 281"/>
            <p:cNvSpPr>
              <a:spLocks noChangeShapeType="1"/>
            </p:cNvSpPr>
            <p:nvPr/>
          </p:nvSpPr>
          <p:spPr bwMode="auto">
            <a:xfrm>
              <a:off x="578" y="3696"/>
              <a:ext cx="7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738" name="Line 282"/>
            <p:cNvSpPr>
              <a:spLocks noChangeShapeType="1"/>
            </p:cNvSpPr>
            <p:nvPr/>
          </p:nvSpPr>
          <p:spPr bwMode="auto">
            <a:xfrm flipV="1">
              <a:off x="672" y="3073"/>
              <a:ext cx="0" cy="7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739" name="Line 283"/>
            <p:cNvSpPr>
              <a:spLocks noChangeShapeType="1"/>
            </p:cNvSpPr>
            <p:nvPr/>
          </p:nvSpPr>
          <p:spPr bwMode="auto">
            <a:xfrm flipH="1">
              <a:off x="290" y="3650"/>
              <a:ext cx="430" cy="4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37" name="Rectangle 284"/>
          <p:cNvSpPr>
            <a:spLocks noChangeArrowheads="1"/>
          </p:cNvSpPr>
          <p:nvPr/>
        </p:nvSpPr>
        <p:spPr bwMode="auto">
          <a:xfrm>
            <a:off x="1849438" y="5503863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x</a:t>
            </a:r>
            <a:r>
              <a:rPr lang="en-US" altLang="en-US" sz="2400" b="1" baseline="-25000"/>
              <a:t>o</a:t>
            </a:r>
            <a:endParaRPr lang="en-US" altLang="en-US" sz="2400" b="1"/>
          </a:p>
        </p:txBody>
      </p:sp>
      <p:sp>
        <p:nvSpPr>
          <p:cNvPr id="18438" name="Rectangle 286"/>
          <p:cNvSpPr>
            <a:spLocks noChangeArrowheads="1"/>
          </p:cNvSpPr>
          <p:nvPr/>
        </p:nvSpPr>
        <p:spPr bwMode="auto">
          <a:xfrm>
            <a:off x="533400" y="59467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z</a:t>
            </a:r>
            <a:r>
              <a:rPr lang="en-US" altLang="en-US" sz="2400" b="1" baseline="-25000"/>
              <a:t>o</a:t>
            </a:r>
            <a:endParaRPr lang="en-US" altLang="en-US" sz="2400" b="1"/>
          </a:p>
        </p:txBody>
      </p:sp>
      <p:grpSp>
        <p:nvGrpSpPr>
          <p:cNvPr id="3" name="Group 305"/>
          <p:cNvGrpSpPr>
            <a:grpSpLocks/>
          </p:cNvGrpSpPr>
          <p:nvPr/>
        </p:nvGrpSpPr>
        <p:grpSpPr bwMode="auto">
          <a:xfrm>
            <a:off x="3683000" y="2633663"/>
            <a:ext cx="2457450" cy="1651000"/>
            <a:chOff x="2304" y="1827"/>
            <a:chExt cx="1548" cy="1040"/>
          </a:xfrm>
        </p:grpSpPr>
        <p:grpSp>
          <p:nvGrpSpPr>
            <p:cNvPr id="18593" name="Group 99"/>
            <p:cNvGrpSpPr>
              <a:grpSpLocks/>
            </p:cNvGrpSpPr>
            <p:nvPr/>
          </p:nvGrpSpPr>
          <p:grpSpPr bwMode="auto">
            <a:xfrm>
              <a:off x="2304" y="1827"/>
              <a:ext cx="888" cy="1040"/>
              <a:chOff x="2592" y="1827"/>
              <a:chExt cx="999" cy="1040"/>
            </a:xfrm>
          </p:grpSpPr>
          <p:grpSp>
            <p:nvGrpSpPr>
              <p:cNvPr id="18595" name="Group 100"/>
              <p:cNvGrpSpPr>
                <a:grpSpLocks/>
              </p:cNvGrpSpPr>
              <p:nvPr/>
            </p:nvGrpSpPr>
            <p:grpSpPr bwMode="auto">
              <a:xfrm>
                <a:off x="2820" y="1892"/>
                <a:ext cx="310" cy="463"/>
                <a:chOff x="2820" y="1892"/>
                <a:chExt cx="310" cy="463"/>
              </a:xfrm>
            </p:grpSpPr>
            <p:grpSp>
              <p:nvGrpSpPr>
                <p:cNvPr id="18720" name="Group 101"/>
                <p:cNvGrpSpPr>
                  <a:grpSpLocks/>
                </p:cNvGrpSpPr>
                <p:nvPr/>
              </p:nvGrpSpPr>
              <p:grpSpPr bwMode="auto">
                <a:xfrm>
                  <a:off x="2820" y="1892"/>
                  <a:ext cx="310" cy="463"/>
                  <a:chOff x="2820" y="1892"/>
                  <a:chExt cx="310" cy="463"/>
                </a:xfrm>
              </p:grpSpPr>
              <p:sp>
                <p:nvSpPr>
                  <p:cNvPr id="18731" name="Freeform 102"/>
                  <p:cNvSpPr>
                    <a:spLocks/>
                  </p:cNvSpPr>
                  <p:nvPr/>
                </p:nvSpPr>
                <p:spPr bwMode="auto">
                  <a:xfrm>
                    <a:off x="2820" y="1992"/>
                    <a:ext cx="310" cy="61"/>
                  </a:xfrm>
                  <a:custGeom>
                    <a:avLst/>
                    <a:gdLst>
                      <a:gd name="T0" fmla="*/ 229 w 310"/>
                      <a:gd name="T1" fmla="*/ 60 h 61"/>
                      <a:gd name="T2" fmla="*/ 309 w 310"/>
                      <a:gd name="T3" fmla="*/ 28 h 61"/>
                      <a:gd name="T4" fmla="*/ 86 w 310"/>
                      <a:gd name="T5" fmla="*/ 0 h 61"/>
                      <a:gd name="T6" fmla="*/ 0 w 310"/>
                      <a:gd name="T7" fmla="*/ 33 h 61"/>
                      <a:gd name="T8" fmla="*/ 229 w 310"/>
                      <a:gd name="T9" fmla="*/ 60 h 6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10"/>
                      <a:gd name="T16" fmla="*/ 0 h 61"/>
                      <a:gd name="T17" fmla="*/ 310 w 310"/>
                      <a:gd name="T18" fmla="*/ 61 h 6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10" h="61">
                        <a:moveTo>
                          <a:pt x="229" y="60"/>
                        </a:moveTo>
                        <a:lnTo>
                          <a:pt x="309" y="28"/>
                        </a:lnTo>
                        <a:lnTo>
                          <a:pt x="86" y="0"/>
                        </a:lnTo>
                        <a:lnTo>
                          <a:pt x="0" y="33"/>
                        </a:lnTo>
                        <a:lnTo>
                          <a:pt x="229" y="60"/>
                        </a:lnTo>
                      </a:path>
                    </a:pathLst>
                  </a:custGeom>
                  <a:solidFill>
                    <a:srgbClr val="5FB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32" name="Freeform 103"/>
                  <p:cNvSpPr>
                    <a:spLocks/>
                  </p:cNvSpPr>
                  <p:nvPr/>
                </p:nvSpPr>
                <p:spPr bwMode="auto">
                  <a:xfrm>
                    <a:off x="2836" y="1892"/>
                    <a:ext cx="257" cy="28"/>
                  </a:xfrm>
                  <a:custGeom>
                    <a:avLst/>
                    <a:gdLst>
                      <a:gd name="T0" fmla="*/ 0 w 257"/>
                      <a:gd name="T1" fmla="*/ 13 h 28"/>
                      <a:gd name="T2" fmla="*/ 199 w 257"/>
                      <a:gd name="T3" fmla="*/ 27 h 28"/>
                      <a:gd name="T4" fmla="*/ 256 w 257"/>
                      <a:gd name="T5" fmla="*/ 15 h 28"/>
                      <a:gd name="T6" fmla="*/ 61 w 257"/>
                      <a:gd name="T7" fmla="*/ 0 h 28"/>
                      <a:gd name="T8" fmla="*/ 0 w 257"/>
                      <a:gd name="T9" fmla="*/ 13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7"/>
                      <a:gd name="T16" fmla="*/ 0 h 28"/>
                      <a:gd name="T17" fmla="*/ 257 w 257"/>
                      <a:gd name="T18" fmla="*/ 28 h 2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7" h="28">
                        <a:moveTo>
                          <a:pt x="0" y="13"/>
                        </a:moveTo>
                        <a:lnTo>
                          <a:pt x="199" y="27"/>
                        </a:lnTo>
                        <a:lnTo>
                          <a:pt x="256" y="15"/>
                        </a:lnTo>
                        <a:lnTo>
                          <a:pt x="61" y="0"/>
                        </a:lnTo>
                        <a:lnTo>
                          <a:pt x="0" y="13"/>
                        </a:lnTo>
                      </a:path>
                    </a:pathLst>
                  </a:custGeom>
                  <a:solidFill>
                    <a:srgbClr val="5FB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33" name="Freeform 104"/>
                  <p:cNvSpPr>
                    <a:spLocks/>
                  </p:cNvSpPr>
                  <p:nvPr/>
                </p:nvSpPr>
                <p:spPr bwMode="auto">
                  <a:xfrm>
                    <a:off x="3041" y="1910"/>
                    <a:ext cx="52" cy="131"/>
                  </a:xfrm>
                  <a:custGeom>
                    <a:avLst/>
                    <a:gdLst>
                      <a:gd name="T0" fmla="*/ 0 w 52"/>
                      <a:gd name="T1" fmla="*/ 13 h 131"/>
                      <a:gd name="T2" fmla="*/ 51 w 52"/>
                      <a:gd name="T3" fmla="*/ 0 h 131"/>
                      <a:gd name="T4" fmla="*/ 51 w 52"/>
                      <a:gd name="T5" fmla="*/ 109 h 131"/>
                      <a:gd name="T6" fmla="*/ 0 w 52"/>
                      <a:gd name="T7" fmla="*/ 130 h 131"/>
                      <a:gd name="T8" fmla="*/ 0 w 52"/>
                      <a:gd name="T9" fmla="*/ 13 h 13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2"/>
                      <a:gd name="T16" fmla="*/ 0 h 131"/>
                      <a:gd name="T17" fmla="*/ 52 w 52"/>
                      <a:gd name="T18" fmla="*/ 131 h 13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2" h="131">
                        <a:moveTo>
                          <a:pt x="0" y="13"/>
                        </a:moveTo>
                        <a:lnTo>
                          <a:pt x="51" y="0"/>
                        </a:lnTo>
                        <a:lnTo>
                          <a:pt x="51" y="109"/>
                        </a:lnTo>
                        <a:lnTo>
                          <a:pt x="0" y="130"/>
                        </a:lnTo>
                        <a:lnTo>
                          <a:pt x="0" y="13"/>
                        </a:lnTo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34" name="Freeform 105"/>
                  <p:cNvSpPr>
                    <a:spLocks/>
                  </p:cNvSpPr>
                  <p:nvPr/>
                </p:nvSpPr>
                <p:spPr bwMode="auto">
                  <a:xfrm>
                    <a:off x="2836" y="1908"/>
                    <a:ext cx="200" cy="132"/>
                  </a:xfrm>
                  <a:custGeom>
                    <a:avLst/>
                    <a:gdLst>
                      <a:gd name="T0" fmla="*/ 0 w 200"/>
                      <a:gd name="T1" fmla="*/ 0 h 132"/>
                      <a:gd name="T2" fmla="*/ 199 w 200"/>
                      <a:gd name="T3" fmla="*/ 16 h 132"/>
                      <a:gd name="T4" fmla="*/ 199 w 200"/>
                      <a:gd name="T5" fmla="*/ 131 h 132"/>
                      <a:gd name="T6" fmla="*/ 0 w 200"/>
                      <a:gd name="T7" fmla="*/ 105 h 132"/>
                      <a:gd name="T8" fmla="*/ 0 w 200"/>
                      <a:gd name="T9" fmla="*/ 0 h 1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0"/>
                      <a:gd name="T16" fmla="*/ 0 h 132"/>
                      <a:gd name="T17" fmla="*/ 200 w 200"/>
                      <a:gd name="T18" fmla="*/ 132 h 13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0" h="132">
                        <a:moveTo>
                          <a:pt x="0" y="0"/>
                        </a:moveTo>
                        <a:lnTo>
                          <a:pt x="199" y="16"/>
                        </a:lnTo>
                        <a:lnTo>
                          <a:pt x="199" y="131"/>
                        </a:lnTo>
                        <a:lnTo>
                          <a:pt x="0" y="10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7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35" name="Freeform 106"/>
                  <p:cNvSpPr>
                    <a:spLocks/>
                  </p:cNvSpPr>
                  <p:nvPr/>
                </p:nvSpPr>
                <p:spPr bwMode="auto">
                  <a:xfrm>
                    <a:off x="3053" y="2023"/>
                    <a:ext cx="77" cy="332"/>
                  </a:xfrm>
                  <a:custGeom>
                    <a:avLst/>
                    <a:gdLst>
                      <a:gd name="T0" fmla="*/ 76 w 77"/>
                      <a:gd name="T1" fmla="*/ 0 h 332"/>
                      <a:gd name="T2" fmla="*/ 0 w 77"/>
                      <a:gd name="T3" fmla="*/ 34 h 332"/>
                      <a:gd name="T4" fmla="*/ 0 w 77"/>
                      <a:gd name="T5" fmla="*/ 331 h 332"/>
                      <a:gd name="T6" fmla="*/ 76 w 77"/>
                      <a:gd name="T7" fmla="*/ 289 h 332"/>
                      <a:gd name="T8" fmla="*/ 76 w 77"/>
                      <a:gd name="T9" fmla="*/ 0 h 3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332"/>
                      <a:gd name="T17" fmla="*/ 77 w 77"/>
                      <a:gd name="T18" fmla="*/ 332 h 33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332">
                        <a:moveTo>
                          <a:pt x="76" y="0"/>
                        </a:moveTo>
                        <a:lnTo>
                          <a:pt x="0" y="34"/>
                        </a:lnTo>
                        <a:lnTo>
                          <a:pt x="0" y="331"/>
                        </a:lnTo>
                        <a:lnTo>
                          <a:pt x="76" y="289"/>
                        </a:lnTo>
                        <a:lnTo>
                          <a:pt x="76" y="0"/>
                        </a:lnTo>
                      </a:path>
                    </a:pathLst>
                  </a:custGeom>
                  <a:solidFill>
                    <a:srgbClr val="00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36" name="Freeform 107"/>
                  <p:cNvSpPr>
                    <a:spLocks/>
                  </p:cNvSpPr>
                  <p:nvPr/>
                </p:nvSpPr>
                <p:spPr bwMode="auto">
                  <a:xfrm>
                    <a:off x="2820" y="2028"/>
                    <a:ext cx="229" cy="327"/>
                  </a:xfrm>
                  <a:custGeom>
                    <a:avLst/>
                    <a:gdLst>
                      <a:gd name="T0" fmla="*/ 0 w 229"/>
                      <a:gd name="T1" fmla="*/ 0 h 327"/>
                      <a:gd name="T2" fmla="*/ 228 w 229"/>
                      <a:gd name="T3" fmla="*/ 29 h 327"/>
                      <a:gd name="T4" fmla="*/ 227 w 229"/>
                      <a:gd name="T5" fmla="*/ 326 h 327"/>
                      <a:gd name="T6" fmla="*/ 0 w 229"/>
                      <a:gd name="T7" fmla="*/ 287 h 327"/>
                      <a:gd name="T8" fmla="*/ 0 w 229"/>
                      <a:gd name="T9" fmla="*/ 0 h 3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29"/>
                      <a:gd name="T16" fmla="*/ 0 h 327"/>
                      <a:gd name="T17" fmla="*/ 229 w 229"/>
                      <a:gd name="T18" fmla="*/ 327 h 32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29" h="327">
                        <a:moveTo>
                          <a:pt x="0" y="0"/>
                        </a:moveTo>
                        <a:lnTo>
                          <a:pt x="228" y="29"/>
                        </a:lnTo>
                        <a:lnTo>
                          <a:pt x="227" y="326"/>
                        </a:lnTo>
                        <a:lnTo>
                          <a:pt x="0" y="287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7FF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721" name="Group 108"/>
                <p:cNvGrpSpPr>
                  <a:grpSpLocks/>
                </p:cNvGrpSpPr>
                <p:nvPr/>
              </p:nvGrpSpPr>
              <p:grpSpPr bwMode="auto">
                <a:xfrm>
                  <a:off x="2845" y="1914"/>
                  <a:ext cx="194" cy="192"/>
                  <a:chOff x="2845" y="1914"/>
                  <a:chExt cx="194" cy="192"/>
                </a:xfrm>
              </p:grpSpPr>
              <p:sp>
                <p:nvSpPr>
                  <p:cNvPr id="18722" name="Freeform 109"/>
                  <p:cNvSpPr>
                    <a:spLocks/>
                  </p:cNvSpPr>
                  <p:nvPr/>
                </p:nvSpPr>
                <p:spPr bwMode="auto">
                  <a:xfrm>
                    <a:off x="2845" y="1914"/>
                    <a:ext cx="26" cy="7"/>
                  </a:xfrm>
                  <a:custGeom>
                    <a:avLst/>
                    <a:gdLst>
                      <a:gd name="T0" fmla="*/ 0 w 26"/>
                      <a:gd name="T1" fmla="*/ 0 h 7"/>
                      <a:gd name="T2" fmla="*/ 25 w 26"/>
                      <a:gd name="T3" fmla="*/ 2 h 7"/>
                      <a:gd name="T4" fmla="*/ 25 w 26"/>
                      <a:gd name="T5" fmla="*/ 6 h 7"/>
                      <a:gd name="T6" fmla="*/ 0 w 26"/>
                      <a:gd name="T7" fmla="*/ 5 h 7"/>
                      <a:gd name="T8" fmla="*/ 0 w 26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"/>
                      <a:gd name="T16" fmla="*/ 0 h 7"/>
                      <a:gd name="T17" fmla="*/ 26 w 26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" h="7">
                        <a:moveTo>
                          <a:pt x="0" y="0"/>
                        </a:moveTo>
                        <a:lnTo>
                          <a:pt x="25" y="2"/>
                        </a:lnTo>
                        <a:lnTo>
                          <a:pt x="25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23" name="Freeform 110"/>
                  <p:cNvSpPr>
                    <a:spLocks/>
                  </p:cNvSpPr>
                  <p:nvPr/>
                </p:nvSpPr>
                <p:spPr bwMode="auto">
                  <a:xfrm>
                    <a:off x="2884" y="1934"/>
                    <a:ext cx="26" cy="7"/>
                  </a:xfrm>
                  <a:custGeom>
                    <a:avLst/>
                    <a:gdLst>
                      <a:gd name="T0" fmla="*/ 0 w 26"/>
                      <a:gd name="T1" fmla="*/ 0 h 7"/>
                      <a:gd name="T2" fmla="*/ 25 w 26"/>
                      <a:gd name="T3" fmla="*/ 2 h 7"/>
                      <a:gd name="T4" fmla="*/ 25 w 26"/>
                      <a:gd name="T5" fmla="*/ 6 h 7"/>
                      <a:gd name="T6" fmla="*/ 0 w 26"/>
                      <a:gd name="T7" fmla="*/ 5 h 7"/>
                      <a:gd name="T8" fmla="*/ 0 w 26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"/>
                      <a:gd name="T16" fmla="*/ 0 h 7"/>
                      <a:gd name="T17" fmla="*/ 26 w 26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" h="7">
                        <a:moveTo>
                          <a:pt x="0" y="0"/>
                        </a:moveTo>
                        <a:lnTo>
                          <a:pt x="25" y="2"/>
                        </a:lnTo>
                        <a:lnTo>
                          <a:pt x="25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24" name="Freeform 111"/>
                  <p:cNvSpPr>
                    <a:spLocks/>
                  </p:cNvSpPr>
                  <p:nvPr/>
                </p:nvSpPr>
                <p:spPr bwMode="auto">
                  <a:xfrm>
                    <a:off x="2927" y="1920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"/>
                      <a:gd name="T17" fmla="*/ 25 w 25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25" name="Freeform 112"/>
                  <p:cNvSpPr>
                    <a:spLocks/>
                  </p:cNvSpPr>
                  <p:nvPr/>
                </p:nvSpPr>
                <p:spPr bwMode="auto">
                  <a:xfrm>
                    <a:off x="2972" y="1925"/>
                    <a:ext cx="25" cy="6"/>
                  </a:xfrm>
                  <a:custGeom>
                    <a:avLst/>
                    <a:gdLst>
                      <a:gd name="T0" fmla="*/ 0 w 25"/>
                      <a:gd name="T1" fmla="*/ 0 h 6"/>
                      <a:gd name="T2" fmla="*/ 24 w 25"/>
                      <a:gd name="T3" fmla="*/ 1 h 6"/>
                      <a:gd name="T4" fmla="*/ 24 w 25"/>
                      <a:gd name="T5" fmla="*/ 5 h 6"/>
                      <a:gd name="T6" fmla="*/ 0 w 25"/>
                      <a:gd name="T7" fmla="*/ 4 h 6"/>
                      <a:gd name="T8" fmla="*/ 0 w 25"/>
                      <a:gd name="T9" fmla="*/ 0 h 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"/>
                      <a:gd name="T17" fmla="*/ 25 w 25"/>
                      <a:gd name="T18" fmla="*/ 6 h 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">
                        <a:moveTo>
                          <a:pt x="0" y="0"/>
                        </a:moveTo>
                        <a:lnTo>
                          <a:pt x="24" y="1"/>
                        </a:lnTo>
                        <a:lnTo>
                          <a:pt x="24" y="5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26" name="Freeform 113"/>
                  <p:cNvSpPr>
                    <a:spLocks/>
                  </p:cNvSpPr>
                  <p:nvPr/>
                </p:nvSpPr>
                <p:spPr bwMode="auto">
                  <a:xfrm>
                    <a:off x="2972" y="1943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"/>
                      <a:gd name="T17" fmla="*/ 25 w 25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27" name="Freeform 114"/>
                  <p:cNvSpPr>
                    <a:spLocks/>
                  </p:cNvSpPr>
                  <p:nvPr/>
                </p:nvSpPr>
                <p:spPr bwMode="auto">
                  <a:xfrm>
                    <a:off x="2926" y="1960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"/>
                      <a:gd name="T17" fmla="*/ 25 w 25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28" name="Freeform 115"/>
                  <p:cNvSpPr>
                    <a:spLocks/>
                  </p:cNvSpPr>
                  <p:nvPr/>
                </p:nvSpPr>
                <p:spPr bwMode="auto">
                  <a:xfrm>
                    <a:off x="2972" y="1983"/>
                    <a:ext cx="25" cy="6"/>
                  </a:xfrm>
                  <a:custGeom>
                    <a:avLst/>
                    <a:gdLst>
                      <a:gd name="T0" fmla="*/ 0 w 25"/>
                      <a:gd name="T1" fmla="*/ 0 h 6"/>
                      <a:gd name="T2" fmla="*/ 24 w 25"/>
                      <a:gd name="T3" fmla="*/ 1 h 6"/>
                      <a:gd name="T4" fmla="*/ 24 w 25"/>
                      <a:gd name="T5" fmla="*/ 5 h 6"/>
                      <a:gd name="T6" fmla="*/ 0 w 25"/>
                      <a:gd name="T7" fmla="*/ 4 h 6"/>
                      <a:gd name="T8" fmla="*/ 0 w 25"/>
                      <a:gd name="T9" fmla="*/ 0 h 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"/>
                      <a:gd name="T17" fmla="*/ 25 w 25"/>
                      <a:gd name="T18" fmla="*/ 6 h 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">
                        <a:moveTo>
                          <a:pt x="0" y="0"/>
                        </a:moveTo>
                        <a:lnTo>
                          <a:pt x="24" y="1"/>
                        </a:lnTo>
                        <a:lnTo>
                          <a:pt x="24" y="5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29" name="Freeform 116"/>
                  <p:cNvSpPr>
                    <a:spLocks/>
                  </p:cNvSpPr>
                  <p:nvPr/>
                </p:nvSpPr>
                <p:spPr bwMode="auto">
                  <a:xfrm>
                    <a:off x="3012" y="2063"/>
                    <a:ext cx="25" cy="7"/>
                  </a:xfrm>
                  <a:custGeom>
                    <a:avLst/>
                    <a:gdLst>
                      <a:gd name="T0" fmla="*/ 0 w 25"/>
                      <a:gd name="T1" fmla="*/ 0 h 7"/>
                      <a:gd name="T2" fmla="*/ 24 w 25"/>
                      <a:gd name="T3" fmla="*/ 2 h 7"/>
                      <a:gd name="T4" fmla="*/ 24 w 25"/>
                      <a:gd name="T5" fmla="*/ 6 h 7"/>
                      <a:gd name="T6" fmla="*/ 0 w 25"/>
                      <a:gd name="T7" fmla="*/ 5 h 7"/>
                      <a:gd name="T8" fmla="*/ 0 w 25"/>
                      <a:gd name="T9" fmla="*/ 0 h 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7"/>
                      <a:gd name="T17" fmla="*/ 25 w 25"/>
                      <a:gd name="T18" fmla="*/ 7 h 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7">
                        <a:moveTo>
                          <a:pt x="0" y="0"/>
                        </a:moveTo>
                        <a:lnTo>
                          <a:pt x="24" y="2"/>
                        </a:lnTo>
                        <a:lnTo>
                          <a:pt x="24" y="6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30" name="Freeform 117"/>
                  <p:cNvSpPr>
                    <a:spLocks/>
                  </p:cNvSpPr>
                  <p:nvPr/>
                </p:nvSpPr>
                <p:spPr bwMode="auto">
                  <a:xfrm>
                    <a:off x="3014" y="2100"/>
                    <a:ext cx="25" cy="6"/>
                  </a:xfrm>
                  <a:custGeom>
                    <a:avLst/>
                    <a:gdLst>
                      <a:gd name="T0" fmla="*/ 0 w 25"/>
                      <a:gd name="T1" fmla="*/ 0 h 6"/>
                      <a:gd name="T2" fmla="*/ 24 w 25"/>
                      <a:gd name="T3" fmla="*/ 1 h 6"/>
                      <a:gd name="T4" fmla="*/ 24 w 25"/>
                      <a:gd name="T5" fmla="*/ 5 h 6"/>
                      <a:gd name="T6" fmla="*/ 0 w 25"/>
                      <a:gd name="T7" fmla="*/ 4 h 6"/>
                      <a:gd name="T8" fmla="*/ 0 w 25"/>
                      <a:gd name="T9" fmla="*/ 0 h 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5"/>
                      <a:gd name="T16" fmla="*/ 0 h 6"/>
                      <a:gd name="T17" fmla="*/ 25 w 25"/>
                      <a:gd name="T18" fmla="*/ 6 h 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5" h="6">
                        <a:moveTo>
                          <a:pt x="0" y="0"/>
                        </a:moveTo>
                        <a:lnTo>
                          <a:pt x="24" y="1"/>
                        </a:lnTo>
                        <a:lnTo>
                          <a:pt x="24" y="5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596" name="Group 118"/>
              <p:cNvGrpSpPr>
                <a:grpSpLocks/>
              </p:cNvGrpSpPr>
              <p:nvPr/>
            </p:nvGrpSpPr>
            <p:grpSpPr bwMode="auto">
              <a:xfrm>
                <a:off x="3071" y="1827"/>
                <a:ext cx="384" cy="650"/>
                <a:chOff x="3071" y="1827"/>
                <a:chExt cx="384" cy="650"/>
              </a:xfrm>
            </p:grpSpPr>
            <p:grpSp>
              <p:nvGrpSpPr>
                <p:cNvPr id="18688" name="Group 119"/>
                <p:cNvGrpSpPr>
                  <a:grpSpLocks/>
                </p:cNvGrpSpPr>
                <p:nvPr/>
              </p:nvGrpSpPr>
              <p:grpSpPr bwMode="auto">
                <a:xfrm>
                  <a:off x="3071" y="1827"/>
                  <a:ext cx="384" cy="650"/>
                  <a:chOff x="3071" y="1827"/>
                  <a:chExt cx="384" cy="650"/>
                </a:xfrm>
              </p:grpSpPr>
              <p:sp>
                <p:nvSpPr>
                  <p:cNvPr id="18711" name="Freeform 120"/>
                  <p:cNvSpPr>
                    <a:spLocks/>
                  </p:cNvSpPr>
                  <p:nvPr/>
                </p:nvSpPr>
                <p:spPr bwMode="auto">
                  <a:xfrm>
                    <a:off x="3073" y="2015"/>
                    <a:ext cx="382" cy="121"/>
                  </a:xfrm>
                  <a:custGeom>
                    <a:avLst/>
                    <a:gdLst>
                      <a:gd name="T0" fmla="*/ 0 w 382"/>
                      <a:gd name="T1" fmla="*/ 88 h 121"/>
                      <a:gd name="T2" fmla="*/ 216 w 382"/>
                      <a:gd name="T3" fmla="*/ 120 h 121"/>
                      <a:gd name="T4" fmla="*/ 381 w 382"/>
                      <a:gd name="T5" fmla="*/ 23 h 121"/>
                      <a:gd name="T6" fmla="*/ 173 w 382"/>
                      <a:gd name="T7" fmla="*/ 0 h 121"/>
                      <a:gd name="T8" fmla="*/ 0 w 382"/>
                      <a:gd name="T9" fmla="*/ 88 h 12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2"/>
                      <a:gd name="T16" fmla="*/ 0 h 121"/>
                      <a:gd name="T17" fmla="*/ 382 w 382"/>
                      <a:gd name="T18" fmla="*/ 121 h 12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2" h="121">
                        <a:moveTo>
                          <a:pt x="0" y="88"/>
                        </a:moveTo>
                        <a:lnTo>
                          <a:pt x="216" y="120"/>
                        </a:lnTo>
                        <a:lnTo>
                          <a:pt x="381" y="23"/>
                        </a:lnTo>
                        <a:lnTo>
                          <a:pt x="173" y="0"/>
                        </a:lnTo>
                        <a:lnTo>
                          <a:pt x="0" y="88"/>
                        </a:lnTo>
                      </a:path>
                    </a:pathLst>
                  </a:custGeom>
                  <a:solidFill>
                    <a:srgbClr val="FF5F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12" name="Freeform 121"/>
                  <p:cNvSpPr>
                    <a:spLocks/>
                  </p:cNvSpPr>
                  <p:nvPr/>
                </p:nvSpPr>
                <p:spPr bwMode="auto">
                  <a:xfrm>
                    <a:off x="3126" y="1908"/>
                    <a:ext cx="156" cy="209"/>
                  </a:xfrm>
                  <a:custGeom>
                    <a:avLst/>
                    <a:gdLst>
                      <a:gd name="T0" fmla="*/ 0 w 156"/>
                      <a:gd name="T1" fmla="*/ 0 h 209"/>
                      <a:gd name="T2" fmla="*/ 155 w 156"/>
                      <a:gd name="T3" fmla="*/ 11 h 209"/>
                      <a:gd name="T4" fmla="*/ 155 w 156"/>
                      <a:gd name="T5" fmla="*/ 208 h 209"/>
                      <a:gd name="T6" fmla="*/ 0 w 156"/>
                      <a:gd name="T7" fmla="*/ 180 h 209"/>
                      <a:gd name="T8" fmla="*/ 0 w 156"/>
                      <a:gd name="T9" fmla="*/ 0 h 20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6"/>
                      <a:gd name="T16" fmla="*/ 0 h 209"/>
                      <a:gd name="T17" fmla="*/ 156 w 156"/>
                      <a:gd name="T18" fmla="*/ 209 h 20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6" h="209">
                        <a:moveTo>
                          <a:pt x="0" y="0"/>
                        </a:moveTo>
                        <a:lnTo>
                          <a:pt x="155" y="11"/>
                        </a:lnTo>
                        <a:lnTo>
                          <a:pt x="155" y="208"/>
                        </a:lnTo>
                        <a:lnTo>
                          <a:pt x="0" y="18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5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13" name="Freeform 122"/>
                  <p:cNvSpPr>
                    <a:spLocks/>
                  </p:cNvSpPr>
                  <p:nvPr/>
                </p:nvSpPr>
                <p:spPr bwMode="auto">
                  <a:xfrm>
                    <a:off x="3285" y="1873"/>
                    <a:ext cx="133" cy="242"/>
                  </a:xfrm>
                  <a:custGeom>
                    <a:avLst/>
                    <a:gdLst>
                      <a:gd name="T0" fmla="*/ 0 w 133"/>
                      <a:gd name="T1" fmla="*/ 45 h 242"/>
                      <a:gd name="T2" fmla="*/ 0 w 133"/>
                      <a:gd name="T3" fmla="*/ 241 h 242"/>
                      <a:gd name="T4" fmla="*/ 132 w 133"/>
                      <a:gd name="T5" fmla="*/ 162 h 242"/>
                      <a:gd name="T6" fmla="*/ 132 w 133"/>
                      <a:gd name="T7" fmla="*/ 0 h 242"/>
                      <a:gd name="T8" fmla="*/ 0 w 133"/>
                      <a:gd name="T9" fmla="*/ 45 h 2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3"/>
                      <a:gd name="T16" fmla="*/ 0 h 242"/>
                      <a:gd name="T17" fmla="*/ 133 w 133"/>
                      <a:gd name="T18" fmla="*/ 242 h 2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3" h="242">
                        <a:moveTo>
                          <a:pt x="0" y="45"/>
                        </a:moveTo>
                        <a:lnTo>
                          <a:pt x="0" y="241"/>
                        </a:lnTo>
                        <a:lnTo>
                          <a:pt x="132" y="162"/>
                        </a:lnTo>
                        <a:lnTo>
                          <a:pt x="132" y="0"/>
                        </a:lnTo>
                        <a:lnTo>
                          <a:pt x="0" y="45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14" name="Freeform 123"/>
                  <p:cNvSpPr>
                    <a:spLocks/>
                  </p:cNvSpPr>
                  <p:nvPr/>
                </p:nvSpPr>
                <p:spPr bwMode="auto">
                  <a:xfrm>
                    <a:off x="3126" y="1864"/>
                    <a:ext cx="292" cy="50"/>
                  </a:xfrm>
                  <a:custGeom>
                    <a:avLst/>
                    <a:gdLst>
                      <a:gd name="T0" fmla="*/ 0 w 292"/>
                      <a:gd name="T1" fmla="*/ 39 h 50"/>
                      <a:gd name="T2" fmla="*/ 156 w 292"/>
                      <a:gd name="T3" fmla="*/ 49 h 50"/>
                      <a:gd name="T4" fmla="*/ 291 w 292"/>
                      <a:gd name="T5" fmla="*/ 8 h 50"/>
                      <a:gd name="T6" fmla="*/ 156 w 292"/>
                      <a:gd name="T7" fmla="*/ 0 h 50"/>
                      <a:gd name="T8" fmla="*/ 0 w 292"/>
                      <a:gd name="T9" fmla="*/ 39 h 5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92"/>
                      <a:gd name="T16" fmla="*/ 0 h 50"/>
                      <a:gd name="T17" fmla="*/ 292 w 292"/>
                      <a:gd name="T18" fmla="*/ 50 h 5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92" h="50">
                        <a:moveTo>
                          <a:pt x="0" y="39"/>
                        </a:moveTo>
                        <a:lnTo>
                          <a:pt x="156" y="49"/>
                        </a:lnTo>
                        <a:lnTo>
                          <a:pt x="291" y="8"/>
                        </a:lnTo>
                        <a:lnTo>
                          <a:pt x="156" y="0"/>
                        </a:lnTo>
                        <a:lnTo>
                          <a:pt x="0" y="39"/>
                        </a:lnTo>
                      </a:path>
                    </a:pathLst>
                  </a:custGeom>
                  <a:solidFill>
                    <a:srgbClr val="FF5F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15" name="Freeform 124"/>
                  <p:cNvSpPr>
                    <a:spLocks/>
                  </p:cNvSpPr>
                  <p:nvPr/>
                </p:nvSpPr>
                <p:spPr bwMode="auto">
                  <a:xfrm>
                    <a:off x="3165" y="1827"/>
                    <a:ext cx="212" cy="29"/>
                  </a:xfrm>
                  <a:custGeom>
                    <a:avLst/>
                    <a:gdLst>
                      <a:gd name="T0" fmla="*/ 0 w 212"/>
                      <a:gd name="T1" fmla="*/ 22 h 29"/>
                      <a:gd name="T2" fmla="*/ 112 w 212"/>
                      <a:gd name="T3" fmla="*/ 28 h 29"/>
                      <a:gd name="T4" fmla="*/ 211 w 212"/>
                      <a:gd name="T5" fmla="*/ 7 h 29"/>
                      <a:gd name="T6" fmla="*/ 105 w 212"/>
                      <a:gd name="T7" fmla="*/ 0 h 29"/>
                      <a:gd name="T8" fmla="*/ 0 w 212"/>
                      <a:gd name="T9" fmla="*/ 22 h 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12"/>
                      <a:gd name="T16" fmla="*/ 0 h 29"/>
                      <a:gd name="T17" fmla="*/ 212 w 212"/>
                      <a:gd name="T18" fmla="*/ 29 h 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12" h="29">
                        <a:moveTo>
                          <a:pt x="0" y="22"/>
                        </a:moveTo>
                        <a:lnTo>
                          <a:pt x="112" y="28"/>
                        </a:lnTo>
                        <a:lnTo>
                          <a:pt x="211" y="7"/>
                        </a:lnTo>
                        <a:lnTo>
                          <a:pt x="105" y="0"/>
                        </a:lnTo>
                        <a:lnTo>
                          <a:pt x="0" y="22"/>
                        </a:lnTo>
                      </a:path>
                    </a:pathLst>
                  </a:custGeom>
                  <a:solidFill>
                    <a:srgbClr val="FF5F1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16" name="Freeform 125"/>
                  <p:cNvSpPr>
                    <a:spLocks/>
                  </p:cNvSpPr>
                  <p:nvPr/>
                </p:nvSpPr>
                <p:spPr bwMode="auto">
                  <a:xfrm>
                    <a:off x="3165" y="1854"/>
                    <a:ext cx="108" cy="47"/>
                  </a:xfrm>
                  <a:custGeom>
                    <a:avLst/>
                    <a:gdLst>
                      <a:gd name="T0" fmla="*/ 0 w 108"/>
                      <a:gd name="T1" fmla="*/ 0 h 47"/>
                      <a:gd name="T2" fmla="*/ 107 w 108"/>
                      <a:gd name="T3" fmla="*/ 5 h 47"/>
                      <a:gd name="T4" fmla="*/ 107 w 108"/>
                      <a:gd name="T5" fmla="*/ 46 h 47"/>
                      <a:gd name="T6" fmla="*/ 0 w 108"/>
                      <a:gd name="T7" fmla="*/ 38 h 47"/>
                      <a:gd name="T8" fmla="*/ 0 w 108"/>
                      <a:gd name="T9" fmla="*/ 0 h 4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8"/>
                      <a:gd name="T16" fmla="*/ 0 h 47"/>
                      <a:gd name="T17" fmla="*/ 108 w 108"/>
                      <a:gd name="T18" fmla="*/ 47 h 4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8" h="47">
                        <a:moveTo>
                          <a:pt x="0" y="0"/>
                        </a:moveTo>
                        <a:lnTo>
                          <a:pt x="107" y="5"/>
                        </a:lnTo>
                        <a:lnTo>
                          <a:pt x="107" y="46"/>
                        </a:lnTo>
                        <a:lnTo>
                          <a:pt x="0" y="38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5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17" name="Freeform 126"/>
                  <p:cNvSpPr>
                    <a:spLocks/>
                  </p:cNvSpPr>
                  <p:nvPr/>
                </p:nvSpPr>
                <p:spPr bwMode="auto">
                  <a:xfrm>
                    <a:off x="3278" y="1836"/>
                    <a:ext cx="99" cy="65"/>
                  </a:xfrm>
                  <a:custGeom>
                    <a:avLst/>
                    <a:gdLst>
                      <a:gd name="T0" fmla="*/ 0 w 99"/>
                      <a:gd name="T1" fmla="*/ 23 h 65"/>
                      <a:gd name="T2" fmla="*/ 0 w 99"/>
                      <a:gd name="T3" fmla="*/ 64 h 65"/>
                      <a:gd name="T4" fmla="*/ 98 w 99"/>
                      <a:gd name="T5" fmla="*/ 33 h 65"/>
                      <a:gd name="T6" fmla="*/ 98 w 99"/>
                      <a:gd name="T7" fmla="*/ 0 h 65"/>
                      <a:gd name="T8" fmla="*/ 0 w 99"/>
                      <a:gd name="T9" fmla="*/ 23 h 6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9"/>
                      <a:gd name="T16" fmla="*/ 0 h 65"/>
                      <a:gd name="T17" fmla="*/ 99 w 99"/>
                      <a:gd name="T18" fmla="*/ 65 h 6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9" h="65">
                        <a:moveTo>
                          <a:pt x="0" y="23"/>
                        </a:moveTo>
                        <a:lnTo>
                          <a:pt x="0" y="64"/>
                        </a:lnTo>
                        <a:lnTo>
                          <a:pt x="98" y="33"/>
                        </a:lnTo>
                        <a:lnTo>
                          <a:pt x="98" y="0"/>
                        </a:lnTo>
                        <a:lnTo>
                          <a:pt x="0" y="23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18" name="Freeform 127"/>
                  <p:cNvSpPr>
                    <a:spLocks/>
                  </p:cNvSpPr>
                  <p:nvPr/>
                </p:nvSpPr>
                <p:spPr bwMode="auto">
                  <a:xfrm>
                    <a:off x="3290" y="2038"/>
                    <a:ext cx="165" cy="439"/>
                  </a:xfrm>
                  <a:custGeom>
                    <a:avLst/>
                    <a:gdLst>
                      <a:gd name="T0" fmla="*/ 164 w 165"/>
                      <a:gd name="T1" fmla="*/ 0 h 439"/>
                      <a:gd name="T2" fmla="*/ 1 w 165"/>
                      <a:gd name="T3" fmla="*/ 102 h 439"/>
                      <a:gd name="T4" fmla="*/ 0 w 165"/>
                      <a:gd name="T5" fmla="*/ 438 h 439"/>
                      <a:gd name="T6" fmla="*/ 164 w 165"/>
                      <a:gd name="T7" fmla="*/ 307 h 439"/>
                      <a:gd name="T8" fmla="*/ 164 w 165"/>
                      <a:gd name="T9" fmla="*/ 0 h 43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5"/>
                      <a:gd name="T16" fmla="*/ 0 h 439"/>
                      <a:gd name="T17" fmla="*/ 165 w 165"/>
                      <a:gd name="T18" fmla="*/ 439 h 43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5" h="439">
                        <a:moveTo>
                          <a:pt x="164" y="0"/>
                        </a:moveTo>
                        <a:lnTo>
                          <a:pt x="1" y="102"/>
                        </a:lnTo>
                        <a:lnTo>
                          <a:pt x="0" y="438"/>
                        </a:lnTo>
                        <a:lnTo>
                          <a:pt x="164" y="307"/>
                        </a:lnTo>
                        <a:lnTo>
                          <a:pt x="164" y="0"/>
                        </a:lnTo>
                      </a:path>
                    </a:pathLst>
                  </a:custGeom>
                  <a:solidFill>
                    <a:srgbClr val="BF3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719" name="Freeform 128"/>
                  <p:cNvSpPr>
                    <a:spLocks/>
                  </p:cNvSpPr>
                  <p:nvPr/>
                </p:nvSpPr>
                <p:spPr bwMode="auto">
                  <a:xfrm>
                    <a:off x="3071" y="2107"/>
                    <a:ext cx="215" cy="370"/>
                  </a:xfrm>
                  <a:custGeom>
                    <a:avLst/>
                    <a:gdLst>
                      <a:gd name="T0" fmla="*/ 2 w 215"/>
                      <a:gd name="T1" fmla="*/ 0 h 370"/>
                      <a:gd name="T2" fmla="*/ 214 w 215"/>
                      <a:gd name="T3" fmla="*/ 33 h 370"/>
                      <a:gd name="T4" fmla="*/ 214 w 215"/>
                      <a:gd name="T5" fmla="*/ 369 h 370"/>
                      <a:gd name="T6" fmla="*/ 0 w 215"/>
                      <a:gd name="T7" fmla="*/ 309 h 370"/>
                      <a:gd name="T8" fmla="*/ 2 w 215"/>
                      <a:gd name="T9" fmla="*/ 0 h 37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15"/>
                      <a:gd name="T16" fmla="*/ 0 h 370"/>
                      <a:gd name="T17" fmla="*/ 215 w 215"/>
                      <a:gd name="T18" fmla="*/ 370 h 37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15" h="370">
                        <a:moveTo>
                          <a:pt x="2" y="0"/>
                        </a:moveTo>
                        <a:lnTo>
                          <a:pt x="214" y="33"/>
                        </a:lnTo>
                        <a:lnTo>
                          <a:pt x="214" y="369"/>
                        </a:lnTo>
                        <a:lnTo>
                          <a:pt x="0" y="309"/>
                        </a:lnTo>
                        <a:lnTo>
                          <a:pt x="2" y="0"/>
                        </a:lnTo>
                      </a:path>
                    </a:pathLst>
                  </a:custGeom>
                  <a:solidFill>
                    <a:srgbClr val="FF5F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689" name="Group 129"/>
                <p:cNvGrpSpPr>
                  <a:grpSpLocks/>
                </p:cNvGrpSpPr>
                <p:nvPr/>
              </p:nvGrpSpPr>
              <p:grpSpPr bwMode="auto">
                <a:xfrm>
                  <a:off x="3096" y="1914"/>
                  <a:ext cx="169" cy="274"/>
                  <a:chOff x="3096" y="1914"/>
                  <a:chExt cx="169" cy="274"/>
                </a:xfrm>
              </p:grpSpPr>
              <p:grpSp>
                <p:nvGrpSpPr>
                  <p:cNvPr id="18690" name="Group 130"/>
                  <p:cNvGrpSpPr>
                    <a:grpSpLocks/>
                  </p:cNvGrpSpPr>
                  <p:nvPr/>
                </p:nvGrpSpPr>
                <p:grpSpPr bwMode="auto">
                  <a:xfrm>
                    <a:off x="3137" y="1914"/>
                    <a:ext cx="128" cy="59"/>
                    <a:chOff x="3137" y="1914"/>
                    <a:chExt cx="128" cy="59"/>
                  </a:xfrm>
                </p:grpSpPr>
                <p:sp>
                  <p:nvSpPr>
                    <p:cNvPr id="18707" name="Freeform 131"/>
                    <p:cNvSpPr>
                      <a:spLocks/>
                    </p:cNvSpPr>
                    <p:nvPr/>
                  </p:nvSpPr>
                  <p:spPr bwMode="auto">
                    <a:xfrm>
                      <a:off x="3137" y="1914"/>
                      <a:ext cx="22" cy="46"/>
                    </a:xfrm>
                    <a:custGeom>
                      <a:avLst/>
                      <a:gdLst>
                        <a:gd name="T0" fmla="*/ 0 w 22"/>
                        <a:gd name="T1" fmla="*/ 0 h 46"/>
                        <a:gd name="T2" fmla="*/ 21 w 22"/>
                        <a:gd name="T3" fmla="*/ 3 h 46"/>
                        <a:gd name="T4" fmla="*/ 21 w 22"/>
                        <a:gd name="T5" fmla="*/ 45 h 46"/>
                        <a:gd name="T6" fmla="*/ 0 w 22"/>
                        <a:gd name="T7" fmla="*/ 41 h 46"/>
                        <a:gd name="T8" fmla="*/ 0 w 22"/>
                        <a:gd name="T9" fmla="*/ 0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2"/>
                        <a:gd name="T16" fmla="*/ 0 h 46"/>
                        <a:gd name="T17" fmla="*/ 22 w 22"/>
                        <a:gd name="T18" fmla="*/ 46 h 4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2" h="46">
                          <a:moveTo>
                            <a:pt x="0" y="0"/>
                          </a:moveTo>
                          <a:lnTo>
                            <a:pt x="21" y="3"/>
                          </a:lnTo>
                          <a:lnTo>
                            <a:pt x="21" y="45"/>
                          </a:lnTo>
                          <a:lnTo>
                            <a:pt x="0" y="4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708" name="Freeform 132"/>
                    <p:cNvSpPr>
                      <a:spLocks/>
                    </p:cNvSpPr>
                    <p:nvPr/>
                  </p:nvSpPr>
                  <p:spPr bwMode="auto">
                    <a:xfrm>
                      <a:off x="3172" y="1918"/>
                      <a:ext cx="21" cy="46"/>
                    </a:xfrm>
                    <a:custGeom>
                      <a:avLst/>
                      <a:gdLst>
                        <a:gd name="T0" fmla="*/ 0 w 21"/>
                        <a:gd name="T1" fmla="*/ 0 h 46"/>
                        <a:gd name="T2" fmla="*/ 20 w 21"/>
                        <a:gd name="T3" fmla="*/ 2 h 46"/>
                        <a:gd name="T4" fmla="*/ 20 w 21"/>
                        <a:gd name="T5" fmla="*/ 45 h 46"/>
                        <a:gd name="T6" fmla="*/ 0 w 21"/>
                        <a:gd name="T7" fmla="*/ 42 h 46"/>
                        <a:gd name="T8" fmla="*/ 0 w 21"/>
                        <a:gd name="T9" fmla="*/ 0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1"/>
                        <a:gd name="T16" fmla="*/ 0 h 46"/>
                        <a:gd name="T17" fmla="*/ 21 w 21"/>
                        <a:gd name="T18" fmla="*/ 46 h 4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1" h="46">
                          <a:moveTo>
                            <a:pt x="0" y="0"/>
                          </a:moveTo>
                          <a:lnTo>
                            <a:pt x="20" y="2"/>
                          </a:lnTo>
                          <a:lnTo>
                            <a:pt x="20" y="45"/>
                          </a:lnTo>
                          <a:lnTo>
                            <a:pt x="0" y="4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709" name="Freeform 133"/>
                    <p:cNvSpPr>
                      <a:spLocks/>
                    </p:cNvSpPr>
                    <p:nvPr/>
                  </p:nvSpPr>
                  <p:spPr bwMode="auto">
                    <a:xfrm>
                      <a:off x="3207" y="1921"/>
                      <a:ext cx="23" cy="47"/>
                    </a:xfrm>
                    <a:custGeom>
                      <a:avLst/>
                      <a:gdLst>
                        <a:gd name="T0" fmla="*/ 0 w 23"/>
                        <a:gd name="T1" fmla="*/ 0 h 47"/>
                        <a:gd name="T2" fmla="*/ 22 w 23"/>
                        <a:gd name="T3" fmla="*/ 2 h 47"/>
                        <a:gd name="T4" fmla="*/ 21 w 23"/>
                        <a:gd name="T5" fmla="*/ 46 h 47"/>
                        <a:gd name="T6" fmla="*/ 0 w 23"/>
                        <a:gd name="T7" fmla="*/ 43 h 47"/>
                        <a:gd name="T8" fmla="*/ 0 w 23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3"/>
                        <a:gd name="T16" fmla="*/ 0 h 47"/>
                        <a:gd name="T17" fmla="*/ 23 w 23"/>
                        <a:gd name="T18" fmla="*/ 47 h 4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3" h="47">
                          <a:moveTo>
                            <a:pt x="0" y="0"/>
                          </a:moveTo>
                          <a:lnTo>
                            <a:pt x="22" y="2"/>
                          </a:lnTo>
                          <a:lnTo>
                            <a:pt x="21" y="46"/>
                          </a:lnTo>
                          <a:lnTo>
                            <a:pt x="0" y="4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710" name="Freeform 134"/>
                    <p:cNvSpPr>
                      <a:spLocks/>
                    </p:cNvSpPr>
                    <p:nvPr/>
                  </p:nvSpPr>
                  <p:spPr bwMode="auto">
                    <a:xfrm>
                      <a:off x="3243" y="1924"/>
                      <a:ext cx="22" cy="49"/>
                    </a:xfrm>
                    <a:custGeom>
                      <a:avLst/>
                      <a:gdLst>
                        <a:gd name="T0" fmla="*/ 0 w 22"/>
                        <a:gd name="T1" fmla="*/ 0 h 49"/>
                        <a:gd name="T2" fmla="*/ 21 w 22"/>
                        <a:gd name="T3" fmla="*/ 2 h 49"/>
                        <a:gd name="T4" fmla="*/ 21 w 22"/>
                        <a:gd name="T5" fmla="*/ 48 h 49"/>
                        <a:gd name="T6" fmla="*/ 0 w 22"/>
                        <a:gd name="T7" fmla="*/ 45 h 49"/>
                        <a:gd name="T8" fmla="*/ 0 w 22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2"/>
                        <a:gd name="T16" fmla="*/ 0 h 49"/>
                        <a:gd name="T17" fmla="*/ 22 w 22"/>
                        <a:gd name="T18" fmla="*/ 49 h 4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2" h="49">
                          <a:moveTo>
                            <a:pt x="0" y="0"/>
                          </a:moveTo>
                          <a:lnTo>
                            <a:pt x="21" y="2"/>
                          </a:lnTo>
                          <a:lnTo>
                            <a:pt x="21" y="48"/>
                          </a:lnTo>
                          <a:lnTo>
                            <a:pt x="0" y="4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691" name="Group 135"/>
                  <p:cNvGrpSpPr>
                    <a:grpSpLocks/>
                  </p:cNvGrpSpPr>
                  <p:nvPr/>
                </p:nvGrpSpPr>
                <p:grpSpPr bwMode="auto">
                  <a:xfrm>
                    <a:off x="3136" y="1974"/>
                    <a:ext cx="128" cy="60"/>
                    <a:chOff x="3136" y="1974"/>
                    <a:chExt cx="128" cy="60"/>
                  </a:xfrm>
                </p:grpSpPr>
                <p:sp>
                  <p:nvSpPr>
                    <p:cNvPr id="18703" name="Freeform 136"/>
                    <p:cNvSpPr>
                      <a:spLocks/>
                    </p:cNvSpPr>
                    <p:nvPr/>
                  </p:nvSpPr>
                  <p:spPr bwMode="auto">
                    <a:xfrm>
                      <a:off x="3136" y="1974"/>
                      <a:ext cx="22" cy="47"/>
                    </a:xfrm>
                    <a:custGeom>
                      <a:avLst/>
                      <a:gdLst>
                        <a:gd name="T0" fmla="*/ 0 w 22"/>
                        <a:gd name="T1" fmla="*/ 0 h 47"/>
                        <a:gd name="T2" fmla="*/ 21 w 22"/>
                        <a:gd name="T3" fmla="*/ 4 h 47"/>
                        <a:gd name="T4" fmla="*/ 21 w 22"/>
                        <a:gd name="T5" fmla="*/ 46 h 47"/>
                        <a:gd name="T6" fmla="*/ 1 w 22"/>
                        <a:gd name="T7" fmla="*/ 43 h 47"/>
                        <a:gd name="T8" fmla="*/ 0 w 22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2"/>
                        <a:gd name="T16" fmla="*/ 0 h 47"/>
                        <a:gd name="T17" fmla="*/ 22 w 22"/>
                        <a:gd name="T18" fmla="*/ 47 h 4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2" h="47">
                          <a:moveTo>
                            <a:pt x="0" y="0"/>
                          </a:moveTo>
                          <a:lnTo>
                            <a:pt x="21" y="4"/>
                          </a:lnTo>
                          <a:lnTo>
                            <a:pt x="21" y="46"/>
                          </a:lnTo>
                          <a:lnTo>
                            <a:pt x="1" y="4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704" name="Freeform 137"/>
                    <p:cNvSpPr>
                      <a:spLocks/>
                    </p:cNvSpPr>
                    <p:nvPr/>
                  </p:nvSpPr>
                  <p:spPr bwMode="auto">
                    <a:xfrm>
                      <a:off x="3171" y="1978"/>
                      <a:ext cx="22" cy="48"/>
                    </a:xfrm>
                    <a:custGeom>
                      <a:avLst/>
                      <a:gdLst>
                        <a:gd name="T0" fmla="*/ 1 w 22"/>
                        <a:gd name="T1" fmla="*/ 0 h 48"/>
                        <a:gd name="T2" fmla="*/ 21 w 22"/>
                        <a:gd name="T3" fmla="*/ 4 h 48"/>
                        <a:gd name="T4" fmla="*/ 21 w 22"/>
                        <a:gd name="T5" fmla="*/ 47 h 48"/>
                        <a:gd name="T6" fmla="*/ 0 w 22"/>
                        <a:gd name="T7" fmla="*/ 43 h 48"/>
                        <a:gd name="T8" fmla="*/ 1 w 22"/>
                        <a:gd name="T9" fmla="*/ 0 h 4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2"/>
                        <a:gd name="T16" fmla="*/ 0 h 48"/>
                        <a:gd name="T17" fmla="*/ 22 w 22"/>
                        <a:gd name="T18" fmla="*/ 48 h 4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2" h="48">
                          <a:moveTo>
                            <a:pt x="1" y="0"/>
                          </a:moveTo>
                          <a:lnTo>
                            <a:pt x="21" y="4"/>
                          </a:lnTo>
                          <a:lnTo>
                            <a:pt x="21" y="47"/>
                          </a:lnTo>
                          <a:lnTo>
                            <a:pt x="0" y="43"/>
                          </a:lnTo>
                          <a:lnTo>
                            <a:pt x="1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705" name="Freeform 138"/>
                    <p:cNvSpPr>
                      <a:spLocks/>
                    </p:cNvSpPr>
                    <p:nvPr/>
                  </p:nvSpPr>
                  <p:spPr bwMode="auto">
                    <a:xfrm>
                      <a:off x="3206" y="1983"/>
                      <a:ext cx="24" cy="47"/>
                    </a:xfrm>
                    <a:custGeom>
                      <a:avLst/>
                      <a:gdLst>
                        <a:gd name="T0" fmla="*/ 0 w 24"/>
                        <a:gd name="T1" fmla="*/ 0 h 47"/>
                        <a:gd name="T2" fmla="*/ 23 w 24"/>
                        <a:gd name="T3" fmla="*/ 3 h 47"/>
                        <a:gd name="T4" fmla="*/ 22 w 24"/>
                        <a:gd name="T5" fmla="*/ 46 h 47"/>
                        <a:gd name="T6" fmla="*/ 0 w 24"/>
                        <a:gd name="T7" fmla="*/ 43 h 47"/>
                        <a:gd name="T8" fmla="*/ 0 w 24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"/>
                        <a:gd name="T16" fmla="*/ 0 h 47"/>
                        <a:gd name="T17" fmla="*/ 24 w 24"/>
                        <a:gd name="T18" fmla="*/ 47 h 4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" h="47">
                          <a:moveTo>
                            <a:pt x="0" y="0"/>
                          </a:moveTo>
                          <a:lnTo>
                            <a:pt x="23" y="3"/>
                          </a:lnTo>
                          <a:lnTo>
                            <a:pt x="22" y="46"/>
                          </a:lnTo>
                          <a:lnTo>
                            <a:pt x="0" y="4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706" name="Freeform 139"/>
                    <p:cNvSpPr>
                      <a:spLocks/>
                    </p:cNvSpPr>
                    <p:nvPr/>
                  </p:nvSpPr>
                  <p:spPr bwMode="auto">
                    <a:xfrm>
                      <a:off x="3243" y="1988"/>
                      <a:ext cx="21" cy="46"/>
                    </a:xfrm>
                    <a:custGeom>
                      <a:avLst/>
                      <a:gdLst>
                        <a:gd name="T0" fmla="*/ 0 w 21"/>
                        <a:gd name="T1" fmla="*/ 0 h 46"/>
                        <a:gd name="T2" fmla="*/ 20 w 21"/>
                        <a:gd name="T3" fmla="*/ 3 h 46"/>
                        <a:gd name="T4" fmla="*/ 20 w 21"/>
                        <a:gd name="T5" fmla="*/ 45 h 46"/>
                        <a:gd name="T6" fmla="*/ 0 w 21"/>
                        <a:gd name="T7" fmla="*/ 42 h 46"/>
                        <a:gd name="T8" fmla="*/ 0 w 21"/>
                        <a:gd name="T9" fmla="*/ 0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1"/>
                        <a:gd name="T16" fmla="*/ 0 h 46"/>
                        <a:gd name="T17" fmla="*/ 21 w 21"/>
                        <a:gd name="T18" fmla="*/ 46 h 4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1" h="46">
                          <a:moveTo>
                            <a:pt x="0" y="0"/>
                          </a:moveTo>
                          <a:lnTo>
                            <a:pt x="20" y="3"/>
                          </a:lnTo>
                          <a:lnTo>
                            <a:pt x="20" y="45"/>
                          </a:lnTo>
                          <a:lnTo>
                            <a:pt x="0" y="4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692" name="Group 140"/>
                  <p:cNvGrpSpPr>
                    <a:grpSpLocks/>
                  </p:cNvGrpSpPr>
                  <p:nvPr/>
                </p:nvGrpSpPr>
                <p:grpSpPr bwMode="auto">
                  <a:xfrm>
                    <a:off x="3096" y="2120"/>
                    <a:ext cx="161" cy="68"/>
                    <a:chOff x="3096" y="2120"/>
                    <a:chExt cx="161" cy="68"/>
                  </a:xfrm>
                </p:grpSpPr>
                <p:grpSp>
                  <p:nvGrpSpPr>
                    <p:cNvPr id="18693" name="Group 14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96" y="2120"/>
                      <a:ext cx="161" cy="42"/>
                      <a:chOff x="3096" y="2120"/>
                      <a:chExt cx="161" cy="42"/>
                    </a:xfrm>
                  </p:grpSpPr>
                  <p:sp>
                    <p:nvSpPr>
                      <p:cNvPr id="18699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38" y="2127"/>
                        <a:ext cx="31" cy="19"/>
                      </a:xfrm>
                      <a:custGeom>
                        <a:avLst/>
                        <a:gdLst>
                          <a:gd name="T0" fmla="*/ 1 w 31"/>
                          <a:gd name="T1" fmla="*/ 0 h 19"/>
                          <a:gd name="T2" fmla="*/ 30 w 31"/>
                          <a:gd name="T3" fmla="*/ 5 h 19"/>
                          <a:gd name="T4" fmla="*/ 30 w 31"/>
                          <a:gd name="T5" fmla="*/ 18 h 19"/>
                          <a:gd name="T6" fmla="*/ 0 w 31"/>
                          <a:gd name="T7" fmla="*/ 14 h 19"/>
                          <a:gd name="T8" fmla="*/ 1 w 31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1"/>
                          <a:gd name="T16" fmla="*/ 0 h 19"/>
                          <a:gd name="T17" fmla="*/ 31 w 31"/>
                          <a:gd name="T18" fmla="*/ 19 h 19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1" h="19">
                            <a:moveTo>
                              <a:pt x="1" y="0"/>
                            </a:moveTo>
                            <a:lnTo>
                              <a:pt x="30" y="5"/>
                            </a:lnTo>
                            <a:lnTo>
                              <a:pt x="30" y="18"/>
                            </a:lnTo>
                            <a:lnTo>
                              <a:pt x="0" y="14"/>
                            </a:lnTo>
                            <a:lnTo>
                              <a:pt x="1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700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83" y="2134"/>
                        <a:ext cx="30" cy="20"/>
                      </a:xfrm>
                      <a:custGeom>
                        <a:avLst/>
                        <a:gdLst>
                          <a:gd name="T0" fmla="*/ 0 w 30"/>
                          <a:gd name="T1" fmla="*/ 0 h 20"/>
                          <a:gd name="T2" fmla="*/ 29 w 30"/>
                          <a:gd name="T3" fmla="*/ 5 h 20"/>
                          <a:gd name="T4" fmla="*/ 29 w 30"/>
                          <a:gd name="T5" fmla="*/ 19 h 20"/>
                          <a:gd name="T6" fmla="*/ 0 w 30"/>
                          <a:gd name="T7" fmla="*/ 14 h 20"/>
                          <a:gd name="T8" fmla="*/ 0 w 30"/>
                          <a:gd name="T9" fmla="*/ 0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0"/>
                          <a:gd name="T16" fmla="*/ 0 h 20"/>
                          <a:gd name="T17" fmla="*/ 30 w 30"/>
                          <a:gd name="T18" fmla="*/ 20 h 2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0" h="20">
                            <a:moveTo>
                              <a:pt x="0" y="0"/>
                            </a:moveTo>
                            <a:lnTo>
                              <a:pt x="29" y="5"/>
                            </a:lnTo>
                            <a:lnTo>
                              <a:pt x="29" y="19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701" name="Freeform 1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27" y="2141"/>
                        <a:ext cx="30" cy="21"/>
                      </a:xfrm>
                      <a:custGeom>
                        <a:avLst/>
                        <a:gdLst>
                          <a:gd name="T0" fmla="*/ 0 w 30"/>
                          <a:gd name="T1" fmla="*/ 0 h 21"/>
                          <a:gd name="T2" fmla="*/ 29 w 30"/>
                          <a:gd name="T3" fmla="*/ 5 h 21"/>
                          <a:gd name="T4" fmla="*/ 29 w 30"/>
                          <a:gd name="T5" fmla="*/ 20 h 21"/>
                          <a:gd name="T6" fmla="*/ 0 w 30"/>
                          <a:gd name="T7" fmla="*/ 15 h 21"/>
                          <a:gd name="T8" fmla="*/ 0 w 30"/>
                          <a:gd name="T9" fmla="*/ 0 h 2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0"/>
                          <a:gd name="T16" fmla="*/ 0 h 21"/>
                          <a:gd name="T17" fmla="*/ 30 w 30"/>
                          <a:gd name="T18" fmla="*/ 21 h 21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0" h="21">
                            <a:moveTo>
                              <a:pt x="0" y="0"/>
                            </a:moveTo>
                            <a:lnTo>
                              <a:pt x="29" y="5"/>
                            </a:lnTo>
                            <a:lnTo>
                              <a:pt x="29" y="20"/>
                            </a:lnTo>
                            <a:lnTo>
                              <a:pt x="0" y="1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702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96" y="2120"/>
                        <a:ext cx="31" cy="19"/>
                      </a:xfrm>
                      <a:custGeom>
                        <a:avLst/>
                        <a:gdLst>
                          <a:gd name="T0" fmla="*/ 0 w 31"/>
                          <a:gd name="T1" fmla="*/ 0 h 19"/>
                          <a:gd name="T2" fmla="*/ 30 w 31"/>
                          <a:gd name="T3" fmla="*/ 5 h 19"/>
                          <a:gd name="T4" fmla="*/ 30 w 31"/>
                          <a:gd name="T5" fmla="*/ 18 h 19"/>
                          <a:gd name="T6" fmla="*/ 0 w 31"/>
                          <a:gd name="T7" fmla="*/ 14 h 19"/>
                          <a:gd name="T8" fmla="*/ 0 w 31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1"/>
                          <a:gd name="T16" fmla="*/ 0 h 19"/>
                          <a:gd name="T17" fmla="*/ 31 w 31"/>
                          <a:gd name="T18" fmla="*/ 19 h 19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1" h="19">
                            <a:moveTo>
                              <a:pt x="0" y="0"/>
                            </a:moveTo>
                            <a:lnTo>
                              <a:pt x="30" y="5"/>
                            </a:lnTo>
                            <a:lnTo>
                              <a:pt x="30" y="18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8694" name="Group 1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96" y="2146"/>
                      <a:ext cx="161" cy="42"/>
                      <a:chOff x="3096" y="2146"/>
                      <a:chExt cx="161" cy="42"/>
                    </a:xfrm>
                  </p:grpSpPr>
                  <p:sp>
                    <p:nvSpPr>
                      <p:cNvPr id="18695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38" y="2153"/>
                        <a:ext cx="31" cy="20"/>
                      </a:xfrm>
                      <a:custGeom>
                        <a:avLst/>
                        <a:gdLst>
                          <a:gd name="T0" fmla="*/ 1 w 31"/>
                          <a:gd name="T1" fmla="*/ 0 h 20"/>
                          <a:gd name="T2" fmla="*/ 30 w 31"/>
                          <a:gd name="T3" fmla="*/ 5 h 20"/>
                          <a:gd name="T4" fmla="*/ 30 w 31"/>
                          <a:gd name="T5" fmla="*/ 19 h 20"/>
                          <a:gd name="T6" fmla="*/ 0 w 31"/>
                          <a:gd name="T7" fmla="*/ 14 h 20"/>
                          <a:gd name="T8" fmla="*/ 1 w 31"/>
                          <a:gd name="T9" fmla="*/ 0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1"/>
                          <a:gd name="T16" fmla="*/ 0 h 20"/>
                          <a:gd name="T17" fmla="*/ 31 w 31"/>
                          <a:gd name="T18" fmla="*/ 20 h 2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1" h="20">
                            <a:moveTo>
                              <a:pt x="1" y="0"/>
                            </a:moveTo>
                            <a:lnTo>
                              <a:pt x="30" y="5"/>
                            </a:lnTo>
                            <a:lnTo>
                              <a:pt x="30" y="19"/>
                            </a:lnTo>
                            <a:lnTo>
                              <a:pt x="0" y="14"/>
                            </a:lnTo>
                            <a:lnTo>
                              <a:pt x="1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96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82" y="2160"/>
                        <a:ext cx="31" cy="20"/>
                      </a:xfrm>
                      <a:custGeom>
                        <a:avLst/>
                        <a:gdLst>
                          <a:gd name="T0" fmla="*/ 0 w 31"/>
                          <a:gd name="T1" fmla="*/ 0 h 20"/>
                          <a:gd name="T2" fmla="*/ 30 w 31"/>
                          <a:gd name="T3" fmla="*/ 5 h 20"/>
                          <a:gd name="T4" fmla="*/ 30 w 31"/>
                          <a:gd name="T5" fmla="*/ 19 h 20"/>
                          <a:gd name="T6" fmla="*/ 0 w 31"/>
                          <a:gd name="T7" fmla="*/ 14 h 20"/>
                          <a:gd name="T8" fmla="*/ 0 w 31"/>
                          <a:gd name="T9" fmla="*/ 0 h 2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1"/>
                          <a:gd name="T16" fmla="*/ 0 h 20"/>
                          <a:gd name="T17" fmla="*/ 31 w 31"/>
                          <a:gd name="T18" fmla="*/ 20 h 2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1" h="20">
                            <a:moveTo>
                              <a:pt x="0" y="0"/>
                            </a:moveTo>
                            <a:lnTo>
                              <a:pt x="30" y="5"/>
                            </a:lnTo>
                            <a:lnTo>
                              <a:pt x="30" y="19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97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27" y="2169"/>
                        <a:ext cx="30" cy="19"/>
                      </a:xfrm>
                      <a:custGeom>
                        <a:avLst/>
                        <a:gdLst>
                          <a:gd name="T0" fmla="*/ 0 w 30"/>
                          <a:gd name="T1" fmla="*/ 0 h 19"/>
                          <a:gd name="T2" fmla="*/ 29 w 30"/>
                          <a:gd name="T3" fmla="*/ 5 h 19"/>
                          <a:gd name="T4" fmla="*/ 29 w 30"/>
                          <a:gd name="T5" fmla="*/ 18 h 19"/>
                          <a:gd name="T6" fmla="*/ 0 w 30"/>
                          <a:gd name="T7" fmla="*/ 13 h 19"/>
                          <a:gd name="T8" fmla="*/ 0 w 30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0"/>
                          <a:gd name="T16" fmla="*/ 0 h 19"/>
                          <a:gd name="T17" fmla="*/ 30 w 30"/>
                          <a:gd name="T18" fmla="*/ 19 h 19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0" h="19">
                            <a:moveTo>
                              <a:pt x="0" y="0"/>
                            </a:moveTo>
                            <a:lnTo>
                              <a:pt x="29" y="5"/>
                            </a:lnTo>
                            <a:lnTo>
                              <a:pt x="29" y="18"/>
                            </a:lnTo>
                            <a:lnTo>
                              <a:pt x="0" y="1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98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96" y="2146"/>
                        <a:ext cx="31" cy="19"/>
                      </a:xfrm>
                      <a:custGeom>
                        <a:avLst/>
                        <a:gdLst>
                          <a:gd name="T0" fmla="*/ 0 w 31"/>
                          <a:gd name="T1" fmla="*/ 0 h 19"/>
                          <a:gd name="T2" fmla="*/ 30 w 31"/>
                          <a:gd name="T3" fmla="*/ 5 h 19"/>
                          <a:gd name="T4" fmla="*/ 30 w 31"/>
                          <a:gd name="T5" fmla="*/ 18 h 19"/>
                          <a:gd name="T6" fmla="*/ 0 w 31"/>
                          <a:gd name="T7" fmla="*/ 14 h 19"/>
                          <a:gd name="T8" fmla="*/ 0 w 31"/>
                          <a:gd name="T9" fmla="*/ 0 h 1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1"/>
                          <a:gd name="T16" fmla="*/ 0 h 19"/>
                          <a:gd name="T17" fmla="*/ 31 w 31"/>
                          <a:gd name="T18" fmla="*/ 19 h 19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1" h="19">
                            <a:moveTo>
                              <a:pt x="0" y="0"/>
                            </a:moveTo>
                            <a:lnTo>
                              <a:pt x="30" y="5"/>
                            </a:lnTo>
                            <a:lnTo>
                              <a:pt x="30" y="18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grpSp>
            <p:nvGrpSpPr>
              <p:cNvPr id="18597" name="Group 151"/>
              <p:cNvGrpSpPr>
                <a:grpSpLocks/>
              </p:cNvGrpSpPr>
              <p:nvPr/>
            </p:nvGrpSpPr>
            <p:grpSpPr bwMode="auto">
              <a:xfrm>
                <a:off x="3321" y="2063"/>
                <a:ext cx="270" cy="588"/>
                <a:chOff x="3321" y="2063"/>
                <a:chExt cx="270" cy="588"/>
              </a:xfrm>
            </p:grpSpPr>
            <p:grpSp>
              <p:nvGrpSpPr>
                <p:cNvPr id="18663" name="Group 152"/>
                <p:cNvGrpSpPr>
                  <a:grpSpLocks/>
                </p:cNvGrpSpPr>
                <p:nvPr/>
              </p:nvGrpSpPr>
              <p:grpSpPr bwMode="auto">
                <a:xfrm>
                  <a:off x="3321" y="2063"/>
                  <a:ext cx="270" cy="588"/>
                  <a:chOff x="3321" y="2063"/>
                  <a:chExt cx="270" cy="588"/>
                </a:xfrm>
              </p:grpSpPr>
              <p:sp>
                <p:nvSpPr>
                  <p:cNvPr id="18677" name="Freeform 153"/>
                  <p:cNvSpPr>
                    <a:spLocks/>
                  </p:cNvSpPr>
                  <p:nvPr/>
                </p:nvSpPr>
                <p:spPr bwMode="auto">
                  <a:xfrm>
                    <a:off x="3372" y="2083"/>
                    <a:ext cx="157" cy="46"/>
                  </a:xfrm>
                  <a:custGeom>
                    <a:avLst/>
                    <a:gdLst>
                      <a:gd name="T0" fmla="*/ 0 w 157"/>
                      <a:gd name="T1" fmla="*/ 35 h 46"/>
                      <a:gd name="T2" fmla="*/ 96 w 157"/>
                      <a:gd name="T3" fmla="*/ 45 h 46"/>
                      <a:gd name="T4" fmla="*/ 156 w 157"/>
                      <a:gd name="T5" fmla="*/ 6 h 46"/>
                      <a:gd name="T6" fmla="*/ 65 w 157"/>
                      <a:gd name="T7" fmla="*/ 0 h 46"/>
                      <a:gd name="T8" fmla="*/ 0 w 157"/>
                      <a:gd name="T9" fmla="*/ 35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7"/>
                      <a:gd name="T16" fmla="*/ 0 h 46"/>
                      <a:gd name="T17" fmla="*/ 157 w 157"/>
                      <a:gd name="T18" fmla="*/ 46 h 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7" h="46">
                        <a:moveTo>
                          <a:pt x="0" y="35"/>
                        </a:moveTo>
                        <a:lnTo>
                          <a:pt x="96" y="45"/>
                        </a:lnTo>
                        <a:lnTo>
                          <a:pt x="156" y="6"/>
                        </a:lnTo>
                        <a:lnTo>
                          <a:pt x="65" y="0"/>
                        </a:lnTo>
                        <a:lnTo>
                          <a:pt x="0" y="35"/>
                        </a:lnTo>
                      </a:path>
                    </a:pathLst>
                  </a:custGeom>
                  <a:solidFill>
                    <a:srgbClr val="00D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678" name="Group 154"/>
                  <p:cNvGrpSpPr>
                    <a:grpSpLocks/>
                  </p:cNvGrpSpPr>
                  <p:nvPr/>
                </p:nvGrpSpPr>
                <p:grpSpPr bwMode="auto">
                  <a:xfrm>
                    <a:off x="3398" y="2063"/>
                    <a:ext cx="108" cy="57"/>
                    <a:chOff x="3398" y="2063"/>
                    <a:chExt cx="108" cy="57"/>
                  </a:xfrm>
                </p:grpSpPr>
                <p:sp>
                  <p:nvSpPr>
                    <p:cNvPr id="18685" name="Freeform 155"/>
                    <p:cNvSpPr>
                      <a:spLocks/>
                    </p:cNvSpPr>
                    <p:nvPr/>
                  </p:nvSpPr>
                  <p:spPr bwMode="auto">
                    <a:xfrm>
                      <a:off x="3398" y="2088"/>
                      <a:ext cx="63" cy="32"/>
                    </a:xfrm>
                    <a:custGeom>
                      <a:avLst/>
                      <a:gdLst>
                        <a:gd name="T0" fmla="*/ 1 w 63"/>
                        <a:gd name="T1" fmla="*/ 0 h 32"/>
                        <a:gd name="T2" fmla="*/ 62 w 63"/>
                        <a:gd name="T3" fmla="*/ 4 h 32"/>
                        <a:gd name="T4" fmla="*/ 62 w 63"/>
                        <a:gd name="T5" fmla="*/ 31 h 32"/>
                        <a:gd name="T6" fmla="*/ 0 w 63"/>
                        <a:gd name="T7" fmla="*/ 25 h 32"/>
                        <a:gd name="T8" fmla="*/ 1 w 63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3"/>
                        <a:gd name="T16" fmla="*/ 0 h 32"/>
                        <a:gd name="T17" fmla="*/ 63 w 63"/>
                        <a:gd name="T18" fmla="*/ 32 h 3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3" h="32">
                          <a:moveTo>
                            <a:pt x="1" y="0"/>
                          </a:moveTo>
                          <a:lnTo>
                            <a:pt x="62" y="4"/>
                          </a:lnTo>
                          <a:lnTo>
                            <a:pt x="62" y="31"/>
                          </a:lnTo>
                          <a:lnTo>
                            <a:pt x="0" y="25"/>
                          </a:lnTo>
                          <a:lnTo>
                            <a:pt x="1" y="0"/>
                          </a:lnTo>
                        </a:path>
                      </a:pathLst>
                    </a:custGeom>
                    <a:solidFill>
                      <a:srgbClr val="00BFD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86" name="Freeform 156"/>
                    <p:cNvSpPr>
                      <a:spLocks/>
                    </p:cNvSpPr>
                    <p:nvPr/>
                  </p:nvSpPr>
                  <p:spPr bwMode="auto">
                    <a:xfrm>
                      <a:off x="3466" y="2068"/>
                      <a:ext cx="40" cy="52"/>
                    </a:xfrm>
                    <a:custGeom>
                      <a:avLst/>
                      <a:gdLst>
                        <a:gd name="T0" fmla="*/ 0 w 40"/>
                        <a:gd name="T1" fmla="*/ 23 h 52"/>
                        <a:gd name="T2" fmla="*/ 0 w 40"/>
                        <a:gd name="T3" fmla="*/ 51 h 52"/>
                        <a:gd name="T4" fmla="*/ 39 w 40"/>
                        <a:gd name="T5" fmla="*/ 23 h 52"/>
                        <a:gd name="T6" fmla="*/ 39 w 40"/>
                        <a:gd name="T7" fmla="*/ 0 h 52"/>
                        <a:gd name="T8" fmla="*/ 0 w 40"/>
                        <a:gd name="T9" fmla="*/ 23 h 5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0"/>
                        <a:gd name="T16" fmla="*/ 0 h 52"/>
                        <a:gd name="T17" fmla="*/ 40 w 40"/>
                        <a:gd name="T18" fmla="*/ 52 h 5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0" h="52">
                          <a:moveTo>
                            <a:pt x="0" y="23"/>
                          </a:moveTo>
                          <a:lnTo>
                            <a:pt x="0" y="51"/>
                          </a:lnTo>
                          <a:lnTo>
                            <a:pt x="39" y="23"/>
                          </a:lnTo>
                          <a:lnTo>
                            <a:pt x="39" y="0"/>
                          </a:lnTo>
                          <a:lnTo>
                            <a:pt x="0" y="23"/>
                          </a:lnTo>
                        </a:path>
                      </a:pathLst>
                    </a:custGeom>
                    <a:solidFill>
                      <a:srgbClr val="009F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87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3399" y="2063"/>
                      <a:ext cx="107" cy="26"/>
                    </a:xfrm>
                    <a:custGeom>
                      <a:avLst/>
                      <a:gdLst>
                        <a:gd name="T0" fmla="*/ 0 w 107"/>
                        <a:gd name="T1" fmla="*/ 20 h 26"/>
                        <a:gd name="T2" fmla="*/ 63 w 107"/>
                        <a:gd name="T3" fmla="*/ 25 h 26"/>
                        <a:gd name="T4" fmla="*/ 106 w 107"/>
                        <a:gd name="T5" fmla="*/ 4 h 26"/>
                        <a:gd name="T6" fmla="*/ 43 w 107"/>
                        <a:gd name="T7" fmla="*/ 0 h 26"/>
                        <a:gd name="T8" fmla="*/ 0 w 107"/>
                        <a:gd name="T9" fmla="*/ 20 h 2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7"/>
                        <a:gd name="T16" fmla="*/ 0 h 26"/>
                        <a:gd name="T17" fmla="*/ 107 w 107"/>
                        <a:gd name="T18" fmla="*/ 26 h 2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7" h="26">
                          <a:moveTo>
                            <a:pt x="0" y="20"/>
                          </a:moveTo>
                          <a:lnTo>
                            <a:pt x="63" y="25"/>
                          </a:lnTo>
                          <a:lnTo>
                            <a:pt x="106" y="4"/>
                          </a:lnTo>
                          <a:lnTo>
                            <a:pt x="43" y="0"/>
                          </a:lnTo>
                          <a:lnTo>
                            <a:pt x="0" y="20"/>
                          </a:lnTo>
                        </a:path>
                      </a:pathLst>
                    </a:custGeom>
                    <a:solidFill>
                      <a:srgbClr val="00D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8679" name="Freeform 158"/>
                  <p:cNvSpPr>
                    <a:spLocks/>
                  </p:cNvSpPr>
                  <p:nvPr/>
                </p:nvSpPr>
                <p:spPr bwMode="auto">
                  <a:xfrm>
                    <a:off x="3373" y="2123"/>
                    <a:ext cx="93" cy="200"/>
                  </a:xfrm>
                  <a:custGeom>
                    <a:avLst/>
                    <a:gdLst>
                      <a:gd name="T0" fmla="*/ 0 w 93"/>
                      <a:gd name="T1" fmla="*/ 0 h 200"/>
                      <a:gd name="T2" fmla="*/ 92 w 93"/>
                      <a:gd name="T3" fmla="*/ 10 h 200"/>
                      <a:gd name="T4" fmla="*/ 92 w 93"/>
                      <a:gd name="T5" fmla="*/ 199 h 200"/>
                      <a:gd name="T6" fmla="*/ 0 w 93"/>
                      <a:gd name="T7" fmla="*/ 179 h 200"/>
                      <a:gd name="T8" fmla="*/ 0 w 93"/>
                      <a:gd name="T9" fmla="*/ 0 h 20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3"/>
                      <a:gd name="T16" fmla="*/ 0 h 200"/>
                      <a:gd name="T17" fmla="*/ 93 w 93"/>
                      <a:gd name="T18" fmla="*/ 200 h 20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3" h="200">
                        <a:moveTo>
                          <a:pt x="0" y="0"/>
                        </a:moveTo>
                        <a:lnTo>
                          <a:pt x="92" y="10"/>
                        </a:lnTo>
                        <a:lnTo>
                          <a:pt x="92" y="199"/>
                        </a:lnTo>
                        <a:lnTo>
                          <a:pt x="0" y="179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BFD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80" name="Freeform 159"/>
                  <p:cNvSpPr>
                    <a:spLocks/>
                  </p:cNvSpPr>
                  <p:nvPr/>
                </p:nvSpPr>
                <p:spPr bwMode="auto">
                  <a:xfrm>
                    <a:off x="3471" y="2090"/>
                    <a:ext cx="57" cy="233"/>
                  </a:xfrm>
                  <a:custGeom>
                    <a:avLst/>
                    <a:gdLst>
                      <a:gd name="T0" fmla="*/ 0 w 57"/>
                      <a:gd name="T1" fmla="*/ 43 h 233"/>
                      <a:gd name="T2" fmla="*/ 56 w 57"/>
                      <a:gd name="T3" fmla="*/ 0 h 233"/>
                      <a:gd name="T4" fmla="*/ 56 w 57"/>
                      <a:gd name="T5" fmla="*/ 177 h 233"/>
                      <a:gd name="T6" fmla="*/ 0 w 57"/>
                      <a:gd name="T7" fmla="*/ 232 h 233"/>
                      <a:gd name="T8" fmla="*/ 0 w 57"/>
                      <a:gd name="T9" fmla="*/ 43 h 23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7"/>
                      <a:gd name="T16" fmla="*/ 0 h 233"/>
                      <a:gd name="T17" fmla="*/ 57 w 57"/>
                      <a:gd name="T18" fmla="*/ 233 h 23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7" h="233">
                        <a:moveTo>
                          <a:pt x="0" y="43"/>
                        </a:moveTo>
                        <a:lnTo>
                          <a:pt x="56" y="0"/>
                        </a:lnTo>
                        <a:lnTo>
                          <a:pt x="56" y="177"/>
                        </a:lnTo>
                        <a:lnTo>
                          <a:pt x="0" y="232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009FB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81" name="Freeform 160"/>
                  <p:cNvSpPr>
                    <a:spLocks/>
                  </p:cNvSpPr>
                  <p:nvPr/>
                </p:nvSpPr>
                <p:spPr bwMode="auto">
                  <a:xfrm>
                    <a:off x="3470" y="2272"/>
                    <a:ext cx="121" cy="164"/>
                  </a:xfrm>
                  <a:custGeom>
                    <a:avLst/>
                    <a:gdLst>
                      <a:gd name="T0" fmla="*/ 60 w 121"/>
                      <a:gd name="T1" fmla="*/ 0 h 164"/>
                      <a:gd name="T2" fmla="*/ 0 w 121"/>
                      <a:gd name="T3" fmla="*/ 53 h 164"/>
                      <a:gd name="T4" fmla="*/ 23 w 121"/>
                      <a:gd name="T5" fmla="*/ 163 h 164"/>
                      <a:gd name="T6" fmla="*/ 120 w 121"/>
                      <a:gd name="T7" fmla="*/ 60 h 164"/>
                      <a:gd name="T8" fmla="*/ 60 w 121"/>
                      <a:gd name="T9" fmla="*/ 0 h 16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1"/>
                      <a:gd name="T16" fmla="*/ 0 h 164"/>
                      <a:gd name="T17" fmla="*/ 121 w 121"/>
                      <a:gd name="T18" fmla="*/ 164 h 16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1" h="164">
                        <a:moveTo>
                          <a:pt x="60" y="0"/>
                        </a:moveTo>
                        <a:lnTo>
                          <a:pt x="0" y="53"/>
                        </a:lnTo>
                        <a:lnTo>
                          <a:pt x="23" y="163"/>
                        </a:lnTo>
                        <a:lnTo>
                          <a:pt x="120" y="60"/>
                        </a:lnTo>
                        <a:lnTo>
                          <a:pt x="60" y="0"/>
                        </a:lnTo>
                      </a:path>
                    </a:pathLst>
                  </a:custGeom>
                  <a:solidFill>
                    <a:srgbClr val="00808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82" name="Freeform 161"/>
                  <p:cNvSpPr>
                    <a:spLocks/>
                  </p:cNvSpPr>
                  <p:nvPr/>
                </p:nvSpPr>
                <p:spPr bwMode="auto">
                  <a:xfrm>
                    <a:off x="3321" y="2307"/>
                    <a:ext cx="168" cy="129"/>
                  </a:xfrm>
                  <a:custGeom>
                    <a:avLst/>
                    <a:gdLst>
                      <a:gd name="T0" fmla="*/ 48 w 168"/>
                      <a:gd name="T1" fmla="*/ 0 h 129"/>
                      <a:gd name="T2" fmla="*/ 144 w 168"/>
                      <a:gd name="T3" fmla="*/ 19 h 129"/>
                      <a:gd name="T4" fmla="*/ 167 w 168"/>
                      <a:gd name="T5" fmla="*/ 128 h 129"/>
                      <a:gd name="T6" fmla="*/ 0 w 168"/>
                      <a:gd name="T7" fmla="*/ 92 h 129"/>
                      <a:gd name="T8" fmla="*/ 48 w 168"/>
                      <a:gd name="T9" fmla="*/ 0 h 12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8"/>
                      <a:gd name="T16" fmla="*/ 0 h 129"/>
                      <a:gd name="T17" fmla="*/ 168 w 168"/>
                      <a:gd name="T18" fmla="*/ 129 h 12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8" h="129">
                        <a:moveTo>
                          <a:pt x="48" y="0"/>
                        </a:moveTo>
                        <a:lnTo>
                          <a:pt x="144" y="19"/>
                        </a:lnTo>
                        <a:lnTo>
                          <a:pt x="167" y="128"/>
                        </a:lnTo>
                        <a:lnTo>
                          <a:pt x="0" y="92"/>
                        </a:lnTo>
                        <a:lnTo>
                          <a:pt x="48" y="0"/>
                        </a:lnTo>
                      </a:path>
                    </a:pathLst>
                  </a:custGeom>
                  <a:solidFill>
                    <a:srgbClr val="009FB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83" name="Freeform 162"/>
                  <p:cNvSpPr>
                    <a:spLocks/>
                  </p:cNvSpPr>
                  <p:nvPr/>
                </p:nvSpPr>
                <p:spPr bwMode="auto">
                  <a:xfrm>
                    <a:off x="3492" y="2334"/>
                    <a:ext cx="99" cy="317"/>
                  </a:xfrm>
                  <a:custGeom>
                    <a:avLst/>
                    <a:gdLst>
                      <a:gd name="T0" fmla="*/ 1 w 99"/>
                      <a:gd name="T1" fmla="*/ 105 h 317"/>
                      <a:gd name="T2" fmla="*/ 98 w 99"/>
                      <a:gd name="T3" fmla="*/ 0 h 317"/>
                      <a:gd name="T4" fmla="*/ 98 w 99"/>
                      <a:gd name="T5" fmla="*/ 172 h 317"/>
                      <a:gd name="T6" fmla="*/ 0 w 99"/>
                      <a:gd name="T7" fmla="*/ 316 h 317"/>
                      <a:gd name="T8" fmla="*/ 1 w 99"/>
                      <a:gd name="T9" fmla="*/ 105 h 3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9"/>
                      <a:gd name="T16" fmla="*/ 0 h 317"/>
                      <a:gd name="T17" fmla="*/ 99 w 99"/>
                      <a:gd name="T18" fmla="*/ 317 h 31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9" h="317">
                        <a:moveTo>
                          <a:pt x="1" y="105"/>
                        </a:moveTo>
                        <a:lnTo>
                          <a:pt x="98" y="0"/>
                        </a:lnTo>
                        <a:lnTo>
                          <a:pt x="98" y="172"/>
                        </a:lnTo>
                        <a:lnTo>
                          <a:pt x="0" y="316"/>
                        </a:lnTo>
                        <a:lnTo>
                          <a:pt x="1" y="105"/>
                        </a:lnTo>
                      </a:path>
                    </a:pathLst>
                  </a:custGeom>
                  <a:solidFill>
                    <a:srgbClr val="009FB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84" name="Freeform 163"/>
                  <p:cNvSpPr>
                    <a:spLocks/>
                  </p:cNvSpPr>
                  <p:nvPr/>
                </p:nvSpPr>
                <p:spPr bwMode="auto">
                  <a:xfrm>
                    <a:off x="3321" y="2403"/>
                    <a:ext cx="167" cy="247"/>
                  </a:xfrm>
                  <a:custGeom>
                    <a:avLst/>
                    <a:gdLst>
                      <a:gd name="T0" fmla="*/ 0 w 167"/>
                      <a:gd name="T1" fmla="*/ 0 h 247"/>
                      <a:gd name="T2" fmla="*/ 166 w 167"/>
                      <a:gd name="T3" fmla="*/ 37 h 247"/>
                      <a:gd name="T4" fmla="*/ 166 w 167"/>
                      <a:gd name="T5" fmla="*/ 246 h 247"/>
                      <a:gd name="T6" fmla="*/ 0 w 167"/>
                      <a:gd name="T7" fmla="*/ 199 h 247"/>
                      <a:gd name="T8" fmla="*/ 0 w 167"/>
                      <a:gd name="T9" fmla="*/ 0 h 24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7"/>
                      <a:gd name="T16" fmla="*/ 0 h 247"/>
                      <a:gd name="T17" fmla="*/ 167 w 167"/>
                      <a:gd name="T18" fmla="*/ 247 h 24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7" h="247">
                        <a:moveTo>
                          <a:pt x="0" y="0"/>
                        </a:moveTo>
                        <a:lnTo>
                          <a:pt x="166" y="37"/>
                        </a:lnTo>
                        <a:lnTo>
                          <a:pt x="166" y="246"/>
                        </a:lnTo>
                        <a:lnTo>
                          <a:pt x="0" y="199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BFD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664" name="Group 164"/>
                <p:cNvGrpSpPr>
                  <a:grpSpLocks/>
                </p:cNvGrpSpPr>
                <p:nvPr/>
              </p:nvGrpSpPr>
              <p:grpSpPr bwMode="auto">
                <a:xfrm>
                  <a:off x="3383" y="2132"/>
                  <a:ext cx="69" cy="128"/>
                  <a:chOff x="3383" y="2132"/>
                  <a:chExt cx="69" cy="128"/>
                </a:xfrm>
              </p:grpSpPr>
              <p:grpSp>
                <p:nvGrpSpPr>
                  <p:cNvPr id="18665" name="Group 165"/>
                  <p:cNvGrpSpPr>
                    <a:grpSpLocks/>
                  </p:cNvGrpSpPr>
                  <p:nvPr/>
                </p:nvGrpSpPr>
                <p:grpSpPr bwMode="auto">
                  <a:xfrm>
                    <a:off x="3383" y="2132"/>
                    <a:ext cx="69" cy="39"/>
                    <a:chOff x="3383" y="2132"/>
                    <a:chExt cx="69" cy="39"/>
                  </a:xfrm>
                </p:grpSpPr>
                <p:sp>
                  <p:nvSpPr>
                    <p:cNvPr id="18674" name="Freeform 166"/>
                    <p:cNvSpPr>
                      <a:spLocks/>
                    </p:cNvSpPr>
                    <p:nvPr/>
                  </p:nvSpPr>
                  <p:spPr bwMode="auto">
                    <a:xfrm>
                      <a:off x="3383" y="2132"/>
                      <a:ext cx="11" cy="31"/>
                    </a:xfrm>
                    <a:custGeom>
                      <a:avLst/>
                      <a:gdLst>
                        <a:gd name="T0" fmla="*/ 0 w 11"/>
                        <a:gd name="T1" fmla="*/ 0 h 31"/>
                        <a:gd name="T2" fmla="*/ 10 w 11"/>
                        <a:gd name="T3" fmla="*/ 2 h 31"/>
                        <a:gd name="T4" fmla="*/ 10 w 11"/>
                        <a:gd name="T5" fmla="*/ 30 h 31"/>
                        <a:gd name="T6" fmla="*/ 0 w 11"/>
                        <a:gd name="T7" fmla="*/ 28 h 31"/>
                        <a:gd name="T8" fmla="*/ 0 w 11"/>
                        <a:gd name="T9" fmla="*/ 0 h 3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31"/>
                        <a:gd name="T17" fmla="*/ 11 w 11"/>
                        <a:gd name="T18" fmla="*/ 31 h 3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31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0"/>
                          </a:lnTo>
                          <a:lnTo>
                            <a:pt x="0" y="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75" name="Freeform 167"/>
                    <p:cNvSpPr>
                      <a:spLocks/>
                    </p:cNvSpPr>
                    <p:nvPr/>
                  </p:nvSpPr>
                  <p:spPr bwMode="auto">
                    <a:xfrm>
                      <a:off x="3411" y="2135"/>
                      <a:ext cx="11" cy="33"/>
                    </a:xfrm>
                    <a:custGeom>
                      <a:avLst/>
                      <a:gdLst>
                        <a:gd name="T0" fmla="*/ 0 w 11"/>
                        <a:gd name="T1" fmla="*/ 0 h 33"/>
                        <a:gd name="T2" fmla="*/ 10 w 11"/>
                        <a:gd name="T3" fmla="*/ 2 h 33"/>
                        <a:gd name="T4" fmla="*/ 10 w 11"/>
                        <a:gd name="T5" fmla="*/ 32 h 33"/>
                        <a:gd name="T6" fmla="*/ 0 w 11"/>
                        <a:gd name="T7" fmla="*/ 29 h 33"/>
                        <a:gd name="T8" fmla="*/ 0 w 11"/>
                        <a:gd name="T9" fmla="*/ 0 h 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33"/>
                        <a:gd name="T17" fmla="*/ 11 w 11"/>
                        <a:gd name="T18" fmla="*/ 33 h 3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33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2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76" name="Freeform 168"/>
                    <p:cNvSpPr>
                      <a:spLocks/>
                    </p:cNvSpPr>
                    <p:nvPr/>
                  </p:nvSpPr>
                  <p:spPr bwMode="auto">
                    <a:xfrm>
                      <a:off x="3441" y="2139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2 h 32"/>
                        <a:gd name="T4" fmla="*/ 10 w 11"/>
                        <a:gd name="T5" fmla="*/ 31 h 32"/>
                        <a:gd name="T6" fmla="*/ 0 w 11"/>
                        <a:gd name="T7" fmla="*/ 29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32"/>
                        <a:gd name="T17" fmla="*/ 11 w 11"/>
                        <a:gd name="T18" fmla="*/ 32 h 3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1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666" name="Group 169"/>
                  <p:cNvGrpSpPr>
                    <a:grpSpLocks/>
                  </p:cNvGrpSpPr>
                  <p:nvPr/>
                </p:nvGrpSpPr>
                <p:grpSpPr bwMode="auto">
                  <a:xfrm>
                    <a:off x="3383" y="2174"/>
                    <a:ext cx="69" cy="42"/>
                    <a:chOff x="3383" y="2174"/>
                    <a:chExt cx="69" cy="42"/>
                  </a:xfrm>
                </p:grpSpPr>
                <p:sp>
                  <p:nvSpPr>
                    <p:cNvPr id="18671" name="Freeform 170"/>
                    <p:cNvSpPr>
                      <a:spLocks/>
                    </p:cNvSpPr>
                    <p:nvPr/>
                  </p:nvSpPr>
                  <p:spPr bwMode="auto">
                    <a:xfrm>
                      <a:off x="3383" y="2174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3 h 32"/>
                        <a:gd name="T4" fmla="*/ 10 w 11"/>
                        <a:gd name="T5" fmla="*/ 31 h 32"/>
                        <a:gd name="T6" fmla="*/ 0 w 11"/>
                        <a:gd name="T7" fmla="*/ 29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32"/>
                        <a:gd name="T17" fmla="*/ 11 w 11"/>
                        <a:gd name="T18" fmla="*/ 32 h 3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1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72" name="Freeform 171"/>
                    <p:cNvSpPr>
                      <a:spLocks/>
                    </p:cNvSpPr>
                    <p:nvPr/>
                  </p:nvSpPr>
                  <p:spPr bwMode="auto">
                    <a:xfrm>
                      <a:off x="3411" y="2179"/>
                      <a:ext cx="11" cy="33"/>
                    </a:xfrm>
                    <a:custGeom>
                      <a:avLst/>
                      <a:gdLst>
                        <a:gd name="T0" fmla="*/ 0 w 11"/>
                        <a:gd name="T1" fmla="*/ 0 h 33"/>
                        <a:gd name="T2" fmla="*/ 10 w 11"/>
                        <a:gd name="T3" fmla="*/ 3 h 33"/>
                        <a:gd name="T4" fmla="*/ 10 w 11"/>
                        <a:gd name="T5" fmla="*/ 32 h 33"/>
                        <a:gd name="T6" fmla="*/ 0 w 11"/>
                        <a:gd name="T7" fmla="*/ 29 h 33"/>
                        <a:gd name="T8" fmla="*/ 0 w 11"/>
                        <a:gd name="T9" fmla="*/ 0 h 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33"/>
                        <a:gd name="T17" fmla="*/ 11 w 11"/>
                        <a:gd name="T18" fmla="*/ 33 h 3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33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2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73" name="Freeform 172"/>
                    <p:cNvSpPr>
                      <a:spLocks/>
                    </p:cNvSpPr>
                    <p:nvPr/>
                  </p:nvSpPr>
                  <p:spPr bwMode="auto">
                    <a:xfrm>
                      <a:off x="3441" y="2184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3 h 32"/>
                        <a:gd name="T4" fmla="*/ 10 w 11"/>
                        <a:gd name="T5" fmla="*/ 31 h 32"/>
                        <a:gd name="T6" fmla="*/ 0 w 11"/>
                        <a:gd name="T7" fmla="*/ 28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32"/>
                        <a:gd name="T17" fmla="*/ 11 w 11"/>
                        <a:gd name="T18" fmla="*/ 32 h 3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1"/>
                          </a:lnTo>
                          <a:lnTo>
                            <a:pt x="0" y="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667" name="Group 173"/>
                  <p:cNvGrpSpPr>
                    <a:grpSpLocks/>
                  </p:cNvGrpSpPr>
                  <p:nvPr/>
                </p:nvGrpSpPr>
                <p:grpSpPr bwMode="auto">
                  <a:xfrm>
                    <a:off x="3383" y="2217"/>
                    <a:ext cx="69" cy="43"/>
                    <a:chOff x="3383" y="2217"/>
                    <a:chExt cx="69" cy="43"/>
                  </a:xfrm>
                </p:grpSpPr>
                <p:sp>
                  <p:nvSpPr>
                    <p:cNvPr id="18668" name="Freeform 174"/>
                    <p:cNvSpPr>
                      <a:spLocks/>
                    </p:cNvSpPr>
                    <p:nvPr/>
                  </p:nvSpPr>
                  <p:spPr bwMode="auto">
                    <a:xfrm>
                      <a:off x="3383" y="2217"/>
                      <a:ext cx="11" cy="33"/>
                    </a:xfrm>
                    <a:custGeom>
                      <a:avLst/>
                      <a:gdLst>
                        <a:gd name="T0" fmla="*/ 0 w 11"/>
                        <a:gd name="T1" fmla="*/ 0 h 33"/>
                        <a:gd name="T2" fmla="*/ 10 w 11"/>
                        <a:gd name="T3" fmla="*/ 3 h 33"/>
                        <a:gd name="T4" fmla="*/ 10 w 11"/>
                        <a:gd name="T5" fmla="*/ 32 h 33"/>
                        <a:gd name="T6" fmla="*/ 0 w 11"/>
                        <a:gd name="T7" fmla="*/ 29 h 33"/>
                        <a:gd name="T8" fmla="*/ 0 w 11"/>
                        <a:gd name="T9" fmla="*/ 0 h 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33"/>
                        <a:gd name="T17" fmla="*/ 11 w 11"/>
                        <a:gd name="T18" fmla="*/ 33 h 3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33">
                          <a:moveTo>
                            <a:pt x="0" y="0"/>
                          </a:moveTo>
                          <a:lnTo>
                            <a:pt x="10" y="3"/>
                          </a:lnTo>
                          <a:lnTo>
                            <a:pt x="10" y="32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69" name="Freeform 175"/>
                    <p:cNvSpPr>
                      <a:spLocks/>
                    </p:cNvSpPr>
                    <p:nvPr/>
                  </p:nvSpPr>
                  <p:spPr bwMode="auto">
                    <a:xfrm>
                      <a:off x="3411" y="2223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2 h 32"/>
                        <a:gd name="T4" fmla="*/ 10 w 11"/>
                        <a:gd name="T5" fmla="*/ 31 h 32"/>
                        <a:gd name="T6" fmla="*/ 0 w 11"/>
                        <a:gd name="T7" fmla="*/ 29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32"/>
                        <a:gd name="T17" fmla="*/ 11 w 11"/>
                        <a:gd name="T18" fmla="*/ 32 h 3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1"/>
                          </a:lnTo>
                          <a:lnTo>
                            <a:pt x="0" y="2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70" name="Freeform 176"/>
                    <p:cNvSpPr>
                      <a:spLocks/>
                    </p:cNvSpPr>
                    <p:nvPr/>
                  </p:nvSpPr>
                  <p:spPr bwMode="auto">
                    <a:xfrm>
                      <a:off x="3441" y="2228"/>
                      <a:ext cx="11" cy="32"/>
                    </a:xfrm>
                    <a:custGeom>
                      <a:avLst/>
                      <a:gdLst>
                        <a:gd name="T0" fmla="*/ 0 w 11"/>
                        <a:gd name="T1" fmla="*/ 0 h 32"/>
                        <a:gd name="T2" fmla="*/ 10 w 11"/>
                        <a:gd name="T3" fmla="*/ 2 h 32"/>
                        <a:gd name="T4" fmla="*/ 10 w 11"/>
                        <a:gd name="T5" fmla="*/ 31 h 32"/>
                        <a:gd name="T6" fmla="*/ 0 w 11"/>
                        <a:gd name="T7" fmla="*/ 28 h 32"/>
                        <a:gd name="T8" fmla="*/ 0 w 11"/>
                        <a:gd name="T9" fmla="*/ 0 h 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32"/>
                        <a:gd name="T17" fmla="*/ 11 w 11"/>
                        <a:gd name="T18" fmla="*/ 32 h 3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32">
                          <a:moveTo>
                            <a:pt x="0" y="0"/>
                          </a:moveTo>
                          <a:lnTo>
                            <a:pt x="10" y="2"/>
                          </a:lnTo>
                          <a:lnTo>
                            <a:pt x="10" y="31"/>
                          </a:lnTo>
                          <a:lnTo>
                            <a:pt x="0" y="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8598" name="Group 177"/>
              <p:cNvGrpSpPr>
                <a:grpSpLocks/>
              </p:cNvGrpSpPr>
              <p:nvPr/>
            </p:nvGrpSpPr>
            <p:grpSpPr bwMode="auto">
              <a:xfrm>
                <a:off x="2592" y="1938"/>
                <a:ext cx="407" cy="719"/>
                <a:chOff x="2592" y="1938"/>
                <a:chExt cx="407" cy="719"/>
              </a:xfrm>
            </p:grpSpPr>
            <p:sp>
              <p:nvSpPr>
                <p:cNvPr id="18635" name="Freeform 178"/>
                <p:cNvSpPr>
                  <a:spLocks/>
                </p:cNvSpPr>
                <p:nvPr/>
              </p:nvSpPr>
              <p:spPr bwMode="auto">
                <a:xfrm>
                  <a:off x="2592" y="1980"/>
                  <a:ext cx="406" cy="75"/>
                </a:xfrm>
                <a:custGeom>
                  <a:avLst/>
                  <a:gdLst>
                    <a:gd name="T0" fmla="*/ 0 w 406"/>
                    <a:gd name="T1" fmla="*/ 44 h 75"/>
                    <a:gd name="T2" fmla="*/ 232 w 406"/>
                    <a:gd name="T3" fmla="*/ 74 h 75"/>
                    <a:gd name="T4" fmla="*/ 405 w 406"/>
                    <a:gd name="T5" fmla="*/ 22 h 75"/>
                    <a:gd name="T6" fmla="*/ 193 w 406"/>
                    <a:gd name="T7" fmla="*/ 0 h 75"/>
                    <a:gd name="T8" fmla="*/ 0 w 406"/>
                    <a:gd name="T9" fmla="*/ 44 h 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06"/>
                    <a:gd name="T16" fmla="*/ 0 h 75"/>
                    <a:gd name="T17" fmla="*/ 406 w 406"/>
                    <a:gd name="T18" fmla="*/ 75 h 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06" h="75">
                      <a:moveTo>
                        <a:pt x="0" y="44"/>
                      </a:moveTo>
                      <a:lnTo>
                        <a:pt x="232" y="74"/>
                      </a:lnTo>
                      <a:lnTo>
                        <a:pt x="405" y="22"/>
                      </a:lnTo>
                      <a:lnTo>
                        <a:pt x="193" y="0"/>
                      </a:lnTo>
                      <a:lnTo>
                        <a:pt x="0" y="44"/>
                      </a:lnTo>
                    </a:path>
                  </a:pathLst>
                </a:custGeom>
                <a:solidFill>
                  <a:srgbClr val="DF3F5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636" name="Freeform 179"/>
                <p:cNvSpPr>
                  <a:spLocks/>
                </p:cNvSpPr>
                <p:nvPr/>
              </p:nvSpPr>
              <p:spPr bwMode="auto">
                <a:xfrm>
                  <a:off x="2592" y="2027"/>
                  <a:ext cx="230" cy="629"/>
                </a:xfrm>
                <a:custGeom>
                  <a:avLst/>
                  <a:gdLst>
                    <a:gd name="T0" fmla="*/ 0 w 230"/>
                    <a:gd name="T1" fmla="*/ 0 h 629"/>
                    <a:gd name="T2" fmla="*/ 229 w 230"/>
                    <a:gd name="T3" fmla="*/ 32 h 629"/>
                    <a:gd name="T4" fmla="*/ 229 w 230"/>
                    <a:gd name="T5" fmla="*/ 628 h 629"/>
                    <a:gd name="T6" fmla="*/ 180 w 230"/>
                    <a:gd name="T7" fmla="*/ 614 h 629"/>
                    <a:gd name="T8" fmla="*/ 181 w 230"/>
                    <a:gd name="T9" fmla="*/ 539 h 629"/>
                    <a:gd name="T10" fmla="*/ 117 w 230"/>
                    <a:gd name="T11" fmla="*/ 518 h 629"/>
                    <a:gd name="T12" fmla="*/ 117 w 230"/>
                    <a:gd name="T13" fmla="*/ 584 h 629"/>
                    <a:gd name="T14" fmla="*/ 80 w 230"/>
                    <a:gd name="T15" fmla="*/ 571 h 629"/>
                    <a:gd name="T16" fmla="*/ 80 w 230"/>
                    <a:gd name="T17" fmla="*/ 504 h 629"/>
                    <a:gd name="T18" fmla="*/ 29 w 230"/>
                    <a:gd name="T19" fmla="*/ 484 h 629"/>
                    <a:gd name="T20" fmla="*/ 29 w 230"/>
                    <a:gd name="T21" fmla="*/ 552 h 629"/>
                    <a:gd name="T22" fmla="*/ 0 w 230"/>
                    <a:gd name="T23" fmla="*/ 541 h 629"/>
                    <a:gd name="T24" fmla="*/ 0 w 230"/>
                    <a:gd name="T25" fmla="*/ 0 h 62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30"/>
                    <a:gd name="T40" fmla="*/ 0 h 629"/>
                    <a:gd name="T41" fmla="*/ 230 w 230"/>
                    <a:gd name="T42" fmla="*/ 629 h 62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30" h="629">
                      <a:moveTo>
                        <a:pt x="0" y="0"/>
                      </a:moveTo>
                      <a:lnTo>
                        <a:pt x="229" y="32"/>
                      </a:lnTo>
                      <a:lnTo>
                        <a:pt x="229" y="628"/>
                      </a:lnTo>
                      <a:lnTo>
                        <a:pt x="180" y="614"/>
                      </a:lnTo>
                      <a:lnTo>
                        <a:pt x="181" y="539"/>
                      </a:lnTo>
                      <a:lnTo>
                        <a:pt x="117" y="518"/>
                      </a:lnTo>
                      <a:lnTo>
                        <a:pt x="117" y="584"/>
                      </a:lnTo>
                      <a:lnTo>
                        <a:pt x="80" y="571"/>
                      </a:lnTo>
                      <a:lnTo>
                        <a:pt x="80" y="504"/>
                      </a:lnTo>
                      <a:lnTo>
                        <a:pt x="29" y="484"/>
                      </a:lnTo>
                      <a:lnTo>
                        <a:pt x="29" y="552"/>
                      </a:lnTo>
                      <a:lnTo>
                        <a:pt x="0" y="541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5F7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8637" name="Group 180"/>
                <p:cNvGrpSpPr>
                  <a:grpSpLocks/>
                </p:cNvGrpSpPr>
                <p:nvPr/>
              </p:nvGrpSpPr>
              <p:grpSpPr bwMode="auto">
                <a:xfrm>
                  <a:off x="2606" y="1938"/>
                  <a:ext cx="393" cy="719"/>
                  <a:chOff x="2606" y="1938"/>
                  <a:chExt cx="393" cy="719"/>
                </a:xfrm>
              </p:grpSpPr>
              <p:sp>
                <p:nvSpPr>
                  <p:cNvPr id="18638" name="Freeform 181"/>
                  <p:cNvSpPr>
                    <a:spLocks/>
                  </p:cNvSpPr>
                  <p:nvPr/>
                </p:nvSpPr>
                <p:spPr bwMode="auto">
                  <a:xfrm>
                    <a:off x="2827" y="2003"/>
                    <a:ext cx="172" cy="654"/>
                  </a:xfrm>
                  <a:custGeom>
                    <a:avLst/>
                    <a:gdLst>
                      <a:gd name="T0" fmla="*/ 0 w 172"/>
                      <a:gd name="T1" fmla="*/ 55 h 654"/>
                      <a:gd name="T2" fmla="*/ 169 w 172"/>
                      <a:gd name="T3" fmla="*/ 0 h 654"/>
                      <a:gd name="T4" fmla="*/ 171 w 172"/>
                      <a:gd name="T5" fmla="*/ 504 h 654"/>
                      <a:gd name="T6" fmla="*/ 0 w 172"/>
                      <a:gd name="T7" fmla="*/ 653 h 654"/>
                      <a:gd name="T8" fmla="*/ 0 w 172"/>
                      <a:gd name="T9" fmla="*/ 55 h 65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72"/>
                      <a:gd name="T16" fmla="*/ 0 h 654"/>
                      <a:gd name="T17" fmla="*/ 172 w 172"/>
                      <a:gd name="T18" fmla="*/ 654 h 65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72" h="654">
                        <a:moveTo>
                          <a:pt x="0" y="55"/>
                        </a:moveTo>
                        <a:lnTo>
                          <a:pt x="169" y="0"/>
                        </a:lnTo>
                        <a:lnTo>
                          <a:pt x="171" y="504"/>
                        </a:lnTo>
                        <a:lnTo>
                          <a:pt x="0" y="653"/>
                        </a:lnTo>
                        <a:lnTo>
                          <a:pt x="0" y="55"/>
                        </a:lnTo>
                      </a:path>
                    </a:pathLst>
                  </a:custGeom>
                  <a:solidFill>
                    <a:srgbClr val="DF1F3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639" name="Group 182"/>
                  <p:cNvGrpSpPr>
                    <a:grpSpLocks/>
                  </p:cNvGrpSpPr>
                  <p:nvPr/>
                </p:nvGrpSpPr>
                <p:grpSpPr bwMode="auto">
                  <a:xfrm>
                    <a:off x="2712" y="2547"/>
                    <a:ext cx="63" cy="65"/>
                    <a:chOff x="2712" y="2547"/>
                    <a:chExt cx="63" cy="65"/>
                  </a:xfrm>
                </p:grpSpPr>
                <p:sp>
                  <p:nvSpPr>
                    <p:cNvPr id="18661" name="Freeform 183"/>
                    <p:cNvSpPr>
                      <a:spLocks/>
                    </p:cNvSpPr>
                    <p:nvPr/>
                  </p:nvSpPr>
                  <p:spPr bwMode="auto">
                    <a:xfrm>
                      <a:off x="2750" y="2561"/>
                      <a:ext cx="25" cy="44"/>
                    </a:xfrm>
                    <a:custGeom>
                      <a:avLst/>
                      <a:gdLst>
                        <a:gd name="T0" fmla="*/ 0 w 25"/>
                        <a:gd name="T1" fmla="*/ 0 h 44"/>
                        <a:gd name="T2" fmla="*/ 0 w 25"/>
                        <a:gd name="T3" fmla="*/ 32 h 44"/>
                        <a:gd name="T4" fmla="*/ 24 w 25"/>
                        <a:gd name="T5" fmla="*/ 43 h 44"/>
                        <a:gd name="T6" fmla="*/ 24 w 25"/>
                        <a:gd name="T7" fmla="*/ 9 h 44"/>
                        <a:gd name="T8" fmla="*/ 0 w 25"/>
                        <a:gd name="T9" fmla="*/ 0 h 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5"/>
                        <a:gd name="T16" fmla="*/ 0 h 44"/>
                        <a:gd name="T17" fmla="*/ 25 w 25"/>
                        <a:gd name="T18" fmla="*/ 44 h 4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5" h="44">
                          <a:moveTo>
                            <a:pt x="0" y="0"/>
                          </a:moveTo>
                          <a:lnTo>
                            <a:pt x="0" y="32"/>
                          </a:lnTo>
                          <a:lnTo>
                            <a:pt x="24" y="43"/>
                          </a:lnTo>
                          <a:lnTo>
                            <a:pt x="24" y="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00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62" name="Freeform 184"/>
                    <p:cNvSpPr>
                      <a:spLocks/>
                    </p:cNvSpPr>
                    <p:nvPr/>
                  </p:nvSpPr>
                  <p:spPr bwMode="auto">
                    <a:xfrm>
                      <a:off x="2712" y="2547"/>
                      <a:ext cx="34" cy="65"/>
                    </a:xfrm>
                    <a:custGeom>
                      <a:avLst/>
                      <a:gdLst>
                        <a:gd name="T0" fmla="*/ 0 w 34"/>
                        <a:gd name="T1" fmla="*/ 0 h 65"/>
                        <a:gd name="T2" fmla="*/ 0 w 34"/>
                        <a:gd name="T3" fmla="*/ 64 h 65"/>
                        <a:gd name="T4" fmla="*/ 33 w 34"/>
                        <a:gd name="T5" fmla="*/ 46 h 65"/>
                        <a:gd name="T6" fmla="*/ 33 w 34"/>
                        <a:gd name="T7" fmla="*/ 13 h 65"/>
                        <a:gd name="T8" fmla="*/ 0 w 34"/>
                        <a:gd name="T9" fmla="*/ 0 h 6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4"/>
                        <a:gd name="T16" fmla="*/ 0 h 65"/>
                        <a:gd name="T17" fmla="*/ 34 w 34"/>
                        <a:gd name="T18" fmla="*/ 65 h 6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4" h="65">
                          <a:moveTo>
                            <a:pt x="0" y="0"/>
                          </a:moveTo>
                          <a:lnTo>
                            <a:pt x="0" y="64"/>
                          </a:lnTo>
                          <a:lnTo>
                            <a:pt x="33" y="46"/>
                          </a:lnTo>
                          <a:lnTo>
                            <a:pt x="33" y="1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DF1F3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640" name="Group 185"/>
                  <p:cNvGrpSpPr>
                    <a:grpSpLocks/>
                  </p:cNvGrpSpPr>
                  <p:nvPr/>
                </p:nvGrpSpPr>
                <p:grpSpPr bwMode="auto">
                  <a:xfrm>
                    <a:off x="2621" y="2513"/>
                    <a:ext cx="65" cy="67"/>
                    <a:chOff x="2621" y="2513"/>
                    <a:chExt cx="65" cy="67"/>
                  </a:xfrm>
                </p:grpSpPr>
                <p:sp>
                  <p:nvSpPr>
                    <p:cNvPr id="18659" name="Freeform 186"/>
                    <p:cNvSpPr>
                      <a:spLocks/>
                    </p:cNvSpPr>
                    <p:nvPr/>
                  </p:nvSpPr>
                  <p:spPr bwMode="auto">
                    <a:xfrm>
                      <a:off x="2660" y="2527"/>
                      <a:ext cx="26" cy="44"/>
                    </a:xfrm>
                    <a:custGeom>
                      <a:avLst/>
                      <a:gdLst>
                        <a:gd name="T0" fmla="*/ 0 w 26"/>
                        <a:gd name="T1" fmla="*/ 0 h 44"/>
                        <a:gd name="T2" fmla="*/ 0 w 26"/>
                        <a:gd name="T3" fmla="*/ 33 h 44"/>
                        <a:gd name="T4" fmla="*/ 25 w 26"/>
                        <a:gd name="T5" fmla="*/ 43 h 44"/>
                        <a:gd name="T6" fmla="*/ 25 w 26"/>
                        <a:gd name="T7" fmla="*/ 10 h 44"/>
                        <a:gd name="T8" fmla="*/ 0 w 26"/>
                        <a:gd name="T9" fmla="*/ 0 h 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"/>
                        <a:gd name="T16" fmla="*/ 0 h 44"/>
                        <a:gd name="T17" fmla="*/ 26 w 26"/>
                        <a:gd name="T18" fmla="*/ 44 h 4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" h="44">
                          <a:moveTo>
                            <a:pt x="0" y="0"/>
                          </a:moveTo>
                          <a:lnTo>
                            <a:pt x="0" y="33"/>
                          </a:lnTo>
                          <a:lnTo>
                            <a:pt x="25" y="43"/>
                          </a:lnTo>
                          <a:lnTo>
                            <a:pt x="25" y="1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00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60" name="Freeform 187"/>
                    <p:cNvSpPr>
                      <a:spLocks/>
                    </p:cNvSpPr>
                    <p:nvPr/>
                  </p:nvSpPr>
                  <p:spPr bwMode="auto">
                    <a:xfrm>
                      <a:off x="2621" y="2513"/>
                      <a:ext cx="35" cy="67"/>
                    </a:xfrm>
                    <a:custGeom>
                      <a:avLst/>
                      <a:gdLst>
                        <a:gd name="T0" fmla="*/ 0 w 35"/>
                        <a:gd name="T1" fmla="*/ 0 h 67"/>
                        <a:gd name="T2" fmla="*/ 0 w 35"/>
                        <a:gd name="T3" fmla="*/ 66 h 67"/>
                        <a:gd name="T4" fmla="*/ 34 w 35"/>
                        <a:gd name="T5" fmla="*/ 48 h 67"/>
                        <a:gd name="T6" fmla="*/ 34 w 35"/>
                        <a:gd name="T7" fmla="*/ 15 h 67"/>
                        <a:gd name="T8" fmla="*/ 0 w 35"/>
                        <a:gd name="T9" fmla="*/ 0 h 6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5"/>
                        <a:gd name="T16" fmla="*/ 0 h 67"/>
                        <a:gd name="T17" fmla="*/ 35 w 35"/>
                        <a:gd name="T18" fmla="*/ 67 h 6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5" h="67">
                          <a:moveTo>
                            <a:pt x="0" y="0"/>
                          </a:moveTo>
                          <a:lnTo>
                            <a:pt x="0" y="66"/>
                          </a:lnTo>
                          <a:lnTo>
                            <a:pt x="34" y="48"/>
                          </a:lnTo>
                          <a:lnTo>
                            <a:pt x="34" y="1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DF1F3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641" name="Group 188"/>
                  <p:cNvGrpSpPr>
                    <a:grpSpLocks/>
                  </p:cNvGrpSpPr>
                  <p:nvPr/>
                </p:nvGrpSpPr>
                <p:grpSpPr bwMode="auto">
                  <a:xfrm>
                    <a:off x="2606" y="2043"/>
                    <a:ext cx="202" cy="495"/>
                    <a:chOff x="2606" y="2043"/>
                    <a:chExt cx="202" cy="495"/>
                  </a:xfrm>
                </p:grpSpPr>
                <p:sp>
                  <p:nvSpPr>
                    <p:cNvPr id="18648" name="Freeform 189"/>
                    <p:cNvSpPr>
                      <a:spLocks/>
                    </p:cNvSpPr>
                    <p:nvPr/>
                  </p:nvSpPr>
                  <p:spPr bwMode="auto">
                    <a:xfrm>
                      <a:off x="2609" y="2043"/>
                      <a:ext cx="186" cy="495"/>
                    </a:xfrm>
                    <a:custGeom>
                      <a:avLst/>
                      <a:gdLst>
                        <a:gd name="T0" fmla="*/ 0 w 186"/>
                        <a:gd name="T1" fmla="*/ 0 h 495"/>
                        <a:gd name="T2" fmla="*/ 185 w 186"/>
                        <a:gd name="T3" fmla="*/ 26 h 495"/>
                        <a:gd name="T4" fmla="*/ 185 w 186"/>
                        <a:gd name="T5" fmla="*/ 494 h 495"/>
                        <a:gd name="T6" fmla="*/ 1 w 186"/>
                        <a:gd name="T7" fmla="*/ 428 h 495"/>
                        <a:gd name="T8" fmla="*/ 0 w 186"/>
                        <a:gd name="T9" fmla="*/ 0 h 49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86"/>
                        <a:gd name="T16" fmla="*/ 0 h 495"/>
                        <a:gd name="T17" fmla="*/ 186 w 186"/>
                        <a:gd name="T18" fmla="*/ 495 h 49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86" h="495">
                          <a:moveTo>
                            <a:pt x="0" y="0"/>
                          </a:moveTo>
                          <a:lnTo>
                            <a:pt x="185" y="26"/>
                          </a:lnTo>
                          <a:lnTo>
                            <a:pt x="185" y="494"/>
                          </a:lnTo>
                          <a:lnTo>
                            <a:pt x="1" y="4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8649" name="Group 19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06" y="2047"/>
                      <a:ext cx="202" cy="482"/>
                      <a:chOff x="2606" y="2047"/>
                      <a:chExt cx="202" cy="482"/>
                    </a:xfrm>
                  </p:grpSpPr>
                  <p:sp>
                    <p:nvSpPr>
                      <p:cNvPr id="18650" name="Line 19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8" y="2424"/>
                        <a:ext cx="200" cy="49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51" name="Line 19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6" y="2360"/>
                        <a:ext cx="200" cy="4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52" name="Line 19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1" y="2296"/>
                        <a:ext cx="195" cy="3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53" name="Line 19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9" y="2228"/>
                        <a:ext cx="195" cy="3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54" name="Line 19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13" y="2163"/>
                        <a:ext cx="191" cy="2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55" name="Line 19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06" y="2104"/>
                        <a:ext cx="196" cy="19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56" name="Line 19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50" y="2047"/>
                        <a:ext cx="0" cy="448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57" name="Line 1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97" y="2055"/>
                        <a:ext cx="0" cy="459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58" name="Line 1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748" y="2062"/>
                        <a:ext cx="0" cy="467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8642" name="Group 200"/>
                  <p:cNvGrpSpPr>
                    <a:grpSpLocks/>
                  </p:cNvGrpSpPr>
                  <p:nvPr/>
                </p:nvGrpSpPr>
                <p:grpSpPr bwMode="auto">
                  <a:xfrm>
                    <a:off x="2680" y="1938"/>
                    <a:ext cx="240" cy="96"/>
                    <a:chOff x="2680" y="1938"/>
                    <a:chExt cx="240" cy="96"/>
                  </a:xfrm>
                </p:grpSpPr>
                <p:grpSp>
                  <p:nvGrpSpPr>
                    <p:cNvPr id="18643" name="Group 20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80" y="1938"/>
                      <a:ext cx="240" cy="96"/>
                      <a:chOff x="2680" y="1938"/>
                      <a:chExt cx="240" cy="96"/>
                    </a:xfrm>
                  </p:grpSpPr>
                  <p:sp>
                    <p:nvSpPr>
                      <p:cNvPr id="18645" name="Freeform 20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80" y="1938"/>
                        <a:ext cx="240" cy="35"/>
                      </a:xfrm>
                      <a:custGeom>
                        <a:avLst/>
                        <a:gdLst>
                          <a:gd name="T0" fmla="*/ 0 w 240"/>
                          <a:gd name="T1" fmla="*/ 22 h 35"/>
                          <a:gd name="T2" fmla="*/ 139 w 240"/>
                          <a:gd name="T3" fmla="*/ 34 h 35"/>
                          <a:gd name="T4" fmla="*/ 239 w 240"/>
                          <a:gd name="T5" fmla="*/ 11 h 35"/>
                          <a:gd name="T6" fmla="*/ 104 w 240"/>
                          <a:gd name="T7" fmla="*/ 0 h 35"/>
                          <a:gd name="T8" fmla="*/ 0 w 240"/>
                          <a:gd name="T9" fmla="*/ 22 h 3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40"/>
                          <a:gd name="T16" fmla="*/ 0 h 35"/>
                          <a:gd name="T17" fmla="*/ 240 w 240"/>
                          <a:gd name="T18" fmla="*/ 35 h 3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40" h="35">
                            <a:moveTo>
                              <a:pt x="0" y="22"/>
                            </a:moveTo>
                            <a:lnTo>
                              <a:pt x="139" y="34"/>
                            </a:lnTo>
                            <a:lnTo>
                              <a:pt x="239" y="11"/>
                            </a:lnTo>
                            <a:lnTo>
                              <a:pt x="104" y="0"/>
                            </a:lnTo>
                            <a:lnTo>
                              <a:pt x="0" y="22"/>
                            </a:lnTo>
                          </a:path>
                        </a:pathLst>
                      </a:custGeom>
                      <a:solidFill>
                        <a:srgbClr val="DF3F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46" name="Freeform 20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823" y="1951"/>
                        <a:ext cx="96" cy="83"/>
                      </a:xfrm>
                      <a:custGeom>
                        <a:avLst/>
                        <a:gdLst>
                          <a:gd name="T0" fmla="*/ 0 w 96"/>
                          <a:gd name="T1" fmla="*/ 25 h 83"/>
                          <a:gd name="T2" fmla="*/ 95 w 96"/>
                          <a:gd name="T3" fmla="*/ 0 h 83"/>
                          <a:gd name="T4" fmla="*/ 95 w 96"/>
                          <a:gd name="T5" fmla="*/ 52 h 83"/>
                          <a:gd name="T6" fmla="*/ 0 w 96"/>
                          <a:gd name="T7" fmla="*/ 82 h 83"/>
                          <a:gd name="T8" fmla="*/ 0 w 96"/>
                          <a:gd name="T9" fmla="*/ 25 h 8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6"/>
                          <a:gd name="T16" fmla="*/ 0 h 83"/>
                          <a:gd name="T17" fmla="*/ 96 w 96"/>
                          <a:gd name="T18" fmla="*/ 83 h 8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6" h="83">
                            <a:moveTo>
                              <a:pt x="0" y="25"/>
                            </a:moveTo>
                            <a:lnTo>
                              <a:pt x="95" y="0"/>
                            </a:lnTo>
                            <a:lnTo>
                              <a:pt x="95" y="52"/>
                            </a:lnTo>
                            <a:lnTo>
                              <a:pt x="0" y="82"/>
                            </a:lnTo>
                            <a:lnTo>
                              <a:pt x="0" y="25"/>
                            </a:lnTo>
                          </a:path>
                        </a:pathLst>
                      </a:custGeom>
                      <a:solidFill>
                        <a:srgbClr val="DF1F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647" name="Freeform 20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80" y="1964"/>
                        <a:ext cx="138" cy="70"/>
                      </a:xfrm>
                      <a:custGeom>
                        <a:avLst/>
                        <a:gdLst>
                          <a:gd name="T0" fmla="*/ 137 w 138"/>
                          <a:gd name="T1" fmla="*/ 13 h 70"/>
                          <a:gd name="T2" fmla="*/ 137 w 138"/>
                          <a:gd name="T3" fmla="*/ 69 h 70"/>
                          <a:gd name="T4" fmla="*/ 0 w 138"/>
                          <a:gd name="T5" fmla="*/ 53 h 70"/>
                          <a:gd name="T6" fmla="*/ 0 w 138"/>
                          <a:gd name="T7" fmla="*/ 0 h 70"/>
                          <a:gd name="T8" fmla="*/ 137 w 138"/>
                          <a:gd name="T9" fmla="*/ 13 h 7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38"/>
                          <a:gd name="T16" fmla="*/ 0 h 70"/>
                          <a:gd name="T17" fmla="*/ 138 w 138"/>
                          <a:gd name="T18" fmla="*/ 70 h 7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38" h="70">
                            <a:moveTo>
                              <a:pt x="137" y="13"/>
                            </a:moveTo>
                            <a:lnTo>
                              <a:pt x="137" y="69"/>
                            </a:lnTo>
                            <a:lnTo>
                              <a:pt x="0" y="53"/>
                            </a:lnTo>
                            <a:lnTo>
                              <a:pt x="0" y="0"/>
                            </a:lnTo>
                            <a:lnTo>
                              <a:pt x="137" y="13"/>
                            </a:lnTo>
                          </a:path>
                        </a:pathLst>
                      </a:custGeom>
                      <a:solidFill>
                        <a:srgbClr val="FF5F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8644" name="Freeform 205"/>
                    <p:cNvSpPr>
                      <a:spLocks/>
                    </p:cNvSpPr>
                    <p:nvPr/>
                  </p:nvSpPr>
                  <p:spPr bwMode="auto">
                    <a:xfrm>
                      <a:off x="2699" y="1976"/>
                      <a:ext cx="77" cy="13"/>
                    </a:xfrm>
                    <a:custGeom>
                      <a:avLst/>
                      <a:gdLst>
                        <a:gd name="T0" fmla="*/ 0 w 77"/>
                        <a:gd name="T1" fmla="*/ 0 h 13"/>
                        <a:gd name="T2" fmla="*/ 76 w 77"/>
                        <a:gd name="T3" fmla="*/ 5 h 13"/>
                        <a:gd name="T4" fmla="*/ 76 w 77"/>
                        <a:gd name="T5" fmla="*/ 12 h 13"/>
                        <a:gd name="T6" fmla="*/ 0 w 77"/>
                        <a:gd name="T7" fmla="*/ 8 h 13"/>
                        <a:gd name="T8" fmla="*/ 0 w 77"/>
                        <a:gd name="T9" fmla="*/ 0 h 1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7"/>
                        <a:gd name="T16" fmla="*/ 0 h 13"/>
                        <a:gd name="T17" fmla="*/ 77 w 77"/>
                        <a:gd name="T18" fmla="*/ 13 h 1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7" h="13">
                          <a:moveTo>
                            <a:pt x="0" y="0"/>
                          </a:moveTo>
                          <a:lnTo>
                            <a:pt x="76" y="5"/>
                          </a:lnTo>
                          <a:lnTo>
                            <a:pt x="76" y="12"/>
                          </a:lnTo>
                          <a:lnTo>
                            <a:pt x="0" y="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8599" name="Group 206"/>
              <p:cNvGrpSpPr>
                <a:grpSpLocks/>
              </p:cNvGrpSpPr>
              <p:nvPr/>
            </p:nvGrpSpPr>
            <p:grpSpPr bwMode="auto">
              <a:xfrm>
                <a:off x="2861" y="2167"/>
                <a:ext cx="388" cy="575"/>
                <a:chOff x="2861" y="2167"/>
                <a:chExt cx="388" cy="575"/>
              </a:xfrm>
            </p:grpSpPr>
            <p:grpSp>
              <p:nvGrpSpPr>
                <p:cNvPr id="18622" name="Group 207"/>
                <p:cNvGrpSpPr>
                  <a:grpSpLocks/>
                </p:cNvGrpSpPr>
                <p:nvPr/>
              </p:nvGrpSpPr>
              <p:grpSpPr bwMode="auto">
                <a:xfrm>
                  <a:off x="2861" y="2167"/>
                  <a:ext cx="388" cy="575"/>
                  <a:chOff x="2861" y="2167"/>
                  <a:chExt cx="388" cy="575"/>
                </a:xfrm>
              </p:grpSpPr>
              <p:sp>
                <p:nvSpPr>
                  <p:cNvPr id="18628" name="Freeform 208"/>
                  <p:cNvSpPr>
                    <a:spLocks/>
                  </p:cNvSpPr>
                  <p:nvPr/>
                </p:nvSpPr>
                <p:spPr bwMode="auto">
                  <a:xfrm>
                    <a:off x="2861" y="2176"/>
                    <a:ext cx="388" cy="152"/>
                  </a:xfrm>
                  <a:custGeom>
                    <a:avLst/>
                    <a:gdLst>
                      <a:gd name="T0" fmla="*/ 0 w 388"/>
                      <a:gd name="T1" fmla="*/ 111 h 152"/>
                      <a:gd name="T2" fmla="*/ 187 w 388"/>
                      <a:gd name="T3" fmla="*/ 151 h 152"/>
                      <a:gd name="T4" fmla="*/ 387 w 388"/>
                      <a:gd name="T5" fmla="*/ 28 h 152"/>
                      <a:gd name="T6" fmla="*/ 226 w 388"/>
                      <a:gd name="T7" fmla="*/ 0 h 152"/>
                      <a:gd name="T8" fmla="*/ 0 w 388"/>
                      <a:gd name="T9" fmla="*/ 111 h 15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88"/>
                      <a:gd name="T16" fmla="*/ 0 h 152"/>
                      <a:gd name="T17" fmla="*/ 388 w 388"/>
                      <a:gd name="T18" fmla="*/ 152 h 15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88" h="152">
                        <a:moveTo>
                          <a:pt x="0" y="111"/>
                        </a:moveTo>
                        <a:lnTo>
                          <a:pt x="187" y="151"/>
                        </a:lnTo>
                        <a:lnTo>
                          <a:pt x="387" y="28"/>
                        </a:lnTo>
                        <a:lnTo>
                          <a:pt x="226" y="0"/>
                        </a:lnTo>
                        <a:lnTo>
                          <a:pt x="0" y="111"/>
                        </a:lnTo>
                      </a:path>
                    </a:pathLst>
                  </a:custGeom>
                  <a:solidFill>
                    <a:srgbClr val="D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29" name="Freeform 209"/>
                  <p:cNvSpPr>
                    <a:spLocks/>
                  </p:cNvSpPr>
                  <p:nvPr/>
                </p:nvSpPr>
                <p:spPr bwMode="auto">
                  <a:xfrm>
                    <a:off x="2861" y="2291"/>
                    <a:ext cx="185" cy="451"/>
                  </a:xfrm>
                  <a:custGeom>
                    <a:avLst/>
                    <a:gdLst>
                      <a:gd name="T0" fmla="*/ 0 w 185"/>
                      <a:gd name="T1" fmla="*/ 0 h 451"/>
                      <a:gd name="T2" fmla="*/ 184 w 185"/>
                      <a:gd name="T3" fmla="*/ 41 h 451"/>
                      <a:gd name="T4" fmla="*/ 184 w 185"/>
                      <a:gd name="T5" fmla="*/ 450 h 451"/>
                      <a:gd name="T6" fmla="*/ 0 w 185"/>
                      <a:gd name="T7" fmla="*/ 383 h 451"/>
                      <a:gd name="T8" fmla="*/ 0 w 185"/>
                      <a:gd name="T9" fmla="*/ 0 h 4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85"/>
                      <a:gd name="T16" fmla="*/ 0 h 451"/>
                      <a:gd name="T17" fmla="*/ 185 w 185"/>
                      <a:gd name="T18" fmla="*/ 451 h 45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85" h="451">
                        <a:moveTo>
                          <a:pt x="0" y="0"/>
                        </a:moveTo>
                        <a:lnTo>
                          <a:pt x="184" y="41"/>
                        </a:lnTo>
                        <a:lnTo>
                          <a:pt x="184" y="450"/>
                        </a:lnTo>
                        <a:lnTo>
                          <a:pt x="0" y="38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30" name="Freeform 210"/>
                  <p:cNvSpPr>
                    <a:spLocks/>
                  </p:cNvSpPr>
                  <p:nvPr/>
                </p:nvSpPr>
                <p:spPr bwMode="auto">
                  <a:xfrm>
                    <a:off x="3050" y="2205"/>
                    <a:ext cx="198" cy="537"/>
                  </a:xfrm>
                  <a:custGeom>
                    <a:avLst/>
                    <a:gdLst>
                      <a:gd name="T0" fmla="*/ 0 w 198"/>
                      <a:gd name="T1" fmla="*/ 127 h 537"/>
                      <a:gd name="T2" fmla="*/ 0 w 198"/>
                      <a:gd name="T3" fmla="*/ 536 h 537"/>
                      <a:gd name="T4" fmla="*/ 197 w 198"/>
                      <a:gd name="T5" fmla="*/ 342 h 537"/>
                      <a:gd name="T6" fmla="*/ 197 w 198"/>
                      <a:gd name="T7" fmla="*/ 0 h 537"/>
                      <a:gd name="T8" fmla="*/ 0 w 198"/>
                      <a:gd name="T9" fmla="*/ 127 h 53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8"/>
                      <a:gd name="T16" fmla="*/ 0 h 537"/>
                      <a:gd name="T17" fmla="*/ 198 w 198"/>
                      <a:gd name="T18" fmla="*/ 537 h 53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8" h="537">
                        <a:moveTo>
                          <a:pt x="0" y="127"/>
                        </a:moveTo>
                        <a:lnTo>
                          <a:pt x="0" y="536"/>
                        </a:lnTo>
                        <a:lnTo>
                          <a:pt x="197" y="342"/>
                        </a:lnTo>
                        <a:lnTo>
                          <a:pt x="197" y="0"/>
                        </a:lnTo>
                        <a:lnTo>
                          <a:pt x="0" y="127"/>
                        </a:lnTo>
                      </a:path>
                    </a:pathLst>
                  </a:custGeom>
                  <a:solidFill>
                    <a:srgbClr val="9F3FD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631" name="Group 211"/>
                  <p:cNvGrpSpPr>
                    <a:grpSpLocks/>
                  </p:cNvGrpSpPr>
                  <p:nvPr/>
                </p:nvGrpSpPr>
                <p:grpSpPr bwMode="auto">
                  <a:xfrm>
                    <a:off x="2910" y="2167"/>
                    <a:ext cx="294" cy="138"/>
                    <a:chOff x="2910" y="2167"/>
                    <a:chExt cx="294" cy="138"/>
                  </a:xfrm>
                </p:grpSpPr>
                <p:sp>
                  <p:nvSpPr>
                    <p:cNvPr id="18632" name="Freeform 212"/>
                    <p:cNvSpPr>
                      <a:spLocks/>
                    </p:cNvSpPr>
                    <p:nvPr/>
                  </p:nvSpPr>
                  <p:spPr bwMode="auto">
                    <a:xfrm>
                      <a:off x="2910" y="2167"/>
                      <a:ext cx="294" cy="113"/>
                    </a:xfrm>
                    <a:custGeom>
                      <a:avLst/>
                      <a:gdLst>
                        <a:gd name="T0" fmla="*/ 0 w 294"/>
                        <a:gd name="T1" fmla="*/ 84 h 113"/>
                        <a:gd name="T2" fmla="*/ 133 w 294"/>
                        <a:gd name="T3" fmla="*/ 112 h 113"/>
                        <a:gd name="T4" fmla="*/ 293 w 294"/>
                        <a:gd name="T5" fmla="*/ 18 h 113"/>
                        <a:gd name="T6" fmla="*/ 175 w 294"/>
                        <a:gd name="T7" fmla="*/ 0 h 113"/>
                        <a:gd name="T8" fmla="*/ 0 w 294"/>
                        <a:gd name="T9" fmla="*/ 84 h 11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94"/>
                        <a:gd name="T16" fmla="*/ 0 h 113"/>
                        <a:gd name="T17" fmla="*/ 294 w 294"/>
                        <a:gd name="T18" fmla="*/ 113 h 11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94" h="113">
                          <a:moveTo>
                            <a:pt x="0" y="84"/>
                          </a:moveTo>
                          <a:lnTo>
                            <a:pt x="133" y="112"/>
                          </a:lnTo>
                          <a:lnTo>
                            <a:pt x="293" y="18"/>
                          </a:lnTo>
                          <a:lnTo>
                            <a:pt x="175" y="0"/>
                          </a:lnTo>
                          <a:lnTo>
                            <a:pt x="0" y="84"/>
                          </a:lnTo>
                        </a:path>
                      </a:pathLst>
                    </a:custGeom>
                    <a:solidFill>
                      <a:srgbClr val="DF9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33" name="Freeform 213"/>
                    <p:cNvSpPr>
                      <a:spLocks/>
                    </p:cNvSpPr>
                    <p:nvPr/>
                  </p:nvSpPr>
                  <p:spPr bwMode="auto">
                    <a:xfrm>
                      <a:off x="3046" y="2187"/>
                      <a:ext cx="158" cy="118"/>
                    </a:xfrm>
                    <a:custGeom>
                      <a:avLst/>
                      <a:gdLst>
                        <a:gd name="T0" fmla="*/ 0 w 158"/>
                        <a:gd name="T1" fmla="*/ 93 h 118"/>
                        <a:gd name="T2" fmla="*/ 157 w 158"/>
                        <a:gd name="T3" fmla="*/ 0 h 118"/>
                        <a:gd name="T4" fmla="*/ 157 w 158"/>
                        <a:gd name="T5" fmla="*/ 22 h 118"/>
                        <a:gd name="T6" fmla="*/ 0 w 158"/>
                        <a:gd name="T7" fmla="*/ 117 h 118"/>
                        <a:gd name="T8" fmla="*/ 0 w 158"/>
                        <a:gd name="T9" fmla="*/ 93 h 11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58"/>
                        <a:gd name="T16" fmla="*/ 0 h 118"/>
                        <a:gd name="T17" fmla="*/ 158 w 158"/>
                        <a:gd name="T18" fmla="*/ 118 h 11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58" h="118">
                          <a:moveTo>
                            <a:pt x="0" y="93"/>
                          </a:moveTo>
                          <a:lnTo>
                            <a:pt x="157" y="0"/>
                          </a:lnTo>
                          <a:lnTo>
                            <a:pt x="157" y="22"/>
                          </a:lnTo>
                          <a:lnTo>
                            <a:pt x="0" y="117"/>
                          </a:lnTo>
                          <a:lnTo>
                            <a:pt x="0" y="93"/>
                          </a:lnTo>
                        </a:path>
                      </a:pathLst>
                    </a:custGeom>
                    <a:solidFill>
                      <a:srgbClr val="9F3FD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34" name="Freeform 214"/>
                    <p:cNvSpPr>
                      <a:spLocks/>
                    </p:cNvSpPr>
                    <p:nvPr/>
                  </p:nvSpPr>
                  <p:spPr bwMode="auto">
                    <a:xfrm>
                      <a:off x="2910" y="2255"/>
                      <a:ext cx="131" cy="50"/>
                    </a:xfrm>
                    <a:custGeom>
                      <a:avLst/>
                      <a:gdLst>
                        <a:gd name="T0" fmla="*/ 130 w 131"/>
                        <a:gd name="T1" fmla="*/ 26 h 50"/>
                        <a:gd name="T2" fmla="*/ 130 w 131"/>
                        <a:gd name="T3" fmla="*/ 49 h 50"/>
                        <a:gd name="T4" fmla="*/ 0 w 131"/>
                        <a:gd name="T5" fmla="*/ 22 h 50"/>
                        <a:gd name="T6" fmla="*/ 0 w 131"/>
                        <a:gd name="T7" fmla="*/ 0 h 50"/>
                        <a:gd name="T8" fmla="*/ 130 w 131"/>
                        <a:gd name="T9" fmla="*/ 26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1"/>
                        <a:gd name="T16" fmla="*/ 0 h 50"/>
                        <a:gd name="T17" fmla="*/ 131 w 131"/>
                        <a:gd name="T18" fmla="*/ 50 h 5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1" h="50">
                          <a:moveTo>
                            <a:pt x="130" y="26"/>
                          </a:moveTo>
                          <a:lnTo>
                            <a:pt x="130" y="49"/>
                          </a:lnTo>
                          <a:lnTo>
                            <a:pt x="0" y="22"/>
                          </a:lnTo>
                          <a:lnTo>
                            <a:pt x="0" y="0"/>
                          </a:lnTo>
                          <a:lnTo>
                            <a:pt x="130" y="26"/>
                          </a:lnTo>
                        </a:path>
                      </a:pathLst>
                    </a:custGeom>
                    <a:solidFill>
                      <a:srgbClr val="BF5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8623" name="Group 215"/>
                <p:cNvGrpSpPr>
                  <a:grpSpLocks/>
                </p:cNvGrpSpPr>
                <p:nvPr/>
              </p:nvGrpSpPr>
              <p:grpSpPr bwMode="auto">
                <a:xfrm>
                  <a:off x="2871" y="2306"/>
                  <a:ext cx="164" cy="417"/>
                  <a:chOff x="2871" y="2306"/>
                  <a:chExt cx="164" cy="417"/>
                </a:xfrm>
              </p:grpSpPr>
              <p:sp>
                <p:nvSpPr>
                  <p:cNvPr id="18624" name="Freeform 216"/>
                  <p:cNvSpPr>
                    <a:spLocks/>
                  </p:cNvSpPr>
                  <p:nvPr/>
                </p:nvSpPr>
                <p:spPr bwMode="auto">
                  <a:xfrm>
                    <a:off x="2871" y="2306"/>
                    <a:ext cx="164" cy="417"/>
                  </a:xfrm>
                  <a:custGeom>
                    <a:avLst/>
                    <a:gdLst>
                      <a:gd name="T0" fmla="*/ 0 w 164"/>
                      <a:gd name="T1" fmla="*/ 0 h 417"/>
                      <a:gd name="T2" fmla="*/ 163 w 164"/>
                      <a:gd name="T3" fmla="*/ 37 h 417"/>
                      <a:gd name="T4" fmla="*/ 163 w 164"/>
                      <a:gd name="T5" fmla="*/ 416 h 417"/>
                      <a:gd name="T6" fmla="*/ 0 w 164"/>
                      <a:gd name="T7" fmla="*/ 354 h 417"/>
                      <a:gd name="T8" fmla="*/ 0 w 164"/>
                      <a:gd name="T9" fmla="*/ 0 h 4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4"/>
                      <a:gd name="T16" fmla="*/ 0 h 417"/>
                      <a:gd name="T17" fmla="*/ 164 w 164"/>
                      <a:gd name="T18" fmla="*/ 417 h 41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4" h="417">
                        <a:moveTo>
                          <a:pt x="0" y="0"/>
                        </a:moveTo>
                        <a:lnTo>
                          <a:pt x="163" y="37"/>
                        </a:lnTo>
                        <a:lnTo>
                          <a:pt x="163" y="416"/>
                        </a:lnTo>
                        <a:lnTo>
                          <a:pt x="0" y="35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25" name="Freeform 217"/>
                  <p:cNvSpPr>
                    <a:spLocks/>
                  </p:cNvSpPr>
                  <p:nvPr/>
                </p:nvSpPr>
                <p:spPr bwMode="auto">
                  <a:xfrm>
                    <a:off x="2895" y="2311"/>
                    <a:ext cx="13" cy="368"/>
                  </a:xfrm>
                  <a:custGeom>
                    <a:avLst/>
                    <a:gdLst>
                      <a:gd name="T0" fmla="*/ 0 w 13"/>
                      <a:gd name="T1" fmla="*/ 0 h 368"/>
                      <a:gd name="T2" fmla="*/ 0 w 13"/>
                      <a:gd name="T3" fmla="*/ 361 h 368"/>
                      <a:gd name="T4" fmla="*/ 11 w 13"/>
                      <a:gd name="T5" fmla="*/ 367 h 368"/>
                      <a:gd name="T6" fmla="*/ 12 w 13"/>
                      <a:gd name="T7" fmla="*/ 4 h 368"/>
                      <a:gd name="T8" fmla="*/ 0 w 13"/>
                      <a:gd name="T9" fmla="*/ 0 h 36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"/>
                      <a:gd name="T16" fmla="*/ 0 h 368"/>
                      <a:gd name="T17" fmla="*/ 13 w 13"/>
                      <a:gd name="T18" fmla="*/ 368 h 36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" h="368">
                        <a:moveTo>
                          <a:pt x="0" y="0"/>
                        </a:moveTo>
                        <a:lnTo>
                          <a:pt x="0" y="361"/>
                        </a:lnTo>
                        <a:lnTo>
                          <a:pt x="11" y="367"/>
                        </a:lnTo>
                        <a:lnTo>
                          <a:pt x="12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26" name="Freeform 218"/>
                  <p:cNvSpPr>
                    <a:spLocks/>
                  </p:cNvSpPr>
                  <p:nvPr/>
                </p:nvSpPr>
                <p:spPr bwMode="auto">
                  <a:xfrm>
                    <a:off x="2941" y="2319"/>
                    <a:ext cx="14" cy="376"/>
                  </a:xfrm>
                  <a:custGeom>
                    <a:avLst/>
                    <a:gdLst>
                      <a:gd name="T0" fmla="*/ 0 w 14"/>
                      <a:gd name="T1" fmla="*/ 0 h 376"/>
                      <a:gd name="T2" fmla="*/ 0 w 14"/>
                      <a:gd name="T3" fmla="*/ 368 h 376"/>
                      <a:gd name="T4" fmla="*/ 12 w 14"/>
                      <a:gd name="T5" fmla="*/ 375 h 376"/>
                      <a:gd name="T6" fmla="*/ 13 w 14"/>
                      <a:gd name="T7" fmla="*/ 6 h 376"/>
                      <a:gd name="T8" fmla="*/ 0 w 14"/>
                      <a:gd name="T9" fmla="*/ 0 h 37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"/>
                      <a:gd name="T16" fmla="*/ 0 h 376"/>
                      <a:gd name="T17" fmla="*/ 14 w 14"/>
                      <a:gd name="T18" fmla="*/ 376 h 37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" h="376">
                        <a:moveTo>
                          <a:pt x="0" y="0"/>
                        </a:moveTo>
                        <a:lnTo>
                          <a:pt x="0" y="368"/>
                        </a:lnTo>
                        <a:lnTo>
                          <a:pt x="12" y="375"/>
                        </a:lnTo>
                        <a:lnTo>
                          <a:pt x="13" y="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27" name="Freeform 219"/>
                  <p:cNvSpPr>
                    <a:spLocks/>
                  </p:cNvSpPr>
                  <p:nvPr/>
                </p:nvSpPr>
                <p:spPr bwMode="auto">
                  <a:xfrm>
                    <a:off x="2991" y="2332"/>
                    <a:ext cx="15" cy="379"/>
                  </a:xfrm>
                  <a:custGeom>
                    <a:avLst/>
                    <a:gdLst>
                      <a:gd name="T0" fmla="*/ 1 w 15"/>
                      <a:gd name="T1" fmla="*/ 0 h 379"/>
                      <a:gd name="T2" fmla="*/ 0 w 15"/>
                      <a:gd name="T3" fmla="*/ 370 h 379"/>
                      <a:gd name="T4" fmla="*/ 14 w 15"/>
                      <a:gd name="T5" fmla="*/ 378 h 379"/>
                      <a:gd name="T6" fmla="*/ 13 w 15"/>
                      <a:gd name="T7" fmla="*/ 4 h 379"/>
                      <a:gd name="T8" fmla="*/ 1 w 15"/>
                      <a:gd name="T9" fmla="*/ 0 h 37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"/>
                      <a:gd name="T16" fmla="*/ 0 h 379"/>
                      <a:gd name="T17" fmla="*/ 15 w 15"/>
                      <a:gd name="T18" fmla="*/ 379 h 37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" h="379">
                        <a:moveTo>
                          <a:pt x="1" y="0"/>
                        </a:moveTo>
                        <a:lnTo>
                          <a:pt x="0" y="370"/>
                        </a:lnTo>
                        <a:lnTo>
                          <a:pt x="14" y="378"/>
                        </a:lnTo>
                        <a:lnTo>
                          <a:pt x="13" y="4"/>
                        </a:lnTo>
                        <a:lnTo>
                          <a:pt x="1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600" name="Group 220"/>
              <p:cNvGrpSpPr>
                <a:grpSpLocks/>
              </p:cNvGrpSpPr>
              <p:nvPr/>
            </p:nvGrpSpPr>
            <p:grpSpPr bwMode="auto">
              <a:xfrm>
                <a:off x="3133" y="2195"/>
                <a:ext cx="361" cy="672"/>
                <a:chOff x="3133" y="2195"/>
                <a:chExt cx="361" cy="672"/>
              </a:xfrm>
            </p:grpSpPr>
            <p:grpSp>
              <p:nvGrpSpPr>
                <p:cNvPr id="18601" name="Group 221"/>
                <p:cNvGrpSpPr>
                  <a:grpSpLocks/>
                </p:cNvGrpSpPr>
                <p:nvPr/>
              </p:nvGrpSpPr>
              <p:grpSpPr bwMode="auto">
                <a:xfrm>
                  <a:off x="3133" y="2195"/>
                  <a:ext cx="361" cy="672"/>
                  <a:chOff x="3133" y="2195"/>
                  <a:chExt cx="361" cy="672"/>
                </a:xfrm>
              </p:grpSpPr>
              <p:grpSp>
                <p:nvGrpSpPr>
                  <p:cNvPr id="18611" name="Group 222"/>
                  <p:cNvGrpSpPr>
                    <a:grpSpLocks/>
                  </p:cNvGrpSpPr>
                  <p:nvPr/>
                </p:nvGrpSpPr>
                <p:grpSpPr bwMode="auto">
                  <a:xfrm>
                    <a:off x="3175" y="2705"/>
                    <a:ext cx="278" cy="162"/>
                    <a:chOff x="3175" y="2705"/>
                    <a:chExt cx="278" cy="162"/>
                  </a:xfrm>
                </p:grpSpPr>
                <p:sp>
                  <p:nvSpPr>
                    <p:cNvPr id="18620" name="Freeform 223"/>
                    <p:cNvSpPr>
                      <a:spLocks/>
                    </p:cNvSpPr>
                    <p:nvPr/>
                  </p:nvSpPr>
                  <p:spPr bwMode="auto">
                    <a:xfrm>
                      <a:off x="3175" y="2768"/>
                      <a:ext cx="176" cy="99"/>
                    </a:xfrm>
                    <a:custGeom>
                      <a:avLst/>
                      <a:gdLst>
                        <a:gd name="T0" fmla="*/ 0 w 176"/>
                        <a:gd name="T1" fmla="*/ 0 h 99"/>
                        <a:gd name="T2" fmla="*/ 0 w 176"/>
                        <a:gd name="T3" fmla="*/ 29 h 99"/>
                        <a:gd name="T4" fmla="*/ 175 w 176"/>
                        <a:gd name="T5" fmla="*/ 98 h 99"/>
                        <a:gd name="T6" fmla="*/ 175 w 176"/>
                        <a:gd name="T7" fmla="*/ 67 h 99"/>
                        <a:gd name="T8" fmla="*/ 0 w 176"/>
                        <a:gd name="T9" fmla="*/ 0 h 9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6"/>
                        <a:gd name="T16" fmla="*/ 0 h 99"/>
                        <a:gd name="T17" fmla="*/ 176 w 176"/>
                        <a:gd name="T18" fmla="*/ 99 h 9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6" h="99">
                          <a:moveTo>
                            <a:pt x="0" y="0"/>
                          </a:moveTo>
                          <a:lnTo>
                            <a:pt x="0" y="29"/>
                          </a:lnTo>
                          <a:lnTo>
                            <a:pt x="175" y="98"/>
                          </a:lnTo>
                          <a:lnTo>
                            <a:pt x="175" y="67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1F9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21" name="Freeform 224"/>
                    <p:cNvSpPr>
                      <a:spLocks/>
                    </p:cNvSpPr>
                    <p:nvPr/>
                  </p:nvSpPr>
                  <p:spPr bwMode="auto">
                    <a:xfrm>
                      <a:off x="3356" y="2705"/>
                      <a:ext cx="97" cy="162"/>
                    </a:xfrm>
                    <a:custGeom>
                      <a:avLst/>
                      <a:gdLst>
                        <a:gd name="T0" fmla="*/ 0 w 97"/>
                        <a:gd name="T1" fmla="*/ 129 h 162"/>
                        <a:gd name="T2" fmla="*/ 0 w 97"/>
                        <a:gd name="T3" fmla="*/ 161 h 162"/>
                        <a:gd name="T4" fmla="*/ 96 w 97"/>
                        <a:gd name="T5" fmla="*/ 26 h 162"/>
                        <a:gd name="T6" fmla="*/ 96 w 97"/>
                        <a:gd name="T7" fmla="*/ 0 h 162"/>
                        <a:gd name="T8" fmla="*/ 0 w 97"/>
                        <a:gd name="T9" fmla="*/ 129 h 16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7"/>
                        <a:gd name="T16" fmla="*/ 0 h 162"/>
                        <a:gd name="T17" fmla="*/ 97 w 97"/>
                        <a:gd name="T18" fmla="*/ 162 h 16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7" h="162">
                          <a:moveTo>
                            <a:pt x="0" y="129"/>
                          </a:moveTo>
                          <a:lnTo>
                            <a:pt x="0" y="161"/>
                          </a:lnTo>
                          <a:lnTo>
                            <a:pt x="96" y="26"/>
                          </a:lnTo>
                          <a:lnTo>
                            <a:pt x="96" y="0"/>
                          </a:lnTo>
                          <a:lnTo>
                            <a:pt x="0" y="129"/>
                          </a:lnTo>
                        </a:path>
                      </a:pathLst>
                    </a:custGeom>
                    <a:solidFill>
                      <a:srgbClr val="001F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8612" name="Freeform 225"/>
                  <p:cNvSpPr>
                    <a:spLocks/>
                  </p:cNvSpPr>
                  <p:nvPr/>
                </p:nvSpPr>
                <p:spPr bwMode="auto">
                  <a:xfrm>
                    <a:off x="3133" y="2594"/>
                    <a:ext cx="361" cy="251"/>
                  </a:xfrm>
                  <a:custGeom>
                    <a:avLst/>
                    <a:gdLst>
                      <a:gd name="T0" fmla="*/ 0 w 361"/>
                      <a:gd name="T1" fmla="*/ 157 h 251"/>
                      <a:gd name="T2" fmla="*/ 239 w 361"/>
                      <a:gd name="T3" fmla="*/ 250 h 251"/>
                      <a:gd name="T4" fmla="*/ 360 w 361"/>
                      <a:gd name="T5" fmla="*/ 85 h 251"/>
                      <a:gd name="T6" fmla="*/ 131 w 361"/>
                      <a:gd name="T7" fmla="*/ 0 h 251"/>
                      <a:gd name="T8" fmla="*/ 0 w 361"/>
                      <a:gd name="T9" fmla="*/ 157 h 2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61"/>
                      <a:gd name="T16" fmla="*/ 0 h 251"/>
                      <a:gd name="T17" fmla="*/ 361 w 361"/>
                      <a:gd name="T18" fmla="*/ 251 h 25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61" h="251">
                        <a:moveTo>
                          <a:pt x="0" y="157"/>
                        </a:moveTo>
                        <a:lnTo>
                          <a:pt x="239" y="250"/>
                        </a:lnTo>
                        <a:lnTo>
                          <a:pt x="360" y="85"/>
                        </a:lnTo>
                        <a:lnTo>
                          <a:pt x="131" y="0"/>
                        </a:lnTo>
                        <a:lnTo>
                          <a:pt x="0" y="157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13" name="Freeform 226"/>
                  <p:cNvSpPr>
                    <a:spLocks/>
                  </p:cNvSpPr>
                  <p:nvPr/>
                </p:nvSpPr>
                <p:spPr bwMode="auto">
                  <a:xfrm>
                    <a:off x="3166" y="2435"/>
                    <a:ext cx="283" cy="141"/>
                  </a:xfrm>
                  <a:custGeom>
                    <a:avLst/>
                    <a:gdLst>
                      <a:gd name="T0" fmla="*/ 186 w 283"/>
                      <a:gd name="T1" fmla="*/ 140 h 141"/>
                      <a:gd name="T2" fmla="*/ 282 w 283"/>
                      <a:gd name="T3" fmla="*/ 48 h 141"/>
                      <a:gd name="T4" fmla="*/ 107 w 283"/>
                      <a:gd name="T5" fmla="*/ 0 h 141"/>
                      <a:gd name="T6" fmla="*/ 0 w 283"/>
                      <a:gd name="T7" fmla="*/ 89 h 141"/>
                      <a:gd name="T8" fmla="*/ 186 w 283"/>
                      <a:gd name="T9" fmla="*/ 140 h 14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83"/>
                      <a:gd name="T16" fmla="*/ 0 h 141"/>
                      <a:gd name="T17" fmla="*/ 283 w 283"/>
                      <a:gd name="T18" fmla="*/ 141 h 14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83" h="141">
                        <a:moveTo>
                          <a:pt x="186" y="140"/>
                        </a:moveTo>
                        <a:lnTo>
                          <a:pt x="282" y="48"/>
                        </a:lnTo>
                        <a:lnTo>
                          <a:pt x="107" y="0"/>
                        </a:lnTo>
                        <a:lnTo>
                          <a:pt x="0" y="89"/>
                        </a:lnTo>
                        <a:lnTo>
                          <a:pt x="186" y="140"/>
                        </a:lnTo>
                      </a:path>
                    </a:pathLst>
                  </a:custGeom>
                  <a:solidFill>
                    <a:srgbClr val="9FB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14" name="Freeform 227"/>
                  <p:cNvSpPr>
                    <a:spLocks/>
                  </p:cNvSpPr>
                  <p:nvPr/>
                </p:nvSpPr>
                <p:spPr bwMode="auto">
                  <a:xfrm>
                    <a:off x="3311" y="2196"/>
                    <a:ext cx="94" cy="166"/>
                  </a:xfrm>
                  <a:custGeom>
                    <a:avLst/>
                    <a:gdLst>
                      <a:gd name="T0" fmla="*/ 0 w 94"/>
                      <a:gd name="T1" fmla="*/ 0 h 166"/>
                      <a:gd name="T2" fmla="*/ 23 w 94"/>
                      <a:gd name="T3" fmla="*/ 165 h 166"/>
                      <a:gd name="T4" fmla="*/ 93 w 94"/>
                      <a:gd name="T5" fmla="*/ 110 h 166"/>
                      <a:gd name="T6" fmla="*/ 0 w 94"/>
                      <a:gd name="T7" fmla="*/ 0 h 16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4"/>
                      <a:gd name="T13" fmla="*/ 0 h 166"/>
                      <a:gd name="T14" fmla="*/ 94 w 94"/>
                      <a:gd name="T15" fmla="*/ 166 h 16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4" h="166">
                        <a:moveTo>
                          <a:pt x="0" y="0"/>
                        </a:moveTo>
                        <a:lnTo>
                          <a:pt x="23" y="165"/>
                        </a:lnTo>
                        <a:lnTo>
                          <a:pt x="93" y="11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15" name="Freeform 228"/>
                  <p:cNvSpPr>
                    <a:spLocks/>
                  </p:cNvSpPr>
                  <p:nvPr/>
                </p:nvSpPr>
                <p:spPr bwMode="auto">
                  <a:xfrm>
                    <a:off x="3224" y="2195"/>
                    <a:ext cx="106" cy="167"/>
                  </a:xfrm>
                  <a:custGeom>
                    <a:avLst/>
                    <a:gdLst>
                      <a:gd name="T0" fmla="*/ 83 w 106"/>
                      <a:gd name="T1" fmla="*/ 0 h 167"/>
                      <a:gd name="T2" fmla="*/ 105 w 106"/>
                      <a:gd name="T3" fmla="*/ 166 h 167"/>
                      <a:gd name="T4" fmla="*/ 0 w 106"/>
                      <a:gd name="T5" fmla="*/ 149 h 167"/>
                      <a:gd name="T6" fmla="*/ 83 w 106"/>
                      <a:gd name="T7" fmla="*/ 0 h 16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06"/>
                      <a:gd name="T13" fmla="*/ 0 h 167"/>
                      <a:gd name="T14" fmla="*/ 106 w 106"/>
                      <a:gd name="T15" fmla="*/ 167 h 167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06" h="167">
                        <a:moveTo>
                          <a:pt x="83" y="0"/>
                        </a:moveTo>
                        <a:lnTo>
                          <a:pt x="105" y="166"/>
                        </a:lnTo>
                        <a:lnTo>
                          <a:pt x="0" y="149"/>
                        </a:lnTo>
                        <a:lnTo>
                          <a:pt x="83" y="0"/>
                        </a:lnTo>
                      </a:path>
                    </a:pathLst>
                  </a:custGeom>
                  <a:solidFill>
                    <a:srgbClr val="9FB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16" name="Freeform 229"/>
                  <p:cNvSpPr>
                    <a:spLocks/>
                  </p:cNvSpPr>
                  <p:nvPr/>
                </p:nvSpPr>
                <p:spPr bwMode="auto">
                  <a:xfrm>
                    <a:off x="3224" y="2349"/>
                    <a:ext cx="106" cy="203"/>
                  </a:xfrm>
                  <a:custGeom>
                    <a:avLst/>
                    <a:gdLst>
                      <a:gd name="T0" fmla="*/ 0 w 106"/>
                      <a:gd name="T1" fmla="*/ 0 h 203"/>
                      <a:gd name="T2" fmla="*/ 105 w 106"/>
                      <a:gd name="T3" fmla="*/ 17 h 203"/>
                      <a:gd name="T4" fmla="*/ 105 w 106"/>
                      <a:gd name="T5" fmla="*/ 202 h 203"/>
                      <a:gd name="T6" fmla="*/ 0 w 106"/>
                      <a:gd name="T7" fmla="*/ 172 h 203"/>
                      <a:gd name="T8" fmla="*/ 0 w 106"/>
                      <a:gd name="T9" fmla="*/ 0 h 20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06"/>
                      <a:gd name="T16" fmla="*/ 0 h 203"/>
                      <a:gd name="T17" fmla="*/ 106 w 106"/>
                      <a:gd name="T18" fmla="*/ 203 h 20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06" h="203">
                        <a:moveTo>
                          <a:pt x="0" y="0"/>
                        </a:moveTo>
                        <a:lnTo>
                          <a:pt x="105" y="17"/>
                        </a:lnTo>
                        <a:lnTo>
                          <a:pt x="105" y="202"/>
                        </a:lnTo>
                        <a:lnTo>
                          <a:pt x="0" y="17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17" name="Freeform 230"/>
                  <p:cNvSpPr>
                    <a:spLocks/>
                  </p:cNvSpPr>
                  <p:nvPr/>
                </p:nvSpPr>
                <p:spPr bwMode="auto">
                  <a:xfrm>
                    <a:off x="3335" y="2310"/>
                    <a:ext cx="70" cy="242"/>
                  </a:xfrm>
                  <a:custGeom>
                    <a:avLst/>
                    <a:gdLst>
                      <a:gd name="T0" fmla="*/ 0 w 70"/>
                      <a:gd name="T1" fmla="*/ 56 h 242"/>
                      <a:gd name="T2" fmla="*/ 69 w 70"/>
                      <a:gd name="T3" fmla="*/ 0 h 242"/>
                      <a:gd name="T4" fmla="*/ 69 w 70"/>
                      <a:gd name="T5" fmla="*/ 173 h 242"/>
                      <a:gd name="T6" fmla="*/ 0 w 70"/>
                      <a:gd name="T7" fmla="*/ 241 h 242"/>
                      <a:gd name="T8" fmla="*/ 0 w 70"/>
                      <a:gd name="T9" fmla="*/ 56 h 24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0"/>
                      <a:gd name="T16" fmla="*/ 0 h 242"/>
                      <a:gd name="T17" fmla="*/ 70 w 70"/>
                      <a:gd name="T18" fmla="*/ 242 h 24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0" h="242">
                        <a:moveTo>
                          <a:pt x="0" y="56"/>
                        </a:moveTo>
                        <a:lnTo>
                          <a:pt x="69" y="0"/>
                        </a:lnTo>
                        <a:lnTo>
                          <a:pt x="69" y="173"/>
                        </a:lnTo>
                        <a:lnTo>
                          <a:pt x="0" y="241"/>
                        </a:lnTo>
                        <a:lnTo>
                          <a:pt x="0" y="56"/>
                        </a:lnTo>
                      </a:path>
                    </a:pathLst>
                  </a:custGeom>
                  <a:solidFill>
                    <a:srgbClr val="3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18" name="Freeform 231"/>
                  <p:cNvSpPr>
                    <a:spLocks/>
                  </p:cNvSpPr>
                  <p:nvPr/>
                </p:nvSpPr>
                <p:spPr bwMode="auto">
                  <a:xfrm>
                    <a:off x="3166" y="2528"/>
                    <a:ext cx="183" cy="273"/>
                  </a:xfrm>
                  <a:custGeom>
                    <a:avLst/>
                    <a:gdLst>
                      <a:gd name="T0" fmla="*/ 0 w 183"/>
                      <a:gd name="T1" fmla="*/ 0 h 273"/>
                      <a:gd name="T2" fmla="*/ 182 w 183"/>
                      <a:gd name="T3" fmla="*/ 52 h 273"/>
                      <a:gd name="T4" fmla="*/ 182 w 183"/>
                      <a:gd name="T5" fmla="*/ 272 h 273"/>
                      <a:gd name="T6" fmla="*/ 0 w 183"/>
                      <a:gd name="T7" fmla="*/ 204 h 273"/>
                      <a:gd name="T8" fmla="*/ 0 w 183"/>
                      <a:gd name="T9" fmla="*/ 0 h 2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83"/>
                      <a:gd name="T16" fmla="*/ 0 h 273"/>
                      <a:gd name="T17" fmla="*/ 183 w 183"/>
                      <a:gd name="T18" fmla="*/ 273 h 2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83" h="273">
                        <a:moveTo>
                          <a:pt x="0" y="0"/>
                        </a:moveTo>
                        <a:lnTo>
                          <a:pt x="182" y="52"/>
                        </a:lnTo>
                        <a:lnTo>
                          <a:pt x="182" y="272"/>
                        </a:lnTo>
                        <a:lnTo>
                          <a:pt x="0" y="20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3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619" name="Freeform 232"/>
                  <p:cNvSpPr>
                    <a:spLocks/>
                  </p:cNvSpPr>
                  <p:nvPr/>
                </p:nvSpPr>
                <p:spPr bwMode="auto">
                  <a:xfrm>
                    <a:off x="3355" y="2485"/>
                    <a:ext cx="94" cy="316"/>
                  </a:xfrm>
                  <a:custGeom>
                    <a:avLst/>
                    <a:gdLst>
                      <a:gd name="T0" fmla="*/ 0 w 94"/>
                      <a:gd name="T1" fmla="*/ 94 h 316"/>
                      <a:gd name="T2" fmla="*/ 93 w 94"/>
                      <a:gd name="T3" fmla="*/ 0 h 316"/>
                      <a:gd name="T4" fmla="*/ 93 w 94"/>
                      <a:gd name="T5" fmla="*/ 188 h 316"/>
                      <a:gd name="T6" fmla="*/ 0 w 94"/>
                      <a:gd name="T7" fmla="*/ 315 h 316"/>
                      <a:gd name="T8" fmla="*/ 0 w 94"/>
                      <a:gd name="T9" fmla="*/ 94 h 31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94"/>
                      <a:gd name="T16" fmla="*/ 0 h 316"/>
                      <a:gd name="T17" fmla="*/ 94 w 94"/>
                      <a:gd name="T18" fmla="*/ 316 h 31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94" h="316">
                        <a:moveTo>
                          <a:pt x="0" y="94"/>
                        </a:moveTo>
                        <a:lnTo>
                          <a:pt x="93" y="0"/>
                        </a:lnTo>
                        <a:lnTo>
                          <a:pt x="93" y="188"/>
                        </a:lnTo>
                        <a:lnTo>
                          <a:pt x="0" y="315"/>
                        </a:lnTo>
                        <a:lnTo>
                          <a:pt x="0" y="94"/>
                        </a:lnTo>
                      </a:path>
                    </a:pathLst>
                  </a:custGeom>
                  <a:solidFill>
                    <a:srgbClr val="001F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602" name="Group 233"/>
                <p:cNvGrpSpPr>
                  <a:grpSpLocks/>
                </p:cNvGrpSpPr>
                <p:nvPr/>
              </p:nvGrpSpPr>
              <p:grpSpPr bwMode="auto">
                <a:xfrm>
                  <a:off x="3202" y="2376"/>
                  <a:ext cx="112" cy="379"/>
                  <a:chOff x="3202" y="2376"/>
                  <a:chExt cx="112" cy="379"/>
                </a:xfrm>
              </p:grpSpPr>
              <p:grpSp>
                <p:nvGrpSpPr>
                  <p:cNvPr id="18603" name="Group 234"/>
                  <p:cNvGrpSpPr>
                    <a:grpSpLocks/>
                  </p:cNvGrpSpPr>
                  <p:nvPr/>
                </p:nvGrpSpPr>
                <p:grpSpPr bwMode="auto">
                  <a:xfrm>
                    <a:off x="3260" y="2376"/>
                    <a:ext cx="38" cy="107"/>
                    <a:chOff x="3260" y="2376"/>
                    <a:chExt cx="38" cy="107"/>
                  </a:xfrm>
                </p:grpSpPr>
                <p:sp>
                  <p:nvSpPr>
                    <p:cNvPr id="18607" name="Arc 235"/>
                    <p:cNvSpPr>
                      <a:spLocks/>
                    </p:cNvSpPr>
                    <p:nvPr/>
                  </p:nvSpPr>
                  <p:spPr bwMode="auto">
                    <a:xfrm>
                      <a:off x="3281" y="2377"/>
                      <a:ext cx="10" cy="53"/>
                    </a:xfrm>
                    <a:custGeom>
                      <a:avLst/>
                      <a:gdLst>
                        <a:gd name="T0" fmla="*/ 0 w 21600"/>
                        <a:gd name="T1" fmla="*/ 0 h 23571"/>
                        <a:gd name="T2" fmla="*/ 0 w 21600"/>
                        <a:gd name="T3" fmla="*/ 0 h 23571"/>
                        <a:gd name="T4" fmla="*/ 0 w 21600"/>
                        <a:gd name="T5" fmla="*/ 0 h 23571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3571"/>
                        <a:gd name="T11" fmla="*/ 21600 w 21600"/>
                        <a:gd name="T12" fmla="*/ 23571 h 23571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3571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258"/>
                            <a:pt x="21569" y="22915"/>
                            <a:pt x="21509" y="23570"/>
                          </a:cubicBezTo>
                        </a:path>
                        <a:path w="21600" h="23571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258"/>
                            <a:pt x="21569" y="22915"/>
                            <a:pt x="21509" y="23570"/>
                          </a:cubicBezTo>
                          <a:lnTo>
                            <a:pt x="0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08" name="Arc 236"/>
                    <p:cNvSpPr>
                      <a:spLocks/>
                    </p:cNvSpPr>
                    <p:nvPr/>
                  </p:nvSpPr>
                  <p:spPr bwMode="auto">
                    <a:xfrm>
                      <a:off x="3266" y="2376"/>
                      <a:ext cx="8" cy="49"/>
                    </a:xfrm>
                    <a:custGeom>
                      <a:avLst/>
                      <a:gdLst>
                        <a:gd name="T0" fmla="*/ 0 w 21318"/>
                        <a:gd name="T1" fmla="*/ 0 h 21600"/>
                        <a:gd name="T2" fmla="*/ 0 w 21318"/>
                        <a:gd name="T3" fmla="*/ 0 h 21600"/>
                        <a:gd name="T4" fmla="*/ 0 w 21318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21318"/>
                        <a:gd name="T10" fmla="*/ 0 h 21600"/>
                        <a:gd name="T11" fmla="*/ 21318 w 21318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318" h="21600" fill="none" extrusionOk="0">
                          <a:moveTo>
                            <a:pt x="0" y="18120"/>
                          </a:moveTo>
                          <a:cubicBezTo>
                            <a:pt x="1705" y="7672"/>
                            <a:pt x="10731" y="0"/>
                            <a:pt x="21317" y="0"/>
                          </a:cubicBezTo>
                        </a:path>
                        <a:path w="21318" h="21600" stroke="0" extrusionOk="0">
                          <a:moveTo>
                            <a:pt x="0" y="18120"/>
                          </a:moveTo>
                          <a:cubicBezTo>
                            <a:pt x="1705" y="7672"/>
                            <a:pt x="10731" y="0"/>
                            <a:pt x="21317" y="0"/>
                          </a:cubicBezTo>
                          <a:lnTo>
                            <a:pt x="21318" y="21600"/>
                          </a:lnTo>
                          <a:lnTo>
                            <a:pt x="0" y="181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09" name="Freeform 237"/>
                    <p:cNvSpPr>
                      <a:spLocks/>
                    </p:cNvSpPr>
                    <p:nvPr/>
                  </p:nvSpPr>
                  <p:spPr bwMode="auto">
                    <a:xfrm>
                      <a:off x="3260" y="2427"/>
                      <a:ext cx="14" cy="50"/>
                    </a:xfrm>
                    <a:custGeom>
                      <a:avLst/>
                      <a:gdLst>
                        <a:gd name="T0" fmla="*/ 0 w 14"/>
                        <a:gd name="T1" fmla="*/ 0 h 50"/>
                        <a:gd name="T2" fmla="*/ 0 w 14"/>
                        <a:gd name="T3" fmla="*/ 45 h 50"/>
                        <a:gd name="T4" fmla="*/ 13 w 14"/>
                        <a:gd name="T5" fmla="*/ 49 h 50"/>
                        <a:gd name="T6" fmla="*/ 13 w 14"/>
                        <a:gd name="T7" fmla="*/ 4 h 50"/>
                        <a:gd name="T8" fmla="*/ 0 w 14"/>
                        <a:gd name="T9" fmla="*/ 0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4"/>
                        <a:gd name="T16" fmla="*/ 0 h 50"/>
                        <a:gd name="T17" fmla="*/ 14 w 14"/>
                        <a:gd name="T18" fmla="*/ 50 h 5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4" h="50">
                          <a:moveTo>
                            <a:pt x="0" y="0"/>
                          </a:moveTo>
                          <a:lnTo>
                            <a:pt x="0" y="45"/>
                          </a:lnTo>
                          <a:lnTo>
                            <a:pt x="13" y="49"/>
                          </a:lnTo>
                          <a:lnTo>
                            <a:pt x="13" y="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10" name="Freeform 238"/>
                    <p:cNvSpPr>
                      <a:spLocks/>
                    </p:cNvSpPr>
                    <p:nvPr/>
                  </p:nvSpPr>
                  <p:spPr bwMode="auto">
                    <a:xfrm>
                      <a:off x="3284" y="2433"/>
                      <a:ext cx="14" cy="50"/>
                    </a:xfrm>
                    <a:custGeom>
                      <a:avLst/>
                      <a:gdLst>
                        <a:gd name="T0" fmla="*/ 0 w 14"/>
                        <a:gd name="T1" fmla="*/ 0 h 50"/>
                        <a:gd name="T2" fmla="*/ 0 w 14"/>
                        <a:gd name="T3" fmla="*/ 45 h 50"/>
                        <a:gd name="T4" fmla="*/ 13 w 14"/>
                        <a:gd name="T5" fmla="*/ 49 h 50"/>
                        <a:gd name="T6" fmla="*/ 13 w 14"/>
                        <a:gd name="T7" fmla="*/ 5 h 50"/>
                        <a:gd name="T8" fmla="*/ 0 w 14"/>
                        <a:gd name="T9" fmla="*/ 0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4"/>
                        <a:gd name="T16" fmla="*/ 0 h 50"/>
                        <a:gd name="T17" fmla="*/ 14 w 14"/>
                        <a:gd name="T18" fmla="*/ 50 h 5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4" h="50">
                          <a:moveTo>
                            <a:pt x="0" y="0"/>
                          </a:moveTo>
                          <a:lnTo>
                            <a:pt x="0" y="45"/>
                          </a:lnTo>
                          <a:lnTo>
                            <a:pt x="13" y="49"/>
                          </a:lnTo>
                          <a:lnTo>
                            <a:pt x="13" y="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604" name="Group 239"/>
                  <p:cNvGrpSpPr>
                    <a:grpSpLocks/>
                  </p:cNvGrpSpPr>
                  <p:nvPr/>
                </p:nvGrpSpPr>
                <p:grpSpPr bwMode="auto">
                  <a:xfrm>
                    <a:off x="3202" y="2588"/>
                    <a:ext cx="112" cy="167"/>
                    <a:chOff x="3202" y="2588"/>
                    <a:chExt cx="112" cy="167"/>
                  </a:xfrm>
                </p:grpSpPr>
                <p:sp>
                  <p:nvSpPr>
                    <p:cNvPr id="18605" name="Freeform 240"/>
                    <p:cNvSpPr>
                      <a:spLocks/>
                    </p:cNvSpPr>
                    <p:nvPr/>
                  </p:nvSpPr>
                  <p:spPr bwMode="auto">
                    <a:xfrm>
                      <a:off x="3202" y="2648"/>
                      <a:ext cx="112" cy="107"/>
                    </a:xfrm>
                    <a:custGeom>
                      <a:avLst/>
                      <a:gdLst>
                        <a:gd name="T0" fmla="*/ 0 w 112"/>
                        <a:gd name="T1" fmla="*/ 0 h 107"/>
                        <a:gd name="T2" fmla="*/ 0 w 112"/>
                        <a:gd name="T3" fmla="*/ 66 h 107"/>
                        <a:gd name="T4" fmla="*/ 111 w 112"/>
                        <a:gd name="T5" fmla="*/ 106 h 107"/>
                        <a:gd name="T6" fmla="*/ 111 w 112"/>
                        <a:gd name="T7" fmla="*/ 39 h 107"/>
                        <a:gd name="T8" fmla="*/ 0 w 112"/>
                        <a:gd name="T9" fmla="*/ 0 h 10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2"/>
                        <a:gd name="T16" fmla="*/ 0 h 107"/>
                        <a:gd name="T17" fmla="*/ 112 w 112"/>
                        <a:gd name="T18" fmla="*/ 107 h 10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2" h="107">
                          <a:moveTo>
                            <a:pt x="0" y="0"/>
                          </a:moveTo>
                          <a:lnTo>
                            <a:pt x="0" y="66"/>
                          </a:lnTo>
                          <a:lnTo>
                            <a:pt x="111" y="106"/>
                          </a:lnTo>
                          <a:lnTo>
                            <a:pt x="111" y="3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606" name="Freeform 241"/>
                    <p:cNvSpPr>
                      <a:spLocks/>
                    </p:cNvSpPr>
                    <p:nvPr/>
                  </p:nvSpPr>
                  <p:spPr bwMode="auto">
                    <a:xfrm>
                      <a:off x="3204" y="2588"/>
                      <a:ext cx="105" cy="79"/>
                    </a:xfrm>
                    <a:custGeom>
                      <a:avLst/>
                      <a:gdLst>
                        <a:gd name="T0" fmla="*/ 0 w 105"/>
                        <a:gd name="T1" fmla="*/ 0 h 79"/>
                        <a:gd name="T2" fmla="*/ 0 w 105"/>
                        <a:gd name="T3" fmla="*/ 45 h 79"/>
                        <a:gd name="T4" fmla="*/ 104 w 105"/>
                        <a:gd name="T5" fmla="*/ 78 h 79"/>
                        <a:gd name="T6" fmla="*/ 104 w 105"/>
                        <a:gd name="T7" fmla="*/ 33 h 79"/>
                        <a:gd name="T8" fmla="*/ 0 w 105"/>
                        <a:gd name="T9" fmla="*/ 0 h 7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5"/>
                        <a:gd name="T16" fmla="*/ 0 h 79"/>
                        <a:gd name="T17" fmla="*/ 105 w 105"/>
                        <a:gd name="T18" fmla="*/ 79 h 7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5" h="79">
                          <a:moveTo>
                            <a:pt x="0" y="0"/>
                          </a:moveTo>
                          <a:lnTo>
                            <a:pt x="0" y="45"/>
                          </a:lnTo>
                          <a:lnTo>
                            <a:pt x="104" y="78"/>
                          </a:lnTo>
                          <a:lnTo>
                            <a:pt x="104" y="3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18594" name="Text Box 292"/>
            <p:cNvSpPr txBox="1">
              <a:spLocks noChangeArrowheads="1"/>
            </p:cNvSpPr>
            <p:nvPr/>
          </p:nvSpPr>
          <p:spPr bwMode="auto">
            <a:xfrm>
              <a:off x="3268" y="2482"/>
              <a:ext cx="58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0">
                  <a:latin typeface="Arial" charset="0"/>
                </a:rPr>
                <a:t>Objetos</a:t>
              </a:r>
            </a:p>
          </p:txBody>
        </p:sp>
      </p:grpSp>
      <p:grpSp>
        <p:nvGrpSpPr>
          <p:cNvPr id="432175" name="Group 488"/>
          <p:cNvGrpSpPr>
            <a:grpSpLocks/>
          </p:cNvGrpSpPr>
          <p:nvPr/>
        </p:nvGrpSpPr>
        <p:grpSpPr bwMode="auto">
          <a:xfrm>
            <a:off x="7594600" y="1708150"/>
            <a:ext cx="982663" cy="1270000"/>
            <a:chOff x="4784" y="1228"/>
            <a:chExt cx="619" cy="800"/>
          </a:xfrm>
        </p:grpSpPr>
        <p:sp>
          <p:nvSpPr>
            <p:cNvPr id="18588" name="Rectangle 2"/>
            <p:cNvSpPr>
              <a:spLocks noChangeArrowheads="1"/>
            </p:cNvSpPr>
            <p:nvPr/>
          </p:nvSpPr>
          <p:spPr bwMode="auto">
            <a:xfrm>
              <a:off x="4784" y="1646"/>
              <a:ext cx="340" cy="38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589" name="Oval 287"/>
            <p:cNvSpPr>
              <a:spLocks noChangeArrowheads="1"/>
            </p:cNvSpPr>
            <p:nvPr/>
          </p:nvSpPr>
          <p:spPr bwMode="auto">
            <a:xfrm>
              <a:off x="4807" y="1822"/>
              <a:ext cx="133" cy="1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590" name="Oval 288"/>
            <p:cNvSpPr>
              <a:spLocks noChangeArrowheads="1"/>
            </p:cNvSpPr>
            <p:nvPr/>
          </p:nvSpPr>
          <p:spPr bwMode="auto">
            <a:xfrm>
              <a:off x="4961" y="1822"/>
              <a:ext cx="133" cy="150"/>
            </a:xfrm>
            <a:prstGeom prst="ellipse">
              <a:avLst/>
            </a:prstGeom>
            <a:solidFill>
              <a:srgbClr val="33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591" name="Oval 289"/>
            <p:cNvSpPr>
              <a:spLocks noChangeArrowheads="1"/>
            </p:cNvSpPr>
            <p:nvPr/>
          </p:nvSpPr>
          <p:spPr bwMode="auto">
            <a:xfrm>
              <a:off x="4887" y="1665"/>
              <a:ext cx="133" cy="150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18592" name="Text Box 297"/>
            <p:cNvSpPr txBox="1">
              <a:spLocks noChangeArrowheads="1"/>
            </p:cNvSpPr>
            <p:nvPr/>
          </p:nvSpPr>
          <p:spPr bwMode="auto">
            <a:xfrm>
              <a:off x="4879" y="1228"/>
              <a:ext cx="524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en-US" sz="2000" b="1"/>
                <a:t>Pixel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en-US" sz="2000" b="1"/>
                <a:t>(RGB)</a:t>
              </a:r>
            </a:p>
          </p:txBody>
        </p:sp>
      </p:grpSp>
      <p:grpSp>
        <p:nvGrpSpPr>
          <p:cNvPr id="432185" name="Group 487"/>
          <p:cNvGrpSpPr>
            <a:grpSpLocks/>
          </p:cNvGrpSpPr>
          <p:nvPr/>
        </p:nvGrpSpPr>
        <p:grpSpPr bwMode="auto">
          <a:xfrm>
            <a:off x="5303838" y="1646238"/>
            <a:ext cx="1825625" cy="1236662"/>
            <a:chOff x="3341" y="1189"/>
            <a:chExt cx="1150" cy="779"/>
          </a:xfrm>
        </p:grpSpPr>
        <p:grpSp>
          <p:nvGrpSpPr>
            <p:cNvPr id="18550" name="Group 243"/>
            <p:cNvGrpSpPr>
              <a:grpSpLocks/>
            </p:cNvGrpSpPr>
            <p:nvPr/>
          </p:nvGrpSpPr>
          <p:grpSpPr bwMode="auto">
            <a:xfrm>
              <a:off x="3341" y="1461"/>
              <a:ext cx="276" cy="371"/>
              <a:chOff x="3759" y="1461"/>
              <a:chExt cx="310" cy="371"/>
            </a:xfrm>
          </p:grpSpPr>
          <p:grpSp>
            <p:nvGrpSpPr>
              <p:cNvPr id="18553" name="Group 244"/>
              <p:cNvGrpSpPr>
                <a:grpSpLocks/>
              </p:cNvGrpSpPr>
              <p:nvPr/>
            </p:nvGrpSpPr>
            <p:grpSpPr bwMode="auto">
              <a:xfrm>
                <a:off x="3833" y="1461"/>
                <a:ext cx="164" cy="291"/>
                <a:chOff x="3833" y="1461"/>
                <a:chExt cx="164" cy="291"/>
              </a:xfrm>
            </p:grpSpPr>
            <p:sp>
              <p:nvSpPr>
                <p:cNvPr id="18580" name="Freeform 245"/>
                <p:cNvSpPr>
                  <a:spLocks/>
                </p:cNvSpPr>
                <p:nvPr/>
              </p:nvSpPr>
              <p:spPr bwMode="auto">
                <a:xfrm>
                  <a:off x="3833" y="1529"/>
                  <a:ext cx="164" cy="223"/>
                </a:xfrm>
                <a:custGeom>
                  <a:avLst/>
                  <a:gdLst>
                    <a:gd name="T0" fmla="*/ 138 w 164"/>
                    <a:gd name="T1" fmla="*/ 76 h 223"/>
                    <a:gd name="T2" fmla="*/ 145 w 164"/>
                    <a:gd name="T3" fmla="*/ 88 h 223"/>
                    <a:gd name="T4" fmla="*/ 154 w 164"/>
                    <a:gd name="T5" fmla="*/ 104 h 223"/>
                    <a:gd name="T6" fmla="*/ 160 w 164"/>
                    <a:gd name="T7" fmla="*/ 116 h 223"/>
                    <a:gd name="T8" fmla="*/ 163 w 164"/>
                    <a:gd name="T9" fmla="*/ 132 h 223"/>
                    <a:gd name="T10" fmla="*/ 163 w 164"/>
                    <a:gd name="T11" fmla="*/ 145 h 223"/>
                    <a:gd name="T12" fmla="*/ 160 w 164"/>
                    <a:gd name="T13" fmla="*/ 165 h 223"/>
                    <a:gd name="T14" fmla="*/ 153 w 164"/>
                    <a:gd name="T15" fmla="*/ 180 h 223"/>
                    <a:gd name="T16" fmla="*/ 142 w 164"/>
                    <a:gd name="T17" fmla="*/ 196 h 223"/>
                    <a:gd name="T18" fmla="*/ 127 w 164"/>
                    <a:gd name="T19" fmla="*/ 207 h 223"/>
                    <a:gd name="T20" fmla="*/ 114 w 164"/>
                    <a:gd name="T21" fmla="*/ 214 h 223"/>
                    <a:gd name="T22" fmla="*/ 100 w 164"/>
                    <a:gd name="T23" fmla="*/ 220 h 223"/>
                    <a:gd name="T24" fmla="*/ 79 w 164"/>
                    <a:gd name="T25" fmla="*/ 222 h 223"/>
                    <a:gd name="T26" fmla="*/ 60 w 164"/>
                    <a:gd name="T27" fmla="*/ 220 h 223"/>
                    <a:gd name="T28" fmla="*/ 48 w 164"/>
                    <a:gd name="T29" fmla="*/ 215 h 223"/>
                    <a:gd name="T30" fmla="*/ 35 w 164"/>
                    <a:gd name="T31" fmla="*/ 208 h 223"/>
                    <a:gd name="T32" fmla="*/ 25 w 164"/>
                    <a:gd name="T33" fmla="*/ 200 h 223"/>
                    <a:gd name="T34" fmla="*/ 16 w 164"/>
                    <a:gd name="T35" fmla="*/ 190 h 223"/>
                    <a:gd name="T36" fmla="*/ 10 w 164"/>
                    <a:gd name="T37" fmla="*/ 181 h 223"/>
                    <a:gd name="T38" fmla="*/ 6 w 164"/>
                    <a:gd name="T39" fmla="*/ 170 h 223"/>
                    <a:gd name="T40" fmla="*/ 2 w 164"/>
                    <a:gd name="T41" fmla="*/ 159 h 223"/>
                    <a:gd name="T42" fmla="*/ 0 w 164"/>
                    <a:gd name="T43" fmla="*/ 145 h 223"/>
                    <a:gd name="T44" fmla="*/ 1 w 164"/>
                    <a:gd name="T45" fmla="*/ 131 h 223"/>
                    <a:gd name="T46" fmla="*/ 5 w 164"/>
                    <a:gd name="T47" fmla="*/ 118 h 223"/>
                    <a:gd name="T48" fmla="*/ 10 w 164"/>
                    <a:gd name="T49" fmla="*/ 103 h 223"/>
                    <a:gd name="T50" fmla="*/ 19 w 164"/>
                    <a:gd name="T51" fmla="*/ 87 h 223"/>
                    <a:gd name="T52" fmla="*/ 24 w 164"/>
                    <a:gd name="T53" fmla="*/ 76 h 223"/>
                    <a:gd name="T54" fmla="*/ 29 w 164"/>
                    <a:gd name="T55" fmla="*/ 63 h 223"/>
                    <a:gd name="T56" fmla="*/ 34 w 164"/>
                    <a:gd name="T57" fmla="*/ 47 h 223"/>
                    <a:gd name="T58" fmla="*/ 37 w 164"/>
                    <a:gd name="T59" fmla="*/ 33 h 223"/>
                    <a:gd name="T60" fmla="*/ 40 w 164"/>
                    <a:gd name="T61" fmla="*/ 18 h 223"/>
                    <a:gd name="T62" fmla="*/ 40 w 164"/>
                    <a:gd name="T63" fmla="*/ 0 h 223"/>
                    <a:gd name="T64" fmla="*/ 117 w 164"/>
                    <a:gd name="T65" fmla="*/ 0 h 223"/>
                    <a:gd name="T66" fmla="*/ 117 w 164"/>
                    <a:gd name="T67" fmla="*/ 15 h 223"/>
                    <a:gd name="T68" fmla="*/ 121 w 164"/>
                    <a:gd name="T69" fmla="*/ 34 h 223"/>
                    <a:gd name="T70" fmla="*/ 126 w 164"/>
                    <a:gd name="T71" fmla="*/ 49 h 223"/>
                    <a:gd name="T72" fmla="*/ 131 w 164"/>
                    <a:gd name="T73" fmla="*/ 63 h 223"/>
                    <a:gd name="T74" fmla="*/ 138 w 164"/>
                    <a:gd name="T75" fmla="*/ 76 h 22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64"/>
                    <a:gd name="T115" fmla="*/ 0 h 223"/>
                    <a:gd name="T116" fmla="*/ 164 w 164"/>
                    <a:gd name="T117" fmla="*/ 223 h 22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64" h="223">
                      <a:moveTo>
                        <a:pt x="138" y="76"/>
                      </a:moveTo>
                      <a:lnTo>
                        <a:pt x="145" y="88"/>
                      </a:lnTo>
                      <a:lnTo>
                        <a:pt x="154" y="104"/>
                      </a:lnTo>
                      <a:lnTo>
                        <a:pt x="160" y="116"/>
                      </a:lnTo>
                      <a:lnTo>
                        <a:pt x="163" y="132"/>
                      </a:lnTo>
                      <a:lnTo>
                        <a:pt x="163" y="145"/>
                      </a:lnTo>
                      <a:lnTo>
                        <a:pt x="160" y="165"/>
                      </a:lnTo>
                      <a:lnTo>
                        <a:pt x="153" y="180"/>
                      </a:lnTo>
                      <a:lnTo>
                        <a:pt x="142" y="196"/>
                      </a:lnTo>
                      <a:lnTo>
                        <a:pt x="127" y="207"/>
                      </a:lnTo>
                      <a:lnTo>
                        <a:pt x="114" y="214"/>
                      </a:lnTo>
                      <a:lnTo>
                        <a:pt x="100" y="220"/>
                      </a:lnTo>
                      <a:lnTo>
                        <a:pt x="79" y="222"/>
                      </a:lnTo>
                      <a:lnTo>
                        <a:pt x="60" y="220"/>
                      </a:lnTo>
                      <a:lnTo>
                        <a:pt x="48" y="215"/>
                      </a:lnTo>
                      <a:lnTo>
                        <a:pt x="35" y="208"/>
                      </a:lnTo>
                      <a:lnTo>
                        <a:pt x="25" y="200"/>
                      </a:lnTo>
                      <a:lnTo>
                        <a:pt x="16" y="190"/>
                      </a:lnTo>
                      <a:lnTo>
                        <a:pt x="10" y="181"/>
                      </a:lnTo>
                      <a:lnTo>
                        <a:pt x="6" y="170"/>
                      </a:lnTo>
                      <a:lnTo>
                        <a:pt x="2" y="159"/>
                      </a:lnTo>
                      <a:lnTo>
                        <a:pt x="0" y="145"/>
                      </a:lnTo>
                      <a:lnTo>
                        <a:pt x="1" y="131"/>
                      </a:lnTo>
                      <a:lnTo>
                        <a:pt x="5" y="118"/>
                      </a:lnTo>
                      <a:lnTo>
                        <a:pt x="10" y="103"/>
                      </a:lnTo>
                      <a:lnTo>
                        <a:pt x="19" y="87"/>
                      </a:lnTo>
                      <a:lnTo>
                        <a:pt x="24" y="76"/>
                      </a:lnTo>
                      <a:lnTo>
                        <a:pt x="29" y="63"/>
                      </a:lnTo>
                      <a:lnTo>
                        <a:pt x="34" y="47"/>
                      </a:lnTo>
                      <a:lnTo>
                        <a:pt x="37" y="33"/>
                      </a:lnTo>
                      <a:lnTo>
                        <a:pt x="40" y="18"/>
                      </a:lnTo>
                      <a:lnTo>
                        <a:pt x="40" y="0"/>
                      </a:lnTo>
                      <a:lnTo>
                        <a:pt x="117" y="0"/>
                      </a:lnTo>
                      <a:lnTo>
                        <a:pt x="117" y="15"/>
                      </a:lnTo>
                      <a:lnTo>
                        <a:pt x="121" y="34"/>
                      </a:lnTo>
                      <a:lnTo>
                        <a:pt x="126" y="49"/>
                      </a:lnTo>
                      <a:lnTo>
                        <a:pt x="131" y="63"/>
                      </a:lnTo>
                      <a:lnTo>
                        <a:pt x="138" y="76"/>
                      </a:lnTo>
                    </a:path>
                  </a:pathLst>
                </a:custGeom>
                <a:solidFill>
                  <a:srgbClr val="FFFFF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8581" name="Group 246"/>
                <p:cNvGrpSpPr>
                  <a:grpSpLocks/>
                </p:cNvGrpSpPr>
                <p:nvPr/>
              </p:nvGrpSpPr>
              <p:grpSpPr bwMode="auto">
                <a:xfrm>
                  <a:off x="3873" y="1461"/>
                  <a:ext cx="77" cy="72"/>
                  <a:chOff x="3873" y="1461"/>
                  <a:chExt cx="77" cy="72"/>
                </a:xfrm>
              </p:grpSpPr>
              <p:sp>
                <p:nvSpPr>
                  <p:cNvPr id="18582" name="Oval 247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1461"/>
                    <a:ext cx="44" cy="3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583" name="Freeform 248"/>
                  <p:cNvSpPr>
                    <a:spLocks/>
                  </p:cNvSpPr>
                  <p:nvPr/>
                </p:nvSpPr>
                <p:spPr bwMode="auto">
                  <a:xfrm>
                    <a:off x="3873" y="1512"/>
                    <a:ext cx="77" cy="21"/>
                  </a:xfrm>
                  <a:custGeom>
                    <a:avLst/>
                    <a:gdLst>
                      <a:gd name="T0" fmla="*/ 76 w 77"/>
                      <a:gd name="T1" fmla="*/ 20 h 21"/>
                      <a:gd name="T2" fmla="*/ 76 w 77"/>
                      <a:gd name="T3" fmla="*/ 0 h 21"/>
                      <a:gd name="T4" fmla="*/ 59 w 77"/>
                      <a:gd name="T5" fmla="*/ 0 h 21"/>
                      <a:gd name="T6" fmla="*/ 0 w 77"/>
                      <a:gd name="T7" fmla="*/ 13 h 21"/>
                      <a:gd name="T8" fmla="*/ 0 w 77"/>
                      <a:gd name="T9" fmla="*/ 20 h 21"/>
                      <a:gd name="T10" fmla="*/ 76 w 77"/>
                      <a:gd name="T11" fmla="*/ 20 h 2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7"/>
                      <a:gd name="T19" fmla="*/ 0 h 21"/>
                      <a:gd name="T20" fmla="*/ 77 w 77"/>
                      <a:gd name="T21" fmla="*/ 21 h 2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7" h="21">
                        <a:moveTo>
                          <a:pt x="76" y="20"/>
                        </a:move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3"/>
                        </a:lnTo>
                        <a:lnTo>
                          <a:pt x="0" y="20"/>
                        </a:lnTo>
                        <a:lnTo>
                          <a:pt x="76" y="2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84" name="Freeform 249"/>
                  <p:cNvSpPr>
                    <a:spLocks/>
                  </p:cNvSpPr>
                  <p:nvPr/>
                </p:nvSpPr>
                <p:spPr bwMode="auto">
                  <a:xfrm>
                    <a:off x="3873" y="1498"/>
                    <a:ext cx="77" cy="28"/>
                  </a:xfrm>
                  <a:custGeom>
                    <a:avLst/>
                    <a:gdLst>
                      <a:gd name="T0" fmla="*/ 59 w 77"/>
                      <a:gd name="T1" fmla="*/ 13 h 28"/>
                      <a:gd name="T2" fmla="*/ 76 w 77"/>
                      <a:gd name="T3" fmla="*/ 13 h 28"/>
                      <a:gd name="T4" fmla="*/ 76 w 77"/>
                      <a:gd name="T5" fmla="*/ 0 h 28"/>
                      <a:gd name="T6" fmla="*/ 59 w 77"/>
                      <a:gd name="T7" fmla="*/ 0 h 28"/>
                      <a:gd name="T8" fmla="*/ 0 w 77"/>
                      <a:gd name="T9" fmla="*/ 13 h 28"/>
                      <a:gd name="T10" fmla="*/ 0 w 77"/>
                      <a:gd name="T11" fmla="*/ 27 h 28"/>
                      <a:gd name="T12" fmla="*/ 59 w 77"/>
                      <a:gd name="T13" fmla="*/ 13 h 2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7"/>
                      <a:gd name="T22" fmla="*/ 0 h 28"/>
                      <a:gd name="T23" fmla="*/ 77 w 77"/>
                      <a:gd name="T24" fmla="*/ 28 h 2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7" h="28">
                        <a:moveTo>
                          <a:pt x="59" y="13"/>
                        </a:moveTo>
                        <a:lnTo>
                          <a:pt x="76" y="13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3"/>
                        </a:lnTo>
                        <a:lnTo>
                          <a:pt x="0" y="27"/>
                        </a:lnTo>
                        <a:lnTo>
                          <a:pt x="59" y="13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85" name="Freeform 250"/>
                  <p:cNvSpPr>
                    <a:spLocks/>
                  </p:cNvSpPr>
                  <p:nvPr/>
                </p:nvSpPr>
                <p:spPr bwMode="auto">
                  <a:xfrm>
                    <a:off x="3873" y="1484"/>
                    <a:ext cx="77" cy="29"/>
                  </a:xfrm>
                  <a:custGeom>
                    <a:avLst/>
                    <a:gdLst>
                      <a:gd name="T0" fmla="*/ 59 w 77"/>
                      <a:gd name="T1" fmla="*/ 14 h 29"/>
                      <a:gd name="T2" fmla="*/ 76 w 77"/>
                      <a:gd name="T3" fmla="*/ 14 h 29"/>
                      <a:gd name="T4" fmla="*/ 76 w 77"/>
                      <a:gd name="T5" fmla="*/ 0 h 29"/>
                      <a:gd name="T6" fmla="*/ 59 w 77"/>
                      <a:gd name="T7" fmla="*/ 0 h 29"/>
                      <a:gd name="T8" fmla="*/ 0 w 77"/>
                      <a:gd name="T9" fmla="*/ 14 h 29"/>
                      <a:gd name="T10" fmla="*/ 0 w 77"/>
                      <a:gd name="T11" fmla="*/ 28 h 29"/>
                      <a:gd name="T12" fmla="*/ 59 w 77"/>
                      <a:gd name="T13" fmla="*/ 14 h 2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7"/>
                      <a:gd name="T22" fmla="*/ 0 h 29"/>
                      <a:gd name="T23" fmla="*/ 77 w 77"/>
                      <a:gd name="T24" fmla="*/ 29 h 2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7" h="29">
                        <a:moveTo>
                          <a:pt x="59" y="14"/>
                        </a:moveTo>
                        <a:lnTo>
                          <a:pt x="76" y="14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4"/>
                        </a:lnTo>
                        <a:lnTo>
                          <a:pt x="0" y="28"/>
                        </a:lnTo>
                        <a:lnTo>
                          <a:pt x="59" y="14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86" name="Freeform 251"/>
                  <p:cNvSpPr>
                    <a:spLocks/>
                  </p:cNvSpPr>
                  <p:nvPr/>
                </p:nvSpPr>
                <p:spPr bwMode="auto">
                  <a:xfrm>
                    <a:off x="3873" y="1471"/>
                    <a:ext cx="77" cy="28"/>
                  </a:xfrm>
                  <a:custGeom>
                    <a:avLst/>
                    <a:gdLst>
                      <a:gd name="T0" fmla="*/ 59 w 77"/>
                      <a:gd name="T1" fmla="*/ 14 h 28"/>
                      <a:gd name="T2" fmla="*/ 61 w 77"/>
                      <a:gd name="T3" fmla="*/ 13 h 28"/>
                      <a:gd name="T4" fmla="*/ 76 w 77"/>
                      <a:gd name="T5" fmla="*/ 14 h 28"/>
                      <a:gd name="T6" fmla="*/ 76 w 77"/>
                      <a:gd name="T7" fmla="*/ 0 h 28"/>
                      <a:gd name="T8" fmla="*/ 59 w 77"/>
                      <a:gd name="T9" fmla="*/ 0 h 28"/>
                      <a:gd name="T10" fmla="*/ 0 w 77"/>
                      <a:gd name="T11" fmla="*/ 14 h 28"/>
                      <a:gd name="T12" fmla="*/ 0 w 77"/>
                      <a:gd name="T13" fmla="*/ 27 h 28"/>
                      <a:gd name="T14" fmla="*/ 59 w 77"/>
                      <a:gd name="T15" fmla="*/ 14 h 2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7"/>
                      <a:gd name="T25" fmla="*/ 0 h 28"/>
                      <a:gd name="T26" fmla="*/ 77 w 77"/>
                      <a:gd name="T27" fmla="*/ 28 h 2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7" h="28">
                        <a:moveTo>
                          <a:pt x="59" y="14"/>
                        </a:moveTo>
                        <a:lnTo>
                          <a:pt x="61" y="13"/>
                        </a:lnTo>
                        <a:lnTo>
                          <a:pt x="76" y="14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4"/>
                        </a:lnTo>
                        <a:lnTo>
                          <a:pt x="0" y="27"/>
                        </a:lnTo>
                        <a:lnTo>
                          <a:pt x="59" y="14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87" name="Freeform 252"/>
                  <p:cNvSpPr>
                    <a:spLocks/>
                  </p:cNvSpPr>
                  <p:nvPr/>
                </p:nvSpPr>
                <p:spPr bwMode="auto">
                  <a:xfrm>
                    <a:off x="3873" y="1463"/>
                    <a:ext cx="77" cy="22"/>
                  </a:xfrm>
                  <a:custGeom>
                    <a:avLst/>
                    <a:gdLst>
                      <a:gd name="T0" fmla="*/ 59 w 77"/>
                      <a:gd name="T1" fmla="*/ 7 h 22"/>
                      <a:gd name="T2" fmla="*/ 76 w 77"/>
                      <a:gd name="T3" fmla="*/ 7 h 22"/>
                      <a:gd name="T4" fmla="*/ 68 w 77"/>
                      <a:gd name="T5" fmla="*/ 0 h 22"/>
                      <a:gd name="T6" fmla="*/ 9 w 77"/>
                      <a:gd name="T7" fmla="*/ 0 h 22"/>
                      <a:gd name="T8" fmla="*/ 0 w 77"/>
                      <a:gd name="T9" fmla="*/ 7 h 22"/>
                      <a:gd name="T10" fmla="*/ 0 w 77"/>
                      <a:gd name="T11" fmla="*/ 21 h 22"/>
                      <a:gd name="T12" fmla="*/ 59 w 77"/>
                      <a:gd name="T13" fmla="*/ 7 h 2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7"/>
                      <a:gd name="T22" fmla="*/ 0 h 22"/>
                      <a:gd name="T23" fmla="*/ 77 w 77"/>
                      <a:gd name="T24" fmla="*/ 22 h 2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7" h="22">
                        <a:moveTo>
                          <a:pt x="59" y="7"/>
                        </a:moveTo>
                        <a:lnTo>
                          <a:pt x="76" y="7"/>
                        </a:lnTo>
                        <a:lnTo>
                          <a:pt x="68" y="0"/>
                        </a:lnTo>
                        <a:lnTo>
                          <a:pt x="9" y="0"/>
                        </a:lnTo>
                        <a:lnTo>
                          <a:pt x="0" y="7"/>
                        </a:lnTo>
                        <a:lnTo>
                          <a:pt x="0" y="21"/>
                        </a:lnTo>
                        <a:lnTo>
                          <a:pt x="59" y="7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554" name="Group 253"/>
              <p:cNvGrpSpPr>
                <a:grpSpLocks/>
              </p:cNvGrpSpPr>
              <p:nvPr/>
            </p:nvGrpSpPr>
            <p:grpSpPr bwMode="auto">
              <a:xfrm>
                <a:off x="3759" y="1584"/>
                <a:ext cx="310" cy="248"/>
                <a:chOff x="3759" y="1584"/>
                <a:chExt cx="310" cy="248"/>
              </a:xfrm>
            </p:grpSpPr>
            <p:sp>
              <p:nvSpPr>
                <p:cNvPr id="18555" name="Line 254"/>
                <p:cNvSpPr>
                  <a:spLocks noChangeShapeType="1"/>
                </p:cNvSpPr>
                <p:nvPr/>
              </p:nvSpPr>
              <p:spPr bwMode="auto">
                <a:xfrm flipV="1">
                  <a:off x="3841" y="1748"/>
                  <a:ext cx="19" cy="5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56" name="Line 255"/>
                <p:cNvSpPr>
                  <a:spLocks noChangeShapeType="1"/>
                </p:cNvSpPr>
                <p:nvPr/>
              </p:nvSpPr>
              <p:spPr bwMode="auto">
                <a:xfrm flipV="1">
                  <a:off x="3873" y="1759"/>
                  <a:ext cx="0" cy="3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57" name="Line 256"/>
                <p:cNvSpPr>
                  <a:spLocks noChangeShapeType="1"/>
                </p:cNvSpPr>
                <p:nvPr/>
              </p:nvSpPr>
              <p:spPr bwMode="auto">
                <a:xfrm flipV="1">
                  <a:off x="3892" y="1763"/>
                  <a:ext cx="3" cy="6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58" name="Line 257"/>
                <p:cNvSpPr>
                  <a:spLocks noChangeShapeType="1"/>
                </p:cNvSpPr>
                <p:nvPr/>
              </p:nvSpPr>
              <p:spPr bwMode="auto">
                <a:xfrm flipH="1" flipV="1">
                  <a:off x="3911" y="1765"/>
                  <a:ext cx="7" cy="3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59" name="Line 258"/>
                <p:cNvSpPr>
                  <a:spLocks noChangeShapeType="1"/>
                </p:cNvSpPr>
                <p:nvPr/>
              </p:nvSpPr>
              <p:spPr bwMode="auto">
                <a:xfrm flipH="1" flipV="1">
                  <a:off x="3928" y="1765"/>
                  <a:ext cx="14" cy="6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0" name="Line 259"/>
                <p:cNvSpPr>
                  <a:spLocks noChangeShapeType="1"/>
                </p:cNvSpPr>
                <p:nvPr/>
              </p:nvSpPr>
              <p:spPr bwMode="auto">
                <a:xfrm>
                  <a:off x="3954" y="1772"/>
                  <a:ext cx="2" cy="1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1" name="Line 260"/>
                <p:cNvSpPr>
                  <a:spLocks noChangeShapeType="1"/>
                </p:cNvSpPr>
                <p:nvPr/>
              </p:nvSpPr>
              <p:spPr bwMode="auto">
                <a:xfrm>
                  <a:off x="3973" y="1758"/>
                  <a:ext cx="14" cy="4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2" name="Line 261"/>
                <p:cNvSpPr>
                  <a:spLocks noChangeShapeType="1"/>
                </p:cNvSpPr>
                <p:nvPr/>
              </p:nvSpPr>
              <p:spPr bwMode="auto">
                <a:xfrm>
                  <a:off x="3990" y="1747"/>
                  <a:ext cx="1" cy="1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3" name="Line 262"/>
                <p:cNvSpPr>
                  <a:spLocks noChangeShapeType="1"/>
                </p:cNvSpPr>
                <p:nvPr/>
              </p:nvSpPr>
              <p:spPr bwMode="auto">
                <a:xfrm>
                  <a:off x="4002" y="1731"/>
                  <a:ext cx="32" cy="2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4" name="Line 263"/>
                <p:cNvSpPr>
                  <a:spLocks noChangeShapeType="1"/>
                </p:cNvSpPr>
                <p:nvPr/>
              </p:nvSpPr>
              <p:spPr bwMode="auto">
                <a:xfrm>
                  <a:off x="4014" y="1716"/>
                  <a:ext cx="12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5" name="Line 264"/>
                <p:cNvSpPr>
                  <a:spLocks noChangeShapeType="1"/>
                </p:cNvSpPr>
                <p:nvPr/>
              </p:nvSpPr>
              <p:spPr bwMode="auto">
                <a:xfrm>
                  <a:off x="4018" y="1700"/>
                  <a:ext cx="42" cy="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6" name="Line 265"/>
                <p:cNvSpPr>
                  <a:spLocks noChangeShapeType="1"/>
                </p:cNvSpPr>
                <p:nvPr/>
              </p:nvSpPr>
              <p:spPr bwMode="auto">
                <a:xfrm>
                  <a:off x="4022" y="1676"/>
                  <a:ext cx="14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7" name="Line 266"/>
                <p:cNvSpPr>
                  <a:spLocks noChangeShapeType="1"/>
                </p:cNvSpPr>
                <p:nvPr/>
              </p:nvSpPr>
              <p:spPr bwMode="auto">
                <a:xfrm>
                  <a:off x="4022" y="1657"/>
                  <a:ext cx="47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8" name="Line 267"/>
                <p:cNvSpPr>
                  <a:spLocks noChangeShapeType="1"/>
                </p:cNvSpPr>
                <p:nvPr/>
              </p:nvSpPr>
              <p:spPr bwMode="auto">
                <a:xfrm flipV="1">
                  <a:off x="4021" y="1627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69" name="Line 268"/>
                <p:cNvSpPr>
                  <a:spLocks noChangeShapeType="1"/>
                </p:cNvSpPr>
                <p:nvPr/>
              </p:nvSpPr>
              <p:spPr bwMode="auto">
                <a:xfrm flipV="1">
                  <a:off x="4008" y="1589"/>
                  <a:ext cx="57" cy="3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0" name="Line 269"/>
                <p:cNvSpPr>
                  <a:spLocks noChangeShapeType="1"/>
                </p:cNvSpPr>
                <p:nvPr/>
              </p:nvSpPr>
              <p:spPr bwMode="auto">
                <a:xfrm flipV="1">
                  <a:off x="3998" y="1584"/>
                  <a:ext cx="7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794" y="1740"/>
                  <a:ext cx="48" cy="2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2" name="Line 271"/>
                <p:cNvSpPr>
                  <a:spLocks noChangeShapeType="1"/>
                </p:cNvSpPr>
                <p:nvPr/>
              </p:nvSpPr>
              <p:spPr bwMode="auto">
                <a:xfrm flipH="1">
                  <a:off x="3802" y="1726"/>
                  <a:ext cx="28" cy="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3" name="Line 272"/>
                <p:cNvSpPr>
                  <a:spLocks noChangeShapeType="1"/>
                </p:cNvSpPr>
                <p:nvPr/>
              </p:nvSpPr>
              <p:spPr bwMode="auto">
                <a:xfrm flipH="1">
                  <a:off x="3768" y="1709"/>
                  <a:ext cx="58" cy="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792" y="1685"/>
                  <a:ext cx="30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5" name="Line 274"/>
                <p:cNvSpPr>
                  <a:spLocks noChangeShapeType="1"/>
                </p:cNvSpPr>
                <p:nvPr/>
              </p:nvSpPr>
              <p:spPr bwMode="auto">
                <a:xfrm flipH="1">
                  <a:off x="3759" y="1666"/>
                  <a:ext cx="63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6" name="Line 275"/>
                <p:cNvSpPr>
                  <a:spLocks noChangeShapeType="1"/>
                </p:cNvSpPr>
                <p:nvPr/>
              </p:nvSpPr>
              <p:spPr bwMode="auto">
                <a:xfrm flipH="1" flipV="1">
                  <a:off x="3795" y="1636"/>
                  <a:ext cx="26" cy="1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762" y="1598"/>
                  <a:ext cx="72" cy="3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8" name="Line 277"/>
                <p:cNvSpPr>
                  <a:spLocks noChangeShapeType="1"/>
                </p:cNvSpPr>
                <p:nvPr/>
              </p:nvSpPr>
              <p:spPr bwMode="auto">
                <a:xfrm flipH="1" flipV="1">
                  <a:off x="3821" y="1593"/>
                  <a:ext cx="23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57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839" y="1739"/>
                  <a:ext cx="5" cy="2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8551" name="Text Box 291"/>
            <p:cNvSpPr txBox="1">
              <a:spLocks noChangeArrowheads="1"/>
            </p:cNvSpPr>
            <p:nvPr/>
          </p:nvSpPr>
          <p:spPr bwMode="auto">
            <a:xfrm>
              <a:off x="3569" y="1189"/>
              <a:ext cx="32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0">
                  <a:latin typeface="Arial" charset="0"/>
                </a:rPr>
                <a:t>Luz</a:t>
              </a:r>
            </a:p>
          </p:txBody>
        </p:sp>
        <p:sp>
          <p:nvSpPr>
            <p:cNvPr id="18552" name="Text Box 298"/>
            <p:cNvSpPr txBox="1">
              <a:spLocks noChangeArrowheads="1"/>
            </p:cNvSpPr>
            <p:nvPr/>
          </p:nvSpPr>
          <p:spPr bwMode="auto">
            <a:xfrm>
              <a:off x="3707" y="1753"/>
              <a:ext cx="78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0">
                  <a:latin typeface="Arial" charset="0"/>
                </a:rPr>
                <a:t>Iluminação</a:t>
              </a:r>
            </a:p>
          </p:txBody>
        </p:sp>
      </p:grpSp>
      <p:grpSp>
        <p:nvGrpSpPr>
          <p:cNvPr id="432200" name="Group 490"/>
          <p:cNvGrpSpPr>
            <a:grpSpLocks/>
          </p:cNvGrpSpPr>
          <p:nvPr/>
        </p:nvGrpSpPr>
        <p:grpSpPr bwMode="auto">
          <a:xfrm>
            <a:off x="1030288" y="3541713"/>
            <a:ext cx="3559175" cy="88900"/>
            <a:chOff x="617" y="2383"/>
            <a:chExt cx="2242" cy="56"/>
          </a:xfrm>
        </p:grpSpPr>
        <p:sp>
          <p:nvSpPr>
            <p:cNvPr id="18548" name="Line 294"/>
            <p:cNvSpPr>
              <a:spLocks noChangeShapeType="1"/>
            </p:cNvSpPr>
            <p:nvPr/>
          </p:nvSpPr>
          <p:spPr bwMode="auto">
            <a:xfrm>
              <a:off x="617" y="2401"/>
              <a:ext cx="2242" cy="30"/>
            </a:xfrm>
            <a:prstGeom prst="line">
              <a:avLst/>
            </a:prstGeom>
            <a:noFill/>
            <a:ln w="38100">
              <a:solidFill>
                <a:srgbClr val="24248E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8549" name="Oval 296"/>
            <p:cNvSpPr>
              <a:spLocks noChangeArrowheads="1"/>
            </p:cNvSpPr>
            <p:nvPr/>
          </p:nvSpPr>
          <p:spPr bwMode="auto">
            <a:xfrm>
              <a:off x="1825" y="2383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432205" name="Group 495"/>
          <p:cNvGrpSpPr>
            <a:grpSpLocks/>
          </p:cNvGrpSpPr>
          <p:nvPr/>
        </p:nvGrpSpPr>
        <p:grpSpPr bwMode="auto">
          <a:xfrm>
            <a:off x="3030538" y="3665538"/>
            <a:ext cx="5815012" cy="2776537"/>
            <a:chOff x="1909" y="2309"/>
            <a:chExt cx="3663" cy="1749"/>
          </a:xfrm>
        </p:grpSpPr>
        <p:sp>
          <p:nvSpPr>
            <p:cNvPr id="18479" name="Line 30"/>
            <p:cNvSpPr>
              <a:spLocks noChangeShapeType="1"/>
            </p:cNvSpPr>
            <p:nvPr/>
          </p:nvSpPr>
          <p:spPr bwMode="auto">
            <a:xfrm>
              <a:off x="1909" y="2309"/>
              <a:ext cx="243" cy="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8480" name="Picture 3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2" y="2908"/>
              <a:ext cx="1170" cy="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8481" name="Group 33"/>
            <p:cNvGrpSpPr>
              <a:grpSpLocks/>
            </p:cNvGrpSpPr>
            <p:nvPr/>
          </p:nvGrpSpPr>
          <p:grpSpPr bwMode="auto">
            <a:xfrm>
              <a:off x="4666" y="3095"/>
              <a:ext cx="639" cy="711"/>
              <a:chOff x="5267" y="3247"/>
              <a:chExt cx="732" cy="711"/>
            </a:xfrm>
          </p:grpSpPr>
          <p:grpSp>
            <p:nvGrpSpPr>
              <p:cNvPr id="18483" name="Group 34"/>
              <p:cNvGrpSpPr>
                <a:grpSpLocks/>
              </p:cNvGrpSpPr>
              <p:nvPr/>
            </p:nvGrpSpPr>
            <p:grpSpPr bwMode="auto">
              <a:xfrm>
                <a:off x="5267" y="3247"/>
                <a:ext cx="332" cy="551"/>
                <a:chOff x="5267" y="3247"/>
                <a:chExt cx="332" cy="551"/>
              </a:xfrm>
            </p:grpSpPr>
            <p:sp>
              <p:nvSpPr>
                <p:cNvPr id="18520" name="Freeform 35"/>
                <p:cNvSpPr>
                  <a:spLocks/>
                </p:cNvSpPr>
                <p:nvPr/>
              </p:nvSpPr>
              <p:spPr bwMode="auto">
                <a:xfrm>
                  <a:off x="5267" y="3279"/>
                  <a:ext cx="331" cy="60"/>
                </a:xfrm>
                <a:custGeom>
                  <a:avLst/>
                  <a:gdLst>
                    <a:gd name="T0" fmla="*/ 0 w 331"/>
                    <a:gd name="T1" fmla="*/ 35 h 60"/>
                    <a:gd name="T2" fmla="*/ 188 w 331"/>
                    <a:gd name="T3" fmla="*/ 59 h 60"/>
                    <a:gd name="T4" fmla="*/ 330 w 331"/>
                    <a:gd name="T5" fmla="*/ 17 h 60"/>
                    <a:gd name="T6" fmla="*/ 157 w 331"/>
                    <a:gd name="T7" fmla="*/ 0 h 60"/>
                    <a:gd name="T8" fmla="*/ 0 w 331"/>
                    <a:gd name="T9" fmla="*/ 35 h 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1"/>
                    <a:gd name="T16" fmla="*/ 0 h 60"/>
                    <a:gd name="T17" fmla="*/ 331 w 331"/>
                    <a:gd name="T18" fmla="*/ 60 h 6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1" h="60">
                      <a:moveTo>
                        <a:pt x="0" y="35"/>
                      </a:moveTo>
                      <a:lnTo>
                        <a:pt x="188" y="59"/>
                      </a:lnTo>
                      <a:lnTo>
                        <a:pt x="330" y="17"/>
                      </a:lnTo>
                      <a:lnTo>
                        <a:pt x="157" y="0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DF3F5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521" name="Freeform 36"/>
                <p:cNvSpPr>
                  <a:spLocks/>
                </p:cNvSpPr>
                <p:nvPr/>
              </p:nvSpPr>
              <p:spPr bwMode="auto">
                <a:xfrm>
                  <a:off x="5267" y="3315"/>
                  <a:ext cx="189" cy="482"/>
                </a:xfrm>
                <a:custGeom>
                  <a:avLst/>
                  <a:gdLst>
                    <a:gd name="T0" fmla="*/ 0 w 189"/>
                    <a:gd name="T1" fmla="*/ 0 h 482"/>
                    <a:gd name="T2" fmla="*/ 188 w 189"/>
                    <a:gd name="T3" fmla="*/ 25 h 482"/>
                    <a:gd name="T4" fmla="*/ 188 w 189"/>
                    <a:gd name="T5" fmla="*/ 481 h 482"/>
                    <a:gd name="T6" fmla="*/ 148 w 189"/>
                    <a:gd name="T7" fmla="*/ 470 h 482"/>
                    <a:gd name="T8" fmla="*/ 148 w 189"/>
                    <a:gd name="T9" fmla="*/ 413 h 482"/>
                    <a:gd name="T10" fmla="*/ 95 w 189"/>
                    <a:gd name="T11" fmla="*/ 397 h 482"/>
                    <a:gd name="T12" fmla="*/ 95 w 189"/>
                    <a:gd name="T13" fmla="*/ 448 h 482"/>
                    <a:gd name="T14" fmla="*/ 66 w 189"/>
                    <a:gd name="T15" fmla="*/ 438 h 482"/>
                    <a:gd name="T16" fmla="*/ 66 w 189"/>
                    <a:gd name="T17" fmla="*/ 386 h 482"/>
                    <a:gd name="T18" fmla="*/ 24 w 189"/>
                    <a:gd name="T19" fmla="*/ 371 h 482"/>
                    <a:gd name="T20" fmla="*/ 24 w 189"/>
                    <a:gd name="T21" fmla="*/ 423 h 482"/>
                    <a:gd name="T22" fmla="*/ 0 w 189"/>
                    <a:gd name="T23" fmla="*/ 415 h 482"/>
                    <a:gd name="T24" fmla="*/ 0 w 189"/>
                    <a:gd name="T25" fmla="*/ 0 h 48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89"/>
                    <a:gd name="T40" fmla="*/ 0 h 482"/>
                    <a:gd name="T41" fmla="*/ 189 w 189"/>
                    <a:gd name="T42" fmla="*/ 482 h 48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89" h="482">
                      <a:moveTo>
                        <a:pt x="0" y="0"/>
                      </a:moveTo>
                      <a:lnTo>
                        <a:pt x="188" y="25"/>
                      </a:lnTo>
                      <a:lnTo>
                        <a:pt x="188" y="481"/>
                      </a:lnTo>
                      <a:lnTo>
                        <a:pt x="148" y="470"/>
                      </a:lnTo>
                      <a:lnTo>
                        <a:pt x="148" y="413"/>
                      </a:lnTo>
                      <a:lnTo>
                        <a:pt x="95" y="397"/>
                      </a:lnTo>
                      <a:lnTo>
                        <a:pt x="95" y="448"/>
                      </a:lnTo>
                      <a:lnTo>
                        <a:pt x="66" y="438"/>
                      </a:lnTo>
                      <a:lnTo>
                        <a:pt x="66" y="386"/>
                      </a:lnTo>
                      <a:lnTo>
                        <a:pt x="24" y="371"/>
                      </a:lnTo>
                      <a:lnTo>
                        <a:pt x="24" y="423"/>
                      </a:lnTo>
                      <a:lnTo>
                        <a:pt x="0" y="41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FF5F7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rgbClr val="000000"/>
                      </a:solidFill>
                      <a:round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8522" name="Group 37"/>
                <p:cNvGrpSpPr>
                  <a:grpSpLocks/>
                </p:cNvGrpSpPr>
                <p:nvPr/>
              </p:nvGrpSpPr>
              <p:grpSpPr bwMode="auto">
                <a:xfrm>
                  <a:off x="5279" y="3247"/>
                  <a:ext cx="320" cy="551"/>
                  <a:chOff x="5279" y="3247"/>
                  <a:chExt cx="320" cy="551"/>
                </a:xfrm>
              </p:grpSpPr>
              <p:sp>
                <p:nvSpPr>
                  <p:cNvPr id="18523" name="Freeform 38"/>
                  <p:cNvSpPr>
                    <a:spLocks/>
                  </p:cNvSpPr>
                  <p:nvPr/>
                </p:nvSpPr>
                <p:spPr bwMode="auto">
                  <a:xfrm>
                    <a:off x="5457" y="3296"/>
                    <a:ext cx="142" cy="502"/>
                  </a:xfrm>
                  <a:custGeom>
                    <a:avLst/>
                    <a:gdLst>
                      <a:gd name="T0" fmla="*/ 0 w 142"/>
                      <a:gd name="T1" fmla="*/ 43 h 502"/>
                      <a:gd name="T2" fmla="*/ 139 w 142"/>
                      <a:gd name="T3" fmla="*/ 0 h 502"/>
                      <a:gd name="T4" fmla="*/ 141 w 142"/>
                      <a:gd name="T5" fmla="*/ 388 h 502"/>
                      <a:gd name="T6" fmla="*/ 0 w 142"/>
                      <a:gd name="T7" fmla="*/ 501 h 502"/>
                      <a:gd name="T8" fmla="*/ 0 w 142"/>
                      <a:gd name="T9" fmla="*/ 43 h 50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2"/>
                      <a:gd name="T16" fmla="*/ 0 h 502"/>
                      <a:gd name="T17" fmla="*/ 142 w 142"/>
                      <a:gd name="T18" fmla="*/ 502 h 50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2" h="502">
                        <a:moveTo>
                          <a:pt x="0" y="43"/>
                        </a:moveTo>
                        <a:lnTo>
                          <a:pt x="139" y="0"/>
                        </a:lnTo>
                        <a:lnTo>
                          <a:pt x="141" y="388"/>
                        </a:lnTo>
                        <a:lnTo>
                          <a:pt x="0" y="501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DF1F3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524" name="Group 39"/>
                  <p:cNvGrpSpPr>
                    <a:grpSpLocks/>
                  </p:cNvGrpSpPr>
                  <p:nvPr/>
                </p:nvGrpSpPr>
                <p:grpSpPr bwMode="auto">
                  <a:xfrm>
                    <a:off x="5363" y="3712"/>
                    <a:ext cx="55" cy="52"/>
                    <a:chOff x="5363" y="3712"/>
                    <a:chExt cx="55" cy="52"/>
                  </a:xfrm>
                </p:grpSpPr>
                <p:sp>
                  <p:nvSpPr>
                    <p:cNvPr id="18546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5395" y="3722"/>
                      <a:ext cx="23" cy="37"/>
                    </a:xfrm>
                    <a:custGeom>
                      <a:avLst/>
                      <a:gdLst>
                        <a:gd name="T0" fmla="*/ 0 w 23"/>
                        <a:gd name="T1" fmla="*/ 0 h 37"/>
                        <a:gd name="T2" fmla="*/ 0 w 23"/>
                        <a:gd name="T3" fmla="*/ 27 h 37"/>
                        <a:gd name="T4" fmla="*/ 22 w 23"/>
                        <a:gd name="T5" fmla="*/ 36 h 37"/>
                        <a:gd name="T6" fmla="*/ 22 w 23"/>
                        <a:gd name="T7" fmla="*/ 8 h 37"/>
                        <a:gd name="T8" fmla="*/ 0 w 23"/>
                        <a:gd name="T9" fmla="*/ 0 h 3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3"/>
                        <a:gd name="T16" fmla="*/ 0 h 37"/>
                        <a:gd name="T17" fmla="*/ 23 w 23"/>
                        <a:gd name="T18" fmla="*/ 37 h 3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3" h="37">
                          <a:moveTo>
                            <a:pt x="0" y="0"/>
                          </a:moveTo>
                          <a:lnTo>
                            <a:pt x="0" y="27"/>
                          </a:lnTo>
                          <a:lnTo>
                            <a:pt x="22" y="36"/>
                          </a:lnTo>
                          <a:lnTo>
                            <a:pt x="22" y="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00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47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5363" y="3712"/>
                      <a:ext cx="30" cy="52"/>
                    </a:xfrm>
                    <a:custGeom>
                      <a:avLst/>
                      <a:gdLst>
                        <a:gd name="T0" fmla="*/ 0 w 30"/>
                        <a:gd name="T1" fmla="*/ 0 h 52"/>
                        <a:gd name="T2" fmla="*/ 0 w 30"/>
                        <a:gd name="T3" fmla="*/ 51 h 52"/>
                        <a:gd name="T4" fmla="*/ 29 w 30"/>
                        <a:gd name="T5" fmla="*/ 37 h 52"/>
                        <a:gd name="T6" fmla="*/ 29 w 30"/>
                        <a:gd name="T7" fmla="*/ 10 h 52"/>
                        <a:gd name="T8" fmla="*/ 0 w 30"/>
                        <a:gd name="T9" fmla="*/ 0 h 5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0"/>
                        <a:gd name="T16" fmla="*/ 0 h 52"/>
                        <a:gd name="T17" fmla="*/ 30 w 30"/>
                        <a:gd name="T18" fmla="*/ 52 h 5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0" h="52">
                          <a:moveTo>
                            <a:pt x="0" y="0"/>
                          </a:moveTo>
                          <a:lnTo>
                            <a:pt x="0" y="51"/>
                          </a:lnTo>
                          <a:lnTo>
                            <a:pt x="29" y="37"/>
                          </a:lnTo>
                          <a:lnTo>
                            <a:pt x="29" y="1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DF1F3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52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5291" y="3686"/>
                    <a:ext cx="54" cy="53"/>
                    <a:chOff x="5291" y="3686"/>
                    <a:chExt cx="54" cy="53"/>
                  </a:xfrm>
                </p:grpSpPr>
                <p:sp>
                  <p:nvSpPr>
                    <p:cNvPr id="18544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5322" y="3696"/>
                      <a:ext cx="23" cy="37"/>
                    </a:xfrm>
                    <a:custGeom>
                      <a:avLst/>
                      <a:gdLst>
                        <a:gd name="T0" fmla="*/ 0 w 23"/>
                        <a:gd name="T1" fmla="*/ 0 h 37"/>
                        <a:gd name="T2" fmla="*/ 0 w 23"/>
                        <a:gd name="T3" fmla="*/ 28 h 37"/>
                        <a:gd name="T4" fmla="*/ 22 w 23"/>
                        <a:gd name="T5" fmla="*/ 36 h 37"/>
                        <a:gd name="T6" fmla="*/ 22 w 23"/>
                        <a:gd name="T7" fmla="*/ 8 h 37"/>
                        <a:gd name="T8" fmla="*/ 0 w 23"/>
                        <a:gd name="T9" fmla="*/ 0 h 3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3"/>
                        <a:gd name="T16" fmla="*/ 0 h 37"/>
                        <a:gd name="T17" fmla="*/ 23 w 23"/>
                        <a:gd name="T18" fmla="*/ 37 h 3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3" h="37">
                          <a:moveTo>
                            <a:pt x="0" y="0"/>
                          </a:moveTo>
                          <a:lnTo>
                            <a:pt x="0" y="28"/>
                          </a:lnTo>
                          <a:lnTo>
                            <a:pt x="22" y="36"/>
                          </a:lnTo>
                          <a:lnTo>
                            <a:pt x="22" y="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00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45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5291" y="3686"/>
                      <a:ext cx="30" cy="53"/>
                    </a:xfrm>
                    <a:custGeom>
                      <a:avLst/>
                      <a:gdLst>
                        <a:gd name="T0" fmla="*/ 0 w 30"/>
                        <a:gd name="T1" fmla="*/ 0 h 53"/>
                        <a:gd name="T2" fmla="*/ 0 w 30"/>
                        <a:gd name="T3" fmla="*/ 52 h 53"/>
                        <a:gd name="T4" fmla="*/ 29 w 30"/>
                        <a:gd name="T5" fmla="*/ 37 h 53"/>
                        <a:gd name="T6" fmla="*/ 29 w 30"/>
                        <a:gd name="T7" fmla="*/ 11 h 53"/>
                        <a:gd name="T8" fmla="*/ 0 w 30"/>
                        <a:gd name="T9" fmla="*/ 0 h 5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0"/>
                        <a:gd name="T16" fmla="*/ 0 h 53"/>
                        <a:gd name="T17" fmla="*/ 30 w 30"/>
                        <a:gd name="T18" fmla="*/ 53 h 5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0" h="53">
                          <a:moveTo>
                            <a:pt x="0" y="0"/>
                          </a:moveTo>
                          <a:lnTo>
                            <a:pt x="0" y="52"/>
                          </a:lnTo>
                          <a:lnTo>
                            <a:pt x="29" y="37"/>
                          </a:lnTo>
                          <a:lnTo>
                            <a:pt x="29" y="1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DF1F3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526" name="Group 45"/>
                  <p:cNvGrpSpPr>
                    <a:grpSpLocks/>
                  </p:cNvGrpSpPr>
                  <p:nvPr/>
                </p:nvGrpSpPr>
                <p:grpSpPr bwMode="auto">
                  <a:xfrm>
                    <a:off x="5279" y="3327"/>
                    <a:ext cx="162" cy="380"/>
                    <a:chOff x="5279" y="3327"/>
                    <a:chExt cx="162" cy="380"/>
                  </a:xfrm>
                </p:grpSpPr>
                <p:sp>
                  <p:nvSpPr>
                    <p:cNvPr id="18533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5280" y="3327"/>
                      <a:ext cx="154" cy="380"/>
                    </a:xfrm>
                    <a:custGeom>
                      <a:avLst/>
                      <a:gdLst>
                        <a:gd name="T0" fmla="*/ 0 w 154"/>
                        <a:gd name="T1" fmla="*/ 0 h 380"/>
                        <a:gd name="T2" fmla="*/ 153 w 154"/>
                        <a:gd name="T3" fmla="*/ 20 h 380"/>
                        <a:gd name="T4" fmla="*/ 153 w 154"/>
                        <a:gd name="T5" fmla="*/ 379 h 380"/>
                        <a:gd name="T6" fmla="*/ 1 w 154"/>
                        <a:gd name="T7" fmla="*/ 328 h 380"/>
                        <a:gd name="T8" fmla="*/ 0 w 154"/>
                        <a:gd name="T9" fmla="*/ 0 h 38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54"/>
                        <a:gd name="T16" fmla="*/ 0 h 380"/>
                        <a:gd name="T17" fmla="*/ 154 w 154"/>
                        <a:gd name="T18" fmla="*/ 380 h 38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54" h="380">
                          <a:moveTo>
                            <a:pt x="0" y="0"/>
                          </a:moveTo>
                          <a:lnTo>
                            <a:pt x="153" y="20"/>
                          </a:lnTo>
                          <a:lnTo>
                            <a:pt x="153" y="379"/>
                          </a:lnTo>
                          <a:lnTo>
                            <a:pt x="1" y="32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8534" name="Group 4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279" y="3332"/>
                      <a:ext cx="162" cy="365"/>
                      <a:chOff x="5279" y="3332"/>
                      <a:chExt cx="162" cy="365"/>
                    </a:xfrm>
                  </p:grpSpPr>
                  <p:sp>
                    <p:nvSpPr>
                      <p:cNvPr id="18535" name="Line 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282" y="3619"/>
                        <a:ext cx="159" cy="35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36" name="Line 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279" y="3571"/>
                        <a:ext cx="160" cy="29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37" name="Line 5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283" y="3521"/>
                        <a:ext cx="156" cy="26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38" name="Line 5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282" y="3470"/>
                        <a:ext cx="156" cy="22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39" name="Line 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285" y="3421"/>
                        <a:ext cx="153" cy="16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40" name="Line 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279" y="3375"/>
                        <a:ext cx="157" cy="13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41" name="Line 5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313" y="3332"/>
                        <a:ext cx="0" cy="339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42" name="Line 5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352" y="3339"/>
                        <a:ext cx="0" cy="346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43" name="Line 5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392" y="3343"/>
                        <a:ext cx="0" cy="354"/>
                      </a:xfrm>
                      <a:prstGeom prst="line">
                        <a:avLst/>
                      </a:prstGeom>
                      <a:noFill/>
                      <a:ln w="12700">
                        <a:solidFill>
                          <a:srgbClr val="FF5F7F"/>
                        </a:solidFill>
                        <a:round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8527" name="Group 57"/>
                  <p:cNvGrpSpPr>
                    <a:grpSpLocks/>
                  </p:cNvGrpSpPr>
                  <p:nvPr/>
                </p:nvGrpSpPr>
                <p:grpSpPr bwMode="auto">
                  <a:xfrm>
                    <a:off x="5338" y="3247"/>
                    <a:ext cx="197" cy="76"/>
                    <a:chOff x="5338" y="3247"/>
                    <a:chExt cx="197" cy="76"/>
                  </a:xfrm>
                </p:grpSpPr>
                <p:grpSp>
                  <p:nvGrpSpPr>
                    <p:cNvPr id="18528" name="Group 5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338" y="3247"/>
                      <a:ext cx="197" cy="76"/>
                      <a:chOff x="5338" y="3247"/>
                      <a:chExt cx="197" cy="76"/>
                    </a:xfrm>
                  </p:grpSpPr>
                  <p:sp>
                    <p:nvSpPr>
                      <p:cNvPr id="18530" name="Freeform 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338" y="3247"/>
                        <a:ext cx="197" cy="30"/>
                      </a:xfrm>
                      <a:custGeom>
                        <a:avLst/>
                        <a:gdLst>
                          <a:gd name="T0" fmla="*/ 0 w 197"/>
                          <a:gd name="T1" fmla="*/ 19 h 30"/>
                          <a:gd name="T2" fmla="*/ 115 w 197"/>
                          <a:gd name="T3" fmla="*/ 29 h 30"/>
                          <a:gd name="T4" fmla="*/ 196 w 197"/>
                          <a:gd name="T5" fmla="*/ 10 h 30"/>
                          <a:gd name="T6" fmla="*/ 86 w 197"/>
                          <a:gd name="T7" fmla="*/ 0 h 30"/>
                          <a:gd name="T8" fmla="*/ 0 w 197"/>
                          <a:gd name="T9" fmla="*/ 19 h 3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97"/>
                          <a:gd name="T16" fmla="*/ 0 h 30"/>
                          <a:gd name="T17" fmla="*/ 197 w 197"/>
                          <a:gd name="T18" fmla="*/ 30 h 3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97" h="30">
                            <a:moveTo>
                              <a:pt x="0" y="19"/>
                            </a:moveTo>
                            <a:lnTo>
                              <a:pt x="115" y="29"/>
                            </a:lnTo>
                            <a:lnTo>
                              <a:pt x="196" y="10"/>
                            </a:lnTo>
                            <a:lnTo>
                              <a:pt x="86" y="0"/>
                            </a:lnTo>
                            <a:lnTo>
                              <a:pt x="0" y="19"/>
                            </a:lnTo>
                          </a:path>
                        </a:pathLst>
                      </a:custGeom>
                      <a:solidFill>
                        <a:srgbClr val="DF3F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31" name="Freeform 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453" y="3257"/>
                        <a:ext cx="80" cy="66"/>
                      </a:xfrm>
                      <a:custGeom>
                        <a:avLst/>
                        <a:gdLst>
                          <a:gd name="T0" fmla="*/ 0 w 80"/>
                          <a:gd name="T1" fmla="*/ 20 h 66"/>
                          <a:gd name="T2" fmla="*/ 79 w 80"/>
                          <a:gd name="T3" fmla="*/ 0 h 66"/>
                          <a:gd name="T4" fmla="*/ 79 w 80"/>
                          <a:gd name="T5" fmla="*/ 41 h 66"/>
                          <a:gd name="T6" fmla="*/ 0 w 80"/>
                          <a:gd name="T7" fmla="*/ 65 h 66"/>
                          <a:gd name="T8" fmla="*/ 0 w 80"/>
                          <a:gd name="T9" fmla="*/ 20 h 6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80"/>
                          <a:gd name="T16" fmla="*/ 0 h 66"/>
                          <a:gd name="T17" fmla="*/ 80 w 80"/>
                          <a:gd name="T18" fmla="*/ 66 h 6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80" h="66">
                            <a:moveTo>
                              <a:pt x="0" y="20"/>
                            </a:moveTo>
                            <a:lnTo>
                              <a:pt x="79" y="0"/>
                            </a:lnTo>
                            <a:lnTo>
                              <a:pt x="79" y="41"/>
                            </a:lnTo>
                            <a:lnTo>
                              <a:pt x="0" y="65"/>
                            </a:lnTo>
                            <a:lnTo>
                              <a:pt x="0" y="20"/>
                            </a:lnTo>
                          </a:path>
                        </a:pathLst>
                      </a:custGeom>
                      <a:solidFill>
                        <a:srgbClr val="DF1F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8532" name="Freeform 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338" y="3267"/>
                        <a:ext cx="114" cy="56"/>
                      </a:xfrm>
                      <a:custGeom>
                        <a:avLst/>
                        <a:gdLst>
                          <a:gd name="T0" fmla="*/ 113 w 114"/>
                          <a:gd name="T1" fmla="*/ 10 h 56"/>
                          <a:gd name="T2" fmla="*/ 113 w 114"/>
                          <a:gd name="T3" fmla="*/ 55 h 56"/>
                          <a:gd name="T4" fmla="*/ 0 w 114"/>
                          <a:gd name="T5" fmla="*/ 43 h 56"/>
                          <a:gd name="T6" fmla="*/ 0 w 114"/>
                          <a:gd name="T7" fmla="*/ 0 h 56"/>
                          <a:gd name="T8" fmla="*/ 113 w 114"/>
                          <a:gd name="T9" fmla="*/ 10 h 5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4"/>
                          <a:gd name="T16" fmla="*/ 0 h 56"/>
                          <a:gd name="T17" fmla="*/ 114 w 114"/>
                          <a:gd name="T18" fmla="*/ 56 h 5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4" h="56">
                            <a:moveTo>
                              <a:pt x="113" y="10"/>
                            </a:moveTo>
                            <a:lnTo>
                              <a:pt x="113" y="55"/>
                            </a:lnTo>
                            <a:lnTo>
                              <a:pt x="0" y="43"/>
                            </a:lnTo>
                            <a:lnTo>
                              <a:pt x="0" y="0"/>
                            </a:lnTo>
                            <a:lnTo>
                              <a:pt x="113" y="10"/>
                            </a:lnTo>
                          </a:path>
                        </a:pathLst>
                      </a:custGeom>
                      <a:solidFill>
                        <a:srgbClr val="FF5F7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8529" name="Freeform 62"/>
                    <p:cNvSpPr>
                      <a:spLocks/>
                    </p:cNvSpPr>
                    <p:nvPr/>
                  </p:nvSpPr>
                  <p:spPr bwMode="auto">
                    <a:xfrm>
                      <a:off x="5353" y="3276"/>
                      <a:ext cx="65" cy="13"/>
                    </a:xfrm>
                    <a:custGeom>
                      <a:avLst/>
                      <a:gdLst>
                        <a:gd name="T0" fmla="*/ 0 w 65"/>
                        <a:gd name="T1" fmla="*/ 0 h 13"/>
                        <a:gd name="T2" fmla="*/ 64 w 65"/>
                        <a:gd name="T3" fmla="*/ 5 h 13"/>
                        <a:gd name="T4" fmla="*/ 64 w 65"/>
                        <a:gd name="T5" fmla="*/ 12 h 13"/>
                        <a:gd name="T6" fmla="*/ 0 w 65"/>
                        <a:gd name="T7" fmla="*/ 8 h 13"/>
                        <a:gd name="T8" fmla="*/ 0 w 65"/>
                        <a:gd name="T9" fmla="*/ 0 h 1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5"/>
                        <a:gd name="T16" fmla="*/ 0 h 13"/>
                        <a:gd name="T17" fmla="*/ 65 w 65"/>
                        <a:gd name="T18" fmla="*/ 13 h 1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5" h="13">
                          <a:moveTo>
                            <a:pt x="0" y="0"/>
                          </a:moveTo>
                          <a:lnTo>
                            <a:pt x="64" y="5"/>
                          </a:lnTo>
                          <a:lnTo>
                            <a:pt x="64" y="12"/>
                          </a:lnTo>
                          <a:lnTo>
                            <a:pt x="0" y="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18484" name="Group 63"/>
              <p:cNvGrpSpPr>
                <a:grpSpLocks/>
              </p:cNvGrpSpPr>
              <p:nvPr/>
            </p:nvGrpSpPr>
            <p:grpSpPr bwMode="auto">
              <a:xfrm>
                <a:off x="5485" y="3422"/>
                <a:ext cx="316" cy="441"/>
                <a:chOff x="5485" y="3422"/>
                <a:chExt cx="316" cy="441"/>
              </a:xfrm>
            </p:grpSpPr>
            <p:grpSp>
              <p:nvGrpSpPr>
                <p:cNvPr id="18507" name="Group 64"/>
                <p:cNvGrpSpPr>
                  <a:grpSpLocks/>
                </p:cNvGrpSpPr>
                <p:nvPr/>
              </p:nvGrpSpPr>
              <p:grpSpPr bwMode="auto">
                <a:xfrm>
                  <a:off x="5485" y="3422"/>
                  <a:ext cx="316" cy="441"/>
                  <a:chOff x="5485" y="3422"/>
                  <a:chExt cx="316" cy="441"/>
                </a:xfrm>
              </p:grpSpPr>
              <p:sp>
                <p:nvSpPr>
                  <p:cNvPr id="18513" name="Freeform 65"/>
                  <p:cNvSpPr>
                    <a:spLocks/>
                  </p:cNvSpPr>
                  <p:nvPr/>
                </p:nvSpPr>
                <p:spPr bwMode="auto">
                  <a:xfrm>
                    <a:off x="5485" y="3429"/>
                    <a:ext cx="316" cy="118"/>
                  </a:xfrm>
                  <a:custGeom>
                    <a:avLst/>
                    <a:gdLst>
                      <a:gd name="T0" fmla="*/ 0 w 316"/>
                      <a:gd name="T1" fmla="*/ 86 h 118"/>
                      <a:gd name="T2" fmla="*/ 152 w 316"/>
                      <a:gd name="T3" fmla="*/ 117 h 118"/>
                      <a:gd name="T4" fmla="*/ 315 w 316"/>
                      <a:gd name="T5" fmla="*/ 22 h 118"/>
                      <a:gd name="T6" fmla="*/ 184 w 316"/>
                      <a:gd name="T7" fmla="*/ 0 h 118"/>
                      <a:gd name="T8" fmla="*/ 0 w 316"/>
                      <a:gd name="T9" fmla="*/ 86 h 11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316"/>
                      <a:gd name="T16" fmla="*/ 0 h 118"/>
                      <a:gd name="T17" fmla="*/ 316 w 316"/>
                      <a:gd name="T18" fmla="*/ 118 h 118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316" h="118">
                        <a:moveTo>
                          <a:pt x="0" y="86"/>
                        </a:moveTo>
                        <a:lnTo>
                          <a:pt x="152" y="117"/>
                        </a:lnTo>
                        <a:lnTo>
                          <a:pt x="315" y="22"/>
                        </a:lnTo>
                        <a:lnTo>
                          <a:pt x="184" y="0"/>
                        </a:lnTo>
                        <a:lnTo>
                          <a:pt x="0" y="86"/>
                        </a:lnTo>
                      </a:path>
                    </a:pathLst>
                  </a:custGeom>
                  <a:solidFill>
                    <a:srgbClr val="DF9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14" name="Freeform 66"/>
                  <p:cNvSpPr>
                    <a:spLocks/>
                  </p:cNvSpPr>
                  <p:nvPr/>
                </p:nvSpPr>
                <p:spPr bwMode="auto">
                  <a:xfrm>
                    <a:off x="5485" y="3517"/>
                    <a:ext cx="152" cy="346"/>
                  </a:xfrm>
                  <a:custGeom>
                    <a:avLst/>
                    <a:gdLst>
                      <a:gd name="T0" fmla="*/ 0 w 152"/>
                      <a:gd name="T1" fmla="*/ 0 h 346"/>
                      <a:gd name="T2" fmla="*/ 151 w 152"/>
                      <a:gd name="T3" fmla="*/ 31 h 346"/>
                      <a:gd name="T4" fmla="*/ 151 w 152"/>
                      <a:gd name="T5" fmla="*/ 345 h 346"/>
                      <a:gd name="T6" fmla="*/ 0 w 152"/>
                      <a:gd name="T7" fmla="*/ 293 h 346"/>
                      <a:gd name="T8" fmla="*/ 0 w 152"/>
                      <a:gd name="T9" fmla="*/ 0 h 3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2"/>
                      <a:gd name="T16" fmla="*/ 0 h 346"/>
                      <a:gd name="T17" fmla="*/ 152 w 152"/>
                      <a:gd name="T18" fmla="*/ 346 h 3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2" h="346">
                        <a:moveTo>
                          <a:pt x="0" y="0"/>
                        </a:moveTo>
                        <a:lnTo>
                          <a:pt x="151" y="31"/>
                        </a:lnTo>
                        <a:lnTo>
                          <a:pt x="151" y="345"/>
                        </a:lnTo>
                        <a:lnTo>
                          <a:pt x="0" y="29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15" name="Freeform 67"/>
                  <p:cNvSpPr>
                    <a:spLocks/>
                  </p:cNvSpPr>
                  <p:nvPr/>
                </p:nvSpPr>
                <p:spPr bwMode="auto">
                  <a:xfrm>
                    <a:off x="5637" y="3451"/>
                    <a:ext cx="162" cy="412"/>
                  </a:xfrm>
                  <a:custGeom>
                    <a:avLst/>
                    <a:gdLst>
                      <a:gd name="T0" fmla="*/ 0 w 162"/>
                      <a:gd name="T1" fmla="*/ 97 h 412"/>
                      <a:gd name="T2" fmla="*/ 0 w 162"/>
                      <a:gd name="T3" fmla="*/ 411 h 412"/>
                      <a:gd name="T4" fmla="*/ 161 w 162"/>
                      <a:gd name="T5" fmla="*/ 262 h 412"/>
                      <a:gd name="T6" fmla="*/ 161 w 162"/>
                      <a:gd name="T7" fmla="*/ 0 h 412"/>
                      <a:gd name="T8" fmla="*/ 0 w 162"/>
                      <a:gd name="T9" fmla="*/ 97 h 41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62"/>
                      <a:gd name="T16" fmla="*/ 0 h 412"/>
                      <a:gd name="T17" fmla="*/ 162 w 162"/>
                      <a:gd name="T18" fmla="*/ 412 h 41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62" h="412">
                        <a:moveTo>
                          <a:pt x="0" y="97"/>
                        </a:moveTo>
                        <a:lnTo>
                          <a:pt x="0" y="411"/>
                        </a:lnTo>
                        <a:lnTo>
                          <a:pt x="161" y="262"/>
                        </a:lnTo>
                        <a:lnTo>
                          <a:pt x="161" y="0"/>
                        </a:lnTo>
                        <a:lnTo>
                          <a:pt x="0" y="97"/>
                        </a:lnTo>
                      </a:path>
                    </a:pathLst>
                  </a:custGeom>
                  <a:solidFill>
                    <a:srgbClr val="9F3FD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516" name="Group 68"/>
                  <p:cNvGrpSpPr>
                    <a:grpSpLocks/>
                  </p:cNvGrpSpPr>
                  <p:nvPr/>
                </p:nvGrpSpPr>
                <p:grpSpPr bwMode="auto">
                  <a:xfrm>
                    <a:off x="5524" y="3422"/>
                    <a:ext cx="240" cy="108"/>
                    <a:chOff x="5524" y="3422"/>
                    <a:chExt cx="240" cy="108"/>
                  </a:xfrm>
                </p:grpSpPr>
                <p:sp>
                  <p:nvSpPr>
                    <p:cNvPr id="18517" name="Freeform 69"/>
                    <p:cNvSpPr>
                      <a:spLocks/>
                    </p:cNvSpPr>
                    <p:nvPr/>
                  </p:nvSpPr>
                  <p:spPr bwMode="auto">
                    <a:xfrm>
                      <a:off x="5524" y="3422"/>
                      <a:ext cx="240" cy="89"/>
                    </a:xfrm>
                    <a:custGeom>
                      <a:avLst/>
                      <a:gdLst>
                        <a:gd name="T0" fmla="*/ 0 w 240"/>
                        <a:gd name="T1" fmla="*/ 66 h 89"/>
                        <a:gd name="T2" fmla="*/ 109 w 240"/>
                        <a:gd name="T3" fmla="*/ 88 h 89"/>
                        <a:gd name="T4" fmla="*/ 239 w 240"/>
                        <a:gd name="T5" fmla="*/ 15 h 89"/>
                        <a:gd name="T6" fmla="*/ 143 w 240"/>
                        <a:gd name="T7" fmla="*/ 0 h 89"/>
                        <a:gd name="T8" fmla="*/ 0 w 240"/>
                        <a:gd name="T9" fmla="*/ 66 h 8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40"/>
                        <a:gd name="T16" fmla="*/ 0 h 89"/>
                        <a:gd name="T17" fmla="*/ 240 w 240"/>
                        <a:gd name="T18" fmla="*/ 89 h 8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40" h="89">
                          <a:moveTo>
                            <a:pt x="0" y="66"/>
                          </a:moveTo>
                          <a:lnTo>
                            <a:pt x="109" y="88"/>
                          </a:lnTo>
                          <a:lnTo>
                            <a:pt x="239" y="15"/>
                          </a:lnTo>
                          <a:lnTo>
                            <a:pt x="143" y="0"/>
                          </a:lnTo>
                          <a:lnTo>
                            <a:pt x="0" y="66"/>
                          </a:lnTo>
                        </a:path>
                      </a:pathLst>
                    </a:custGeom>
                    <a:solidFill>
                      <a:srgbClr val="DF9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18" name="Freeform 70"/>
                    <p:cNvSpPr>
                      <a:spLocks/>
                    </p:cNvSpPr>
                    <p:nvPr/>
                  </p:nvSpPr>
                  <p:spPr bwMode="auto">
                    <a:xfrm>
                      <a:off x="5635" y="3437"/>
                      <a:ext cx="129" cy="93"/>
                    </a:xfrm>
                    <a:custGeom>
                      <a:avLst/>
                      <a:gdLst>
                        <a:gd name="T0" fmla="*/ 0 w 129"/>
                        <a:gd name="T1" fmla="*/ 73 h 93"/>
                        <a:gd name="T2" fmla="*/ 128 w 129"/>
                        <a:gd name="T3" fmla="*/ 0 h 93"/>
                        <a:gd name="T4" fmla="*/ 128 w 129"/>
                        <a:gd name="T5" fmla="*/ 17 h 93"/>
                        <a:gd name="T6" fmla="*/ 0 w 129"/>
                        <a:gd name="T7" fmla="*/ 92 h 93"/>
                        <a:gd name="T8" fmla="*/ 0 w 129"/>
                        <a:gd name="T9" fmla="*/ 73 h 9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9"/>
                        <a:gd name="T16" fmla="*/ 0 h 93"/>
                        <a:gd name="T17" fmla="*/ 129 w 129"/>
                        <a:gd name="T18" fmla="*/ 93 h 9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9" h="93">
                          <a:moveTo>
                            <a:pt x="0" y="73"/>
                          </a:moveTo>
                          <a:lnTo>
                            <a:pt x="128" y="0"/>
                          </a:lnTo>
                          <a:lnTo>
                            <a:pt x="128" y="17"/>
                          </a:lnTo>
                          <a:lnTo>
                            <a:pt x="0" y="92"/>
                          </a:lnTo>
                          <a:lnTo>
                            <a:pt x="0" y="73"/>
                          </a:lnTo>
                        </a:path>
                      </a:pathLst>
                    </a:custGeom>
                    <a:solidFill>
                      <a:srgbClr val="9F3FD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19" name="Freeform 71"/>
                    <p:cNvSpPr>
                      <a:spLocks/>
                    </p:cNvSpPr>
                    <p:nvPr/>
                  </p:nvSpPr>
                  <p:spPr bwMode="auto">
                    <a:xfrm>
                      <a:off x="5524" y="3489"/>
                      <a:ext cx="108" cy="40"/>
                    </a:xfrm>
                    <a:custGeom>
                      <a:avLst/>
                      <a:gdLst>
                        <a:gd name="T0" fmla="*/ 107 w 108"/>
                        <a:gd name="T1" fmla="*/ 21 h 40"/>
                        <a:gd name="T2" fmla="*/ 107 w 108"/>
                        <a:gd name="T3" fmla="*/ 39 h 40"/>
                        <a:gd name="T4" fmla="*/ 0 w 108"/>
                        <a:gd name="T5" fmla="*/ 17 h 40"/>
                        <a:gd name="T6" fmla="*/ 0 w 108"/>
                        <a:gd name="T7" fmla="*/ 0 h 40"/>
                        <a:gd name="T8" fmla="*/ 107 w 108"/>
                        <a:gd name="T9" fmla="*/ 21 h 4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8"/>
                        <a:gd name="T16" fmla="*/ 0 h 40"/>
                        <a:gd name="T17" fmla="*/ 108 w 108"/>
                        <a:gd name="T18" fmla="*/ 40 h 4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8" h="40">
                          <a:moveTo>
                            <a:pt x="107" y="21"/>
                          </a:moveTo>
                          <a:lnTo>
                            <a:pt x="107" y="39"/>
                          </a:lnTo>
                          <a:lnTo>
                            <a:pt x="0" y="17"/>
                          </a:lnTo>
                          <a:lnTo>
                            <a:pt x="0" y="0"/>
                          </a:lnTo>
                          <a:lnTo>
                            <a:pt x="107" y="21"/>
                          </a:lnTo>
                        </a:path>
                      </a:pathLst>
                    </a:custGeom>
                    <a:solidFill>
                      <a:srgbClr val="BF5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8508" name="Group 72"/>
                <p:cNvGrpSpPr>
                  <a:grpSpLocks/>
                </p:cNvGrpSpPr>
                <p:nvPr/>
              </p:nvGrpSpPr>
              <p:grpSpPr bwMode="auto">
                <a:xfrm>
                  <a:off x="5492" y="3528"/>
                  <a:ext cx="136" cy="320"/>
                  <a:chOff x="5492" y="3528"/>
                  <a:chExt cx="136" cy="320"/>
                </a:xfrm>
              </p:grpSpPr>
              <p:sp>
                <p:nvSpPr>
                  <p:cNvPr id="18509" name="Freeform 73"/>
                  <p:cNvSpPr>
                    <a:spLocks/>
                  </p:cNvSpPr>
                  <p:nvPr/>
                </p:nvSpPr>
                <p:spPr bwMode="auto">
                  <a:xfrm>
                    <a:off x="5492" y="3528"/>
                    <a:ext cx="136" cy="320"/>
                  </a:xfrm>
                  <a:custGeom>
                    <a:avLst/>
                    <a:gdLst>
                      <a:gd name="T0" fmla="*/ 0 w 136"/>
                      <a:gd name="T1" fmla="*/ 0 h 320"/>
                      <a:gd name="T2" fmla="*/ 135 w 136"/>
                      <a:gd name="T3" fmla="*/ 29 h 320"/>
                      <a:gd name="T4" fmla="*/ 135 w 136"/>
                      <a:gd name="T5" fmla="*/ 319 h 320"/>
                      <a:gd name="T6" fmla="*/ 0 w 136"/>
                      <a:gd name="T7" fmla="*/ 272 h 320"/>
                      <a:gd name="T8" fmla="*/ 0 w 136"/>
                      <a:gd name="T9" fmla="*/ 0 h 32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6"/>
                      <a:gd name="T16" fmla="*/ 0 h 320"/>
                      <a:gd name="T17" fmla="*/ 136 w 136"/>
                      <a:gd name="T18" fmla="*/ 320 h 32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6" h="320">
                        <a:moveTo>
                          <a:pt x="0" y="0"/>
                        </a:moveTo>
                        <a:lnTo>
                          <a:pt x="135" y="29"/>
                        </a:lnTo>
                        <a:lnTo>
                          <a:pt x="135" y="319"/>
                        </a:lnTo>
                        <a:lnTo>
                          <a:pt x="0" y="272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10" name="Freeform 74"/>
                  <p:cNvSpPr>
                    <a:spLocks/>
                  </p:cNvSpPr>
                  <p:nvPr/>
                </p:nvSpPr>
                <p:spPr bwMode="auto">
                  <a:xfrm>
                    <a:off x="5511" y="3532"/>
                    <a:ext cx="14" cy="283"/>
                  </a:xfrm>
                  <a:custGeom>
                    <a:avLst/>
                    <a:gdLst>
                      <a:gd name="T0" fmla="*/ 0 w 14"/>
                      <a:gd name="T1" fmla="*/ 0 h 283"/>
                      <a:gd name="T2" fmla="*/ 0 w 14"/>
                      <a:gd name="T3" fmla="*/ 278 h 283"/>
                      <a:gd name="T4" fmla="*/ 13 w 14"/>
                      <a:gd name="T5" fmla="*/ 282 h 283"/>
                      <a:gd name="T6" fmla="*/ 13 w 14"/>
                      <a:gd name="T7" fmla="*/ 3 h 283"/>
                      <a:gd name="T8" fmla="*/ 0 w 14"/>
                      <a:gd name="T9" fmla="*/ 0 h 28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"/>
                      <a:gd name="T16" fmla="*/ 0 h 283"/>
                      <a:gd name="T17" fmla="*/ 14 w 14"/>
                      <a:gd name="T18" fmla="*/ 283 h 28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" h="283">
                        <a:moveTo>
                          <a:pt x="0" y="0"/>
                        </a:moveTo>
                        <a:lnTo>
                          <a:pt x="0" y="278"/>
                        </a:lnTo>
                        <a:lnTo>
                          <a:pt x="13" y="282"/>
                        </a:lnTo>
                        <a:lnTo>
                          <a:pt x="13" y="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11" name="Freeform 75"/>
                  <p:cNvSpPr>
                    <a:spLocks/>
                  </p:cNvSpPr>
                  <p:nvPr/>
                </p:nvSpPr>
                <p:spPr bwMode="auto">
                  <a:xfrm>
                    <a:off x="5549" y="3538"/>
                    <a:ext cx="15" cy="289"/>
                  </a:xfrm>
                  <a:custGeom>
                    <a:avLst/>
                    <a:gdLst>
                      <a:gd name="T0" fmla="*/ 0 w 15"/>
                      <a:gd name="T1" fmla="*/ 0 h 289"/>
                      <a:gd name="T2" fmla="*/ 0 w 15"/>
                      <a:gd name="T3" fmla="*/ 283 h 289"/>
                      <a:gd name="T4" fmla="*/ 13 w 15"/>
                      <a:gd name="T5" fmla="*/ 288 h 289"/>
                      <a:gd name="T6" fmla="*/ 14 w 15"/>
                      <a:gd name="T7" fmla="*/ 4 h 289"/>
                      <a:gd name="T8" fmla="*/ 0 w 15"/>
                      <a:gd name="T9" fmla="*/ 0 h 28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"/>
                      <a:gd name="T16" fmla="*/ 0 h 289"/>
                      <a:gd name="T17" fmla="*/ 15 w 15"/>
                      <a:gd name="T18" fmla="*/ 289 h 28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" h="289">
                        <a:moveTo>
                          <a:pt x="0" y="0"/>
                        </a:moveTo>
                        <a:lnTo>
                          <a:pt x="0" y="283"/>
                        </a:lnTo>
                        <a:lnTo>
                          <a:pt x="13" y="288"/>
                        </a:lnTo>
                        <a:lnTo>
                          <a:pt x="14" y="4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12" name="Freeform 76"/>
                  <p:cNvSpPr>
                    <a:spLocks/>
                  </p:cNvSpPr>
                  <p:nvPr/>
                </p:nvSpPr>
                <p:spPr bwMode="auto">
                  <a:xfrm>
                    <a:off x="5590" y="3548"/>
                    <a:ext cx="13" cy="292"/>
                  </a:xfrm>
                  <a:custGeom>
                    <a:avLst/>
                    <a:gdLst>
                      <a:gd name="T0" fmla="*/ 0 w 13"/>
                      <a:gd name="T1" fmla="*/ 0 h 292"/>
                      <a:gd name="T2" fmla="*/ 0 w 13"/>
                      <a:gd name="T3" fmla="*/ 284 h 292"/>
                      <a:gd name="T4" fmla="*/ 12 w 13"/>
                      <a:gd name="T5" fmla="*/ 291 h 292"/>
                      <a:gd name="T6" fmla="*/ 11 w 13"/>
                      <a:gd name="T7" fmla="*/ 3 h 292"/>
                      <a:gd name="T8" fmla="*/ 0 w 13"/>
                      <a:gd name="T9" fmla="*/ 0 h 2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"/>
                      <a:gd name="T16" fmla="*/ 0 h 292"/>
                      <a:gd name="T17" fmla="*/ 13 w 13"/>
                      <a:gd name="T18" fmla="*/ 292 h 29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" h="292">
                        <a:moveTo>
                          <a:pt x="0" y="0"/>
                        </a:moveTo>
                        <a:lnTo>
                          <a:pt x="0" y="284"/>
                        </a:lnTo>
                        <a:lnTo>
                          <a:pt x="12" y="291"/>
                        </a:lnTo>
                        <a:lnTo>
                          <a:pt x="11" y="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BF5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485" name="Group 77"/>
              <p:cNvGrpSpPr>
                <a:grpSpLocks/>
              </p:cNvGrpSpPr>
              <p:nvPr/>
            </p:nvGrpSpPr>
            <p:grpSpPr bwMode="auto">
              <a:xfrm>
                <a:off x="5705" y="3444"/>
                <a:ext cx="294" cy="514"/>
                <a:chOff x="5705" y="3444"/>
                <a:chExt cx="294" cy="514"/>
              </a:xfrm>
            </p:grpSpPr>
            <p:grpSp>
              <p:nvGrpSpPr>
                <p:cNvPr id="18486" name="Group 78"/>
                <p:cNvGrpSpPr>
                  <a:grpSpLocks/>
                </p:cNvGrpSpPr>
                <p:nvPr/>
              </p:nvGrpSpPr>
              <p:grpSpPr bwMode="auto">
                <a:xfrm>
                  <a:off x="5705" y="3444"/>
                  <a:ext cx="294" cy="514"/>
                  <a:chOff x="5705" y="3444"/>
                  <a:chExt cx="294" cy="514"/>
                </a:xfrm>
              </p:grpSpPr>
              <p:grpSp>
                <p:nvGrpSpPr>
                  <p:cNvPr id="18496" name="Group 79"/>
                  <p:cNvGrpSpPr>
                    <a:grpSpLocks/>
                  </p:cNvGrpSpPr>
                  <p:nvPr/>
                </p:nvGrpSpPr>
                <p:grpSpPr bwMode="auto">
                  <a:xfrm>
                    <a:off x="5738" y="3833"/>
                    <a:ext cx="228" cy="125"/>
                    <a:chOff x="5738" y="3833"/>
                    <a:chExt cx="228" cy="125"/>
                  </a:xfrm>
                </p:grpSpPr>
                <p:sp>
                  <p:nvSpPr>
                    <p:cNvPr id="18505" name="Freeform 80"/>
                    <p:cNvSpPr>
                      <a:spLocks/>
                    </p:cNvSpPr>
                    <p:nvPr/>
                  </p:nvSpPr>
                  <p:spPr bwMode="auto">
                    <a:xfrm>
                      <a:off x="5738" y="3881"/>
                      <a:ext cx="145" cy="77"/>
                    </a:xfrm>
                    <a:custGeom>
                      <a:avLst/>
                      <a:gdLst>
                        <a:gd name="T0" fmla="*/ 0 w 145"/>
                        <a:gd name="T1" fmla="*/ 0 h 77"/>
                        <a:gd name="T2" fmla="*/ 0 w 145"/>
                        <a:gd name="T3" fmla="*/ 23 h 77"/>
                        <a:gd name="T4" fmla="*/ 144 w 145"/>
                        <a:gd name="T5" fmla="*/ 76 h 77"/>
                        <a:gd name="T6" fmla="*/ 144 w 145"/>
                        <a:gd name="T7" fmla="*/ 52 h 77"/>
                        <a:gd name="T8" fmla="*/ 0 w 145"/>
                        <a:gd name="T9" fmla="*/ 0 h 7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45"/>
                        <a:gd name="T16" fmla="*/ 0 h 77"/>
                        <a:gd name="T17" fmla="*/ 145 w 145"/>
                        <a:gd name="T18" fmla="*/ 77 h 7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45" h="77">
                          <a:moveTo>
                            <a:pt x="0" y="0"/>
                          </a:moveTo>
                          <a:lnTo>
                            <a:pt x="0" y="23"/>
                          </a:lnTo>
                          <a:lnTo>
                            <a:pt x="144" y="76"/>
                          </a:lnTo>
                          <a:lnTo>
                            <a:pt x="144" y="5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1F9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506" name="Freeform 81"/>
                    <p:cNvSpPr>
                      <a:spLocks/>
                    </p:cNvSpPr>
                    <p:nvPr/>
                  </p:nvSpPr>
                  <p:spPr bwMode="auto">
                    <a:xfrm>
                      <a:off x="5885" y="3833"/>
                      <a:ext cx="81" cy="125"/>
                    </a:xfrm>
                    <a:custGeom>
                      <a:avLst/>
                      <a:gdLst>
                        <a:gd name="T0" fmla="*/ 0 w 81"/>
                        <a:gd name="T1" fmla="*/ 100 h 125"/>
                        <a:gd name="T2" fmla="*/ 0 w 81"/>
                        <a:gd name="T3" fmla="*/ 124 h 125"/>
                        <a:gd name="T4" fmla="*/ 80 w 81"/>
                        <a:gd name="T5" fmla="*/ 20 h 125"/>
                        <a:gd name="T6" fmla="*/ 80 w 81"/>
                        <a:gd name="T7" fmla="*/ 0 h 125"/>
                        <a:gd name="T8" fmla="*/ 0 w 81"/>
                        <a:gd name="T9" fmla="*/ 100 h 12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1"/>
                        <a:gd name="T16" fmla="*/ 0 h 125"/>
                        <a:gd name="T17" fmla="*/ 81 w 81"/>
                        <a:gd name="T18" fmla="*/ 125 h 12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1" h="125">
                          <a:moveTo>
                            <a:pt x="0" y="100"/>
                          </a:moveTo>
                          <a:lnTo>
                            <a:pt x="0" y="124"/>
                          </a:lnTo>
                          <a:lnTo>
                            <a:pt x="80" y="20"/>
                          </a:lnTo>
                          <a:lnTo>
                            <a:pt x="80" y="0"/>
                          </a:lnTo>
                          <a:lnTo>
                            <a:pt x="0" y="100"/>
                          </a:lnTo>
                        </a:path>
                      </a:pathLst>
                    </a:custGeom>
                    <a:solidFill>
                      <a:srgbClr val="001F5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8497" name="Freeform 82"/>
                  <p:cNvSpPr>
                    <a:spLocks/>
                  </p:cNvSpPr>
                  <p:nvPr/>
                </p:nvSpPr>
                <p:spPr bwMode="auto">
                  <a:xfrm>
                    <a:off x="5705" y="3748"/>
                    <a:ext cx="294" cy="193"/>
                  </a:xfrm>
                  <a:custGeom>
                    <a:avLst/>
                    <a:gdLst>
                      <a:gd name="T0" fmla="*/ 0 w 294"/>
                      <a:gd name="T1" fmla="*/ 121 h 193"/>
                      <a:gd name="T2" fmla="*/ 194 w 294"/>
                      <a:gd name="T3" fmla="*/ 192 h 193"/>
                      <a:gd name="T4" fmla="*/ 293 w 294"/>
                      <a:gd name="T5" fmla="*/ 65 h 193"/>
                      <a:gd name="T6" fmla="*/ 106 w 294"/>
                      <a:gd name="T7" fmla="*/ 0 h 193"/>
                      <a:gd name="T8" fmla="*/ 0 w 294"/>
                      <a:gd name="T9" fmla="*/ 121 h 19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94"/>
                      <a:gd name="T16" fmla="*/ 0 h 193"/>
                      <a:gd name="T17" fmla="*/ 294 w 294"/>
                      <a:gd name="T18" fmla="*/ 193 h 19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94" h="193">
                        <a:moveTo>
                          <a:pt x="0" y="121"/>
                        </a:moveTo>
                        <a:lnTo>
                          <a:pt x="194" y="192"/>
                        </a:lnTo>
                        <a:lnTo>
                          <a:pt x="293" y="65"/>
                        </a:lnTo>
                        <a:lnTo>
                          <a:pt x="106" y="0"/>
                        </a:lnTo>
                        <a:lnTo>
                          <a:pt x="0" y="121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498" name="Freeform 83"/>
                  <p:cNvSpPr>
                    <a:spLocks/>
                  </p:cNvSpPr>
                  <p:nvPr/>
                </p:nvSpPr>
                <p:spPr bwMode="auto">
                  <a:xfrm>
                    <a:off x="5732" y="3626"/>
                    <a:ext cx="230" cy="110"/>
                  </a:xfrm>
                  <a:custGeom>
                    <a:avLst/>
                    <a:gdLst>
                      <a:gd name="T0" fmla="*/ 150 w 230"/>
                      <a:gd name="T1" fmla="*/ 109 h 110"/>
                      <a:gd name="T2" fmla="*/ 229 w 230"/>
                      <a:gd name="T3" fmla="*/ 38 h 110"/>
                      <a:gd name="T4" fmla="*/ 86 w 230"/>
                      <a:gd name="T5" fmla="*/ 0 h 110"/>
                      <a:gd name="T6" fmla="*/ 0 w 230"/>
                      <a:gd name="T7" fmla="*/ 69 h 110"/>
                      <a:gd name="T8" fmla="*/ 150 w 230"/>
                      <a:gd name="T9" fmla="*/ 109 h 11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30"/>
                      <a:gd name="T16" fmla="*/ 0 h 110"/>
                      <a:gd name="T17" fmla="*/ 230 w 230"/>
                      <a:gd name="T18" fmla="*/ 110 h 110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30" h="110">
                        <a:moveTo>
                          <a:pt x="150" y="109"/>
                        </a:moveTo>
                        <a:lnTo>
                          <a:pt x="229" y="38"/>
                        </a:lnTo>
                        <a:lnTo>
                          <a:pt x="86" y="0"/>
                        </a:lnTo>
                        <a:lnTo>
                          <a:pt x="0" y="69"/>
                        </a:lnTo>
                        <a:lnTo>
                          <a:pt x="150" y="109"/>
                        </a:lnTo>
                      </a:path>
                    </a:pathLst>
                  </a:custGeom>
                  <a:solidFill>
                    <a:srgbClr val="9FB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499" name="Freeform 84"/>
                  <p:cNvSpPr>
                    <a:spLocks/>
                  </p:cNvSpPr>
                  <p:nvPr/>
                </p:nvSpPr>
                <p:spPr bwMode="auto">
                  <a:xfrm>
                    <a:off x="5849" y="3445"/>
                    <a:ext cx="78" cy="128"/>
                  </a:xfrm>
                  <a:custGeom>
                    <a:avLst/>
                    <a:gdLst>
                      <a:gd name="T0" fmla="*/ 0 w 78"/>
                      <a:gd name="T1" fmla="*/ 0 h 128"/>
                      <a:gd name="T2" fmla="*/ 19 w 78"/>
                      <a:gd name="T3" fmla="*/ 127 h 128"/>
                      <a:gd name="T4" fmla="*/ 77 w 78"/>
                      <a:gd name="T5" fmla="*/ 85 h 128"/>
                      <a:gd name="T6" fmla="*/ 0 w 78"/>
                      <a:gd name="T7" fmla="*/ 0 h 128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8"/>
                      <a:gd name="T13" fmla="*/ 0 h 128"/>
                      <a:gd name="T14" fmla="*/ 78 w 78"/>
                      <a:gd name="T15" fmla="*/ 128 h 128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8" h="128">
                        <a:moveTo>
                          <a:pt x="0" y="0"/>
                        </a:moveTo>
                        <a:lnTo>
                          <a:pt x="19" y="127"/>
                        </a:lnTo>
                        <a:lnTo>
                          <a:pt x="77" y="8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00" name="Freeform 85"/>
                  <p:cNvSpPr>
                    <a:spLocks/>
                  </p:cNvSpPr>
                  <p:nvPr/>
                </p:nvSpPr>
                <p:spPr bwMode="auto">
                  <a:xfrm>
                    <a:off x="5779" y="3444"/>
                    <a:ext cx="88" cy="129"/>
                  </a:xfrm>
                  <a:custGeom>
                    <a:avLst/>
                    <a:gdLst>
                      <a:gd name="T0" fmla="*/ 68 w 88"/>
                      <a:gd name="T1" fmla="*/ 0 h 129"/>
                      <a:gd name="T2" fmla="*/ 87 w 88"/>
                      <a:gd name="T3" fmla="*/ 128 h 129"/>
                      <a:gd name="T4" fmla="*/ 0 w 88"/>
                      <a:gd name="T5" fmla="*/ 114 h 129"/>
                      <a:gd name="T6" fmla="*/ 68 w 88"/>
                      <a:gd name="T7" fmla="*/ 0 h 129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88"/>
                      <a:gd name="T13" fmla="*/ 0 h 129"/>
                      <a:gd name="T14" fmla="*/ 88 w 88"/>
                      <a:gd name="T15" fmla="*/ 129 h 129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88" h="129">
                        <a:moveTo>
                          <a:pt x="68" y="0"/>
                        </a:moveTo>
                        <a:lnTo>
                          <a:pt x="87" y="128"/>
                        </a:lnTo>
                        <a:lnTo>
                          <a:pt x="0" y="114"/>
                        </a:lnTo>
                        <a:lnTo>
                          <a:pt x="68" y="0"/>
                        </a:lnTo>
                      </a:path>
                    </a:pathLst>
                  </a:custGeom>
                  <a:solidFill>
                    <a:srgbClr val="9FB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01" name="Freeform 86"/>
                  <p:cNvSpPr>
                    <a:spLocks/>
                  </p:cNvSpPr>
                  <p:nvPr/>
                </p:nvSpPr>
                <p:spPr bwMode="auto">
                  <a:xfrm>
                    <a:off x="5779" y="3561"/>
                    <a:ext cx="88" cy="157"/>
                  </a:xfrm>
                  <a:custGeom>
                    <a:avLst/>
                    <a:gdLst>
                      <a:gd name="T0" fmla="*/ 0 w 88"/>
                      <a:gd name="T1" fmla="*/ 0 h 157"/>
                      <a:gd name="T2" fmla="*/ 87 w 88"/>
                      <a:gd name="T3" fmla="*/ 13 h 157"/>
                      <a:gd name="T4" fmla="*/ 87 w 88"/>
                      <a:gd name="T5" fmla="*/ 156 h 157"/>
                      <a:gd name="T6" fmla="*/ 0 w 88"/>
                      <a:gd name="T7" fmla="*/ 133 h 157"/>
                      <a:gd name="T8" fmla="*/ 0 w 88"/>
                      <a:gd name="T9" fmla="*/ 0 h 15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8"/>
                      <a:gd name="T16" fmla="*/ 0 h 157"/>
                      <a:gd name="T17" fmla="*/ 88 w 88"/>
                      <a:gd name="T18" fmla="*/ 157 h 15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8" h="157">
                        <a:moveTo>
                          <a:pt x="0" y="0"/>
                        </a:moveTo>
                        <a:lnTo>
                          <a:pt x="87" y="13"/>
                        </a:lnTo>
                        <a:lnTo>
                          <a:pt x="87" y="156"/>
                        </a:lnTo>
                        <a:lnTo>
                          <a:pt x="0" y="13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02" name="Freeform 87"/>
                  <p:cNvSpPr>
                    <a:spLocks/>
                  </p:cNvSpPr>
                  <p:nvPr/>
                </p:nvSpPr>
                <p:spPr bwMode="auto">
                  <a:xfrm>
                    <a:off x="5868" y="3531"/>
                    <a:ext cx="59" cy="187"/>
                  </a:xfrm>
                  <a:custGeom>
                    <a:avLst/>
                    <a:gdLst>
                      <a:gd name="T0" fmla="*/ 0 w 59"/>
                      <a:gd name="T1" fmla="*/ 43 h 187"/>
                      <a:gd name="T2" fmla="*/ 58 w 59"/>
                      <a:gd name="T3" fmla="*/ 0 h 187"/>
                      <a:gd name="T4" fmla="*/ 58 w 59"/>
                      <a:gd name="T5" fmla="*/ 133 h 187"/>
                      <a:gd name="T6" fmla="*/ 0 w 59"/>
                      <a:gd name="T7" fmla="*/ 186 h 187"/>
                      <a:gd name="T8" fmla="*/ 0 w 59"/>
                      <a:gd name="T9" fmla="*/ 43 h 18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9"/>
                      <a:gd name="T16" fmla="*/ 0 h 187"/>
                      <a:gd name="T17" fmla="*/ 59 w 59"/>
                      <a:gd name="T18" fmla="*/ 187 h 187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9" h="187">
                        <a:moveTo>
                          <a:pt x="0" y="43"/>
                        </a:moveTo>
                        <a:lnTo>
                          <a:pt x="58" y="0"/>
                        </a:lnTo>
                        <a:lnTo>
                          <a:pt x="58" y="133"/>
                        </a:lnTo>
                        <a:lnTo>
                          <a:pt x="0" y="186"/>
                        </a:lnTo>
                        <a:lnTo>
                          <a:pt x="0" y="43"/>
                        </a:lnTo>
                      </a:path>
                    </a:pathLst>
                  </a:custGeom>
                  <a:solidFill>
                    <a:srgbClr val="3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03" name="Freeform 88"/>
                  <p:cNvSpPr>
                    <a:spLocks/>
                  </p:cNvSpPr>
                  <p:nvPr/>
                </p:nvSpPr>
                <p:spPr bwMode="auto">
                  <a:xfrm>
                    <a:off x="5732" y="3696"/>
                    <a:ext cx="150" cy="212"/>
                  </a:xfrm>
                  <a:custGeom>
                    <a:avLst/>
                    <a:gdLst>
                      <a:gd name="T0" fmla="*/ 0 w 150"/>
                      <a:gd name="T1" fmla="*/ 0 h 212"/>
                      <a:gd name="T2" fmla="*/ 149 w 150"/>
                      <a:gd name="T3" fmla="*/ 40 h 212"/>
                      <a:gd name="T4" fmla="*/ 149 w 150"/>
                      <a:gd name="T5" fmla="*/ 211 h 212"/>
                      <a:gd name="T6" fmla="*/ 0 w 150"/>
                      <a:gd name="T7" fmla="*/ 159 h 212"/>
                      <a:gd name="T8" fmla="*/ 0 w 150"/>
                      <a:gd name="T9" fmla="*/ 0 h 21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50"/>
                      <a:gd name="T16" fmla="*/ 0 h 212"/>
                      <a:gd name="T17" fmla="*/ 150 w 150"/>
                      <a:gd name="T18" fmla="*/ 212 h 21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50" h="212">
                        <a:moveTo>
                          <a:pt x="0" y="0"/>
                        </a:moveTo>
                        <a:lnTo>
                          <a:pt x="149" y="40"/>
                        </a:lnTo>
                        <a:lnTo>
                          <a:pt x="149" y="211"/>
                        </a:lnTo>
                        <a:lnTo>
                          <a:pt x="0" y="159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3F7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504" name="Freeform 89"/>
                  <p:cNvSpPr>
                    <a:spLocks/>
                  </p:cNvSpPr>
                  <p:nvPr/>
                </p:nvSpPr>
                <p:spPr bwMode="auto">
                  <a:xfrm>
                    <a:off x="5884" y="3664"/>
                    <a:ext cx="78" cy="244"/>
                  </a:xfrm>
                  <a:custGeom>
                    <a:avLst/>
                    <a:gdLst>
                      <a:gd name="T0" fmla="*/ 0 w 78"/>
                      <a:gd name="T1" fmla="*/ 73 h 244"/>
                      <a:gd name="T2" fmla="*/ 77 w 78"/>
                      <a:gd name="T3" fmla="*/ 0 h 244"/>
                      <a:gd name="T4" fmla="*/ 77 w 78"/>
                      <a:gd name="T5" fmla="*/ 146 h 244"/>
                      <a:gd name="T6" fmla="*/ 0 w 78"/>
                      <a:gd name="T7" fmla="*/ 243 h 244"/>
                      <a:gd name="T8" fmla="*/ 0 w 78"/>
                      <a:gd name="T9" fmla="*/ 73 h 24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8"/>
                      <a:gd name="T16" fmla="*/ 0 h 244"/>
                      <a:gd name="T17" fmla="*/ 78 w 78"/>
                      <a:gd name="T18" fmla="*/ 244 h 24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8" h="244">
                        <a:moveTo>
                          <a:pt x="0" y="73"/>
                        </a:moveTo>
                        <a:lnTo>
                          <a:pt x="77" y="0"/>
                        </a:lnTo>
                        <a:lnTo>
                          <a:pt x="77" y="146"/>
                        </a:lnTo>
                        <a:lnTo>
                          <a:pt x="0" y="243"/>
                        </a:lnTo>
                        <a:lnTo>
                          <a:pt x="0" y="73"/>
                        </a:lnTo>
                      </a:path>
                    </a:pathLst>
                  </a:custGeom>
                  <a:solidFill>
                    <a:srgbClr val="001F9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8487" name="Group 90"/>
                <p:cNvGrpSpPr>
                  <a:grpSpLocks/>
                </p:cNvGrpSpPr>
                <p:nvPr/>
              </p:nvGrpSpPr>
              <p:grpSpPr bwMode="auto">
                <a:xfrm>
                  <a:off x="5761" y="3583"/>
                  <a:ext cx="92" cy="290"/>
                  <a:chOff x="5761" y="3583"/>
                  <a:chExt cx="92" cy="290"/>
                </a:xfrm>
              </p:grpSpPr>
              <p:grpSp>
                <p:nvGrpSpPr>
                  <p:cNvPr id="18488" name="Group 91"/>
                  <p:cNvGrpSpPr>
                    <a:grpSpLocks/>
                  </p:cNvGrpSpPr>
                  <p:nvPr/>
                </p:nvGrpSpPr>
                <p:grpSpPr bwMode="auto">
                  <a:xfrm>
                    <a:off x="5807" y="3583"/>
                    <a:ext cx="31" cy="81"/>
                    <a:chOff x="5807" y="3583"/>
                    <a:chExt cx="31" cy="81"/>
                  </a:xfrm>
                </p:grpSpPr>
                <p:sp>
                  <p:nvSpPr>
                    <p:cNvPr id="18492" name="Arc 92"/>
                    <p:cNvSpPr>
                      <a:spLocks/>
                    </p:cNvSpPr>
                    <p:nvPr/>
                  </p:nvSpPr>
                  <p:spPr bwMode="auto">
                    <a:xfrm>
                      <a:off x="5825" y="3583"/>
                      <a:ext cx="8" cy="40"/>
                    </a:xfrm>
                    <a:custGeom>
                      <a:avLst/>
                      <a:gdLst>
                        <a:gd name="T0" fmla="*/ 0 w 21600"/>
                        <a:gd name="T1" fmla="*/ 0 h 22914"/>
                        <a:gd name="T2" fmla="*/ 0 w 21600"/>
                        <a:gd name="T3" fmla="*/ 0 h 22914"/>
                        <a:gd name="T4" fmla="*/ 0 w 21600"/>
                        <a:gd name="T5" fmla="*/ 0 h 22914"/>
                        <a:gd name="T6" fmla="*/ 0 60000 65536"/>
                        <a:gd name="T7" fmla="*/ 0 60000 65536"/>
                        <a:gd name="T8" fmla="*/ 0 60000 65536"/>
                        <a:gd name="T9" fmla="*/ 0 w 21600"/>
                        <a:gd name="T10" fmla="*/ 0 h 22914"/>
                        <a:gd name="T11" fmla="*/ 21600 w 21600"/>
                        <a:gd name="T12" fmla="*/ 22914 h 22914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600" h="22914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038"/>
                            <a:pt x="21586" y="22476"/>
                            <a:pt x="21559" y="22913"/>
                          </a:cubicBezTo>
                        </a:path>
                        <a:path w="21600" h="22914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cubicBezTo>
                            <a:pt x="21600" y="22038"/>
                            <a:pt x="21586" y="22476"/>
                            <a:pt x="21559" y="22913"/>
                          </a:cubicBezTo>
                          <a:lnTo>
                            <a:pt x="0" y="21600"/>
                          </a:lnTo>
                          <a:lnTo>
                            <a:pt x="-1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93" name="Arc 93"/>
                    <p:cNvSpPr>
                      <a:spLocks/>
                    </p:cNvSpPr>
                    <p:nvPr/>
                  </p:nvSpPr>
                  <p:spPr bwMode="auto">
                    <a:xfrm>
                      <a:off x="5813" y="3584"/>
                      <a:ext cx="7" cy="36"/>
                    </a:xfrm>
                    <a:custGeom>
                      <a:avLst/>
                      <a:gdLst>
                        <a:gd name="T0" fmla="*/ 0 w 21395"/>
                        <a:gd name="T1" fmla="*/ 0 h 21383"/>
                        <a:gd name="T2" fmla="*/ 0 w 21395"/>
                        <a:gd name="T3" fmla="*/ 0 h 21383"/>
                        <a:gd name="T4" fmla="*/ 0 w 21395"/>
                        <a:gd name="T5" fmla="*/ 0 h 21383"/>
                        <a:gd name="T6" fmla="*/ 0 60000 65536"/>
                        <a:gd name="T7" fmla="*/ 0 60000 65536"/>
                        <a:gd name="T8" fmla="*/ 0 60000 65536"/>
                        <a:gd name="T9" fmla="*/ 0 w 21395"/>
                        <a:gd name="T10" fmla="*/ 0 h 21383"/>
                        <a:gd name="T11" fmla="*/ 21395 w 21395"/>
                        <a:gd name="T12" fmla="*/ 21383 h 21383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395" h="21383" fill="none" extrusionOk="0">
                          <a:moveTo>
                            <a:pt x="0" y="18412"/>
                          </a:moveTo>
                          <a:cubicBezTo>
                            <a:pt x="1325" y="8872"/>
                            <a:pt x="8805" y="1362"/>
                            <a:pt x="18340" y="0"/>
                          </a:cubicBezTo>
                        </a:path>
                        <a:path w="21395" h="21383" stroke="0" extrusionOk="0">
                          <a:moveTo>
                            <a:pt x="0" y="18412"/>
                          </a:moveTo>
                          <a:cubicBezTo>
                            <a:pt x="1325" y="8872"/>
                            <a:pt x="8805" y="1362"/>
                            <a:pt x="18340" y="0"/>
                          </a:cubicBezTo>
                          <a:lnTo>
                            <a:pt x="21395" y="21383"/>
                          </a:lnTo>
                          <a:lnTo>
                            <a:pt x="0" y="184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12700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94" name="Freeform 94"/>
                    <p:cNvSpPr>
                      <a:spLocks/>
                    </p:cNvSpPr>
                    <p:nvPr/>
                  </p:nvSpPr>
                  <p:spPr bwMode="auto">
                    <a:xfrm>
                      <a:off x="5807" y="3620"/>
                      <a:ext cx="12" cy="38"/>
                    </a:xfrm>
                    <a:custGeom>
                      <a:avLst/>
                      <a:gdLst>
                        <a:gd name="T0" fmla="*/ 0 w 12"/>
                        <a:gd name="T1" fmla="*/ 0 h 38"/>
                        <a:gd name="T2" fmla="*/ 0 w 12"/>
                        <a:gd name="T3" fmla="*/ 34 h 38"/>
                        <a:gd name="T4" fmla="*/ 11 w 12"/>
                        <a:gd name="T5" fmla="*/ 37 h 38"/>
                        <a:gd name="T6" fmla="*/ 11 w 12"/>
                        <a:gd name="T7" fmla="*/ 4 h 38"/>
                        <a:gd name="T8" fmla="*/ 0 w 12"/>
                        <a:gd name="T9" fmla="*/ 0 h 3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"/>
                        <a:gd name="T16" fmla="*/ 0 h 38"/>
                        <a:gd name="T17" fmla="*/ 12 w 12"/>
                        <a:gd name="T18" fmla="*/ 38 h 3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" h="38">
                          <a:moveTo>
                            <a:pt x="0" y="0"/>
                          </a:moveTo>
                          <a:lnTo>
                            <a:pt x="0" y="34"/>
                          </a:lnTo>
                          <a:lnTo>
                            <a:pt x="11" y="37"/>
                          </a:lnTo>
                          <a:lnTo>
                            <a:pt x="11" y="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95" name="Freeform 95"/>
                    <p:cNvSpPr>
                      <a:spLocks/>
                    </p:cNvSpPr>
                    <p:nvPr/>
                  </p:nvSpPr>
                  <p:spPr bwMode="auto">
                    <a:xfrm>
                      <a:off x="5827" y="3624"/>
                      <a:ext cx="11" cy="40"/>
                    </a:xfrm>
                    <a:custGeom>
                      <a:avLst/>
                      <a:gdLst>
                        <a:gd name="T0" fmla="*/ 0 w 11"/>
                        <a:gd name="T1" fmla="*/ 0 h 40"/>
                        <a:gd name="T2" fmla="*/ 0 w 11"/>
                        <a:gd name="T3" fmla="*/ 36 h 40"/>
                        <a:gd name="T4" fmla="*/ 10 w 11"/>
                        <a:gd name="T5" fmla="*/ 39 h 40"/>
                        <a:gd name="T6" fmla="*/ 10 w 11"/>
                        <a:gd name="T7" fmla="*/ 3 h 40"/>
                        <a:gd name="T8" fmla="*/ 0 w 11"/>
                        <a:gd name="T9" fmla="*/ 0 h 4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1"/>
                        <a:gd name="T16" fmla="*/ 0 h 40"/>
                        <a:gd name="T17" fmla="*/ 11 w 11"/>
                        <a:gd name="T18" fmla="*/ 40 h 4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1" h="40">
                          <a:moveTo>
                            <a:pt x="0" y="0"/>
                          </a:moveTo>
                          <a:lnTo>
                            <a:pt x="0" y="36"/>
                          </a:lnTo>
                          <a:lnTo>
                            <a:pt x="10" y="39"/>
                          </a:lnTo>
                          <a:lnTo>
                            <a:pt x="10" y="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8489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5761" y="3743"/>
                    <a:ext cx="92" cy="130"/>
                    <a:chOff x="5761" y="3743"/>
                    <a:chExt cx="92" cy="130"/>
                  </a:xfrm>
                </p:grpSpPr>
                <p:sp>
                  <p:nvSpPr>
                    <p:cNvPr id="18490" name="Freeform 97"/>
                    <p:cNvSpPr>
                      <a:spLocks/>
                    </p:cNvSpPr>
                    <p:nvPr/>
                  </p:nvSpPr>
                  <p:spPr bwMode="auto">
                    <a:xfrm>
                      <a:off x="5761" y="3788"/>
                      <a:ext cx="92" cy="85"/>
                    </a:xfrm>
                    <a:custGeom>
                      <a:avLst/>
                      <a:gdLst>
                        <a:gd name="T0" fmla="*/ 0 w 92"/>
                        <a:gd name="T1" fmla="*/ 0 h 85"/>
                        <a:gd name="T2" fmla="*/ 0 w 92"/>
                        <a:gd name="T3" fmla="*/ 53 h 85"/>
                        <a:gd name="T4" fmla="*/ 91 w 92"/>
                        <a:gd name="T5" fmla="*/ 84 h 85"/>
                        <a:gd name="T6" fmla="*/ 91 w 92"/>
                        <a:gd name="T7" fmla="*/ 31 h 85"/>
                        <a:gd name="T8" fmla="*/ 0 w 92"/>
                        <a:gd name="T9" fmla="*/ 0 h 8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2"/>
                        <a:gd name="T16" fmla="*/ 0 h 85"/>
                        <a:gd name="T17" fmla="*/ 92 w 92"/>
                        <a:gd name="T18" fmla="*/ 85 h 8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2" h="85">
                          <a:moveTo>
                            <a:pt x="0" y="0"/>
                          </a:moveTo>
                          <a:lnTo>
                            <a:pt x="0" y="53"/>
                          </a:lnTo>
                          <a:lnTo>
                            <a:pt x="91" y="84"/>
                          </a:lnTo>
                          <a:lnTo>
                            <a:pt x="91" y="31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491" name="Freeform 98"/>
                    <p:cNvSpPr>
                      <a:spLocks/>
                    </p:cNvSpPr>
                    <p:nvPr/>
                  </p:nvSpPr>
                  <p:spPr bwMode="auto">
                    <a:xfrm>
                      <a:off x="5762" y="3743"/>
                      <a:ext cx="88" cy="63"/>
                    </a:xfrm>
                    <a:custGeom>
                      <a:avLst/>
                      <a:gdLst>
                        <a:gd name="T0" fmla="*/ 0 w 88"/>
                        <a:gd name="T1" fmla="*/ 0 h 63"/>
                        <a:gd name="T2" fmla="*/ 0 w 88"/>
                        <a:gd name="T3" fmla="*/ 36 h 63"/>
                        <a:gd name="T4" fmla="*/ 87 w 88"/>
                        <a:gd name="T5" fmla="*/ 62 h 63"/>
                        <a:gd name="T6" fmla="*/ 87 w 88"/>
                        <a:gd name="T7" fmla="*/ 26 h 63"/>
                        <a:gd name="T8" fmla="*/ 0 w 88"/>
                        <a:gd name="T9" fmla="*/ 0 h 6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8"/>
                        <a:gd name="T16" fmla="*/ 0 h 63"/>
                        <a:gd name="T17" fmla="*/ 88 w 88"/>
                        <a:gd name="T18" fmla="*/ 63 h 6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8" h="63">
                          <a:moveTo>
                            <a:pt x="0" y="0"/>
                          </a:moveTo>
                          <a:lnTo>
                            <a:pt x="0" y="36"/>
                          </a:lnTo>
                          <a:lnTo>
                            <a:pt x="87" y="62"/>
                          </a:lnTo>
                          <a:lnTo>
                            <a:pt x="87" y="2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18482" name="Line 31"/>
            <p:cNvSpPr>
              <a:spLocks noChangeShapeType="1"/>
            </p:cNvSpPr>
            <p:nvPr/>
          </p:nvSpPr>
          <p:spPr bwMode="auto">
            <a:xfrm>
              <a:off x="2152" y="3111"/>
              <a:ext cx="2943" cy="3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44" name="Rectangle 285"/>
          <p:cNvSpPr>
            <a:spLocks noChangeArrowheads="1"/>
          </p:cNvSpPr>
          <p:nvPr/>
        </p:nvSpPr>
        <p:spPr bwMode="auto">
          <a:xfrm>
            <a:off x="1036638" y="443706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y</a:t>
            </a:r>
            <a:r>
              <a:rPr lang="en-US" altLang="en-US" sz="2400" b="1" baseline="-25000"/>
              <a:t>o</a:t>
            </a:r>
            <a:endParaRPr lang="en-US" altLang="en-US" sz="2400" b="1"/>
          </a:p>
        </p:txBody>
      </p:sp>
      <p:grpSp>
        <p:nvGrpSpPr>
          <p:cNvPr id="432282" name="Group 497"/>
          <p:cNvGrpSpPr>
            <a:grpSpLocks/>
          </p:cNvGrpSpPr>
          <p:nvPr/>
        </p:nvGrpSpPr>
        <p:grpSpPr bwMode="auto">
          <a:xfrm>
            <a:off x="223838" y="2173288"/>
            <a:ext cx="5748337" cy="2827337"/>
            <a:chOff x="141" y="1369"/>
            <a:chExt cx="3621" cy="1781"/>
          </a:xfrm>
        </p:grpSpPr>
        <p:sp>
          <p:nvSpPr>
            <p:cNvPr id="18446" name="Line 5"/>
            <p:cNvSpPr>
              <a:spLocks noChangeShapeType="1"/>
            </p:cNvSpPr>
            <p:nvPr/>
          </p:nvSpPr>
          <p:spPr bwMode="auto">
            <a:xfrm flipV="1">
              <a:off x="582" y="1369"/>
              <a:ext cx="2210" cy="8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Line 6"/>
            <p:cNvSpPr>
              <a:spLocks noChangeShapeType="1"/>
            </p:cNvSpPr>
            <p:nvPr/>
          </p:nvSpPr>
          <p:spPr bwMode="auto">
            <a:xfrm>
              <a:off x="2810" y="1372"/>
              <a:ext cx="952" cy="5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8" name="Line 7"/>
            <p:cNvSpPr>
              <a:spLocks noChangeShapeType="1"/>
            </p:cNvSpPr>
            <p:nvPr/>
          </p:nvSpPr>
          <p:spPr bwMode="auto">
            <a:xfrm>
              <a:off x="1631" y="1847"/>
              <a:ext cx="450" cy="2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9" name="Line 8"/>
            <p:cNvSpPr>
              <a:spLocks noChangeShapeType="1"/>
            </p:cNvSpPr>
            <p:nvPr/>
          </p:nvSpPr>
          <p:spPr bwMode="auto">
            <a:xfrm>
              <a:off x="2084" y="2095"/>
              <a:ext cx="0" cy="5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0" name="Line 9"/>
            <p:cNvSpPr>
              <a:spLocks noChangeShapeType="1"/>
            </p:cNvSpPr>
            <p:nvPr/>
          </p:nvSpPr>
          <p:spPr bwMode="auto">
            <a:xfrm>
              <a:off x="1631" y="2440"/>
              <a:ext cx="449" cy="2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1" name="Line 10"/>
            <p:cNvSpPr>
              <a:spLocks noChangeShapeType="1"/>
            </p:cNvSpPr>
            <p:nvPr/>
          </p:nvSpPr>
          <p:spPr bwMode="auto">
            <a:xfrm>
              <a:off x="1626" y="1847"/>
              <a:ext cx="0" cy="58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2" name="Line 11"/>
            <p:cNvSpPr>
              <a:spLocks noChangeShapeType="1"/>
            </p:cNvSpPr>
            <p:nvPr/>
          </p:nvSpPr>
          <p:spPr bwMode="auto">
            <a:xfrm>
              <a:off x="588" y="2253"/>
              <a:ext cx="3168" cy="8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3" name="Line 12"/>
            <p:cNvSpPr>
              <a:spLocks noChangeShapeType="1"/>
            </p:cNvSpPr>
            <p:nvPr/>
          </p:nvSpPr>
          <p:spPr bwMode="auto">
            <a:xfrm>
              <a:off x="588" y="2261"/>
              <a:ext cx="2205" cy="3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4" name="Line 13"/>
            <p:cNvSpPr>
              <a:spLocks noChangeShapeType="1"/>
            </p:cNvSpPr>
            <p:nvPr/>
          </p:nvSpPr>
          <p:spPr bwMode="auto">
            <a:xfrm>
              <a:off x="2791" y="1397"/>
              <a:ext cx="0" cy="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5" name="Line 14"/>
            <p:cNvSpPr>
              <a:spLocks noChangeShapeType="1"/>
            </p:cNvSpPr>
            <p:nvPr/>
          </p:nvSpPr>
          <p:spPr bwMode="auto">
            <a:xfrm>
              <a:off x="2802" y="2647"/>
              <a:ext cx="954" cy="4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6" name="Line 15"/>
            <p:cNvSpPr>
              <a:spLocks noChangeShapeType="1"/>
            </p:cNvSpPr>
            <p:nvPr/>
          </p:nvSpPr>
          <p:spPr bwMode="auto">
            <a:xfrm>
              <a:off x="588" y="2253"/>
              <a:ext cx="201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7" name="Line 16"/>
            <p:cNvSpPr>
              <a:spLocks noChangeShapeType="1"/>
            </p:cNvSpPr>
            <p:nvPr/>
          </p:nvSpPr>
          <p:spPr bwMode="auto">
            <a:xfrm>
              <a:off x="3760" y="1911"/>
              <a:ext cx="0" cy="12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8" name="Line 17"/>
            <p:cNvSpPr>
              <a:spLocks noChangeShapeType="1"/>
            </p:cNvSpPr>
            <p:nvPr/>
          </p:nvSpPr>
          <p:spPr bwMode="auto">
            <a:xfrm flipV="1">
              <a:off x="586" y="1921"/>
              <a:ext cx="0" cy="3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9" name="Line 242"/>
            <p:cNvSpPr>
              <a:spLocks noChangeShapeType="1"/>
            </p:cNvSpPr>
            <p:nvPr/>
          </p:nvSpPr>
          <p:spPr bwMode="auto">
            <a:xfrm flipV="1">
              <a:off x="588" y="1908"/>
              <a:ext cx="3160" cy="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0" name="Text Box 293"/>
            <p:cNvSpPr txBox="1">
              <a:spLocks noChangeArrowheads="1"/>
            </p:cNvSpPr>
            <p:nvPr/>
          </p:nvSpPr>
          <p:spPr bwMode="auto">
            <a:xfrm>
              <a:off x="802" y="1575"/>
              <a:ext cx="6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0">
                  <a:latin typeface="Arial" charset="0"/>
                </a:rPr>
                <a:t>Câmara</a:t>
              </a:r>
            </a:p>
          </p:txBody>
        </p:sp>
        <p:sp>
          <p:nvSpPr>
            <p:cNvPr id="18461" name="Rectangle 299"/>
            <p:cNvSpPr>
              <a:spLocks noChangeArrowheads="1"/>
            </p:cNvSpPr>
            <p:nvPr/>
          </p:nvSpPr>
          <p:spPr bwMode="auto">
            <a:xfrm>
              <a:off x="734" y="2443"/>
              <a:ext cx="2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x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18462" name="Rectangle 300"/>
            <p:cNvSpPr>
              <a:spLocks noChangeArrowheads="1"/>
            </p:cNvSpPr>
            <p:nvPr/>
          </p:nvSpPr>
          <p:spPr bwMode="auto">
            <a:xfrm>
              <a:off x="396" y="1642"/>
              <a:ext cx="2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y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18463" name="Line 301"/>
            <p:cNvSpPr>
              <a:spLocks noChangeShapeType="1"/>
            </p:cNvSpPr>
            <p:nvPr/>
          </p:nvSpPr>
          <p:spPr bwMode="auto">
            <a:xfrm flipH="1">
              <a:off x="255" y="2253"/>
              <a:ext cx="3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8464" name="Rectangle 302"/>
            <p:cNvSpPr>
              <a:spLocks noChangeArrowheads="1"/>
            </p:cNvSpPr>
            <p:nvPr/>
          </p:nvSpPr>
          <p:spPr bwMode="auto">
            <a:xfrm>
              <a:off x="141" y="227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z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grpSp>
          <p:nvGrpSpPr>
            <p:cNvPr id="18465" name="Group 493"/>
            <p:cNvGrpSpPr>
              <a:grpSpLocks/>
            </p:cNvGrpSpPr>
            <p:nvPr/>
          </p:nvGrpSpPr>
          <p:grpSpPr bwMode="auto">
            <a:xfrm>
              <a:off x="447" y="2132"/>
              <a:ext cx="166" cy="242"/>
              <a:chOff x="367" y="2172"/>
              <a:chExt cx="166" cy="242"/>
            </a:xfrm>
          </p:grpSpPr>
          <p:sp>
            <p:nvSpPr>
              <p:cNvPr id="18467" name="Line 18"/>
              <p:cNvSpPr>
                <a:spLocks noChangeShapeType="1"/>
              </p:cNvSpPr>
              <p:nvPr/>
            </p:nvSpPr>
            <p:spPr bwMode="auto">
              <a:xfrm flipV="1">
                <a:off x="367" y="2198"/>
                <a:ext cx="161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8" name="Line 19"/>
              <p:cNvSpPr>
                <a:spLocks noChangeShapeType="1"/>
              </p:cNvSpPr>
              <p:nvPr/>
            </p:nvSpPr>
            <p:spPr bwMode="auto">
              <a:xfrm>
                <a:off x="374" y="2313"/>
                <a:ext cx="155" cy="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9" name="Oval 4"/>
              <p:cNvSpPr>
                <a:spLocks noChangeArrowheads="1"/>
              </p:cNvSpPr>
              <p:nvPr/>
            </p:nvSpPr>
            <p:spPr bwMode="auto">
              <a:xfrm>
                <a:off x="492" y="2259"/>
                <a:ext cx="40" cy="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8470" name="Line 20"/>
              <p:cNvSpPr>
                <a:spLocks noChangeShapeType="1"/>
              </p:cNvSpPr>
              <p:nvPr/>
            </p:nvSpPr>
            <p:spPr bwMode="auto">
              <a:xfrm flipH="1">
                <a:off x="501" y="2172"/>
                <a:ext cx="15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1" name="Line 21"/>
              <p:cNvSpPr>
                <a:spLocks noChangeShapeType="1"/>
              </p:cNvSpPr>
              <p:nvPr/>
            </p:nvSpPr>
            <p:spPr bwMode="auto">
              <a:xfrm flipH="1">
                <a:off x="474" y="2188"/>
                <a:ext cx="10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2" name="Line 22"/>
              <p:cNvSpPr>
                <a:spLocks noChangeShapeType="1"/>
              </p:cNvSpPr>
              <p:nvPr/>
            </p:nvSpPr>
            <p:spPr bwMode="auto">
              <a:xfrm flipH="1">
                <a:off x="442" y="2215"/>
                <a:ext cx="12" cy="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3" name="Line 23"/>
              <p:cNvSpPr>
                <a:spLocks noChangeShapeType="1"/>
              </p:cNvSpPr>
              <p:nvPr/>
            </p:nvSpPr>
            <p:spPr bwMode="auto">
              <a:xfrm flipH="1">
                <a:off x="410" y="2237"/>
                <a:ext cx="10" cy="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4" name="Line 24"/>
              <p:cNvSpPr>
                <a:spLocks noChangeShapeType="1"/>
              </p:cNvSpPr>
              <p:nvPr/>
            </p:nvSpPr>
            <p:spPr bwMode="auto">
              <a:xfrm>
                <a:off x="524" y="2381"/>
                <a:ext cx="5" cy="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5" name="Line 25"/>
              <p:cNvSpPr>
                <a:spLocks noChangeShapeType="1"/>
              </p:cNvSpPr>
              <p:nvPr/>
            </p:nvSpPr>
            <p:spPr bwMode="auto">
              <a:xfrm>
                <a:off x="483" y="2369"/>
                <a:ext cx="1" cy="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6" name="Line 26"/>
              <p:cNvSpPr>
                <a:spLocks noChangeShapeType="1"/>
              </p:cNvSpPr>
              <p:nvPr/>
            </p:nvSpPr>
            <p:spPr bwMode="auto">
              <a:xfrm>
                <a:off x="412" y="2336"/>
                <a:ext cx="5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7" name="Line 27"/>
              <p:cNvSpPr>
                <a:spLocks noChangeShapeType="1"/>
              </p:cNvSpPr>
              <p:nvPr/>
            </p:nvSpPr>
            <p:spPr bwMode="auto">
              <a:xfrm>
                <a:off x="451" y="2351"/>
                <a:ext cx="1" cy="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8" name="Arc 28"/>
              <p:cNvSpPr>
                <a:spLocks/>
              </p:cNvSpPr>
              <p:nvPr/>
            </p:nvSpPr>
            <p:spPr bwMode="auto">
              <a:xfrm>
                <a:off x="488" y="2238"/>
                <a:ext cx="45" cy="118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  <a:gd name="T9" fmla="*/ 0 w 22971"/>
                  <a:gd name="T10" fmla="*/ 0 h 43033"/>
                  <a:gd name="T11" fmla="*/ 22971 w 22971"/>
                  <a:gd name="T12" fmla="*/ 43033 h 43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466" name="Text Box 494"/>
            <p:cNvSpPr txBox="1">
              <a:spLocks noChangeArrowheads="1"/>
            </p:cNvSpPr>
            <p:nvPr/>
          </p:nvSpPr>
          <p:spPr bwMode="auto">
            <a:xfrm>
              <a:off x="401" y="2331"/>
              <a:ext cx="301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b="1"/>
                <a:t>eye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Algoritmo básico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2738" y="3101975"/>
            <a:ext cx="8650287" cy="3109913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Para cada </a:t>
            </a:r>
            <a:r>
              <a:rPr lang="pt-BR" altLang="en-US" sz="2000" i="1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pixel</a:t>
            </a: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da tela;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Lance uma raio;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Para cada objeto da cena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Calcule a interseção do raio com este o objeto;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Armazene a interseção mais próxima;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Se o raio interceptou algum objeto 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Calcule a contribuição das luzes neste ponto;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		Pinte o </a:t>
            </a:r>
            <a:r>
              <a:rPr lang="pt-BR" altLang="en-US" sz="2000" i="1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pixel</a:t>
            </a:r>
            <a:r>
              <a:rPr lang="pt-BR" altLang="en-US" sz="2000">
                <a:solidFill>
                  <a:srgbClr val="000000"/>
                </a:solidFill>
                <a:latin typeface="Courier New" pitchFamily="49" charset="0"/>
                <a:ea typeface="Times New Roman" pitchFamily="18" charset="0"/>
                <a:cs typeface="Courier New" pitchFamily="49" charset="0"/>
              </a:rPr>
              <a:t> com esta cor;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pt-BR" altLang="en-US" sz="2000">
                <a:ea typeface="Times New Roman" pitchFamily="18" charset="0"/>
                <a:cs typeface="Courier New" pitchFamily="49" charset="0"/>
              </a:rPr>
              <a:t> </a:t>
            </a:r>
            <a:endParaRPr lang="en-US" altLang="en-US" sz="2000">
              <a:ea typeface="Times New Roman" pitchFamily="18" charset="0"/>
              <a:cs typeface="Courier New" pitchFamily="49" charset="0"/>
            </a:endParaRPr>
          </a:p>
        </p:txBody>
      </p:sp>
      <p:grpSp>
        <p:nvGrpSpPr>
          <p:cNvPr id="19461" name="Group 226"/>
          <p:cNvGrpSpPr>
            <a:grpSpLocks/>
          </p:cNvGrpSpPr>
          <p:nvPr/>
        </p:nvGrpSpPr>
        <p:grpSpPr bwMode="auto">
          <a:xfrm>
            <a:off x="3816350" y="1362075"/>
            <a:ext cx="5121275" cy="1847850"/>
            <a:chOff x="2404" y="858"/>
            <a:chExt cx="3226" cy="1164"/>
          </a:xfrm>
        </p:grpSpPr>
        <p:sp>
          <p:nvSpPr>
            <p:cNvPr id="19462" name="Line 4"/>
            <p:cNvSpPr>
              <a:spLocks noChangeShapeType="1"/>
            </p:cNvSpPr>
            <p:nvPr/>
          </p:nvSpPr>
          <p:spPr bwMode="auto">
            <a:xfrm>
              <a:off x="3615" y="1559"/>
              <a:ext cx="166" cy="4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463" name="Group 6"/>
            <p:cNvGrpSpPr>
              <a:grpSpLocks/>
            </p:cNvGrpSpPr>
            <p:nvPr/>
          </p:nvGrpSpPr>
          <p:grpSpPr bwMode="auto">
            <a:xfrm>
              <a:off x="3896" y="1201"/>
              <a:ext cx="1244" cy="575"/>
              <a:chOff x="2304" y="1827"/>
              <a:chExt cx="1816" cy="1045"/>
            </a:xfrm>
          </p:grpSpPr>
          <p:grpSp>
            <p:nvGrpSpPr>
              <p:cNvPr id="19538" name="Group 7"/>
              <p:cNvGrpSpPr>
                <a:grpSpLocks/>
              </p:cNvGrpSpPr>
              <p:nvPr/>
            </p:nvGrpSpPr>
            <p:grpSpPr bwMode="auto">
              <a:xfrm>
                <a:off x="2304" y="1827"/>
                <a:ext cx="888" cy="1040"/>
                <a:chOff x="2592" y="1827"/>
                <a:chExt cx="999" cy="1040"/>
              </a:xfrm>
            </p:grpSpPr>
            <p:grpSp>
              <p:nvGrpSpPr>
                <p:cNvPr id="19540" name="Group 8"/>
                <p:cNvGrpSpPr>
                  <a:grpSpLocks/>
                </p:cNvGrpSpPr>
                <p:nvPr/>
              </p:nvGrpSpPr>
              <p:grpSpPr bwMode="auto">
                <a:xfrm>
                  <a:off x="2820" y="1892"/>
                  <a:ext cx="310" cy="463"/>
                  <a:chOff x="2820" y="1892"/>
                  <a:chExt cx="310" cy="463"/>
                </a:xfrm>
              </p:grpSpPr>
              <p:grpSp>
                <p:nvGrpSpPr>
                  <p:cNvPr id="19665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2820" y="1892"/>
                    <a:ext cx="310" cy="463"/>
                    <a:chOff x="2820" y="1892"/>
                    <a:chExt cx="310" cy="463"/>
                  </a:xfrm>
                </p:grpSpPr>
                <p:sp>
                  <p:nvSpPr>
                    <p:cNvPr id="19676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820" y="1992"/>
                      <a:ext cx="310" cy="61"/>
                    </a:xfrm>
                    <a:custGeom>
                      <a:avLst/>
                      <a:gdLst>
                        <a:gd name="T0" fmla="*/ 229 w 310"/>
                        <a:gd name="T1" fmla="*/ 60 h 61"/>
                        <a:gd name="T2" fmla="*/ 309 w 310"/>
                        <a:gd name="T3" fmla="*/ 28 h 61"/>
                        <a:gd name="T4" fmla="*/ 86 w 310"/>
                        <a:gd name="T5" fmla="*/ 0 h 61"/>
                        <a:gd name="T6" fmla="*/ 0 w 310"/>
                        <a:gd name="T7" fmla="*/ 33 h 61"/>
                        <a:gd name="T8" fmla="*/ 229 w 310"/>
                        <a:gd name="T9" fmla="*/ 60 h 6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10"/>
                        <a:gd name="T16" fmla="*/ 0 h 61"/>
                        <a:gd name="T17" fmla="*/ 310 w 310"/>
                        <a:gd name="T18" fmla="*/ 61 h 6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10" h="61">
                          <a:moveTo>
                            <a:pt x="229" y="60"/>
                          </a:moveTo>
                          <a:lnTo>
                            <a:pt x="309" y="28"/>
                          </a:lnTo>
                          <a:lnTo>
                            <a:pt x="86" y="0"/>
                          </a:lnTo>
                          <a:lnTo>
                            <a:pt x="0" y="33"/>
                          </a:lnTo>
                          <a:lnTo>
                            <a:pt x="229" y="60"/>
                          </a:lnTo>
                        </a:path>
                      </a:pathLst>
                    </a:custGeom>
                    <a:solidFill>
                      <a:srgbClr val="5FB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77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2836" y="1892"/>
                      <a:ext cx="257" cy="28"/>
                    </a:xfrm>
                    <a:custGeom>
                      <a:avLst/>
                      <a:gdLst>
                        <a:gd name="T0" fmla="*/ 0 w 257"/>
                        <a:gd name="T1" fmla="*/ 13 h 28"/>
                        <a:gd name="T2" fmla="*/ 199 w 257"/>
                        <a:gd name="T3" fmla="*/ 27 h 28"/>
                        <a:gd name="T4" fmla="*/ 256 w 257"/>
                        <a:gd name="T5" fmla="*/ 15 h 28"/>
                        <a:gd name="T6" fmla="*/ 61 w 257"/>
                        <a:gd name="T7" fmla="*/ 0 h 28"/>
                        <a:gd name="T8" fmla="*/ 0 w 257"/>
                        <a:gd name="T9" fmla="*/ 13 h 2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57"/>
                        <a:gd name="T16" fmla="*/ 0 h 28"/>
                        <a:gd name="T17" fmla="*/ 257 w 257"/>
                        <a:gd name="T18" fmla="*/ 28 h 2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57" h="28">
                          <a:moveTo>
                            <a:pt x="0" y="13"/>
                          </a:moveTo>
                          <a:lnTo>
                            <a:pt x="199" y="27"/>
                          </a:lnTo>
                          <a:lnTo>
                            <a:pt x="256" y="15"/>
                          </a:lnTo>
                          <a:lnTo>
                            <a:pt x="61" y="0"/>
                          </a:lnTo>
                          <a:lnTo>
                            <a:pt x="0" y="13"/>
                          </a:lnTo>
                        </a:path>
                      </a:pathLst>
                    </a:custGeom>
                    <a:solidFill>
                      <a:srgbClr val="5FB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78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3041" y="1910"/>
                      <a:ext cx="52" cy="131"/>
                    </a:xfrm>
                    <a:custGeom>
                      <a:avLst/>
                      <a:gdLst>
                        <a:gd name="T0" fmla="*/ 0 w 52"/>
                        <a:gd name="T1" fmla="*/ 13 h 131"/>
                        <a:gd name="T2" fmla="*/ 51 w 52"/>
                        <a:gd name="T3" fmla="*/ 0 h 131"/>
                        <a:gd name="T4" fmla="*/ 51 w 52"/>
                        <a:gd name="T5" fmla="*/ 109 h 131"/>
                        <a:gd name="T6" fmla="*/ 0 w 52"/>
                        <a:gd name="T7" fmla="*/ 130 h 131"/>
                        <a:gd name="T8" fmla="*/ 0 w 52"/>
                        <a:gd name="T9" fmla="*/ 13 h 13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2"/>
                        <a:gd name="T16" fmla="*/ 0 h 131"/>
                        <a:gd name="T17" fmla="*/ 52 w 52"/>
                        <a:gd name="T18" fmla="*/ 131 h 13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2" h="131">
                          <a:moveTo>
                            <a:pt x="0" y="13"/>
                          </a:moveTo>
                          <a:lnTo>
                            <a:pt x="51" y="0"/>
                          </a:lnTo>
                          <a:lnTo>
                            <a:pt x="51" y="109"/>
                          </a:lnTo>
                          <a:lnTo>
                            <a:pt x="0" y="130"/>
                          </a:lnTo>
                          <a:lnTo>
                            <a:pt x="0" y="13"/>
                          </a:lnTo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79" name="Freeform 13"/>
                    <p:cNvSpPr>
                      <a:spLocks/>
                    </p:cNvSpPr>
                    <p:nvPr/>
                  </p:nvSpPr>
                  <p:spPr bwMode="auto">
                    <a:xfrm>
                      <a:off x="2836" y="1908"/>
                      <a:ext cx="200" cy="132"/>
                    </a:xfrm>
                    <a:custGeom>
                      <a:avLst/>
                      <a:gdLst>
                        <a:gd name="T0" fmla="*/ 0 w 200"/>
                        <a:gd name="T1" fmla="*/ 0 h 132"/>
                        <a:gd name="T2" fmla="*/ 199 w 200"/>
                        <a:gd name="T3" fmla="*/ 16 h 132"/>
                        <a:gd name="T4" fmla="*/ 199 w 200"/>
                        <a:gd name="T5" fmla="*/ 131 h 132"/>
                        <a:gd name="T6" fmla="*/ 0 w 200"/>
                        <a:gd name="T7" fmla="*/ 105 h 132"/>
                        <a:gd name="T8" fmla="*/ 0 w 200"/>
                        <a:gd name="T9" fmla="*/ 0 h 1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00"/>
                        <a:gd name="T16" fmla="*/ 0 h 132"/>
                        <a:gd name="T17" fmla="*/ 200 w 200"/>
                        <a:gd name="T18" fmla="*/ 132 h 13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00" h="132">
                          <a:moveTo>
                            <a:pt x="0" y="0"/>
                          </a:moveTo>
                          <a:lnTo>
                            <a:pt x="199" y="16"/>
                          </a:lnTo>
                          <a:lnTo>
                            <a:pt x="199" y="131"/>
                          </a:lnTo>
                          <a:lnTo>
                            <a:pt x="0" y="10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7F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80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3053" y="2023"/>
                      <a:ext cx="77" cy="332"/>
                    </a:xfrm>
                    <a:custGeom>
                      <a:avLst/>
                      <a:gdLst>
                        <a:gd name="T0" fmla="*/ 76 w 77"/>
                        <a:gd name="T1" fmla="*/ 0 h 332"/>
                        <a:gd name="T2" fmla="*/ 0 w 77"/>
                        <a:gd name="T3" fmla="*/ 34 h 332"/>
                        <a:gd name="T4" fmla="*/ 0 w 77"/>
                        <a:gd name="T5" fmla="*/ 331 h 332"/>
                        <a:gd name="T6" fmla="*/ 76 w 77"/>
                        <a:gd name="T7" fmla="*/ 289 h 332"/>
                        <a:gd name="T8" fmla="*/ 76 w 77"/>
                        <a:gd name="T9" fmla="*/ 0 h 33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7"/>
                        <a:gd name="T16" fmla="*/ 0 h 332"/>
                        <a:gd name="T17" fmla="*/ 77 w 77"/>
                        <a:gd name="T18" fmla="*/ 332 h 33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7" h="332">
                          <a:moveTo>
                            <a:pt x="76" y="0"/>
                          </a:moveTo>
                          <a:lnTo>
                            <a:pt x="0" y="34"/>
                          </a:lnTo>
                          <a:lnTo>
                            <a:pt x="0" y="331"/>
                          </a:lnTo>
                          <a:lnTo>
                            <a:pt x="76" y="289"/>
                          </a:lnTo>
                          <a:lnTo>
                            <a:pt x="76" y="0"/>
                          </a:lnTo>
                        </a:path>
                      </a:pathLst>
                    </a:custGeom>
                    <a:solidFill>
                      <a:srgbClr val="00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81" name="Freeform 15"/>
                    <p:cNvSpPr>
                      <a:spLocks/>
                    </p:cNvSpPr>
                    <p:nvPr/>
                  </p:nvSpPr>
                  <p:spPr bwMode="auto">
                    <a:xfrm>
                      <a:off x="2820" y="2028"/>
                      <a:ext cx="229" cy="327"/>
                    </a:xfrm>
                    <a:custGeom>
                      <a:avLst/>
                      <a:gdLst>
                        <a:gd name="T0" fmla="*/ 0 w 229"/>
                        <a:gd name="T1" fmla="*/ 0 h 327"/>
                        <a:gd name="T2" fmla="*/ 228 w 229"/>
                        <a:gd name="T3" fmla="*/ 29 h 327"/>
                        <a:gd name="T4" fmla="*/ 227 w 229"/>
                        <a:gd name="T5" fmla="*/ 326 h 327"/>
                        <a:gd name="T6" fmla="*/ 0 w 229"/>
                        <a:gd name="T7" fmla="*/ 287 h 327"/>
                        <a:gd name="T8" fmla="*/ 0 w 229"/>
                        <a:gd name="T9" fmla="*/ 0 h 3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29"/>
                        <a:gd name="T16" fmla="*/ 0 h 327"/>
                        <a:gd name="T17" fmla="*/ 229 w 229"/>
                        <a:gd name="T18" fmla="*/ 327 h 3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29" h="327">
                          <a:moveTo>
                            <a:pt x="0" y="0"/>
                          </a:moveTo>
                          <a:lnTo>
                            <a:pt x="228" y="29"/>
                          </a:lnTo>
                          <a:lnTo>
                            <a:pt x="227" y="326"/>
                          </a:lnTo>
                          <a:lnTo>
                            <a:pt x="0" y="287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7FF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9666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2845" y="1914"/>
                    <a:ext cx="194" cy="192"/>
                    <a:chOff x="2845" y="1914"/>
                    <a:chExt cx="194" cy="192"/>
                  </a:xfrm>
                </p:grpSpPr>
                <p:sp>
                  <p:nvSpPr>
                    <p:cNvPr id="19667" name="Freeform 17"/>
                    <p:cNvSpPr>
                      <a:spLocks/>
                    </p:cNvSpPr>
                    <p:nvPr/>
                  </p:nvSpPr>
                  <p:spPr bwMode="auto">
                    <a:xfrm>
                      <a:off x="2845" y="1914"/>
                      <a:ext cx="26" cy="7"/>
                    </a:xfrm>
                    <a:custGeom>
                      <a:avLst/>
                      <a:gdLst>
                        <a:gd name="T0" fmla="*/ 0 w 26"/>
                        <a:gd name="T1" fmla="*/ 0 h 7"/>
                        <a:gd name="T2" fmla="*/ 25 w 26"/>
                        <a:gd name="T3" fmla="*/ 2 h 7"/>
                        <a:gd name="T4" fmla="*/ 25 w 26"/>
                        <a:gd name="T5" fmla="*/ 6 h 7"/>
                        <a:gd name="T6" fmla="*/ 0 w 26"/>
                        <a:gd name="T7" fmla="*/ 5 h 7"/>
                        <a:gd name="T8" fmla="*/ 0 w 26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"/>
                        <a:gd name="T16" fmla="*/ 0 h 7"/>
                        <a:gd name="T17" fmla="*/ 26 w 26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" h="7">
                          <a:moveTo>
                            <a:pt x="0" y="0"/>
                          </a:moveTo>
                          <a:lnTo>
                            <a:pt x="25" y="2"/>
                          </a:lnTo>
                          <a:lnTo>
                            <a:pt x="25" y="6"/>
                          </a:lnTo>
                          <a:lnTo>
                            <a:pt x="0" y="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68" name="Freeform 18"/>
                    <p:cNvSpPr>
                      <a:spLocks/>
                    </p:cNvSpPr>
                    <p:nvPr/>
                  </p:nvSpPr>
                  <p:spPr bwMode="auto">
                    <a:xfrm>
                      <a:off x="2884" y="1934"/>
                      <a:ext cx="26" cy="7"/>
                    </a:xfrm>
                    <a:custGeom>
                      <a:avLst/>
                      <a:gdLst>
                        <a:gd name="T0" fmla="*/ 0 w 26"/>
                        <a:gd name="T1" fmla="*/ 0 h 7"/>
                        <a:gd name="T2" fmla="*/ 25 w 26"/>
                        <a:gd name="T3" fmla="*/ 2 h 7"/>
                        <a:gd name="T4" fmla="*/ 25 w 26"/>
                        <a:gd name="T5" fmla="*/ 6 h 7"/>
                        <a:gd name="T6" fmla="*/ 0 w 26"/>
                        <a:gd name="T7" fmla="*/ 5 h 7"/>
                        <a:gd name="T8" fmla="*/ 0 w 26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6"/>
                        <a:gd name="T16" fmla="*/ 0 h 7"/>
                        <a:gd name="T17" fmla="*/ 26 w 26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6" h="7">
                          <a:moveTo>
                            <a:pt x="0" y="0"/>
                          </a:moveTo>
                          <a:lnTo>
                            <a:pt x="25" y="2"/>
                          </a:lnTo>
                          <a:lnTo>
                            <a:pt x="25" y="6"/>
                          </a:lnTo>
                          <a:lnTo>
                            <a:pt x="0" y="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69" name="Freeform 19"/>
                    <p:cNvSpPr>
                      <a:spLocks/>
                    </p:cNvSpPr>
                    <p:nvPr/>
                  </p:nvSpPr>
                  <p:spPr bwMode="auto">
                    <a:xfrm>
                      <a:off x="2927" y="1920"/>
                      <a:ext cx="25" cy="7"/>
                    </a:xfrm>
                    <a:custGeom>
                      <a:avLst/>
                      <a:gdLst>
                        <a:gd name="T0" fmla="*/ 0 w 25"/>
                        <a:gd name="T1" fmla="*/ 0 h 7"/>
                        <a:gd name="T2" fmla="*/ 24 w 25"/>
                        <a:gd name="T3" fmla="*/ 2 h 7"/>
                        <a:gd name="T4" fmla="*/ 24 w 25"/>
                        <a:gd name="T5" fmla="*/ 6 h 7"/>
                        <a:gd name="T6" fmla="*/ 0 w 25"/>
                        <a:gd name="T7" fmla="*/ 5 h 7"/>
                        <a:gd name="T8" fmla="*/ 0 w 25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5"/>
                        <a:gd name="T16" fmla="*/ 0 h 7"/>
                        <a:gd name="T17" fmla="*/ 25 w 25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5" h="7">
                          <a:moveTo>
                            <a:pt x="0" y="0"/>
                          </a:moveTo>
                          <a:lnTo>
                            <a:pt x="24" y="2"/>
                          </a:lnTo>
                          <a:lnTo>
                            <a:pt x="24" y="6"/>
                          </a:lnTo>
                          <a:lnTo>
                            <a:pt x="0" y="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70" name="Freeform 20"/>
                    <p:cNvSpPr>
                      <a:spLocks/>
                    </p:cNvSpPr>
                    <p:nvPr/>
                  </p:nvSpPr>
                  <p:spPr bwMode="auto">
                    <a:xfrm>
                      <a:off x="2972" y="1925"/>
                      <a:ext cx="25" cy="6"/>
                    </a:xfrm>
                    <a:custGeom>
                      <a:avLst/>
                      <a:gdLst>
                        <a:gd name="T0" fmla="*/ 0 w 25"/>
                        <a:gd name="T1" fmla="*/ 0 h 6"/>
                        <a:gd name="T2" fmla="*/ 24 w 25"/>
                        <a:gd name="T3" fmla="*/ 1 h 6"/>
                        <a:gd name="T4" fmla="*/ 24 w 25"/>
                        <a:gd name="T5" fmla="*/ 5 h 6"/>
                        <a:gd name="T6" fmla="*/ 0 w 25"/>
                        <a:gd name="T7" fmla="*/ 4 h 6"/>
                        <a:gd name="T8" fmla="*/ 0 w 25"/>
                        <a:gd name="T9" fmla="*/ 0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5"/>
                        <a:gd name="T16" fmla="*/ 0 h 6"/>
                        <a:gd name="T17" fmla="*/ 25 w 25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5" h="6">
                          <a:moveTo>
                            <a:pt x="0" y="0"/>
                          </a:moveTo>
                          <a:lnTo>
                            <a:pt x="24" y="1"/>
                          </a:lnTo>
                          <a:lnTo>
                            <a:pt x="24" y="5"/>
                          </a:lnTo>
                          <a:lnTo>
                            <a:pt x="0" y="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71" name="Freeform 21"/>
                    <p:cNvSpPr>
                      <a:spLocks/>
                    </p:cNvSpPr>
                    <p:nvPr/>
                  </p:nvSpPr>
                  <p:spPr bwMode="auto">
                    <a:xfrm>
                      <a:off x="2972" y="1943"/>
                      <a:ext cx="25" cy="7"/>
                    </a:xfrm>
                    <a:custGeom>
                      <a:avLst/>
                      <a:gdLst>
                        <a:gd name="T0" fmla="*/ 0 w 25"/>
                        <a:gd name="T1" fmla="*/ 0 h 7"/>
                        <a:gd name="T2" fmla="*/ 24 w 25"/>
                        <a:gd name="T3" fmla="*/ 2 h 7"/>
                        <a:gd name="T4" fmla="*/ 24 w 25"/>
                        <a:gd name="T5" fmla="*/ 6 h 7"/>
                        <a:gd name="T6" fmla="*/ 0 w 25"/>
                        <a:gd name="T7" fmla="*/ 5 h 7"/>
                        <a:gd name="T8" fmla="*/ 0 w 25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5"/>
                        <a:gd name="T16" fmla="*/ 0 h 7"/>
                        <a:gd name="T17" fmla="*/ 25 w 25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5" h="7">
                          <a:moveTo>
                            <a:pt x="0" y="0"/>
                          </a:moveTo>
                          <a:lnTo>
                            <a:pt x="24" y="2"/>
                          </a:lnTo>
                          <a:lnTo>
                            <a:pt x="24" y="6"/>
                          </a:lnTo>
                          <a:lnTo>
                            <a:pt x="0" y="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72" name="Freeform 22"/>
                    <p:cNvSpPr>
                      <a:spLocks/>
                    </p:cNvSpPr>
                    <p:nvPr/>
                  </p:nvSpPr>
                  <p:spPr bwMode="auto">
                    <a:xfrm>
                      <a:off x="2926" y="1960"/>
                      <a:ext cx="25" cy="7"/>
                    </a:xfrm>
                    <a:custGeom>
                      <a:avLst/>
                      <a:gdLst>
                        <a:gd name="T0" fmla="*/ 0 w 25"/>
                        <a:gd name="T1" fmla="*/ 0 h 7"/>
                        <a:gd name="T2" fmla="*/ 24 w 25"/>
                        <a:gd name="T3" fmla="*/ 2 h 7"/>
                        <a:gd name="T4" fmla="*/ 24 w 25"/>
                        <a:gd name="T5" fmla="*/ 6 h 7"/>
                        <a:gd name="T6" fmla="*/ 0 w 25"/>
                        <a:gd name="T7" fmla="*/ 5 h 7"/>
                        <a:gd name="T8" fmla="*/ 0 w 25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5"/>
                        <a:gd name="T16" fmla="*/ 0 h 7"/>
                        <a:gd name="T17" fmla="*/ 25 w 25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5" h="7">
                          <a:moveTo>
                            <a:pt x="0" y="0"/>
                          </a:moveTo>
                          <a:lnTo>
                            <a:pt x="24" y="2"/>
                          </a:lnTo>
                          <a:lnTo>
                            <a:pt x="24" y="6"/>
                          </a:lnTo>
                          <a:lnTo>
                            <a:pt x="0" y="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73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2972" y="1983"/>
                      <a:ext cx="25" cy="6"/>
                    </a:xfrm>
                    <a:custGeom>
                      <a:avLst/>
                      <a:gdLst>
                        <a:gd name="T0" fmla="*/ 0 w 25"/>
                        <a:gd name="T1" fmla="*/ 0 h 6"/>
                        <a:gd name="T2" fmla="*/ 24 w 25"/>
                        <a:gd name="T3" fmla="*/ 1 h 6"/>
                        <a:gd name="T4" fmla="*/ 24 w 25"/>
                        <a:gd name="T5" fmla="*/ 5 h 6"/>
                        <a:gd name="T6" fmla="*/ 0 w 25"/>
                        <a:gd name="T7" fmla="*/ 4 h 6"/>
                        <a:gd name="T8" fmla="*/ 0 w 25"/>
                        <a:gd name="T9" fmla="*/ 0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5"/>
                        <a:gd name="T16" fmla="*/ 0 h 6"/>
                        <a:gd name="T17" fmla="*/ 25 w 25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5" h="6">
                          <a:moveTo>
                            <a:pt x="0" y="0"/>
                          </a:moveTo>
                          <a:lnTo>
                            <a:pt x="24" y="1"/>
                          </a:lnTo>
                          <a:lnTo>
                            <a:pt x="24" y="5"/>
                          </a:lnTo>
                          <a:lnTo>
                            <a:pt x="0" y="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74" name="Freeform 24"/>
                    <p:cNvSpPr>
                      <a:spLocks/>
                    </p:cNvSpPr>
                    <p:nvPr/>
                  </p:nvSpPr>
                  <p:spPr bwMode="auto">
                    <a:xfrm>
                      <a:off x="3012" y="2063"/>
                      <a:ext cx="25" cy="7"/>
                    </a:xfrm>
                    <a:custGeom>
                      <a:avLst/>
                      <a:gdLst>
                        <a:gd name="T0" fmla="*/ 0 w 25"/>
                        <a:gd name="T1" fmla="*/ 0 h 7"/>
                        <a:gd name="T2" fmla="*/ 24 w 25"/>
                        <a:gd name="T3" fmla="*/ 2 h 7"/>
                        <a:gd name="T4" fmla="*/ 24 w 25"/>
                        <a:gd name="T5" fmla="*/ 6 h 7"/>
                        <a:gd name="T6" fmla="*/ 0 w 25"/>
                        <a:gd name="T7" fmla="*/ 5 h 7"/>
                        <a:gd name="T8" fmla="*/ 0 w 25"/>
                        <a:gd name="T9" fmla="*/ 0 h 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5"/>
                        <a:gd name="T16" fmla="*/ 0 h 7"/>
                        <a:gd name="T17" fmla="*/ 25 w 25"/>
                        <a:gd name="T18" fmla="*/ 7 h 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5" h="7">
                          <a:moveTo>
                            <a:pt x="0" y="0"/>
                          </a:moveTo>
                          <a:lnTo>
                            <a:pt x="24" y="2"/>
                          </a:lnTo>
                          <a:lnTo>
                            <a:pt x="24" y="6"/>
                          </a:lnTo>
                          <a:lnTo>
                            <a:pt x="0" y="5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75" name="Freeform 25"/>
                    <p:cNvSpPr>
                      <a:spLocks/>
                    </p:cNvSpPr>
                    <p:nvPr/>
                  </p:nvSpPr>
                  <p:spPr bwMode="auto">
                    <a:xfrm>
                      <a:off x="3014" y="2100"/>
                      <a:ext cx="25" cy="6"/>
                    </a:xfrm>
                    <a:custGeom>
                      <a:avLst/>
                      <a:gdLst>
                        <a:gd name="T0" fmla="*/ 0 w 25"/>
                        <a:gd name="T1" fmla="*/ 0 h 6"/>
                        <a:gd name="T2" fmla="*/ 24 w 25"/>
                        <a:gd name="T3" fmla="*/ 1 h 6"/>
                        <a:gd name="T4" fmla="*/ 24 w 25"/>
                        <a:gd name="T5" fmla="*/ 5 h 6"/>
                        <a:gd name="T6" fmla="*/ 0 w 25"/>
                        <a:gd name="T7" fmla="*/ 4 h 6"/>
                        <a:gd name="T8" fmla="*/ 0 w 25"/>
                        <a:gd name="T9" fmla="*/ 0 h 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5"/>
                        <a:gd name="T16" fmla="*/ 0 h 6"/>
                        <a:gd name="T17" fmla="*/ 25 w 25"/>
                        <a:gd name="T18" fmla="*/ 6 h 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5" h="6">
                          <a:moveTo>
                            <a:pt x="0" y="0"/>
                          </a:moveTo>
                          <a:lnTo>
                            <a:pt x="24" y="1"/>
                          </a:lnTo>
                          <a:lnTo>
                            <a:pt x="24" y="5"/>
                          </a:lnTo>
                          <a:lnTo>
                            <a:pt x="0" y="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9541" name="Group 26"/>
                <p:cNvGrpSpPr>
                  <a:grpSpLocks/>
                </p:cNvGrpSpPr>
                <p:nvPr/>
              </p:nvGrpSpPr>
              <p:grpSpPr bwMode="auto">
                <a:xfrm>
                  <a:off x="3071" y="1827"/>
                  <a:ext cx="384" cy="650"/>
                  <a:chOff x="3071" y="1827"/>
                  <a:chExt cx="384" cy="650"/>
                </a:xfrm>
              </p:grpSpPr>
              <p:grpSp>
                <p:nvGrpSpPr>
                  <p:cNvPr id="19633" name="Group 27"/>
                  <p:cNvGrpSpPr>
                    <a:grpSpLocks/>
                  </p:cNvGrpSpPr>
                  <p:nvPr/>
                </p:nvGrpSpPr>
                <p:grpSpPr bwMode="auto">
                  <a:xfrm>
                    <a:off x="3071" y="1827"/>
                    <a:ext cx="384" cy="650"/>
                    <a:chOff x="3071" y="1827"/>
                    <a:chExt cx="384" cy="650"/>
                  </a:xfrm>
                </p:grpSpPr>
                <p:sp>
                  <p:nvSpPr>
                    <p:cNvPr id="19656" name="Freeform 28"/>
                    <p:cNvSpPr>
                      <a:spLocks/>
                    </p:cNvSpPr>
                    <p:nvPr/>
                  </p:nvSpPr>
                  <p:spPr bwMode="auto">
                    <a:xfrm>
                      <a:off x="3073" y="2015"/>
                      <a:ext cx="382" cy="121"/>
                    </a:xfrm>
                    <a:custGeom>
                      <a:avLst/>
                      <a:gdLst>
                        <a:gd name="T0" fmla="*/ 0 w 382"/>
                        <a:gd name="T1" fmla="*/ 88 h 121"/>
                        <a:gd name="T2" fmla="*/ 216 w 382"/>
                        <a:gd name="T3" fmla="*/ 120 h 121"/>
                        <a:gd name="T4" fmla="*/ 381 w 382"/>
                        <a:gd name="T5" fmla="*/ 23 h 121"/>
                        <a:gd name="T6" fmla="*/ 173 w 382"/>
                        <a:gd name="T7" fmla="*/ 0 h 121"/>
                        <a:gd name="T8" fmla="*/ 0 w 382"/>
                        <a:gd name="T9" fmla="*/ 88 h 1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82"/>
                        <a:gd name="T16" fmla="*/ 0 h 121"/>
                        <a:gd name="T17" fmla="*/ 382 w 382"/>
                        <a:gd name="T18" fmla="*/ 121 h 1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82" h="121">
                          <a:moveTo>
                            <a:pt x="0" y="88"/>
                          </a:moveTo>
                          <a:lnTo>
                            <a:pt x="216" y="120"/>
                          </a:lnTo>
                          <a:lnTo>
                            <a:pt x="381" y="23"/>
                          </a:lnTo>
                          <a:lnTo>
                            <a:pt x="173" y="0"/>
                          </a:lnTo>
                          <a:lnTo>
                            <a:pt x="0" y="88"/>
                          </a:lnTo>
                        </a:path>
                      </a:pathLst>
                    </a:custGeom>
                    <a:solidFill>
                      <a:srgbClr val="FF5F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57" name="Freeform 29"/>
                    <p:cNvSpPr>
                      <a:spLocks/>
                    </p:cNvSpPr>
                    <p:nvPr/>
                  </p:nvSpPr>
                  <p:spPr bwMode="auto">
                    <a:xfrm>
                      <a:off x="3126" y="1908"/>
                      <a:ext cx="156" cy="209"/>
                    </a:xfrm>
                    <a:custGeom>
                      <a:avLst/>
                      <a:gdLst>
                        <a:gd name="T0" fmla="*/ 0 w 156"/>
                        <a:gd name="T1" fmla="*/ 0 h 209"/>
                        <a:gd name="T2" fmla="*/ 155 w 156"/>
                        <a:gd name="T3" fmla="*/ 11 h 209"/>
                        <a:gd name="T4" fmla="*/ 155 w 156"/>
                        <a:gd name="T5" fmla="*/ 208 h 209"/>
                        <a:gd name="T6" fmla="*/ 0 w 156"/>
                        <a:gd name="T7" fmla="*/ 180 h 209"/>
                        <a:gd name="T8" fmla="*/ 0 w 156"/>
                        <a:gd name="T9" fmla="*/ 0 h 20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56"/>
                        <a:gd name="T16" fmla="*/ 0 h 209"/>
                        <a:gd name="T17" fmla="*/ 156 w 156"/>
                        <a:gd name="T18" fmla="*/ 209 h 20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56" h="209">
                          <a:moveTo>
                            <a:pt x="0" y="0"/>
                          </a:moveTo>
                          <a:lnTo>
                            <a:pt x="155" y="11"/>
                          </a:lnTo>
                          <a:lnTo>
                            <a:pt x="155" y="208"/>
                          </a:lnTo>
                          <a:lnTo>
                            <a:pt x="0" y="18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5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58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3285" y="1873"/>
                      <a:ext cx="133" cy="242"/>
                    </a:xfrm>
                    <a:custGeom>
                      <a:avLst/>
                      <a:gdLst>
                        <a:gd name="T0" fmla="*/ 0 w 133"/>
                        <a:gd name="T1" fmla="*/ 45 h 242"/>
                        <a:gd name="T2" fmla="*/ 0 w 133"/>
                        <a:gd name="T3" fmla="*/ 241 h 242"/>
                        <a:gd name="T4" fmla="*/ 132 w 133"/>
                        <a:gd name="T5" fmla="*/ 162 h 242"/>
                        <a:gd name="T6" fmla="*/ 132 w 133"/>
                        <a:gd name="T7" fmla="*/ 0 h 242"/>
                        <a:gd name="T8" fmla="*/ 0 w 133"/>
                        <a:gd name="T9" fmla="*/ 45 h 24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3"/>
                        <a:gd name="T16" fmla="*/ 0 h 242"/>
                        <a:gd name="T17" fmla="*/ 133 w 133"/>
                        <a:gd name="T18" fmla="*/ 242 h 24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3" h="242">
                          <a:moveTo>
                            <a:pt x="0" y="45"/>
                          </a:moveTo>
                          <a:lnTo>
                            <a:pt x="0" y="241"/>
                          </a:lnTo>
                          <a:lnTo>
                            <a:pt x="132" y="162"/>
                          </a:lnTo>
                          <a:lnTo>
                            <a:pt x="132" y="0"/>
                          </a:lnTo>
                          <a:lnTo>
                            <a:pt x="0" y="45"/>
                          </a:lnTo>
                        </a:path>
                      </a:pathLst>
                    </a:custGeom>
                    <a:solidFill>
                      <a:srgbClr val="BF3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59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3126" y="1864"/>
                      <a:ext cx="292" cy="50"/>
                    </a:xfrm>
                    <a:custGeom>
                      <a:avLst/>
                      <a:gdLst>
                        <a:gd name="T0" fmla="*/ 0 w 292"/>
                        <a:gd name="T1" fmla="*/ 39 h 50"/>
                        <a:gd name="T2" fmla="*/ 156 w 292"/>
                        <a:gd name="T3" fmla="*/ 49 h 50"/>
                        <a:gd name="T4" fmla="*/ 291 w 292"/>
                        <a:gd name="T5" fmla="*/ 8 h 50"/>
                        <a:gd name="T6" fmla="*/ 156 w 292"/>
                        <a:gd name="T7" fmla="*/ 0 h 50"/>
                        <a:gd name="T8" fmla="*/ 0 w 292"/>
                        <a:gd name="T9" fmla="*/ 39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92"/>
                        <a:gd name="T16" fmla="*/ 0 h 50"/>
                        <a:gd name="T17" fmla="*/ 292 w 292"/>
                        <a:gd name="T18" fmla="*/ 50 h 5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92" h="50">
                          <a:moveTo>
                            <a:pt x="0" y="39"/>
                          </a:moveTo>
                          <a:lnTo>
                            <a:pt x="156" y="49"/>
                          </a:lnTo>
                          <a:lnTo>
                            <a:pt x="291" y="8"/>
                          </a:lnTo>
                          <a:lnTo>
                            <a:pt x="156" y="0"/>
                          </a:lnTo>
                          <a:lnTo>
                            <a:pt x="0" y="39"/>
                          </a:lnTo>
                        </a:path>
                      </a:pathLst>
                    </a:custGeom>
                    <a:solidFill>
                      <a:srgbClr val="FF5F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60" name="Freeform 32"/>
                    <p:cNvSpPr>
                      <a:spLocks/>
                    </p:cNvSpPr>
                    <p:nvPr/>
                  </p:nvSpPr>
                  <p:spPr bwMode="auto">
                    <a:xfrm>
                      <a:off x="3165" y="1827"/>
                      <a:ext cx="212" cy="29"/>
                    </a:xfrm>
                    <a:custGeom>
                      <a:avLst/>
                      <a:gdLst>
                        <a:gd name="T0" fmla="*/ 0 w 212"/>
                        <a:gd name="T1" fmla="*/ 22 h 29"/>
                        <a:gd name="T2" fmla="*/ 112 w 212"/>
                        <a:gd name="T3" fmla="*/ 28 h 29"/>
                        <a:gd name="T4" fmla="*/ 211 w 212"/>
                        <a:gd name="T5" fmla="*/ 7 h 29"/>
                        <a:gd name="T6" fmla="*/ 105 w 212"/>
                        <a:gd name="T7" fmla="*/ 0 h 29"/>
                        <a:gd name="T8" fmla="*/ 0 w 212"/>
                        <a:gd name="T9" fmla="*/ 22 h 2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12"/>
                        <a:gd name="T16" fmla="*/ 0 h 29"/>
                        <a:gd name="T17" fmla="*/ 212 w 212"/>
                        <a:gd name="T18" fmla="*/ 29 h 2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12" h="29">
                          <a:moveTo>
                            <a:pt x="0" y="22"/>
                          </a:moveTo>
                          <a:lnTo>
                            <a:pt x="112" y="28"/>
                          </a:lnTo>
                          <a:lnTo>
                            <a:pt x="211" y="7"/>
                          </a:lnTo>
                          <a:lnTo>
                            <a:pt x="105" y="0"/>
                          </a:lnTo>
                          <a:lnTo>
                            <a:pt x="0" y="22"/>
                          </a:lnTo>
                        </a:path>
                      </a:pathLst>
                    </a:custGeom>
                    <a:solidFill>
                      <a:srgbClr val="FF5F1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61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3165" y="1854"/>
                      <a:ext cx="108" cy="47"/>
                    </a:xfrm>
                    <a:custGeom>
                      <a:avLst/>
                      <a:gdLst>
                        <a:gd name="T0" fmla="*/ 0 w 108"/>
                        <a:gd name="T1" fmla="*/ 0 h 47"/>
                        <a:gd name="T2" fmla="*/ 107 w 108"/>
                        <a:gd name="T3" fmla="*/ 5 h 47"/>
                        <a:gd name="T4" fmla="*/ 107 w 108"/>
                        <a:gd name="T5" fmla="*/ 46 h 47"/>
                        <a:gd name="T6" fmla="*/ 0 w 108"/>
                        <a:gd name="T7" fmla="*/ 38 h 47"/>
                        <a:gd name="T8" fmla="*/ 0 w 108"/>
                        <a:gd name="T9" fmla="*/ 0 h 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8"/>
                        <a:gd name="T16" fmla="*/ 0 h 47"/>
                        <a:gd name="T17" fmla="*/ 108 w 108"/>
                        <a:gd name="T18" fmla="*/ 47 h 4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8" h="47">
                          <a:moveTo>
                            <a:pt x="0" y="0"/>
                          </a:moveTo>
                          <a:lnTo>
                            <a:pt x="107" y="5"/>
                          </a:lnTo>
                          <a:lnTo>
                            <a:pt x="107" y="46"/>
                          </a:lnTo>
                          <a:lnTo>
                            <a:pt x="0" y="38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FF5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62" name="Freeform 34"/>
                    <p:cNvSpPr>
                      <a:spLocks/>
                    </p:cNvSpPr>
                    <p:nvPr/>
                  </p:nvSpPr>
                  <p:spPr bwMode="auto">
                    <a:xfrm>
                      <a:off x="3278" y="1836"/>
                      <a:ext cx="99" cy="65"/>
                    </a:xfrm>
                    <a:custGeom>
                      <a:avLst/>
                      <a:gdLst>
                        <a:gd name="T0" fmla="*/ 0 w 99"/>
                        <a:gd name="T1" fmla="*/ 23 h 65"/>
                        <a:gd name="T2" fmla="*/ 0 w 99"/>
                        <a:gd name="T3" fmla="*/ 64 h 65"/>
                        <a:gd name="T4" fmla="*/ 98 w 99"/>
                        <a:gd name="T5" fmla="*/ 33 h 65"/>
                        <a:gd name="T6" fmla="*/ 98 w 99"/>
                        <a:gd name="T7" fmla="*/ 0 h 65"/>
                        <a:gd name="T8" fmla="*/ 0 w 99"/>
                        <a:gd name="T9" fmla="*/ 23 h 6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9"/>
                        <a:gd name="T16" fmla="*/ 0 h 65"/>
                        <a:gd name="T17" fmla="*/ 99 w 99"/>
                        <a:gd name="T18" fmla="*/ 65 h 6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9" h="65">
                          <a:moveTo>
                            <a:pt x="0" y="23"/>
                          </a:moveTo>
                          <a:lnTo>
                            <a:pt x="0" y="64"/>
                          </a:lnTo>
                          <a:lnTo>
                            <a:pt x="98" y="33"/>
                          </a:lnTo>
                          <a:lnTo>
                            <a:pt x="98" y="0"/>
                          </a:lnTo>
                          <a:lnTo>
                            <a:pt x="0" y="23"/>
                          </a:lnTo>
                        </a:path>
                      </a:pathLst>
                    </a:custGeom>
                    <a:solidFill>
                      <a:srgbClr val="BF3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63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3290" y="2038"/>
                      <a:ext cx="165" cy="439"/>
                    </a:xfrm>
                    <a:custGeom>
                      <a:avLst/>
                      <a:gdLst>
                        <a:gd name="T0" fmla="*/ 164 w 165"/>
                        <a:gd name="T1" fmla="*/ 0 h 439"/>
                        <a:gd name="T2" fmla="*/ 1 w 165"/>
                        <a:gd name="T3" fmla="*/ 102 h 439"/>
                        <a:gd name="T4" fmla="*/ 0 w 165"/>
                        <a:gd name="T5" fmla="*/ 438 h 439"/>
                        <a:gd name="T6" fmla="*/ 164 w 165"/>
                        <a:gd name="T7" fmla="*/ 307 h 439"/>
                        <a:gd name="T8" fmla="*/ 164 w 165"/>
                        <a:gd name="T9" fmla="*/ 0 h 43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5"/>
                        <a:gd name="T16" fmla="*/ 0 h 439"/>
                        <a:gd name="T17" fmla="*/ 165 w 165"/>
                        <a:gd name="T18" fmla="*/ 439 h 43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5" h="439">
                          <a:moveTo>
                            <a:pt x="164" y="0"/>
                          </a:moveTo>
                          <a:lnTo>
                            <a:pt x="1" y="102"/>
                          </a:lnTo>
                          <a:lnTo>
                            <a:pt x="0" y="438"/>
                          </a:lnTo>
                          <a:lnTo>
                            <a:pt x="164" y="307"/>
                          </a:lnTo>
                          <a:lnTo>
                            <a:pt x="164" y="0"/>
                          </a:lnTo>
                        </a:path>
                      </a:pathLst>
                    </a:custGeom>
                    <a:solidFill>
                      <a:srgbClr val="BF3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64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3071" y="2107"/>
                      <a:ext cx="215" cy="370"/>
                    </a:xfrm>
                    <a:custGeom>
                      <a:avLst/>
                      <a:gdLst>
                        <a:gd name="T0" fmla="*/ 2 w 215"/>
                        <a:gd name="T1" fmla="*/ 0 h 370"/>
                        <a:gd name="T2" fmla="*/ 214 w 215"/>
                        <a:gd name="T3" fmla="*/ 33 h 370"/>
                        <a:gd name="T4" fmla="*/ 214 w 215"/>
                        <a:gd name="T5" fmla="*/ 369 h 370"/>
                        <a:gd name="T6" fmla="*/ 0 w 215"/>
                        <a:gd name="T7" fmla="*/ 309 h 370"/>
                        <a:gd name="T8" fmla="*/ 2 w 215"/>
                        <a:gd name="T9" fmla="*/ 0 h 37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15"/>
                        <a:gd name="T16" fmla="*/ 0 h 370"/>
                        <a:gd name="T17" fmla="*/ 215 w 215"/>
                        <a:gd name="T18" fmla="*/ 370 h 37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15" h="370">
                          <a:moveTo>
                            <a:pt x="2" y="0"/>
                          </a:moveTo>
                          <a:lnTo>
                            <a:pt x="214" y="33"/>
                          </a:lnTo>
                          <a:lnTo>
                            <a:pt x="214" y="369"/>
                          </a:lnTo>
                          <a:lnTo>
                            <a:pt x="0" y="309"/>
                          </a:lnTo>
                          <a:lnTo>
                            <a:pt x="2" y="0"/>
                          </a:lnTo>
                        </a:path>
                      </a:pathLst>
                    </a:custGeom>
                    <a:solidFill>
                      <a:srgbClr val="FF5F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9634" name="Group 37"/>
                  <p:cNvGrpSpPr>
                    <a:grpSpLocks/>
                  </p:cNvGrpSpPr>
                  <p:nvPr/>
                </p:nvGrpSpPr>
                <p:grpSpPr bwMode="auto">
                  <a:xfrm>
                    <a:off x="3096" y="1914"/>
                    <a:ext cx="169" cy="274"/>
                    <a:chOff x="3096" y="1914"/>
                    <a:chExt cx="169" cy="274"/>
                  </a:xfrm>
                </p:grpSpPr>
                <p:grpSp>
                  <p:nvGrpSpPr>
                    <p:cNvPr id="19635" name="Group 3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37" y="1914"/>
                      <a:ext cx="128" cy="59"/>
                      <a:chOff x="3137" y="1914"/>
                      <a:chExt cx="128" cy="59"/>
                    </a:xfrm>
                  </p:grpSpPr>
                  <p:sp>
                    <p:nvSpPr>
                      <p:cNvPr id="19652" name="Freeform 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37" y="1914"/>
                        <a:ext cx="22" cy="46"/>
                      </a:xfrm>
                      <a:custGeom>
                        <a:avLst/>
                        <a:gdLst>
                          <a:gd name="T0" fmla="*/ 0 w 22"/>
                          <a:gd name="T1" fmla="*/ 0 h 46"/>
                          <a:gd name="T2" fmla="*/ 21 w 22"/>
                          <a:gd name="T3" fmla="*/ 3 h 46"/>
                          <a:gd name="T4" fmla="*/ 21 w 22"/>
                          <a:gd name="T5" fmla="*/ 45 h 46"/>
                          <a:gd name="T6" fmla="*/ 0 w 22"/>
                          <a:gd name="T7" fmla="*/ 41 h 46"/>
                          <a:gd name="T8" fmla="*/ 0 w 22"/>
                          <a:gd name="T9" fmla="*/ 0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2"/>
                          <a:gd name="T16" fmla="*/ 0 h 46"/>
                          <a:gd name="T17" fmla="*/ 22 w 22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2" h="46">
                            <a:moveTo>
                              <a:pt x="0" y="0"/>
                            </a:moveTo>
                            <a:lnTo>
                              <a:pt x="21" y="3"/>
                            </a:lnTo>
                            <a:lnTo>
                              <a:pt x="21" y="45"/>
                            </a:lnTo>
                            <a:lnTo>
                              <a:pt x="0" y="41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53" name="Freeform 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72" y="1918"/>
                        <a:ext cx="21" cy="46"/>
                      </a:xfrm>
                      <a:custGeom>
                        <a:avLst/>
                        <a:gdLst>
                          <a:gd name="T0" fmla="*/ 0 w 21"/>
                          <a:gd name="T1" fmla="*/ 0 h 46"/>
                          <a:gd name="T2" fmla="*/ 20 w 21"/>
                          <a:gd name="T3" fmla="*/ 2 h 46"/>
                          <a:gd name="T4" fmla="*/ 20 w 21"/>
                          <a:gd name="T5" fmla="*/ 45 h 46"/>
                          <a:gd name="T6" fmla="*/ 0 w 21"/>
                          <a:gd name="T7" fmla="*/ 42 h 46"/>
                          <a:gd name="T8" fmla="*/ 0 w 21"/>
                          <a:gd name="T9" fmla="*/ 0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1"/>
                          <a:gd name="T16" fmla="*/ 0 h 46"/>
                          <a:gd name="T17" fmla="*/ 21 w 21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1" h="46">
                            <a:moveTo>
                              <a:pt x="0" y="0"/>
                            </a:moveTo>
                            <a:lnTo>
                              <a:pt x="20" y="2"/>
                            </a:lnTo>
                            <a:lnTo>
                              <a:pt x="20" y="45"/>
                            </a:lnTo>
                            <a:lnTo>
                              <a:pt x="0" y="42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54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07" y="1921"/>
                        <a:ext cx="23" cy="47"/>
                      </a:xfrm>
                      <a:custGeom>
                        <a:avLst/>
                        <a:gdLst>
                          <a:gd name="T0" fmla="*/ 0 w 23"/>
                          <a:gd name="T1" fmla="*/ 0 h 47"/>
                          <a:gd name="T2" fmla="*/ 22 w 23"/>
                          <a:gd name="T3" fmla="*/ 2 h 47"/>
                          <a:gd name="T4" fmla="*/ 21 w 23"/>
                          <a:gd name="T5" fmla="*/ 46 h 47"/>
                          <a:gd name="T6" fmla="*/ 0 w 23"/>
                          <a:gd name="T7" fmla="*/ 43 h 47"/>
                          <a:gd name="T8" fmla="*/ 0 w 23"/>
                          <a:gd name="T9" fmla="*/ 0 h 4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3"/>
                          <a:gd name="T16" fmla="*/ 0 h 47"/>
                          <a:gd name="T17" fmla="*/ 23 w 23"/>
                          <a:gd name="T18" fmla="*/ 47 h 4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3" h="47">
                            <a:moveTo>
                              <a:pt x="0" y="0"/>
                            </a:moveTo>
                            <a:lnTo>
                              <a:pt x="22" y="2"/>
                            </a:lnTo>
                            <a:lnTo>
                              <a:pt x="21" y="46"/>
                            </a:lnTo>
                            <a:lnTo>
                              <a:pt x="0" y="4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55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43" y="1924"/>
                        <a:ext cx="22" cy="49"/>
                      </a:xfrm>
                      <a:custGeom>
                        <a:avLst/>
                        <a:gdLst>
                          <a:gd name="T0" fmla="*/ 0 w 22"/>
                          <a:gd name="T1" fmla="*/ 0 h 49"/>
                          <a:gd name="T2" fmla="*/ 21 w 22"/>
                          <a:gd name="T3" fmla="*/ 2 h 49"/>
                          <a:gd name="T4" fmla="*/ 21 w 22"/>
                          <a:gd name="T5" fmla="*/ 48 h 49"/>
                          <a:gd name="T6" fmla="*/ 0 w 22"/>
                          <a:gd name="T7" fmla="*/ 45 h 49"/>
                          <a:gd name="T8" fmla="*/ 0 w 22"/>
                          <a:gd name="T9" fmla="*/ 0 h 4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2"/>
                          <a:gd name="T16" fmla="*/ 0 h 49"/>
                          <a:gd name="T17" fmla="*/ 22 w 22"/>
                          <a:gd name="T18" fmla="*/ 49 h 49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2" h="49">
                            <a:moveTo>
                              <a:pt x="0" y="0"/>
                            </a:moveTo>
                            <a:lnTo>
                              <a:pt x="21" y="2"/>
                            </a:lnTo>
                            <a:lnTo>
                              <a:pt x="21" y="48"/>
                            </a:lnTo>
                            <a:lnTo>
                              <a:pt x="0" y="4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9636" name="Group 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36" y="1974"/>
                      <a:ext cx="128" cy="60"/>
                      <a:chOff x="3136" y="1974"/>
                      <a:chExt cx="128" cy="60"/>
                    </a:xfrm>
                  </p:grpSpPr>
                  <p:sp>
                    <p:nvSpPr>
                      <p:cNvPr id="19648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36" y="1974"/>
                        <a:ext cx="22" cy="47"/>
                      </a:xfrm>
                      <a:custGeom>
                        <a:avLst/>
                        <a:gdLst>
                          <a:gd name="T0" fmla="*/ 0 w 22"/>
                          <a:gd name="T1" fmla="*/ 0 h 47"/>
                          <a:gd name="T2" fmla="*/ 21 w 22"/>
                          <a:gd name="T3" fmla="*/ 4 h 47"/>
                          <a:gd name="T4" fmla="*/ 21 w 22"/>
                          <a:gd name="T5" fmla="*/ 46 h 47"/>
                          <a:gd name="T6" fmla="*/ 1 w 22"/>
                          <a:gd name="T7" fmla="*/ 43 h 47"/>
                          <a:gd name="T8" fmla="*/ 0 w 22"/>
                          <a:gd name="T9" fmla="*/ 0 h 4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2"/>
                          <a:gd name="T16" fmla="*/ 0 h 47"/>
                          <a:gd name="T17" fmla="*/ 22 w 22"/>
                          <a:gd name="T18" fmla="*/ 47 h 4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2" h="47">
                            <a:moveTo>
                              <a:pt x="0" y="0"/>
                            </a:moveTo>
                            <a:lnTo>
                              <a:pt x="21" y="4"/>
                            </a:lnTo>
                            <a:lnTo>
                              <a:pt x="21" y="46"/>
                            </a:lnTo>
                            <a:lnTo>
                              <a:pt x="1" y="4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49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71" y="1978"/>
                        <a:ext cx="22" cy="48"/>
                      </a:xfrm>
                      <a:custGeom>
                        <a:avLst/>
                        <a:gdLst>
                          <a:gd name="T0" fmla="*/ 1 w 22"/>
                          <a:gd name="T1" fmla="*/ 0 h 48"/>
                          <a:gd name="T2" fmla="*/ 21 w 22"/>
                          <a:gd name="T3" fmla="*/ 4 h 48"/>
                          <a:gd name="T4" fmla="*/ 21 w 22"/>
                          <a:gd name="T5" fmla="*/ 47 h 48"/>
                          <a:gd name="T6" fmla="*/ 0 w 22"/>
                          <a:gd name="T7" fmla="*/ 43 h 48"/>
                          <a:gd name="T8" fmla="*/ 1 w 22"/>
                          <a:gd name="T9" fmla="*/ 0 h 48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2"/>
                          <a:gd name="T16" fmla="*/ 0 h 48"/>
                          <a:gd name="T17" fmla="*/ 22 w 22"/>
                          <a:gd name="T18" fmla="*/ 48 h 48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2" h="48">
                            <a:moveTo>
                              <a:pt x="1" y="0"/>
                            </a:moveTo>
                            <a:lnTo>
                              <a:pt x="21" y="4"/>
                            </a:lnTo>
                            <a:lnTo>
                              <a:pt x="21" y="47"/>
                            </a:lnTo>
                            <a:lnTo>
                              <a:pt x="0" y="43"/>
                            </a:lnTo>
                            <a:lnTo>
                              <a:pt x="1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50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06" y="1983"/>
                        <a:ext cx="24" cy="47"/>
                      </a:xfrm>
                      <a:custGeom>
                        <a:avLst/>
                        <a:gdLst>
                          <a:gd name="T0" fmla="*/ 0 w 24"/>
                          <a:gd name="T1" fmla="*/ 0 h 47"/>
                          <a:gd name="T2" fmla="*/ 23 w 24"/>
                          <a:gd name="T3" fmla="*/ 3 h 47"/>
                          <a:gd name="T4" fmla="*/ 22 w 24"/>
                          <a:gd name="T5" fmla="*/ 46 h 47"/>
                          <a:gd name="T6" fmla="*/ 0 w 24"/>
                          <a:gd name="T7" fmla="*/ 43 h 47"/>
                          <a:gd name="T8" fmla="*/ 0 w 24"/>
                          <a:gd name="T9" fmla="*/ 0 h 4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4"/>
                          <a:gd name="T16" fmla="*/ 0 h 47"/>
                          <a:gd name="T17" fmla="*/ 24 w 24"/>
                          <a:gd name="T18" fmla="*/ 47 h 4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4" h="47">
                            <a:moveTo>
                              <a:pt x="0" y="0"/>
                            </a:moveTo>
                            <a:lnTo>
                              <a:pt x="23" y="3"/>
                            </a:lnTo>
                            <a:lnTo>
                              <a:pt x="22" y="46"/>
                            </a:lnTo>
                            <a:lnTo>
                              <a:pt x="0" y="4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51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43" y="1988"/>
                        <a:ext cx="21" cy="46"/>
                      </a:xfrm>
                      <a:custGeom>
                        <a:avLst/>
                        <a:gdLst>
                          <a:gd name="T0" fmla="*/ 0 w 21"/>
                          <a:gd name="T1" fmla="*/ 0 h 46"/>
                          <a:gd name="T2" fmla="*/ 20 w 21"/>
                          <a:gd name="T3" fmla="*/ 3 h 46"/>
                          <a:gd name="T4" fmla="*/ 20 w 21"/>
                          <a:gd name="T5" fmla="*/ 45 h 46"/>
                          <a:gd name="T6" fmla="*/ 0 w 21"/>
                          <a:gd name="T7" fmla="*/ 42 h 46"/>
                          <a:gd name="T8" fmla="*/ 0 w 21"/>
                          <a:gd name="T9" fmla="*/ 0 h 4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1"/>
                          <a:gd name="T16" fmla="*/ 0 h 46"/>
                          <a:gd name="T17" fmla="*/ 21 w 21"/>
                          <a:gd name="T18" fmla="*/ 46 h 4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1" h="46">
                            <a:moveTo>
                              <a:pt x="0" y="0"/>
                            </a:moveTo>
                            <a:lnTo>
                              <a:pt x="20" y="3"/>
                            </a:lnTo>
                            <a:lnTo>
                              <a:pt x="20" y="45"/>
                            </a:lnTo>
                            <a:lnTo>
                              <a:pt x="0" y="42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9637" name="Group 4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096" y="2120"/>
                      <a:ext cx="161" cy="68"/>
                      <a:chOff x="3096" y="2120"/>
                      <a:chExt cx="161" cy="68"/>
                    </a:xfrm>
                  </p:grpSpPr>
                  <p:grpSp>
                    <p:nvGrpSpPr>
                      <p:cNvPr id="19638" name="Group 4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096" y="2120"/>
                        <a:ext cx="161" cy="42"/>
                        <a:chOff x="3096" y="2120"/>
                        <a:chExt cx="161" cy="42"/>
                      </a:xfrm>
                    </p:grpSpPr>
                    <p:sp>
                      <p:nvSpPr>
                        <p:cNvPr id="19644" name="Freeform 5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138" y="2127"/>
                          <a:ext cx="31" cy="19"/>
                        </a:xfrm>
                        <a:custGeom>
                          <a:avLst/>
                          <a:gdLst>
                            <a:gd name="T0" fmla="*/ 1 w 31"/>
                            <a:gd name="T1" fmla="*/ 0 h 19"/>
                            <a:gd name="T2" fmla="*/ 30 w 31"/>
                            <a:gd name="T3" fmla="*/ 5 h 19"/>
                            <a:gd name="T4" fmla="*/ 30 w 31"/>
                            <a:gd name="T5" fmla="*/ 18 h 19"/>
                            <a:gd name="T6" fmla="*/ 0 w 31"/>
                            <a:gd name="T7" fmla="*/ 14 h 19"/>
                            <a:gd name="T8" fmla="*/ 1 w 31"/>
                            <a:gd name="T9" fmla="*/ 0 h 19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1"/>
                            <a:gd name="T16" fmla="*/ 0 h 19"/>
                            <a:gd name="T17" fmla="*/ 31 w 31"/>
                            <a:gd name="T18" fmla="*/ 19 h 19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1" h="19">
                              <a:moveTo>
                                <a:pt x="1" y="0"/>
                              </a:moveTo>
                              <a:lnTo>
                                <a:pt x="30" y="5"/>
                              </a:lnTo>
                              <a:lnTo>
                                <a:pt x="30" y="18"/>
                              </a:lnTo>
                              <a:lnTo>
                                <a:pt x="0" y="14"/>
                              </a:lnTo>
                              <a:lnTo>
                                <a:pt x="1" y="0"/>
                              </a:lnTo>
                            </a:path>
                          </a:pathLst>
                        </a:cu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45" name="Freeform 5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183" y="2134"/>
                          <a:ext cx="30" cy="20"/>
                        </a:xfrm>
                        <a:custGeom>
                          <a:avLst/>
                          <a:gdLst>
                            <a:gd name="T0" fmla="*/ 0 w 30"/>
                            <a:gd name="T1" fmla="*/ 0 h 20"/>
                            <a:gd name="T2" fmla="*/ 29 w 30"/>
                            <a:gd name="T3" fmla="*/ 5 h 20"/>
                            <a:gd name="T4" fmla="*/ 29 w 30"/>
                            <a:gd name="T5" fmla="*/ 19 h 20"/>
                            <a:gd name="T6" fmla="*/ 0 w 30"/>
                            <a:gd name="T7" fmla="*/ 14 h 20"/>
                            <a:gd name="T8" fmla="*/ 0 w 30"/>
                            <a:gd name="T9" fmla="*/ 0 h 20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0"/>
                            <a:gd name="T16" fmla="*/ 0 h 20"/>
                            <a:gd name="T17" fmla="*/ 30 w 30"/>
                            <a:gd name="T18" fmla="*/ 20 h 20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0" h="20">
                              <a:moveTo>
                                <a:pt x="0" y="0"/>
                              </a:moveTo>
                              <a:lnTo>
                                <a:pt x="29" y="5"/>
                              </a:lnTo>
                              <a:lnTo>
                                <a:pt x="29" y="19"/>
                              </a:lnTo>
                              <a:lnTo>
                                <a:pt x="0" y="14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46" name="Freeform 5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227" y="2141"/>
                          <a:ext cx="30" cy="21"/>
                        </a:xfrm>
                        <a:custGeom>
                          <a:avLst/>
                          <a:gdLst>
                            <a:gd name="T0" fmla="*/ 0 w 30"/>
                            <a:gd name="T1" fmla="*/ 0 h 21"/>
                            <a:gd name="T2" fmla="*/ 29 w 30"/>
                            <a:gd name="T3" fmla="*/ 5 h 21"/>
                            <a:gd name="T4" fmla="*/ 29 w 30"/>
                            <a:gd name="T5" fmla="*/ 20 h 21"/>
                            <a:gd name="T6" fmla="*/ 0 w 30"/>
                            <a:gd name="T7" fmla="*/ 15 h 21"/>
                            <a:gd name="T8" fmla="*/ 0 w 30"/>
                            <a:gd name="T9" fmla="*/ 0 h 21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0"/>
                            <a:gd name="T16" fmla="*/ 0 h 21"/>
                            <a:gd name="T17" fmla="*/ 30 w 30"/>
                            <a:gd name="T18" fmla="*/ 21 h 21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0" h="21">
                              <a:moveTo>
                                <a:pt x="0" y="0"/>
                              </a:moveTo>
                              <a:lnTo>
                                <a:pt x="29" y="5"/>
                              </a:lnTo>
                              <a:lnTo>
                                <a:pt x="29" y="20"/>
                              </a:lnTo>
                              <a:lnTo>
                                <a:pt x="0" y="15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47" name="Freeform 53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096" y="2120"/>
                          <a:ext cx="31" cy="19"/>
                        </a:xfrm>
                        <a:custGeom>
                          <a:avLst/>
                          <a:gdLst>
                            <a:gd name="T0" fmla="*/ 0 w 31"/>
                            <a:gd name="T1" fmla="*/ 0 h 19"/>
                            <a:gd name="T2" fmla="*/ 30 w 31"/>
                            <a:gd name="T3" fmla="*/ 5 h 19"/>
                            <a:gd name="T4" fmla="*/ 30 w 31"/>
                            <a:gd name="T5" fmla="*/ 18 h 19"/>
                            <a:gd name="T6" fmla="*/ 0 w 31"/>
                            <a:gd name="T7" fmla="*/ 14 h 19"/>
                            <a:gd name="T8" fmla="*/ 0 w 31"/>
                            <a:gd name="T9" fmla="*/ 0 h 19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1"/>
                            <a:gd name="T16" fmla="*/ 0 h 19"/>
                            <a:gd name="T17" fmla="*/ 31 w 31"/>
                            <a:gd name="T18" fmla="*/ 19 h 19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1" h="19">
                              <a:moveTo>
                                <a:pt x="0" y="0"/>
                              </a:moveTo>
                              <a:lnTo>
                                <a:pt x="30" y="5"/>
                              </a:lnTo>
                              <a:lnTo>
                                <a:pt x="30" y="18"/>
                              </a:lnTo>
                              <a:lnTo>
                                <a:pt x="0" y="14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9639" name="Group 5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3096" y="2146"/>
                        <a:ext cx="161" cy="42"/>
                        <a:chOff x="3096" y="2146"/>
                        <a:chExt cx="161" cy="42"/>
                      </a:xfrm>
                    </p:grpSpPr>
                    <p:sp>
                      <p:nvSpPr>
                        <p:cNvPr id="19640" name="Freeform 55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138" y="2153"/>
                          <a:ext cx="31" cy="20"/>
                        </a:xfrm>
                        <a:custGeom>
                          <a:avLst/>
                          <a:gdLst>
                            <a:gd name="T0" fmla="*/ 1 w 31"/>
                            <a:gd name="T1" fmla="*/ 0 h 20"/>
                            <a:gd name="T2" fmla="*/ 30 w 31"/>
                            <a:gd name="T3" fmla="*/ 5 h 20"/>
                            <a:gd name="T4" fmla="*/ 30 w 31"/>
                            <a:gd name="T5" fmla="*/ 19 h 20"/>
                            <a:gd name="T6" fmla="*/ 0 w 31"/>
                            <a:gd name="T7" fmla="*/ 14 h 20"/>
                            <a:gd name="T8" fmla="*/ 1 w 31"/>
                            <a:gd name="T9" fmla="*/ 0 h 20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1"/>
                            <a:gd name="T16" fmla="*/ 0 h 20"/>
                            <a:gd name="T17" fmla="*/ 31 w 31"/>
                            <a:gd name="T18" fmla="*/ 20 h 20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1" h="20">
                              <a:moveTo>
                                <a:pt x="1" y="0"/>
                              </a:moveTo>
                              <a:lnTo>
                                <a:pt x="30" y="5"/>
                              </a:lnTo>
                              <a:lnTo>
                                <a:pt x="30" y="19"/>
                              </a:lnTo>
                              <a:lnTo>
                                <a:pt x="0" y="14"/>
                              </a:lnTo>
                              <a:lnTo>
                                <a:pt x="1" y="0"/>
                              </a:lnTo>
                            </a:path>
                          </a:pathLst>
                        </a:cu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41" name="Freeform 56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182" y="2160"/>
                          <a:ext cx="31" cy="20"/>
                        </a:xfrm>
                        <a:custGeom>
                          <a:avLst/>
                          <a:gdLst>
                            <a:gd name="T0" fmla="*/ 0 w 31"/>
                            <a:gd name="T1" fmla="*/ 0 h 20"/>
                            <a:gd name="T2" fmla="*/ 30 w 31"/>
                            <a:gd name="T3" fmla="*/ 5 h 20"/>
                            <a:gd name="T4" fmla="*/ 30 w 31"/>
                            <a:gd name="T5" fmla="*/ 19 h 20"/>
                            <a:gd name="T6" fmla="*/ 0 w 31"/>
                            <a:gd name="T7" fmla="*/ 14 h 20"/>
                            <a:gd name="T8" fmla="*/ 0 w 31"/>
                            <a:gd name="T9" fmla="*/ 0 h 20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1"/>
                            <a:gd name="T16" fmla="*/ 0 h 20"/>
                            <a:gd name="T17" fmla="*/ 31 w 31"/>
                            <a:gd name="T18" fmla="*/ 20 h 20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1" h="20">
                              <a:moveTo>
                                <a:pt x="0" y="0"/>
                              </a:moveTo>
                              <a:lnTo>
                                <a:pt x="30" y="5"/>
                              </a:lnTo>
                              <a:lnTo>
                                <a:pt x="30" y="19"/>
                              </a:lnTo>
                              <a:lnTo>
                                <a:pt x="0" y="14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42" name="Freeform 57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227" y="2169"/>
                          <a:ext cx="30" cy="19"/>
                        </a:xfrm>
                        <a:custGeom>
                          <a:avLst/>
                          <a:gdLst>
                            <a:gd name="T0" fmla="*/ 0 w 30"/>
                            <a:gd name="T1" fmla="*/ 0 h 19"/>
                            <a:gd name="T2" fmla="*/ 29 w 30"/>
                            <a:gd name="T3" fmla="*/ 5 h 19"/>
                            <a:gd name="T4" fmla="*/ 29 w 30"/>
                            <a:gd name="T5" fmla="*/ 18 h 19"/>
                            <a:gd name="T6" fmla="*/ 0 w 30"/>
                            <a:gd name="T7" fmla="*/ 13 h 19"/>
                            <a:gd name="T8" fmla="*/ 0 w 30"/>
                            <a:gd name="T9" fmla="*/ 0 h 19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0"/>
                            <a:gd name="T16" fmla="*/ 0 h 19"/>
                            <a:gd name="T17" fmla="*/ 30 w 30"/>
                            <a:gd name="T18" fmla="*/ 19 h 19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0" h="19">
                              <a:moveTo>
                                <a:pt x="0" y="0"/>
                              </a:moveTo>
                              <a:lnTo>
                                <a:pt x="29" y="5"/>
                              </a:lnTo>
                              <a:lnTo>
                                <a:pt x="29" y="18"/>
                              </a:lnTo>
                              <a:lnTo>
                                <a:pt x="0" y="13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43" name="Freeform 58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3096" y="2146"/>
                          <a:ext cx="31" cy="19"/>
                        </a:xfrm>
                        <a:custGeom>
                          <a:avLst/>
                          <a:gdLst>
                            <a:gd name="T0" fmla="*/ 0 w 31"/>
                            <a:gd name="T1" fmla="*/ 0 h 19"/>
                            <a:gd name="T2" fmla="*/ 30 w 31"/>
                            <a:gd name="T3" fmla="*/ 5 h 19"/>
                            <a:gd name="T4" fmla="*/ 30 w 31"/>
                            <a:gd name="T5" fmla="*/ 18 h 19"/>
                            <a:gd name="T6" fmla="*/ 0 w 31"/>
                            <a:gd name="T7" fmla="*/ 14 h 19"/>
                            <a:gd name="T8" fmla="*/ 0 w 31"/>
                            <a:gd name="T9" fmla="*/ 0 h 19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1"/>
                            <a:gd name="T16" fmla="*/ 0 h 19"/>
                            <a:gd name="T17" fmla="*/ 31 w 31"/>
                            <a:gd name="T18" fmla="*/ 19 h 19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1" h="19">
                              <a:moveTo>
                                <a:pt x="0" y="0"/>
                              </a:moveTo>
                              <a:lnTo>
                                <a:pt x="30" y="5"/>
                              </a:lnTo>
                              <a:lnTo>
                                <a:pt x="30" y="18"/>
                              </a:lnTo>
                              <a:lnTo>
                                <a:pt x="0" y="14"/>
                              </a:lnTo>
                              <a:lnTo>
                                <a:pt x="0" y="0"/>
                              </a:lnTo>
                            </a:path>
                          </a:pathLst>
                        </a:cu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9542" name="Group 59"/>
                <p:cNvGrpSpPr>
                  <a:grpSpLocks/>
                </p:cNvGrpSpPr>
                <p:nvPr/>
              </p:nvGrpSpPr>
              <p:grpSpPr bwMode="auto">
                <a:xfrm>
                  <a:off x="3321" y="2063"/>
                  <a:ext cx="270" cy="588"/>
                  <a:chOff x="3321" y="2063"/>
                  <a:chExt cx="270" cy="588"/>
                </a:xfrm>
              </p:grpSpPr>
              <p:grpSp>
                <p:nvGrpSpPr>
                  <p:cNvPr id="19608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3321" y="2063"/>
                    <a:ext cx="270" cy="588"/>
                    <a:chOff x="3321" y="2063"/>
                    <a:chExt cx="270" cy="588"/>
                  </a:xfrm>
                </p:grpSpPr>
                <p:sp>
                  <p:nvSpPr>
                    <p:cNvPr id="19622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3372" y="2083"/>
                      <a:ext cx="157" cy="46"/>
                    </a:xfrm>
                    <a:custGeom>
                      <a:avLst/>
                      <a:gdLst>
                        <a:gd name="T0" fmla="*/ 0 w 157"/>
                        <a:gd name="T1" fmla="*/ 35 h 46"/>
                        <a:gd name="T2" fmla="*/ 96 w 157"/>
                        <a:gd name="T3" fmla="*/ 45 h 46"/>
                        <a:gd name="T4" fmla="*/ 156 w 157"/>
                        <a:gd name="T5" fmla="*/ 6 h 46"/>
                        <a:gd name="T6" fmla="*/ 65 w 157"/>
                        <a:gd name="T7" fmla="*/ 0 h 46"/>
                        <a:gd name="T8" fmla="*/ 0 w 157"/>
                        <a:gd name="T9" fmla="*/ 35 h 4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57"/>
                        <a:gd name="T16" fmla="*/ 0 h 46"/>
                        <a:gd name="T17" fmla="*/ 157 w 157"/>
                        <a:gd name="T18" fmla="*/ 46 h 4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57" h="46">
                          <a:moveTo>
                            <a:pt x="0" y="35"/>
                          </a:moveTo>
                          <a:lnTo>
                            <a:pt x="96" y="45"/>
                          </a:lnTo>
                          <a:lnTo>
                            <a:pt x="156" y="6"/>
                          </a:lnTo>
                          <a:lnTo>
                            <a:pt x="65" y="0"/>
                          </a:lnTo>
                          <a:lnTo>
                            <a:pt x="0" y="35"/>
                          </a:lnTo>
                        </a:path>
                      </a:pathLst>
                    </a:custGeom>
                    <a:solidFill>
                      <a:srgbClr val="00D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9623" name="Group 6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98" y="2063"/>
                      <a:ext cx="108" cy="57"/>
                      <a:chOff x="3398" y="2063"/>
                      <a:chExt cx="108" cy="57"/>
                    </a:xfrm>
                  </p:grpSpPr>
                  <p:sp>
                    <p:nvSpPr>
                      <p:cNvPr id="19630" name="Freeform 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98" y="2088"/>
                        <a:ext cx="63" cy="32"/>
                      </a:xfrm>
                      <a:custGeom>
                        <a:avLst/>
                        <a:gdLst>
                          <a:gd name="T0" fmla="*/ 1 w 63"/>
                          <a:gd name="T1" fmla="*/ 0 h 32"/>
                          <a:gd name="T2" fmla="*/ 62 w 63"/>
                          <a:gd name="T3" fmla="*/ 4 h 32"/>
                          <a:gd name="T4" fmla="*/ 62 w 63"/>
                          <a:gd name="T5" fmla="*/ 31 h 32"/>
                          <a:gd name="T6" fmla="*/ 0 w 63"/>
                          <a:gd name="T7" fmla="*/ 25 h 32"/>
                          <a:gd name="T8" fmla="*/ 1 w 63"/>
                          <a:gd name="T9" fmla="*/ 0 h 3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63"/>
                          <a:gd name="T16" fmla="*/ 0 h 32"/>
                          <a:gd name="T17" fmla="*/ 63 w 63"/>
                          <a:gd name="T18" fmla="*/ 32 h 3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63" h="32">
                            <a:moveTo>
                              <a:pt x="1" y="0"/>
                            </a:moveTo>
                            <a:lnTo>
                              <a:pt x="62" y="4"/>
                            </a:lnTo>
                            <a:lnTo>
                              <a:pt x="62" y="31"/>
                            </a:lnTo>
                            <a:lnTo>
                              <a:pt x="0" y="25"/>
                            </a:lnTo>
                            <a:lnTo>
                              <a:pt x="1" y="0"/>
                            </a:lnTo>
                          </a:path>
                        </a:pathLst>
                      </a:custGeom>
                      <a:solidFill>
                        <a:srgbClr val="00BFD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31" name="Freeform 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66" y="2068"/>
                        <a:ext cx="40" cy="52"/>
                      </a:xfrm>
                      <a:custGeom>
                        <a:avLst/>
                        <a:gdLst>
                          <a:gd name="T0" fmla="*/ 0 w 40"/>
                          <a:gd name="T1" fmla="*/ 23 h 52"/>
                          <a:gd name="T2" fmla="*/ 0 w 40"/>
                          <a:gd name="T3" fmla="*/ 51 h 52"/>
                          <a:gd name="T4" fmla="*/ 39 w 40"/>
                          <a:gd name="T5" fmla="*/ 23 h 52"/>
                          <a:gd name="T6" fmla="*/ 39 w 40"/>
                          <a:gd name="T7" fmla="*/ 0 h 52"/>
                          <a:gd name="T8" fmla="*/ 0 w 40"/>
                          <a:gd name="T9" fmla="*/ 23 h 5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40"/>
                          <a:gd name="T16" fmla="*/ 0 h 52"/>
                          <a:gd name="T17" fmla="*/ 40 w 40"/>
                          <a:gd name="T18" fmla="*/ 52 h 5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40" h="52">
                            <a:moveTo>
                              <a:pt x="0" y="23"/>
                            </a:moveTo>
                            <a:lnTo>
                              <a:pt x="0" y="51"/>
                            </a:lnTo>
                            <a:lnTo>
                              <a:pt x="39" y="23"/>
                            </a:lnTo>
                            <a:lnTo>
                              <a:pt x="39" y="0"/>
                            </a:lnTo>
                            <a:lnTo>
                              <a:pt x="0" y="23"/>
                            </a:lnTo>
                          </a:path>
                        </a:pathLst>
                      </a:custGeom>
                      <a:solidFill>
                        <a:srgbClr val="009FB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32" name="Freeform 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99" y="2063"/>
                        <a:ext cx="107" cy="26"/>
                      </a:xfrm>
                      <a:custGeom>
                        <a:avLst/>
                        <a:gdLst>
                          <a:gd name="T0" fmla="*/ 0 w 107"/>
                          <a:gd name="T1" fmla="*/ 20 h 26"/>
                          <a:gd name="T2" fmla="*/ 63 w 107"/>
                          <a:gd name="T3" fmla="*/ 25 h 26"/>
                          <a:gd name="T4" fmla="*/ 106 w 107"/>
                          <a:gd name="T5" fmla="*/ 4 h 26"/>
                          <a:gd name="T6" fmla="*/ 43 w 107"/>
                          <a:gd name="T7" fmla="*/ 0 h 26"/>
                          <a:gd name="T8" fmla="*/ 0 w 107"/>
                          <a:gd name="T9" fmla="*/ 20 h 2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07"/>
                          <a:gd name="T16" fmla="*/ 0 h 26"/>
                          <a:gd name="T17" fmla="*/ 107 w 107"/>
                          <a:gd name="T18" fmla="*/ 26 h 2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07" h="26">
                            <a:moveTo>
                              <a:pt x="0" y="20"/>
                            </a:moveTo>
                            <a:lnTo>
                              <a:pt x="63" y="25"/>
                            </a:lnTo>
                            <a:lnTo>
                              <a:pt x="106" y="4"/>
                            </a:lnTo>
                            <a:lnTo>
                              <a:pt x="43" y="0"/>
                            </a:lnTo>
                            <a:lnTo>
                              <a:pt x="0" y="20"/>
                            </a:lnTo>
                          </a:path>
                        </a:pathLst>
                      </a:custGeom>
                      <a:solidFill>
                        <a:srgbClr val="00D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9624" name="Freeform 66"/>
                    <p:cNvSpPr>
                      <a:spLocks/>
                    </p:cNvSpPr>
                    <p:nvPr/>
                  </p:nvSpPr>
                  <p:spPr bwMode="auto">
                    <a:xfrm>
                      <a:off x="3373" y="2123"/>
                      <a:ext cx="93" cy="200"/>
                    </a:xfrm>
                    <a:custGeom>
                      <a:avLst/>
                      <a:gdLst>
                        <a:gd name="T0" fmla="*/ 0 w 93"/>
                        <a:gd name="T1" fmla="*/ 0 h 200"/>
                        <a:gd name="T2" fmla="*/ 92 w 93"/>
                        <a:gd name="T3" fmla="*/ 10 h 200"/>
                        <a:gd name="T4" fmla="*/ 92 w 93"/>
                        <a:gd name="T5" fmla="*/ 199 h 200"/>
                        <a:gd name="T6" fmla="*/ 0 w 93"/>
                        <a:gd name="T7" fmla="*/ 179 h 200"/>
                        <a:gd name="T8" fmla="*/ 0 w 93"/>
                        <a:gd name="T9" fmla="*/ 0 h 20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3"/>
                        <a:gd name="T16" fmla="*/ 0 h 200"/>
                        <a:gd name="T17" fmla="*/ 93 w 93"/>
                        <a:gd name="T18" fmla="*/ 200 h 20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3" h="200">
                          <a:moveTo>
                            <a:pt x="0" y="0"/>
                          </a:moveTo>
                          <a:lnTo>
                            <a:pt x="92" y="10"/>
                          </a:lnTo>
                          <a:lnTo>
                            <a:pt x="92" y="199"/>
                          </a:lnTo>
                          <a:lnTo>
                            <a:pt x="0" y="17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BFD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25" name="Freeform 67"/>
                    <p:cNvSpPr>
                      <a:spLocks/>
                    </p:cNvSpPr>
                    <p:nvPr/>
                  </p:nvSpPr>
                  <p:spPr bwMode="auto">
                    <a:xfrm>
                      <a:off x="3471" y="2090"/>
                      <a:ext cx="57" cy="233"/>
                    </a:xfrm>
                    <a:custGeom>
                      <a:avLst/>
                      <a:gdLst>
                        <a:gd name="T0" fmla="*/ 0 w 57"/>
                        <a:gd name="T1" fmla="*/ 43 h 233"/>
                        <a:gd name="T2" fmla="*/ 56 w 57"/>
                        <a:gd name="T3" fmla="*/ 0 h 233"/>
                        <a:gd name="T4" fmla="*/ 56 w 57"/>
                        <a:gd name="T5" fmla="*/ 177 h 233"/>
                        <a:gd name="T6" fmla="*/ 0 w 57"/>
                        <a:gd name="T7" fmla="*/ 232 h 233"/>
                        <a:gd name="T8" fmla="*/ 0 w 57"/>
                        <a:gd name="T9" fmla="*/ 43 h 23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7"/>
                        <a:gd name="T16" fmla="*/ 0 h 233"/>
                        <a:gd name="T17" fmla="*/ 57 w 57"/>
                        <a:gd name="T18" fmla="*/ 233 h 23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7" h="233">
                          <a:moveTo>
                            <a:pt x="0" y="43"/>
                          </a:moveTo>
                          <a:lnTo>
                            <a:pt x="56" y="0"/>
                          </a:lnTo>
                          <a:lnTo>
                            <a:pt x="56" y="177"/>
                          </a:lnTo>
                          <a:lnTo>
                            <a:pt x="0" y="232"/>
                          </a:lnTo>
                          <a:lnTo>
                            <a:pt x="0" y="43"/>
                          </a:lnTo>
                        </a:path>
                      </a:pathLst>
                    </a:custGeom>
                    <a:solidFill>
                      <a:srgbClr val="009F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26" name="Freeform 68"/>
                    <p:cNvSpPr>
                      <a:spLocks/>
                    </p:cNvSpPr>
                    <p:nvPr/>
                  </p:nvSpPr>
                  <p:spPr bwMode="auto">
                    <a:xfrm>
                      <a:off x="3470" y="2272"/>
                      <a:ext cx="121" cy="164"/>
                    </a:xfrm>
                    <a:custGeom>
                      <a:avLst/>
                      <a:gdLst>
                        <a:gd name="T0" fmla="*/ 60 w 121"/>
                        <a:gd name="T1" fmla="*/ 0 h 164"/>
                        <a:gd name="T2" fmla="*/ 0 w 121"/>
                        <a:gd name="T3" fmla="*/ 53 h 164"/>
                        <a:gd name="T4" fmla="*/ 23 w 121"/>
                        <a:gd name="T5" fmla="*/ 163 h 164"/>
                        <a:gd name="T6" fmla="*/ 120 w 121"/>
                        <a:gd name="T7" fmla="*/ 60 h 164"/>
                        <a:gd name="T8" fmla="*/ 60 w 121"/>
                        <a:gd name="T9" fmla="*/ 0 h 16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1"/>
                        <a:gd name="T16" fmla="*/ 0 h 164"/>
                        <a:gd name="T17" fmla="*/ 121 w 121"/>
                        <a:gd name="T18" fmla="*/ 164 h 16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1" h="164">
                          <a:moveTo>
                            <a:pt x="60" y="0"/>
                          </a:moveTo>
                          <a:lnTo>
                            <a:pt x="0" y="53"/>
                          </a:lnTo>
                          <a:lnTo>
                            <a:pt x="23" y="163"/>
                          </a:lnTo>
                          <a:lnTo>
                            <a:pt x="120" y="60"/>
                          </a:lnTo>
                          <a:lnTo>
                            <a:pt x="60" y="0"/>
                          </a:lnTo>
                        </a:path>
                      </a:pathLst>
                    </a:custGeom>
                    <a:solidFill>
                      <a:srgbClr val="00808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27" name="Freeform 69"/>
                    <p:cNvSpPr>
                      <a:spLocks/>
                    </p:cNvSpPr>
                    <p:nvPr/>
                  </p:nvSpPr>
                  <p:spPr bwMode="auto">
                    <a:xfrm>
                      <a:off x="3321" y="2307"/>
                      <a:ext cx="168" cy="129"/>
                    </a:xfrm>
                    <a:custGeom>
                      <a:avLst/>
                      <a:gdLst>
                        <a:gd name="T0" fmla="*/ 48 w 168"/>
                        <a:gd name="T1" fmla="*/ 0 h 129"/>
                        <a:gd name="T2" fmla="*/ 144 w 168"/>
                        <a:gd name="T3" fmla="*/ 19 h 129"/>
                        <a:gd name="T4" fmla="*/ 167 w 168"/>
                        <a:gd name="T5" fmla="*/ 128 h 129"/>
                        <a:gd name="T6" fmla="*/ 0 w 168"/>
                        <a:gd name="T7" fmla="*/ 92 h 129"/>
                        <a:gd name="T8" fmla="*/ 48 w 168"/>
                        <a:gd name="T9" fmla="*/ 0 h 12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8"/>
                        <a:gd name="T16" fmla="*/ 0 h 129"/>
                        <a:gd name="T17" fmla="*/ 168 w 168"/>
                        <a:gd name="T18" fmla="*/ 129 h 12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8" h="129">
                          <a:moveTo>
                            <a:pt x="48" y="0"/>
                          </a:moveTo>
                          <a:lnTo>
                            <a:pt x="144" y="19"/>
                          </a:lnTo>
                          <a:lnTo>
                            <a:pt x="167" y="128"/>
                          </a:lnTo>
                          <a:lnTo>
                            <a:pt x="0" y="92"/>
                          </a:lnTo>
                          <a:lnTo>
                            <a:pt x="48" y="0"/>
                          </a:lnTo>
                        </a:path>
                      </a:pathLst>
                    </a:custGeom>
                    <a:solidFill>
                      <a:srgbClr val="009F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28" name="Freeform 70"/>
                    <p:cNvSpPr>
                      <a:spLocks/>
                    </p:cNvSpPr>
                    <p:nvPr/>
                  </p:nvSpPr>
                  <p:spPr bwMode="auto">
                    <a:xfrm>
                      <a:off x="3492" y="2334"/>
                      <a:ext cx="99" cy="317"/>
                    </a:xfrm>
                    <a:custGeom>
                      <a:avLst/>
                      <a:gdLst>
                        <a:gd name="T0" fmla="*/ 1 w 99"/>
                        <a:gd name="T1" fmla="*/ 105 h 317"/>
                        <a:gd name="T2" fmla="*/ 98 w 99"/>
                        <a:gd name="T3" fmla="*/ 0 h 317"/>
                        <a:gd name="T4" fmla="*/ 98 w 99"/>
                        <a:gd name="T5" fmla="*/ 172 h 317"/>
                        <a:gd name="T6" fmla="*/ 0 w 99"/>
                        <a:gd name="T7" fmla="*/ 316 h 317"/>
                        <a:gd name="T8" fmla="*/ 1 w 99"/>
                        <a:gd name="T9" fmla="*/ 105 h 3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9"/>
                        <a:gd name="T16" fmla="*/ 0 h 317"/>
                        <a:gd name="T17" fmla="*/ 99 w 99"/>
                        <a:gd name="T18" fmla="*/ 317 h 3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9" h="317">
                          <a:moveTo>
                            <a:pt x="1" y="105"/>
                          </a:moveTo>
                          <a:lnTo>
                            <a:pt x="98" y="0"/>
                          </a:lnTo>
                          <a:lnTo>
                            <a:pt x="98" y="172"/>
                          </a:lnTo>
                          <a:lnTo>
                            <a:pt x="0" y="316"/>
                          </a:lnTo>
                          <a:lnTo>
                            <a:pt x="1" y="105"/>
                          </a:lnTo>
                        </a:path>
                      </a:pathLst>
                    </a:custGeom>
                    <a:solidFill>
                      <a:srgbClr val="009FB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29" name="Freeform 71"/>
                    <p:cNvSpPr>
                      <a:spLocks/>
                    </p:cNvSpPr>
                    <p:nvPr/>
                  </p:nvSpPr>
                  <p:spPr bwMode="auto">
                    <a:xfrm>
                      <a:off x="3321" y="2403"/>
                      <a:ext cx="167" cy="247"/>
                    </a:xfrm>
                    <a:custGeom>
                      <a:avLst/>
                      <a:gdLst>
                        <a:gd name="T0" fmla="*/ 0 w 167"/>
                        <a:gd name="T1" fmla="*/ 0 h 247"/>
                        <a:gd name="T2" fmla="*/ 166 w 167"/>
                        <a:gd name="T3" fmla="*/ 37 h 247"/>
                        <a:gd name="T4" fmla="*/ 166 w 167"/>
                        <a:gd name="T5" fmla="*/ 246 h 247"/>
                        <a:gd name="T6" fmla="*/ 0 w 167"/>
                        <a:gd name="T7" fmla="*/ 199 h 247"/>
                        <a:gd name="T8" fmla="*/ 0 w 167"/>
                        <a:gd name="T9" fmla="*/ 0 h 24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7"/>
                        <a:gd name="T16" fmla="*/ 0 h 247"/>
                        <a:gd name="T17" fmla="*/ 167 w 167"/>
                        <a:gd name="T18" fmla="*/ 247 h 24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7" h="247">
                          <a:moveTo>
                            <a:pt x="0" y="0"/>
                          </a:moveTo>
                          <a:lnTo>
                            <a:pt x="166" y="37"/>
                          </a:lnTo>
                          <a:lnTo>
                            <a:pt x="166" y="246"/>
                          </a:lnTo>
                          <a:lnTo>
                            <a:pt x="0" y="199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BFD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9609" name="Group 72"/>
                  <p:cNvGrpSpPr>
                    <a:grpSpLocks/>
                  </p:cNvGrpSpPr>
                  <p:nvPr/>
                </p:nvGrpSpPr>
                <p:grpSpPr bwMode="auto">
                  <a:xfrm>
                    <a:off x="3383" y="2132"/>
                    <a:ext cx="69" cy="128"/>
                    <a:chOff x="3383" y="2132"/>
                    <a:chExt cx="69" cy="128"/>
                  </a:xfrm>
                </p:grpSpPr>
                <p:grpSp>
                  <p:nvGrpSpPr>
                    <p:cNvPr id="19610" name="Group 7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83" y="2132"/>
                      <a:ext cx="69" cy="39"/>
                      <a:chOff x="3383" y="2132"/>
                      <a:chExt cx="69" cy="39"/>
                    </a:xfrm>
                  </p:grpSpPr>
                  <p:sp>
                    <p:nvSpPr>
                      <p:cNvPr id="19619" name="Freeform 7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83" y="2132"/>
                        <a:ext cx="11" cy="31"/>
                      </a:xfrm>
                      <a:custGeom>
                        <a:avLst/>
                        <a:gdLst>
                          <a:gd name="T0" fmla="*/ 0 w 11"/>
                          <a:gd name="T1" fmla="*/ 0 h 31"/>
                          <a:gd name="T2" fmla="*/ 10 w 11"/>
                          <a:gd name="T3" fmla="*/ 2 h 31"/>
                          <a:gd name="T4" fmla="*/ 10 w 11"/>
                          <a:gd name="T5" fmla="*/ 30 h 31"/>
                          <a:gd name="T6" fmla="*/ 0 w 11"/>
                          <a:gd name="T7" fmla="*/ 28 h 31"/>
                          <a:gd name="T8" fmla="*/ 0 w 11"/>
                          <a:gd name="T9" fmla="*/ 0 h 31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31"/>
                          <a:gd name="T17" fmla="*/ 11 w 11"/>
                          <a:gd name="T18" fmla="*/ 31 h 31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31">
                            <a:moveTo>
                              <a:pt x="0" y="0"/>
                            </a:moveTo>
                            <a:lnTo>
                              <a:pt x="10" y="2"/>
                            </a:lnTo>
                            <a:lnTo>
                              <a:pt x="10" y="30"/>
                            </a:lnTo>
                            <a:lnTo>
                              <a:pt x="0" y="28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20" name="Freeform 7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1" y="2135"/>
                        <a:ext cx="11" cy="33"/>
                      </a:xfrm>
                      <a:custGeom>
                        <a:avLst/>
                        <a:gdLst>
                          <a:gd name="T0" fmla="*/ 0 w 11"/>
                          <a:gd name="T1" fmla="*/ 0 h 33"/>
                          <a:gd name="T2" fmla="*/ 10 w 11"/>
                          <a:gd name="T3" fmla="*/ 2 h 33"/>
                          <a:gd name="T4" fmla="*/ 10 w 11"/>
                          <a:gd name="T5" fmla="*/ 32 h 33"/>
                          <a:gd name="T6" fmla="*/ 0 w 11"/>
                          <a:gd name="T7" fmla="*/ 29 h 33"/>
                          <a:gd name="T8" fmla="*/ 0 w 11"/>
                          <a:gd name="T9" fmla="*/ 0 h 3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33"/>
                          <a:gd name="T17" fmla="*/ 11 w 11"/>
                          <a:gd name="T18" fmla="*/ 33 h 3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33">
                            <a:moveTo>
                              <a:pt x="0" y="0"/>
                            </a:moveTo>
                            <a:lnTo>
                              <a:pt x="10" y="2"/>
                            </a:lnTo>
                            <a:lnTo>
                              <a:pt x="10" y="32"/>
                            </a:lnTo>
                            <a:lnTo>
                              <a:pt x="0" y="2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21" name="Freeform 7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41" y="2139"/>
                        <a:ext cx="11" cy="32"/>
                      </a:xfrm>
                      <a:custGeom>
                        <a:avLst/>
                        <a:gdLst>
                          <a:gd name="T0" fmla="*/ 0 w 11"/>
                          <a:gd name="T1" fmla="*/ 0 h 32"/>
                          <a:gd name="T2" fmla="*/ 10 w 11"/>
                          <a:gd name="T3" fmla="*/ 2 h 32"/>
                          <a:gd name="T4" fmla="*/ 10 w 11"/>
                          <a:gd name="T5" fmla="*/ 31 h 32"/>
                          <a:gd name="T6" fmla="*/ 0 w 11"/>
                          <a:gd name="T7" fmla="*/ 29 h 32"/>
                          <a:gd name="T8" fmla="*/ 0 w 11"/>
                          <a:gd name="T9" fmla="*/ 0 h 3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32"/>
                          <a:gd name="T17" fmla="*/ 11 w 11"/>
                          <a:gd name="T18" fmla="*/ 32 h 3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32">
                            <a:moveTo>
                              <a:pt x="0" y="0"/>
                            </a:moveTo>
                            <a:lnTo>
                              <a:pt x="10" y="2"/>
                            </a:lnTo>
                            <a:lnTo>
                              <a:pt x="10" y="31"/>
                            </a:lnTo>
                            <a:lnTo>
                              <a:pt x="0" y="2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9611" name="Group 7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83" y="2174"/>
                      <a:ext cx="69" cy="42"/>
                      <a:chOff x="3383" y="2174"/>
                      <a:chExt cx="69" cy="42"/>
                    </a:xfrm>
                  </p:grpSpPr>
                  <p:sp>
                    <p:nvSpPr>
                      <p:cNvPr id="19616" name="Freeform 7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83" y="2174"/>
                        <a:ext cx="11" cy="32"/>
                      </a:xfrm>
                      <a:custGeom>
                        <a:avLst/>
                        <a:gdLst>
                          <a:gd name="T0" fmla="*/ 0 w 11"/>
                          <a:gd name="T1" fmla="*/ 0 h 32"/>
                          <a:gd name="T2" fmla="*/ 10 w 11"/>
                          <a:gd name="T3" fmla="*/ 3 h 32"/>
                          <a:gd name="T4" fmla="*/ 10 w 11"/>
                          <a:gd name="T5" fmla="*/ 31 h 32"/>
                          <a:gd name="T6" fmla="*/ 0 w 11"/>
                          <a:gd name="T7" fmla="*/ 29 h 32"/>
                          <a:gd name="T8" fmla="*/ 0 w 11"/>
                          <a:gd name="T9" fmla="*/ 0 h 3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32"/>
                          <a:gd name="T17" fmla="*/ 11 w 11"/>
                          <a:gd name="T18" fmla="*/ 32 h 3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32">
                            <a:moveTo>
                              <a:pt x="0" y="0"/>
                            </a:moveTo>
                            <a:lnTo>
                              <a:pt x="10" y="3"/>
                            </a:lnTo>
                            <a:lnTo>
                              <a:pt x="10" y="31"/>
                            </a:lnTo>
                            <a:lnTo>
                              <a:pt x="0" y="2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17" name="Freeform 7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1" y="2179"/>
                        <a:ext cx="11" cy="33"/>
                      </a:xfrm>
                      <a:custGeom>
                        <a:avLst/>
                        <a:gdLst>
                          <a:gd name="T0" fmla="*/ 0 w 11"/>
                          <a:gd name="T1" fmla="*/ 0 h 33"/>
                          <a:gd name="T2" fmla="*/ 10 w 11"/>
                          <a:gd name="T3" fmla="*/ 3 h 33"/>
                          <a:gd name="T4" fmla="*/ 10 w 11"/>
                          <a:gd name="T5" fmla="*/ 32 h 33"/>
                          <a:gd name="T6" fmla="*/ 0 w 11"/>
                          <a:gd name="T7" fmla="*/ 29 h 33"/>
                          <a:gd name="T8" fmla="*/ 0 w 11"/>
                          <a:gd name="T9" fmla="*/ 0 h 3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33"/>
                          <a:gd name="T17" fmla="*/ 11 w 11"/>
                          <a:gd name="T18" fmla="*/ 33 h 3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33">
                            <a:moveTo>
                              <a:pt x="0" y="0"/>
                            </a:moveTo>
                            <a:lnTo>
                              <a:pt x="10" y="3"/>
                            </a:lnTo>
                            <a:lnTo>
                              <a:pt x="10" y="32"/>
                            </a:lnTo>
                            <a:lnTo>
                              <a:pt x="0" y="2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18" name="Freeform 8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41" y="2184"/>
                        <a:ext cx="11" cy="32"/>
                      </a:xfrm>
                      <a:custGeom>
                        <a:avLst/>
                        <a:gdLst>
                          <a:gd name="T0" fmla="*/ 0 w 11"/>
                          <a:gd name="T1" fmla="*/ 0 h 32"/>
                          <a:gd name="T2" fmla="*/ 10 w 11"/>
                          <a:gd name="T3" fmla="*/ 3 h 32"/>
                          <a:gd name="T4" fmla="*/ 10 w 11"/>
                          <a:gd name="T5" fmla="*/ 31 h 32"/>
                          <a:gd name="T6" fmla="*/ 0 w 11"/>
                          <a:gd name="T7" fmla="*/ 28 h 32"/>
                          <a:gd name="T8" fmla="*/ 0 w 11"/>
                          <a:gd name="T9" fmla="*/ 0 h 3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32"/>
                          <a:gd name="T17" fmla="*/ 11 w 11"/>
                          <a:gd name="T18" fmla="*/ 32 h 3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32">
                            <a:moveTo>
                              <a:pt x="0" y="0"/>
                            </a:moveTo>
                            <a:lnTo>
                              <a:pt x="10" y="3"/>
                            </a:lnTo>
                            <a:lnTo>
                              <a:pt x="10" y="31"/>
                            </a:lnTo>
                            <a:lnTo>
                              <a:pt x="0" y="28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9612" name="Group 8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83" y="2217"/>
                      <a:ext cx="69" cy="43"/>
                      <a:chOff x="3383" y="2217"/>
                      <a:chExt cx="69" cy="43"/>
                    </a:xfrm>
                  </p:grpSpPr>
                  <p:sp>
                    <p:nvSpPr>
                      <p:cNvPr id="19613" name="Freeform 8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83" y="2217"/>
                        <a:ext cx="11" cy="33"/>
                      </a:xfrm>
                      <a:custGeom>
                        <a:avLst/>
                        <a:gdLst>
                          <a:gd name="T0" fmla="*/ 0 w 11"/>
                          <a:gd name="T1" fmla="*/ 0 h 33"/>
                          <a:gd name="T2" fmla="*/ 10 w 11"/>
                          <a:gd name="T3" fmla="*/ 3 h 33"/>
                          <a:gd name="T4" fmla="*/ 10 w 11"/>
                          <a:gd name="T5" fmla="*/ 32 h 33"/>
                          <a:gd name="T6" fmla="*/ 0 w 11"/>
                          <a:gd name="T7" fmla="*/ 29 h 33"/>
                          <a:gd name="T8" fmla="*/ 0 w 11"/>
                          <a:gd name="T9" fmla="*/ 0 h 3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33"/>
                          <a:gd name="T17" fmla="*/ 11 w 11"/>
                          <a:gd name="T18" fmla="*/ 33 h 3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33">
                            <a:moveTo>
                              <a:pt x="0" y="0"/>
                            </a:moveTo>
                            <a:lnTo>
                              <a:pt x="10" y="3"/>
                            </a:lnTo>
                            <a:lnTo>
                              <a:pt x="10" y="32"/>
                            </a:lnTo>
                            <a:lnTo>
                              <a:pt x="0" y="2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14" name="Freeform 8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11" y="2223"/>
                        <a:ext cx="11" cy="32"/>
                      </a:xfrm>
                      <a:custGeom>
                        <a:avLst/>
                        <a:gdLst>
                          <a:gd name="T0" fmla="*/ 0 w 11"/>
                          <a:gd name="T1" fmla="*/ 0 h 32"/>
                          <a:gd name="T2" fmla="*/ 10 w 11"/>
                          <a:gd name="T3" fmla="*/ 2 h 32"/>
                          <a:gd name="T4" fmla="*/ 10 w 11"/>
                          <a:gd name="T5" fmla="*/ 31 h 32"/>
                          <a:gd name="T6" fmla="*/ 0 w 11"/>
                          <a:gd name="T7" fmla="*/ 29 h 32"/>
                          <a:gd name="T8" fmla="*/ 0 w 11"/>
                          <a:gd name="T9" fmla="*/ 0 h 3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32"/>
                          <a:gd name="T17" fmla="*/ 11 w 11"/>
                          <a:gd name="T18" fmla="*/ 32 h 3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32">
                            <a:moveTo>
                              <a:pt x="0" y="0"/>
                            </a:moveTo>
                            <a:lnTo>
                              <a:pt x="10" y="2"/>
                            </a:lnTo>
                            <a:lnTo>
                              <a:pt x="10" y="31"/>
                            </a:lnTo>
                            <a:lnTo>
                              <a:pt x="0" y="2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15" name="Freeform 8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41" y="2228"/>
                        <a:ext cx="11" cy="32"/>
                      </a:xfrm>
                      <a:custGeom>
                        <a:avLst/>
                        <a:gdLst>
                          <a:gd name="T0" fmla="*/ 0 w 11"/>
                          <a:gd name="T1" fmla="*/ 0 h 32"/>
                          <a:gd name="T2" fmla="*/ 10 w 11"/>
                          <a:gd name="T3" fmla="*/ 2 h 32"/>
                          <a:gd name="T4" fmla="*/ 10 w 11"/>
                          <a:gd name="T5" fmla="*/ 31 h 32"/>
                          <a:gd name="T6" fmla="*/ 0 w 11"/>
                          <a:gd name="T7" fmla="*/ 28 h 32"/>
                          <a:gd name="T8" fmla="*/ 0 w 11"/>
                          <a:gd name="T9" fmla="*/ 0 h 3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"/>
                          <a:gd name="T16" fmla="*/ 0 h 32"/>
                          <a:gd name="T17" fmla="*/ 11 w 11"/>
                          <a:gd name="T18" fmla="*/ 32 h 3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" h="32">
                            <a:moveTo>
                              <a:pt x="0" y="0"/>
                            </a:moveTo>
                            <a:lnTo>
                              <a:pt x="10" y="2"/>
                            </a:lnTo>
                            <a:lnTo>
                              <a:pt x="10" y="31"/>
                            </a:lnTo>
                            <a:lnTo>
                              <a:pt x="0" y="28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19543" name="Group 85"/>
                <p:cNvGrpSpPr>
                  <a:grpSpLocks/>
                </p:cNvGrpSpPr>
                <p:nvPr/>
              </p:nvGrpSpPr>
              <p:grpSpPr bwMode="auto">
                <a:xfrm>
                  <a:off x="2592" y="1938"/>
                  <a:ext cx="407" cy="719"/>
                  <a:chOff x="2592" y="1938"/>
                  <a:chExt cx="407" cy="719"/>
                </a:xfrm>
              </p:grpSpPr>
              <p:sp>
                <p:nvSpPr>
                  <p:cNvPr id="19580" name="Freeform 86"/>
                  <p:cNvSpPr>
                    <a:spLocks/>
                  </p:cNvSpPr>
                  <p:nvPr/>
                </p:nvSpPr>
                <p:spPr bwMode="auto">
                  <a:xfrm>
                    <a:off x="2592" y="1980"/>
                    <a:ext cx="406" cy="75"/>
                  </a:xfrm>
                  <a:custGeom>
                    <a:avLst/>
                    <a:gdLst>
                      <a:gd name="T0" fmla="*/ 0 w 406"/>
                      <a:gd name="T1" fmla="*/ 44 h 75"/>
                      <a:gd name="T2" fmla="*/ 232 w 406"/>
                      <a:gd name="T3" fmla="*/ 74 h 75"/>
                      <a:gd name="T4" fmla="*/ 405 w 406"/>
                      <a:gd name="T5" fmla="*/ 22 h 75"/>
                      <a:gd name="T6" fmla="*/ 193 w 406"/>
                      <a:gd name="T7" fmla="*/ 0 h 75"/>
                      <a:gd name="T8" fmla="*/ 0 w 406"/>
                      <a:gd name="T9" fmla="*/ 44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406"/>
                      <a:gd name="T16" fmla="*/ 0 h 75"/>
                      <a:gd name="T17" fmla="*/ 406 w 406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406" h="75">
                        <a:moveTo>
                          <a:pt x="0" y="44"/>
                        </a:moveTo>
                        <a:lnTo>
                          <a:pt x="232" y="74"/>
                        </a:lnTo>
                        <a:lnTo>
                          <a:pt x="405" y="22"/>
                        </a:lnTo>
                        <a:lnTo>
                          <a:pt x="193" y="0"/>
                        </a:lnTo>
                        <a:lnTo>
                          <a:pt x="0" y="44"/>
                        </a:lnTo>
                      </a:path>
                    </a:pathLst>
                  </a:custGeom>
                  <a:solidFill>
                    <a:srgbClr val="DF3F5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9581" name="Freeform 87"/>
                  <p:cNvSpPr>
                    <a:spLocks/>
                  </p:cNvSpPr>
                  <p:nvPr/>
                </p:nvSpPr>
                <p:spPr bwMode="auto">
                  <a:xfrm>
                    <a:off x="2592" y="2027"/>
                    <a:ext cx="230" cy="629"/>
                  </a:xfrm>
                  <a:custGeom>
                    <a:avLst/>
                    <a:gdLst>
                      <a:gd name="T0" fmla="*/ 0 w 230"/>
                      <a:gd name="T1" fmla="*/ 0 h 629"/>
                      <a:gd name="T2" fmla="*/ 229 w 230"/>
                      <a:gd name="T3" fmla="*/ 32 h 629"/>
                      <a:gd name="T4" fmla="*/ 229 w 230"/>
                      <a:gd name="T5" fmla="*/ 628 h 629"/>
                      <a:gd name="T6" fmla="*/ 180 w 230"/>
                      <a:gd name="T7" fmla="*/ 614 h 629"/>
                      <a:gd name="T8" fmla="*/ 181 w 230"/>
                      <a:gd name="T9" fmla="*/ 539 h 629"/>
                      <a:gd name="T10" fmla="*/ 117 w 230"/>
                      <a:gd name="T11" fmla="*/ 518 h 629"/>
                      <a:gd name="T12" fmla="*/ 117 w 230"/>
                      <a:gd name="T13" fmla="*/ 584 h 629"/>
                      <a:gd name="T14" fmla="*/ 80 w 230"/>
                      <a:gd name="T15" fmla="*/ 571 h 629"/>
                      <a:gd name="T16" fmla="*/ 80 w 230"/>
                      <a:gd name="T17" fmla="*/ 504 h 629"/>
                      <a:gd name="T18" fmla="*/ 29 w 230"/>
                      <a:gd name="T19" fmla="*/ 484 h 629"/>
                      <a:gd name="T20" fmla="*/ 29 w 230"/>
                      <a:gd name="T21" fmla="*/ 552 h 629"/>
                      <a:gd name="T22" fmla="*/ 0 w 230"/>
                      <a:gd name="T23" fmla="*/ 541 h 629"/>
                      <a:gd name="T24" fmla="*/ 0 w 230"/>
                      <a:gd name="T25" fmla="*/ 0 h 629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230"/>
                      <a:gd name="T40" fmla="*/ 0 h 629"/>
                      <a:gd name="T41" fmla="*/ 230 w 230"/>
                      <a:gd name="T42" fmla="*/ 629 h 629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230" h="629">
                        <a:moveTo>
                          <a:pt x="0" y="0"/>
                        </a:moveTo>
                        <a:lnTo>
                          <a:pt x="229" y="32"/>
                        </a:lnTo>
                        <a:lnTo>
                          <a:pt x="229" y="628"/>
                        </a:lnTo>
                        <a:lnTo>
                          <a:pt x="180" y="614"/>
                        </a:lnTo>
                        <a:lnTo>
                          <a:pt x="181" y="539"/>
                        </a:lnTo>
                        <a:lnTo>
                          <a:pt x="117" y="518"/>
                        </a:lnTo>
                        <a:lnTo>
                          <a:pt x="117" y="584"/>
                        </a:lnTo>
                        <a:lnTo>
                          <a:pt x="80" y="571"/>
                        </a:lnTo>
                        <a:lnTo>
                          <a:pt x="80" y="504"/>
                        </a:lnTo>
                        <a:lnTo>
                          <a:pt x="29" y="484"/>
                        </a:lnTo>
                        <a:lnTo>
                          <a:pt x="29" y="552"/>
                        </a:lnTo>
                        <a:lnTo>
                          <a:pt x="0" y="541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FF5F7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rgbClr val="000000"/>
                        </a:solidFill>
                        <a:round/>
                        <a:headEnd type="none" w="sm" len="sm"/>
                        <a:tailEnd type="none" w="sm" len="sm"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9582" name="Group 88"/>
                  <p:cNvGrpSpPr>
                    <a:grpSpLocks/>
                  </p:cNvGrpSpPr>
                  <p:nvPr/>
                </p:nvGrpSpPr>
                <p:grpSpPr bwMode="auto">
                  <a:xfrm>
                    <a:off x="2606" y="1938"/>
                    <a:ext cx="393" cy="719"/>
                    <a:chOff x="2606" y="1938"/>
                    <a:chExt cx="393" cy="719"/>
                  </a:xfrm>
                </p:grpSpPr>
                <p:sp>
                  <p:nvSpPr>
                    <p:cNvPr id="19583" name="Freeform 89"/>
                    <p:cNvSpPr>
                      <a:spLocks/>
                    </p:cNvSpPr>
                    <p:nvPr/>
                  </p:nvSpPr>
                  <p:spPr bwMode="auto">
                    <a:xfrm>
                      <a:off x="2827" y="2003"/>
                      <a:ext cx="172" cy="654"/>
                    </a:xfrm>
                    <a:custGeom>
                      <a:avLst/>
                      <a:gdLst>
                        <a:gd name="T0" fmla="*/ 0 w 172"/>
                        <a:gd name="T1" fmla="*/ 55 h 654"/>
                        <a:gd name="T2" fmla="*/ 169 w 172"/>
                        <a:gd name="T3" fmla="*/ 0 h 654"/>
                        <a:gd name="T4" fmla="*/ 171 w 172"/>
                        <a:gd name="T5" fmla="*/ 504 h 654"/>
                        <a:gd name="T6" fmla="*/ 0 w 172"/>
                        <a:gd name="T7" fmla="*/ 653 h 654"/>
                        <a:gd name="T8" fmla="*/ 0 w 172"/>
                        <a:gd name="T9" fmla="*/ 55 h 65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2"/>
                        <a:gd name="T16" fmla="*/ 0 h 654"/>
                        <a:gd name="T17" fmla="*/ 172 w 172"/>
                        <a:gd name="T18" fmla="*/ 654 h 65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2" h="654">
                          <a:moveTo>
                            <a:pt x="0" y="55"/>
                          </a:moveTo>
                          <a:lnTo>
                            <a:pt x="169" y="0"/>
                          </a:lnTo>
                          <a:lnTo>
                            <a:pt x="171" y="504"/>
                          </a:lnTo>
                          <a:lnTo>
                            <a:pt x="0" y="653"/>
                          </a:lnTo>
                          <a:lnTo>
                            <a:pt x="0" y="55"/>
                          </a:lnTo>
                        </a:path>
                      </a:pathLst>
                    </a:custGeom>
                    <a:solidFill>
                      <a:srgbClr val="DF1F3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9584" name="Group 9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12" y="2547"/>
                      <a:ext cx="63" cy="65"/>
                      <a:chOff x="2712" y="2547"/>
                      <a:chExt cx="63" cy="65"/>
                    </a:xfrm>
                  </p:grpSpPr>
                  <p:sp>
                    <p:nvSpPr>
                      <p:cNvPr id="19606" name="Freeform 9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750" y="2561"/>
                        <a:ext cx="25" cy="44"/>
                      </a:xfrm>
                      <a:custGeom>
                        <a:avLst/>
                        <a:gdLst>
                          <a:gd name="T0" fmla="*/ 0 w 25"/>
                          <a:gd name="T1" fmla="*/ 0 h 44"/>
                          <a:gd name="T2" fmla="*/ 0 w 25"/>
                          <a:gd name="T3" fmla="*/ 32 h 44"/>
                          <a:gd name="T4" fmla="*/ 24 w 25"/>
                          <a:gd name="T5" fmla="*/ 43 h 44"/>
                          <a:gd name="T6" fmla="*/ 24 w 25"/>
                          <a:gd name="T7" fmla="*/ 9 h 44"/>
                          <a:gd name="T8" fmla="*/ 0 w 25"/>
                          <a:gd name="T9" fmla="*/ 0 h 4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5"/>
                          <a:gd name="T16" fmla="*/ 0 h 44"/>
                          <a:gd name="T17" fmla="*/ 25 w 25"/>
                          <a:gd name="T18" fmla="*/ 44 h 4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5" h="44">
                            <a:moveTo>
                              <a:pt x="0" y="0"/>
                            </a:moveTo>
                            <a:lnTo>
                              <a:pt x="0" y="32"/>
                            </a:lnTo>
                            <a:lnTo>
                              <a:pt x="24" y="43"/>
                            </a:lnTo>
                            <a:lnTo>
                              <a:pt x="24" y="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FF00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07" name="Freeform 9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712" y="2547"/>
                        <a:ext cx="34" cy="65"/>
                      </a:xfrm>
                      <a:custGeom>
                        <a:avLst/>
                        <a:gdLst>
                          <a:gd name="T0" fmla="*/ 0 w 34"/>
                          <a:gd name="T1" fmla="*/ 0 h 65"/>
                          <a:gd name="T2" fmla="*/ 0 w 34"/>
                          <a:gd name="T3" fmla="*/ 64 h 65"/>
                          <a:gd name="T4" fmla="*/ 33 w 34"/>
                          <a:gd name="T5" fmla="*/ 46 h 65"/>
                          <a:gd name="T6" fmla="*/ 33 w 34"/>
                          <a:gd name="T7" fmla="*/ 13 h 65"/>
                          <a:gd name="T8" fmla="*/ 0 w 34"/>
                          <a:gd name="T9" fmla="*/ 0 h 6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4"/>
                          <a:gd name="T16" fmla="*/ 0 h 65"/>
                          <a:gd name="T17" fmla="*/ 34 w 34"/>
                          <a:gd name="T18" fmla="*/ 65 h 6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4" h="65">
                            <a:moveTo>
                              <a:pt x="0" y="0"/>
                            </a:moveTo>
                            <a:lnTo>
                              <a:pt x="0" y="64"/>
                            </a:lnTo>
                            <a:lnTo>
                              <a:pt x="33" y="46"/>
                            </a:lnTo>
                            <a:lnTo>
                              <a:pt x="33" y="1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DF1F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9585" name="Group 9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21" y="2513"/>
                      <a:ext cx="65" cy="67"/>
                      <a:chOff x="2621" y="2513"/>
                      <a:chExt cx="65" cy="67"/>
                    </a:xfrm>
                  </p:grpSpPr>
                  <p:sp>
                    <p:nvSpPr>
                      <p:cNvPr id="19604" name="Freeform 9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60" y="2527"/>
                        <a:ext cx="26" cy="44"/>
                      </a:xfrm>
                      <a:custGeom>
                        <a:avLst/>
                        <a:gdLst>
                          <a:gd name="T0" fmla="*/ 0 w 26"/>
                          <a:gd name="T1" fmla="*/ 0 h 44"/>
                          <a:gd name="T2" fmla="*/ 0 w 26"/>
                          <a:gd name="T3" fmla="*/ 33 h 44"/>
                          <a:gd name="T4" fmla="*/ 25 w 26"/>
                          <a:gd name="T5" fmla="*/ 43 h 44"/>
                          <a:gd name="T6" fmla="*/ 25 w 26"/>
                          <a:gd name="T7" fmla="*/ 10 h 44"/>
                          <a:gd name="T8" fmla="*/ 0 w 26"/>
                          <a:gd name="T9" fmla="*/ 0 h 4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6"/>
                          <a:gd name="T16" fmla="*/ 0 h 44"/>
                          <a:gd name="T17" fmla="*/ 26 w 26"/>
                          <a:gd name="T18" fmla="*/ 44 h 4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6" h="44">
                            <a:moveTo>
                              <a:pt x="0" y="0"/>
                            </a:moveTo>
                            <a:lnTo>
                              <a:pt x="0" y="33"/>
                            </a:lnTo>
                            <a:lnTo>
                              <a:pt x="25" y="43"/>
                            </a:lnTo>
                            <a:lnTo>
                              <a:pt x="25" y="1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FF001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605" name="Freeform 9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21" y="2513"/>
                        <a:ext cx="35" cy="67"/>
                      </a:xfrm>
                      <a:custGeom>
                        <a:avLst/>
                        <a:gdLst>
                          <a:gd name="T0" fmla="*/ 0 w 35"/>
                          <a:gd name="T1" fmla="*/ 0 h 67"/>
                          <a:gd name="T2" fmla="*/ 0 w 35"/>
                          <a:gd name="T3" fmla="*/ 66 h 67"/>
                          <a:gd name="T4" fmla="*/ 34 w 35"/>
                          <a:gd name="T5" fmla="*/ 48 h 67"/>
                          <a:gd name="T6" fmla="*/ 34 w 35"/>
                          <a:gd name="T7" fmla="*/ 15 h 67"/>
                          <a:gd name="T8" fmla="*/ 0 w 35"/>
                          <a:gd name="T9" fmla="*/ 0 h 6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35"/>
                          <a:gd name="T16" fmla="*/ 0 h 67"/>
                          <a:gd name="T17" fmla="*/ 35 w 35"/>
                          <a:gd name="T18" fmla="*/ 67 h 6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35" h="67">
                            <a:moveTo>
                              <a:pt x="0" y="0"/>
                            </a:moveTo>
                            <a:lnTo>
                              <a:pt x="0" y="66"/>
                            </a:lnTo>
                            <a:lnTo>
                              <a:pt x="34" y="48"/>
                            </a:lnTo>
                            <a:lnTo>
                              <a:pt x="34" y="1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DF1F3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9586" name="Group 9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06" y="2043"/>
                      <a:ext cx="202" cy="495"/>
                      <a:chOff x="2606" y="2043"/>
                      <a:chExt cx="202" cy="495"/>
                    </a:xfrm>
                  </p:grpSpPr>
                  <p:sp>
                    <p:nvSpPr>
                      <p:cNvPr id="19593" name="Freeform 9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09" y="2043"/>
                        <a:ext cx="186" cy="495"/>
                      </a:xfrm>
                      <a:custGeom>
                        <a:avLst/>
                        <a:gdLst>
                          <a:gd name="T0" fmla="*/ 0 w 186"/>
                          <a:gd name="T1" fmla="*/ 0 h 495"/>
                          <a:gd name="T2" fmla="*/ 185 w 186"/>
                          <a:gd name="T3" fmla="*/ 26 h 495"/>
                          <a:gd name="T4" fmla="*/ 185 w 186"/>
                          <a:gd name="T5" fmla="*/ 494 h 495"/>
                          <a:gd name="T6" fmla="*/ 1 w 186"/>
                          <a:gd name="T7" fmla="*/ 428 h 495"/>
                          <a:gd name="T8" fmla="*/ 0 w 186"/>
                          <a:gd name="T9" fmla="*/ 0 h 49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86"/>
                          <a:gd name="T16" fmla="*/ 0 h 495"/>
                          <a:gd name="T17" fmla="*/ 186 w 186"/>
                          <a:gd name="T18" fmla="*/ 495 h 49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86" h="495">
                            <a:moveTo>
                              <a:pt x="0" y="0"/>
                            </a:moveTo>
                            <a:lnTo>
                              <a:pt x="185" y="26"/>
                            </a:lnTo>
                            <a:lnTo>
                              <a:pt x="185" y="494"/>
                            </a:lnTo>
                            <a:lnTo>
                              <a:pt x="1" y="428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9594" name="Group 9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06" y="2047"/>
                        <a:ext cx="202" cy="482"/>
                        <a:chOff x="2606" y="2047"/>
                        <a:chExt cx="202" cy="482"/>
                      </a:xfrm>
                    </p:grpSpPr>
                    <p:sp>
                      <p:nvSpPr>
                        <p:cNvPr id="19595" name="Line 9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8" y="2424"/>
                          <a:ext cx="200" cy="49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FF5F7F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596" name="Line 10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6" y="2360"/>
                          <a:ext cx="200" cy="42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FF5F7F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597" name="Line 10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1" y="2296"/>
                          <a:ext cx="195" cy="35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FF5F7F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598" name="Line 10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9" y="2228"/>
                          <a:ext cx="195" cy="32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FF5F7F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599" name="Line 1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13" y="2163"/>
                          <a:ext cx="191" cy="25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FF5F7F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00" name="Line 1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06" y="2104"/>
                          <a:ext cx="196" cy="19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FF5F7F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01" name="Line 1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50" y="2047"/>
                          <a:ext cx="0" cy="448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FF5F7F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02" name="Line 1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697" y="2055"/>
                          <a:ext cx="0" cy="459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FF5F7F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603" name="Line 1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748" y="2062"/>
                          <a:ext cx="0" cy="467"/>
                        </a:xfrm>
                        <a:prstGeom prst="line">
                          <a:avLst/>
                        </a:prstGeom>
                        <a:noFill/>
                        <a:ln w="12700">
                          <a:solidFill>
                            <a:srgbClr val="FF5F7F"/>
                          </a:solidFill>
                          <a:round/>
                          <a:headEnd type="none" w="sm" len="sm"/>
                          <a:tailEnd type="none" w="sm" len="sm"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 wrap="none" anchor="ctr"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9587" name="Group 10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680" y="1938"/>
                      <a:ext cx="240" cy="96"/>
                      <a:chOff x="2680" y="1938"/>
                      <a:chExt cx="240" cy="96"/>
                    </a:xfrm>
                  </p:grpSpPr>
                  <p:grpSp>
                    <p:nvGrpSpPr>
                      <p:cNvPr id="19588" name="Group 10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680" y="1938"/>
                        <a:ext cx="240" cy="96"/>
                        <a:chOff x="2680" y="1938"/>
                        <a:chExt cx="240" cy="96"/>
                      </a:xfrm>
                    </p:grpSpPr>
                    <p:sp>
                      <p:nvSpPr>
                        <p:cNvPr id="19590" name="Freeform 110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680" y="1938"/>
                          <a:ext cx="240" cy="35"/>
                        </a:xfrm>
                        <a:custGeom>
                          <a:avLst/>
                          <a:gdLst>
                            <a:gd name="T0" fmla="*/ 0 w 240"/>
                            <a:gd name="T1" fmla="*/ 22 h 35"/>
                            <a:gd name="T2" fmla="*/ 139 w 240"/>
                            <a:gd name="T3" fmla="*/ 34 h 35"/>
                            <a:gd name="T4" fmla="*/ 239 w 240"/>
                            <a:gd name="T5" fmla="*/ 11 h 35"/>
                            <a:gd name="T6" fmla="*/ 104 w 240"/>
                            <a:gd name="T7" fmla="*/ 0 h 35"/>
                            <a:gd name="T8" fmla="*/ 0 w 240"/>
                            <a:gd name="T9" fmla="*/ 22 h 35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240"/>
                            <a:gd name="T16" fmla="*/ 0 h 35"/>
                            <a:gd name="T17" fmla="*/ 240 w 240"/>
                            <a:gd name="T18" fmla="*/ 35 h 35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240" h="35">
                              <a:moveTo>
                                <a:pt x="0" y="22"/>
                              </a:moveTo>
                              <a:lnTo>
                                <a:pt x="139" y="34"/>
                              </a:lnTo>
                              <a:lnTo>
                                <a:pt x="239" y="11"/>
                              </a:lnTo>
                              <a:lnTo>
                                <a:pt x="104" y="0"/>
                              </a:lnTo>
                              <a:lnTo>
                                <a:pt x="0" y="22"/>
                              </a:lnTo>
                            </a:path>
                          </a:pathLst>
                        </a:custGeom>
                        <a:solidFill>
                          <a:srgbClr val="DF3F5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591" name="Freeform 111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823" y="1951"/>
                          <a:ext cx="96" cy="83"/>
                        </a:xfrm>
                        <a:custGeom>
                          <a:avLst/>
                          <a:gdLst>
                            <a:gd name="T0" fmla="*/ 0 w 96"/>
                            <a:gd name="T1" fmla="*/ 25 h 83"/>
                            <a:gd name="T2" fmla="*/ 95 w 96"/>
                            <a:gd name="T3" fmla="*/ 0 h 83"/>
                            <a:gd name="T4" fmla="*/ 95 w 96"/>
                            <a:gd name="T5" fmla="*/ 52 h 83"/>
                            <a:gd name="T6" fmla="*/ 0 w 96"/>
                            <a:gd name="T7" fmla="*/ 82 h 83"/>
                            <a:gd name="T8" fmla="*/ 0 w 96"/>
                            <a:gd name="T9" fmla="*/ 25 h 83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96"/>
                            <a:gd name="T16" fmla="*/ 0 h 83"/>
                            <a:gd name="T17" fmla="*/ 96 w 96"/>
                            <a:gd name="T18" fmla="*/ 83 h 83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96" h="83">
                              <a:moveTo>
                                <a:pt x="0" y="25"/>
                              </a:moveTo>
                              <a:lnTo>
                                <a:pt x="95" y="0"/>
                              </a:lnTo>
                              <a:lnTo>
                                <a:pt x="95" y="52"/>
                              </a:lnTo>
                              <a:lnTo>
                                <a:pt x="0" y="82"/>
                              </a:lnTo>
                              <a:lnTo>
                                <a:pt x="0" y="25"/>
                              </a:lnTo>
                            </a:path>
                          </a:pathLst>
                        </a:custGeom>
                        <a:solidFill>
                          <a:srgbClr val="DF1F3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592" name="Freeform 112"/>
                        <p:cNvSpPr>
                          <a:spLocks/>
                        </p:cNvSpPr>
                        <p:nvPr/>
                      </p:nvSpPr>
                      <p:spPr bwMode="auto">
                        <a:xfrm>
                          <a:off x="2680" y="1964"/>
                          <a:ext cx="138" cy="70"/>
                        </a:xfrm>
                        <a:custGeom>
                          <a:avLst/>
                          <a:gdLst>
                            <a:gd name="T0" fmla="*/ 137 w 138"/>
                            <a:gd name="T1" fmla="*/ 13 h 70"/>
                            <a:gd name="T2" fmla="*/ 137 w 138"/>
                            <a:gd name="T3" fmla="*/ 69 h 70"/>
                            <a:gd name="T4" fmla="*/ 0 w 138"/>
                            <a:gd name="T5" fmla="*/ 53 h 70"/>
                            <a:gd name="T6" fmla="*/ 0 w 138"/>
                            <a:gd name="T7" fmla="*/ 0 h 70"/>
                            <a:gd name="T8" fmla="*/ 137 w 138"/>
                            <a:gd name="T9" fmla="*/ 13 h 70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138"/>
                            <a:gd name="T16" fmla="*/ 0 h 70"/>
                            <a:gd name="T17" fmla="*/ 138 w 138"/>
                            <a:gd name="T18" fmla="*/ 70 h 70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138" h="70">
                              <a:moveTo>
                                <a:pt x="137" y="13"/>
                              </a:moveTo>
                              <a:lnTo>
                                <a:pt x="137" y="69"/>
                              </a:lnTo>
                              <a:lnTo>
                                <a:pt x="0" y="53"/>
                              </a:lnTo>
                              <a:lnTo>
                                <a:pt x="0" y="0"/>
                              </a:lnTo>
                              <a:lnTo>
                                <a:pt x="137" y="13"/>
                              </a:lnTo>
                            </a:path>
                          </a:pathLst>
                        </a:custGeom>
                        <a:solidFill>
                          <a:srgbClr val="FF5F7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 cap="rnd">
                              <a:solidFill>
                                <a:srgbClr val="000000"/>
                              </a:solidFill>
                              <a:round/>
                              <a:headEnd type="none" w="sm" len="sm"/>
                              <a:tailEnd type="none" w="sm" len="sm"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sp>
                    <p:nvSpPr>
                      <p:cNvPr id="19589" name="Freeform 11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699" y="1976"/>
                        <a:ext cx="77" cy="13"/>
                      </a:xfrm>
                      <a:custGeom>
                        <a:avLst/>
                        <a:gdLst>
                          <a:gd name="T0" fmla="*/ 0 w 77"/>
                          <a:gd name="T1" fmla="*/ 0 h 13"/>
                          <a:gd name="T2" fmla="*/ 76 w 77"/>
                          <a:gd name="T3" fmla="*/ 5 h 13"/>
                          <a:gd name="T4" fmla="*/ 76 w 77"/>
                          <a:gd name="T5" fmla="*/ 12 h 13"/>
                          <a:gd name="T6" fmla="*/ 0 w 77"/>
                          <a:gd name="T7" fmla="*/ 8 h 13"/>
                          <a:gd name="T8" fmla="*/ 0 w 77"/>
                          <a:gd name="T9" fmla="*/ 0 h 1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77"/>
                          <a:gd name="T16" fmla="*/ 0 h 13"/>
                          <a:gd name="T17" fmla="*/ 77 w 77"/>
                          <a:gd name="T18" fmla="*/ 13 h 1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77" h="13">
                            <a:moveTo>
                              <a:pt x="0" y="0"/>
                            </a:moveTo>
                            <a:lnTo>
                              <a:pt x="76" y="5"/>
                            </a:lnTo>
                            <a:lnTo>
                              <a:pt x="76" y="12"/>
                            </a:lnTo>
                            <a:lnTo>
                              <a:pt x="0" y="8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19544" name="Group 114"/>
                <p:cNvGrpSpPr>
                  <a:grpSpLocks/>
                </p:cNvGrpSpPr>
                <p:nvPr/>
              </p:nvGrpSpPr>
              <p:grpSpPr bwMode="auto">
                <a:xfrm>
                  <a:off x="2861" y="2167"/>
                  <a:ext cx="388" cy="575"/>
                  <a:chOff x="2861" y="2167"/>
                  <a:chExt cx="388" cy="575"/>
                </a:xfrm>
              </p:grpSpPr>
              <p:grpSp>
                <p:nvGrpSpPr>
                  <p:cNvPr id="19567" name="Group 115"/>
                  <p:cNvGrpSpPr>
                    <a:grpSpLocks/>
                  </p:cNvGrpSpPr>
                  <p:nvPr/>
                </p:nvGrpSpPr>
                <p:grpSpPr bwMode="auto">
                  <a:xfrm>
                    <a:off x="2861" y="2167"/>
                    <a:ext cx="388" cy="575"/>
                    <a:chOff x="2861" y="2167"/>
                    <a:chExt cx="388" cy="575"/>
                  </a:xfrm>
                </p:grpSpPr>
                <p:sp>
                  <p:nvSpPr>
                    <p:cNvPr id="19573" name="Freeform 116"/>
                    <p:cNvSpPr>
                      <a:spLocks/>
                    </p:cNvSpPr>
                    <p:nvPr/>
                  </p:nvSpPr>
                  <p:spPr bwMode="auto">
                    <a:xfrm>
                      <a:off x="2861" y="2176"/>
                      <a:ext cx="388" cy="152"/>
                    </a:xfrm>
                    <a:custGeom>
                      <a:avLst/>
                      <a:gdLst>
                        <a:gd name="T0" fmla="*/ 0 w 388"/>
                        <a:gd name="T1" fmla="*/ 111 h 152"/>
                        <a:gd name="T2" fmla="*/ 187 w 388"/>
                        <a:gd name="T3" fmla="*/ 151 h 152"/>
                        <a:gd name="T4" fmla="*/ 387 w 388"/>
                        <a:gd name="T5" fmla="*/ 28 h 152"/>
                        <a:gd name="T6" fmla="*/ 226 w 388"/>
                        <a:gd name="T7" fmla="*/ 0 h 152"/>
                        <a:gd name="T8" fmla="*/ 0 w 388"/>
                        <a:gd name="T9" fmla="*/ 111 h 15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88"/>
                        <a:gd name="T16" fmla="*/ 0 h 152"/>
                        <a:gd name="T17" fmla="*/ 388 w 388"/>
                        <a:gd name="T18" fmla="*/ 152 h 15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88" h="152">
                          <a:moveTo>
                            <a:pt x="0" y="111"/>
                          </a:moveTo>
                          <a:lnTo>
                            <a:pt x="187" y="151"/>
                          </a:lnTo>
                          <a:lnTo>
                            <a:pt x="387" y="28"/>
                          </a:lnTo>
                          <a:lnTo>
                            <a:pt x="226" y="0"/>
                          </a:lnTo>
                          <a:lnTo>
                            <a:pt x="0" y="111"/>
                          </a:lnTo>
                        </a:path>
                      </a:pathLst>
                    </a:custGeom>
                    <a:solidFill>
                      <a:srgbClr val="DF9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74" name="Freeform 117"/>
                    <p:cNvSpPr>
                      <a:spLocks/>
                    </p:cNvSpPr>
                    <p:nvPr/>
                  </p:nvSpPr>
                  <p:spPr bwMode="auto">
                    <a:xfrm>
                      <a:off x="2861" y="2291"/>
                      <a:ext cx="185" cy="451"/>
                    </a:xfrm>
                    <a:custGeom>
                      <a:avLst/>
                      <a:gdLst>
                        <a:gd name="T0" fmla="*/ 0 w 185"/>
                        <a:gd name="T1" fmla="*/ 0 h 451"/>
                        <a:gd name="T2" fmla="*/ 184 w 185"/>
                        <a:gd name="T3" fmla="*/ 41 h 451"/>
                        <a:gd name="T4" fmla="*/ 184 w 185"/>
                        <a:gd name="T5" fmla="*/ 450 h 451"/>
                        <a:gd name="T6" fmla="*/ 0 w 185"/>
                        <a:gd name="T7" fmla="*/ 383 h 451"/>
                        <a:gd name="T8" fmla="*/ 0 w 185"/>
                        <a:gd name="T9" fmla="*/ 0 h 45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85"/>
                        <a:gd name="T16" fmla="*/ 0 h 451"/>
                        <a:gd name="T17" fmla="*/ 185 w 185"/>
                        <a:gd name="T18" fmla="*/ 451 h 45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85" h="451">
                          <a:moveTo>
                            <a:pt x="0" y="0"/>
                          </a:moveTo>
                          <a:lnTo>
                            <a:pt x="184" y="41"/>
                          </a:lnTo>
                          <a:lnTo>
                            <a:pt x="184" y="450"/>
                          </a:lnTo>
                          <a:lnTo>
                            <a:pt x="0" y="38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BF5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75" name="Freeform 118"/>
                    <p:cNvSpPr>
                      <a:spLocks/>
                    </p:cNvSpPr>
                    <p:nvPr/>
                  </p:nvSpPr>
                  <p:spPr bwMode="auto">
                    <a:xfrm>
                      <a:off x="3050" y="2205"/>
                      <a:ext cx="198" cy="537"/>
                    </a:xfrm>
                    <a:custGeom>
                      <a:avLst/>
                      <a:gdLst>
                        <a:gd name="T0" fmla="*/ 0 w 198"/>
                        <a:gd name="T1" fmla="*/ 127 h 537"/>
                        <a:gd name="T2" fmla="*/ 0 w 198"/>
                        <a:gd name="T3" fmla="*/ 536 h 537"/>
                        <a:gd name="T4" fmla="*/ 197 w 198"/>
                        <a:gd name="T5" fmla="*/ 342 h 537"/>
                        <a:gd name="T6" fmla="*/ 197 w 198"/>
                        <a:gd name="T7" fmla="*/ 0 h 537"/>
                        <a:gd name="T8" fmla="*/ 0 w 198"/>
                        <a:gd name="T9" fmla="*/ 127 h 53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98"/>
                        <a:gd name="T16" fmla="*/ 0 h 537"/>
                        <a:gd name="T17" fmla="*/ 198 w 198"/>
                        <a:gd name="T18" fmla="*/ 537 h 53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98" h="537">
                          <a:moveTo>
                            <a:pt x="0" y="127"/>
                          </a:moveTo>
                          <a:lnTo>
                            <a:pt x="0" y="536"/>
                          </a:lnTo>
                          <a:lnTo>
                            <a:pt x="197" y="342"/>
                          </a:lnTo>
                          <a:lnTo>
                            <a:pt x="197" y="0"/>
                          </a:lnTo>
                          <a:lnTo>
                            <a:pt x="0" y="127"/>
                          </a:lnTo>
                        </a:path>
                      </a:pathLst>
                    </a:custGeom>
                    <a:solidFill>
                      <a:srgbClr val="9F3FD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9576" name="Group 1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910" y="2167"/>
                      <a:ext cx="294" cy="138"/>
                      <a:chOff x="2910" y="2167"/>
                      <a:chExt cx="294" cy="138"/>
                    </a:xfrm>
                  </p:grpSpPr>
                  <p:sp>
                    <p:nvSpPr>
                      <p:cNvPr id="19577" name="Freeform 12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10" y="2167"/>
                        <a:ext cx="294" cy="113"/>
                      </a:xfrm>
                      <a:custGeom>
                        <a:avLst/>
                        <a:gdLst>
                          <a:gd name="T0" fmla="*/ 0 w 294"/>
                          <a:gd name="T1" fmla="*/ 84 h 113"/>
                          <a:gd name="T2" fmla="*/ 133 w 294"/>
                          <a:gd name="T3" fmla="*/ 112 h 113"/>
                          <a:gd name="T4" fmla="*/ 293 w 294"/>
                          <a:gd name="T5" fmla="*/ 18 h 113"/>
                          <a:gd name="T6" fmla="*/ 175 w 294"/>
                          <a:gd name="T7" fmla="*/ 0 h 113"/>
                          <a:gd name="T8" fmla="*/ 0 w 294"/>
                          <a:gd name="T9" fmla="*/ 84 h 11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94"/>
                          <a:gd name="T16" fmla="*/ 0 h 113"/>
                          <a:gd name="T17" fmla="*/ 294 w 294"/>
                          <a:gd name="T18" fmla="*/ 113 h 11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94" h="113">
                            <a:moveTo>
                              <a:pt x="0" y="84"/>
                            </a:moveTo>
                            <a:lnTo>
                              <a:pt x="133" y="112"/>
                            </a:lnTo>
                            <a:lnTo>
                              <a:pt x="293" y="18"/>
                            </a:lnTo>
                            <a:lnTo>
                              <a:pt x="175" y="0"/>
                            </a:lnTo>
                            <a:lnTo>
                              <a:pt x="0" y="84"/>
                            </a:lnTo>
                          </a:path>
                        </a:pathLst>
                      </a:custGeom>
                      <a:solidFill>
                        <a:srgbClr val="DF9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578" name="Freeform 12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046" y="2187"/>
                        <a:ext cx="158" cy="118"/>
                      </a:xfrm>
                      <a:custGeom>
                        <a:avLst/>
                        <a:gdLst>
                          <a:gd name="T0" fmla="*/ 0 w 158"/>
                          <a:gd name="T1" fmla="*/ 93 h 118"/>
                          <a:gd name="T2" fmla="*/ 157 w 158"/>
                          <a:gd name="T3" fmla="*/ 0 h 118"/>
                          <a:gd name="T4" fmla="*/ 157 w 158"/>
                          <a:gd name="T5" fmla="*/ 22 h 118"/>
                          <a:gd name="T6" fmla="*/ 0 w 158"/>
                          <a:gd name="T7" fmla="*/ 117 h 118"/>
                          <a:gd name="T8" fmla="*/ 0 w 158"/>
                          <a:gd name="T9" fmla="*/ 93 h 118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58"/>
                          <a:gd name="T16" fmla="*/ 0 h 118"/>
                          <a:gd name="T17" fmla="*/ 158 w 158"/>
                          <a:gd name="T18" fmla="*/ 118 h 118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58" h="118">
                            <a:moveTo>
                              <a:pt x="0" y="93"/>
                            </a:moveTo>
                            <a:lnTo>
                              <a:pt x="157" y="0"/>
                            </a:lnTo>
                            <a:lnTo>
                              <a:pt x="157" y="22"/>
                            </a:lnTo>
                            <a:lnTo>
                              <a:pt x="0" y="117"/>
                            </a:lnTo>
                            <a:lnTo>
                              <a:pt x="0" y="93"/>
                            </a:lnTo>
                          </a:path>
                        </a:pathLst>
                      </a:custGeom>
                      <a:solidFill>
                        <a:srgbClr val="9F3FD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579" name="Freeform 12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910" y="2255"/>
                        <a:ext cx="131" cy="50"/>
                      </a:xfrm>
                      <a:custGeom>
                        <a:avLst/>
                        <a:gdLst>
                          <a:gd name="T0" fmla="*/ 130 w 131"/>
                          <a:gd name="T1" fmla="*/ 26 h 50"/>
                          <a:gd name="T2" fmla="*/ 130 w 131"/>
                          <a:gd name="T3" fmla="*/ 49 h 50"/>
                          <a:gd name="T4" fmla="*/ 0 w 131"/>
                          <a:gd name="T5" fmla="*/ 22 h 50"/>
                          <a:gd name="T6" fmla="*/ 0 w 131"/>
                          <a:gd name="T7" fmla="*/ 0 h 50"/>
                          <a:gd name="T8" fmla="*/ 130 w 131"/>
                          <a:gd name="T9" fmla="*/ 26 h 5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31"/>
                          <a:gd name="T16" fmla="*/ 0 h 50"/>
                          <a:gd name="T17" fmla="*/ 131 w 131"/>
                          <a:gd name="T18" fmla="*/ 50 h 5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31" h="50">
                            <a:moveTo>
                              <a:pt x="130" y="26"/>
                            </a:moveTo>
                            <a:lnTo>
                              <a:pt x="130" y="49"/>
                            </a:lnTo>
                            <a:lnTo>
                              <a:pt x="0" y="22"/>
                            </a:lnTo>
                            <a:lnTo>
                              <a:pt x="0" y="0"/>
                            </a:lnTo>
                            <a:lnTo>
                              <a:pt x="130" y="26"/>
                            </a:lnTo>
                          </a:path>
                        </a:pathLst>
                      </a:custGeom>
                      <a:solidFill>
                        <a:srgbClr val="BF5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9568" name="Group 123"/>
                  <p:cNvGrpSpPr>
                    <a:grpSpLocks/>
                  </p:cNvGrpSpPr>
                  <p:nvPr/>
                </p:nvGrpSpPr>
                <p:grpSpPr bwMode="auto">
                  <a:xfrm>
                    <a:off x="2871" y="2306"/>
                    <a:ext cx="164" cy="417"/>
                    <a:chOff x="2871" y="2306"/>
                    <a:chExt cx="164" cy="417"/>
                  </a:xfrm>
                </p:grpSpPr>
                <p:sp>
                  <p:nvSpPr>
                    <p:cNvPr id="19569" name="Freeform 124"/>
                    <p:cNvSpPr>
                      <a:spLocks/>
                    </p:cNvSpPr>
                    <p:nvPr/>
                  </p:nvSpPr>
                  <p:spPr bwMode="auto">
                    <a:xfrm>
                      <a:off x="2871" y="2306"/>
                      <a:ext cx="164" cy="417"/>
                    </a:xfrm>
                    <a:custGeom>
                      <a:avLst/>
                      <a:gdLst>
                        <a:gd name="T0" fmla="*/ 0 w 164"/>
                        <a:gd name="T1" fmla="*/ 0 h 417"/>
                        <a:gd name="T2" fmla="*/ 163 w 164"/>
                        <a:gd name="T3" fmla="*/ 37 h 417"/>
                        <a:gd name="T4" fmla="*/ 163 w 164"/>
                        <a:gd name="T5" fmla="*/ 416 h 417"/>
                        <a:gd name="T6" fmla="*/ 0 w 164"/>
                        <a:gd name="T7" fmla="*/ 354 h 417"/>
                        <a:gd name="T8" fmla="*/ 0 w 164"/>
                        <a:gd name="T9" fmla="*/ 0 h 4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4"/>
                        <a:gd name="T16" fmla="*/ 0 h 417"/>
                        <a:gd name="T17" fmla="*/ 164 w 164"/>
                        <a:gd name="T18" fmla="*/ 417 h 4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4" h="417">
                          <a:moveTo>
                            <a:pt x="0" y="0"/>
                          </a:moveTo>
                          <a:lnTo>
                            <a:pt x="163" y="37"/>
                          </a:lnTo>
                          <a:lnTo>
                            <a:pt x="163" y="416"/>
                          </a:lnTo>
                          <a:lnTo>
                            <a:pt x="0" y="35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70" name="Freeform 125"/>
                    <p:cNvSpPr>
                      <a:spLocks/>
                    </p:cNvSpPr>
                    <p:nvPr/>
                  </p:nvSpPr>
                  <p:spPr bwMode="auto">
                    <a:xfrm>
                      <a:off x="2895" y="2311"/>
                      <a:ext cx="13" cy="368"/>
                    </a:xfrm>
                    <a:custGeom>
                      <a:avLst/>
                      <a:gdLst>
                        <a:gd name="T0" fmla="*/ 0 w 13"/>
                        <a:gd name="T1" fmla="*/ 0 h 368"/>
                        <a:gd name="T2" fmla="*/ 0 w 13"/>
                        <a:gd name="T3" fmla="*/ 361 h 368"/>
                        <a:gd name="T4" fmla="*/ 11 w 13"/>
                        <a:gd name="T5" fmla="*/ 367 h 368"/>
                        <a:gd name="T6" fmla="*/ 12 w 13"/>
                        <a:gd name="T7" fmla="*/ 4 h 368"/>
                        <a:gd name="T8" fmla="*/ 0 w 13"/>
                        <a:gd name="T9" fmla="*/ 0 h 36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"/>
                        <a:gd name="T16" fmla="*/ 0 h 368"/>
                        <a:gd name="T17" fmla="*/ 13 w 13"/>
                        <a:gd name="T18" fmla="*/ 368 h 36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" h="368">
                          <a:moveTo>
                            <a:pt x="0" y="0"/>
                          </a:moveTo>
                          <a:lnTo>
                            <a:pt x="0" y="361"/>
                          </a:lnTo>
                          <a:lnTo>
                            <a:pt x="11" y="367"/>
                          </a:lnTo>
                          <a:lnTo>
                            <a:pt x="12" y="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BF5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71" name="Freeform 126"/>
                    <p:cNvSpPr>
                      <a:spLocks/>
                    </p:cNvSpPr>
                    <p:nvPr/>
                  </p:nvSpPr>
                  <p:spPr bwMode="auto">
                    <a:xfrm>
                      <a:off x="2941" y="2319"/>
                      <a:ext cx="14" cy="376"/>
                    </a:xfrm>
                    <a:custGeom>
                      <a:avLst/>
                      <a:gdLst>
                        <a:gd name="T0" fmla="*/ 0 w 14"/>
                        <a:gd name="T1" fmla="*/ 0 h 376"/>
                        <a:gd name="T2" fmla="*/ 0 w 14"/>
                        <a:gd name="T3" fmla="*/ 368 h 376"/>
                        <a:gd name="T4" fmla="*/ 12 w 14"/>
                        <a:gd name="T5" fmla="*/ 375 h 376"/>
                        <a:gd name="T6" fmla="*/ 13 w 14"/>
                        <a:gd name="T7" fmla="*/ 6 h 376"/>
                        <a:gd name="T8" fmla="*/ 0 w 14"/>
                        <a:gd name="T9" fmla="*/ 0 h 37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4"/>
                        <a:gd name="T16" fmla="*/ 0 h 376"/>
                        <a:gd name="T17" fmla="*/ 14 w 14"/>
                        <a:gd name="T18" fmla="*/ 376 h 37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4" h="376">
                          <a:moveTo>
                            <a:pt x="0" y="0"/>
                          </a:moveTo>
                          <a:lnTo>
                            <a:pt x="0" y="368"/>
                          </a:lnTo>
                          <a:lnTo>
                            <a:pt x="12" y="375"/>
                          </a:lnTo>
                          <a:lnTo>
                            <a:pt x="13" y="6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BF5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72" name="Freeform 127"/>
                    <p:cNvSpPr>
                      <a:spLocks/>
                    </p:cNvSpPr>
                    <p:nvPr/>
                  </p:nvSpPr>
                  <p:spPr bwMode="auto">
                    <a:xfrm>
                      <a:off x="2991" y="2332"/>
                      <a:ext cx="15" cy="379"/>
                    </a:xfrm>
                    <a:custGeom>
                      <a:avLst/>
                      <a:gdLst>
                        <a:gd name="T0" fmla="*/ 1 w 15"/>
                        <a:gd name="T1" fmla="*/ 0 h 379"/>
                        <a:gd name="T2" fmla="*/ 0 w 15"/>
                        <a:gd name="T3" fmla="*/ 370 h 379"/>
                        <a:gd name="T4" fmla="*/ 14 w 15"/>
                        <a:gd name="T5" fmla="*/ 378 h 379"/>
                        <a:gd name="T6" fmla="*/ 13 w 15"/>
                        <a:gd name="T7" fmla="*/ 4 h 379"/>
                        <a:gd name="T8" fmla="*/ 1 w 15"/>
                        <a:gd name="T9" fmla="*/ 0 h 37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5"/>
                        <a:gd name="T16" fmla="*/ 0 h 379"/>
                        <a:gd name="T17" fmla="*/ 15 w 15"/>
                        <a:gd name="T18" fmla="*/ 379 h 37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5" h="379">
                          <a:moveTo>
                            <a:pt x="1" y="0"/>
                          </a:moveTo>
                          <a:lnTo>
                            <a:pt x="0" y="370"/>
                          </a:lnTo>
                          <a:lnTo>
                            <a:pt x="14" y="378"/>
                          </a:lnTo>
                          <a:lnTo>
                            <a:pt x="13" y="4"/>
                          </a:lnTo>
                          <a:lnTo>
                            <a:pt x="1" y="0"/>
                          </a:lnTo>
                        </a:path>
                      </a:pathLst>
                    </a:custGeom>
                    <a:solidFill>
                      <a:srgbClr val="BF5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9545" name="Group 128"/>
                <p:cNvGrpSpPr>
                  <a:grpSpLocks/>
                </p:cNvGrpSpPr>
                <p:nvPr/>
              </p:nvGrpSpPr>
              <p:grpSpPr bwMode="auto">
                <a:xfrm>
                  <a:off x="3133" y="2195"/>
                  <a:ext cx="361" cy="672"/>
                  <a:chOff x="3133" y="2195"/>
                  <a:chExt cx="361" cy="672"/>
                </a:xfrm>
              </p:grpSpPr>
              <p:grpSp>
                <p:nvGrpSpPr>
                  <p:cNvPr id="19546" name="Group 129"/>
                  <p:cNvGrpSpPr>
                    <a:grpSpLocks/>
                  </p:cNvGrpSpPr>
                  <p:nvPr/>
                </p:nvGrpSpPr>
                <p:grpSpPr bwMode="auto">
                  <a:xfrm>
                    <a:off x="3133" y="2195"/>
                    <a:ext cx="361" cy="672"/>
                    <a:chOff x="3133" y="2195"/>
                    <a:chExt cx="361" cy="672"/>
                  </a:xfrm>
                </p:grpSpPr>
                <p:grpSp>
                  <p:nvGrpSpPr>
                    <p:cNvPr id="19556" name="Group 13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75" y="2705"/>
                      <a:ext cx="278" cy="162"/>
                      <a:chOff x="3175" y="2705"/>
                      <a:chExt cx="278" cy="162"/>
                    </a:xfrm>
                  </p:grpSpPr>
                  <p:sp>
                    <p:nvSpPr>
                      <p:cNvPr id="19565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175" y="2768"/>
                        <a:ext cx="176" cy="99"/>
                      </a:xfrm>
                      <a:custGeom>
                        <a:avLst/>
                        <a:gdLst>
                          <a:gd name="T0" fmla="*/ 0 w 176"/>
                          <a:gd name="T1" fmla="*/ 0 h 99"/>
                          <a:gd name="T2" fmla="*/ 0 w 176"/>
                          <a:gd name="T3" fmla="*/ 29 h 99"/>
                          <a:gd name="T4" fmla="*/ 175 w 176"/>
                          <a:gd name="T5" fmla="*/ 98 h 99"/>
                          <a:gd name="T6" fmla="*/ 175 w 176"/>
                          <a:gd name="T7" fmla="*/ 67 h 99"/>
                          <a:gd name="T8" fmla="*/ 0 w 176"/>
                          <a:gd name="T9" fmla="*/ 0 h 9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76"/>
                          <a:gd name="T16" fmla="*/ 0 h 99"/>
                          <a:gd name="T17" fmla="*/ 176 w 176"/>
                          <a:gd name="T18" fmla="*/ 99 h 99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76" h="99">
                            <a:moveTo>
                              <a:pt x="0" y="0"/>
                            </a:moveTo>
                            <a:lnTo>
                              <a:pt x="0" y="29"/>
                            </a:lnTo>
                            <a:lnTo>
                              <a:pt x="175" y="98"/>
                            </a:lnTo>
                            <a:lnTo>
                              <a:pt x="175" y="67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1F9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566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56" y="2705"/>
                        <a:ext cx="97" cy="162"/>
                      </a:xfrm>
                      <a:custGeom>
                        <a:avLst/>
                        <a:gdLst>
                          <a:gd name="T0" fmla="*/ 0 w 97"/>
                          <a:gd name="T1" fmla="*/ 129 h 162"/>
                          <a:gd name="T2" fmla="*/ 0 w 97"/>
                          <a:gd name="T3" fmla="*/ 161 h 162"/>
                          <a:gd name="T4" fmla="*/ 96 w 97"/>
                          <a:gd name="T5" fmla="*/ 26 h 162"/>
                          <a:gd name="T6" fmla="*/ 96 w 97"/>
                          <a:gd name="T7" fmla="*/ 0 h 162"/>
                          <a:gd name="T8" fmla="*/ 0 w 97"/>
                          <a:gd name="T9" fmla="*/ 129 h 162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97"/>
                          <a:gd name="T16" fmla="*/ 0 h 162"/>
                          <a:gd name="T17" fmla="*/ 97 w 97"/>
                          <a:gd name="T18" fmla="*/ 162 h 162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97" h="162">
                            <a:moveTo>
                              <a:pt x="0" y="129"/>
                            </a:moveTo>
                            <a:lnTo>
                              <a:pt x="0" y="161"/>
                            </a:lnTo>
                            <a:lnTo>
                              <a:pt x="96" y="26"/>
                            </a:lnTo>
                            <a:lnTo>
                              <a:pt x="96" y="0"/>
                            </a:lnTo>
                            <a:lnTo>
                              <a:pt x="0" y="129"/>
                            </a:lnTo>
                          </a:path>
                        </a:pathLst>
                      </a:custGeom>
                      <a:solidFill>
                        <a:srgbClr val="001F5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19557" name="Freeform 133"/>
                    <p:cNvSpPr>
                      <a:spLocks/>
                    </p:cNvSpPr>
                    <p:nvPr/>
                  </p:nvSpPr>
                  <p:spPr bwMode="auto">
                    <a:xfrm>
                      <a:off x="3133" y="2594"/>
                      <a:ext cx="361" cy="251"/>
                    </a:xfrm>
                    <a:custGeom>
                      <a:avLst/>
                      <a:gdLst>
                        <a:gd name="T0" fmla="*/ 0 w 361"/>
                        <a:gd name="T1" fmla="*/ 157 h 251"/>
                        <a:gd name="T2" fmla="*/ 239 w 361"/>
                        <a:gd name="T3" fmla="*/ 250 h 251"/>
                        <a:gd name="T4" fmla="*/ 360 w 361"/>
                        <a:gd name="T5" fmla="*/ 85 h 251"/>
                        <a:gd name="T6" fmla="*/ 131 w 361"/>
                        <a:gd name="T7" fmla="*/ 0 h 251"/>
                        <a:gd name="T8" fmla="*/ 0 w 361"/>
                        <a:gd name="T9" fmla="*/ 157 h 25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61"/>
                        <a:gd name="T16" fmla="*/ 0 h 251"/>
                        <a:gd name="T17" fmla="*/ 361 w 361"/>
                        <a:gd name="T18" fmla="*/ 251 h 25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61" h="251">
                          <a:moveTo>
                            <a:pt x="0" y="157"/>
                          </a:moveTo>
                          <a:lnTo>
                            <a:pt x="239" y="250"/>
                          </a:lnTo>
                          <a:lnTo>
                            <a:pt x="360" y="85"/>
                          </a:lnTo>
                          <a:lnTo>
                            <a:pt x="131" y="0"/>
                          </a:lnTo>
                          <a:lnTo>
                            <a:pt x="0" y="157"/>
                          </a:lnTo>
                        </a:path>
                      </a:pathLst>
                    </a:custGeom>
                    <a:solidFill>
                      <a:srgbClr val="5F7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58" name="Freeform 134"/>
                    <p:cNvSpPr>
                      <a:spLocks/>
                    </p:cNvSpPr>
                    <p:nvPr/>
                  </p:nvSpPr>
                  <p:spPr bwMode="auto">
                    <a:xfrm>
                      <a:off x="3166" y="2435"/>
                      <a:ext cx="283" cy="141"/>
                    </a:xfrm>
                    <a:custGeom>
                      <a:avLst/>
                      <a:gdLst>
                        <a:gd name="T0" fmla="*/ 186 w 283"/>
                        <a:gd name="T1" fmla="*/ 140 h 141"/>
                        <a:gd name="T2" fmla="*/ 282 w 283"/>
                        <a:gd name="T3" fmla="*/ 48 h 141"/>
                        <a:gd name="T4" fmla="*/ 107 w 283"/>
                        <a:gd name="T5" fmla="*/ 0 h 141"/>
                        <a:gd name="T6" fmla="*/ 0 w 283"/>
                        <a:gd name="T7" fmla="*/ 89 h 141"/>
                        <a:gd name="T8" fmla="*/ 186 w 283"/>
                        <a:gd name="T9" fmla="*/ 140 h 14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83"/>
                        <a:gd name="T16" fmla="*/ 0 h 141"/>
                        <a:gd name="T17" fmla="*/ 283 w 283"/>
                        <a:gd name="T18" fmla="*/ 141 h 14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83" h="141">
                          <a:moveTo>
                            <a:pt x="186" y="140"/>
                          </a:moveTo>
                          <a:lnTo>
                            <a:pt x="282" y="48"/>
                          </a:lnTo>
                          <a:lnTo>
                            <a:pt x="107" y="0"/>
                          </a:lnTo>
                          <a:lnTo>
                            <a:pt x="0" y="89"/>
                          </a:lnTo>
                          <a:lnTo>
                            <a:pt x="186" y="140"/>
                          </a:lnTo>
                        </a:path>
                      </a:pathLst>
                    </a:custGeom>
                    <a:solidFill>
                      <a:srgbClr val="9FB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59" name="Freeform 135"/>
                    <p:cNvSpPr>
                      <a:spLocks/>
                    </p:cNvSpPr>
                    <p:nvPr/>
                  </p:nvSpPr>
                  <p:spPr bwMode="auto">
                    <a:xfrm>
                      <a:off x="3311" y="2196"/>
                      <a:ext cx="94" cy="166"/>
                    </a:xfrm>
                    <a:custGeom>
                      <a:avLst/>
                      <a:gdLst>
                        <a:gd name="T0" fmla="*/ 0 w 94"/>
                        <a:gd name="T1" fmla="*/ 0 h 166"/>
                        <a:gd name="T2" fmla="*/ 23 w 94"/>
                        <a:gd name="T3" fmla="*/ 165 h 166"/>
                        <a:gd name="T4" fmla="*/ 93 w 94"/>
                        <a:gd name="T5" fmla="*/ 110 h 166"/>
                        <a:gd name="T6" fmla="*/ 0 w 94"/>
                        <a:gd name="T7" fmla="*/ 0 h 16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94"/>
                        <a:gd name="T13" fmla="*/ 0 h 166"/>
                        <a:gd name="T14" fmla="*/ 94 w 94"/>
                        <a:gd name="T15" fmla="*/ 166 h 16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94" h="166">
                          <a:moveTo>
                            <a:pt x="0" y="0"/>
                          </a:moveTo>
                          <a:lnTo>
                            <a:pt x="23" y="165"/>
                          </a:lnTo>
                          <a:lnTo>
                            <a:pt x="93" y="11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5F7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60" name="Freeform 136"/>
                    <p:cNvSpPr>
                      <a:spLocks/>
                    </p:cNvSpPr>
                    <p:nvPr/>
                  </p:nvSpPr>
                  <p:spPr bwMode="auto">
                    <a:xfrm>
                      <a:off x="3224" y="2195"/>
                      <a:ext cx="106" cy="167"/>
                    </a:xfrm>
                    <a:custGeom>
                      <a:avLst/>
                      <a:gdLst>
                        <a:gd name="T0" fmla="*/ 83 w 106"/>
                        <a:gd name="T1" fmla="*/ 0 h 167"/>
                        <a:gd name="T2" fmla="*/ 105 w 106"/>
                        <a:gd name="T3" fmla="*/ 166 h 167"/>
                        <a:gd name="T4" fmla="*/ 0 w 106"/>
                        <a:gd name="T5" fmla="*/ 149 h 167"/>
                        <a:gd name="T6" fmla="*/ 83 w 106"/>
                        <a:gd name="T7" fmla="*/ 0 h 16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06"/>
                        <a:gd name="T13" fmla="*/ 0 h 167"/>
                        <a:gd name="T14" fmla="*/ 106 w 106"/>
                        <a:gd name="T15" fmla="*/ 167 h 16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06" h="167">
                          <a:moveTo>
                            <a:pt x="83" y="0"/>
                          </a:moveTo>
                          <a:lnTo>
                            <a:pt x="105" y="166"/>
                          </a:lnTo>
                          <a:lnTo>
                            <a:pt x="0" y="149"/>
                          </a:lnTo>
                          <a:lnTo>
                            <a:pt x="83" y="0"/>
                          </a:lnTo>
                        </a:path>
                      </a:pathLst>
                    </a:custGeom>
                    <a:solidFill>
                      <a:srgbClr val="9FB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61" name="Freeform 137"/>
                    <p:cNvSpPr>
                      <a:spLocks/>
                    </p:cNvSpPr>
                    <p:nvPr/>
                  </p:nvSpPr>
                  <p:spPr bwMode="auto">
                    <a:xfrm>
                      <a:off x="3224" y="2349"/>
                      <a:ext cx="106" cy="203"/>
                    </a:xfrm>
                    <a:custGeom>
                      <a:avLst/>
                      <a:gdLst>
                        <a:gd name="T0" fmla="*/ 0 w 106"/>
                        <a:gd name="T1" fmla="*/ 0 h 203"/>
                        <a:gd name="T2" fmla="*/ 105 w 106"/>
                        <a:gd name="T3" fmla="*/ 17 h 203"/>
                        <a:gd name="T4" fmla="*/ 105 w 106"/>
                        <a:gd name="T5" fmla="*/ 202 h 203"/>
                        <a:gd name="T6" fmla="*/ 0 w 106"/>
                        <a:gd name="T7" fmla="*/ 172 h 203"/>
                        <a:gd name="T8" fmla="*/ 0 w 106"/>
                        <a:gd name="T9" fmla="*/ 0 h 20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06"/>
                        <a:gd name="T16" fmla="*/ 0 h 203"/>
                        <a:gd name="T17" fmla="*/ 106 w 106"/>
                        <a:gd name="T18" fmla="*/ 203 h 20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06" h="203">
                          <a:moveTo>
                            <a:pt x="0" y="0"/>
                          </a:moveTo>
                          <a:lnTo>
                            <a:pt x="105" y="17"/>
                          </a:lnTo>
                          <a:lnTo>
                            <a:pt x="105" y="202"/>
                          </a:lnTo>
                          <a:lnTo>
                            <a:pt x="0" y="172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5F7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62" name="Freeform 138"/>
                    <p:cNvSpPr>
                      <a:spLocks/>
                    </p:cNvSpPr>
                    <p:nvPr/>
                  </p:nvSpPr>
                  <p:spPr bwMode="auto">
                    <a:xfrm>
                      <a:off x="3335" y="2310"/>
                      <a:ext cx="70" cy="242"/>
                    </a:xfrm>
                    <a:custGeom>
                      <a:avLst/>
                      <a:gdLst>
                        <a:gd name="T0" fmla="*/ 0 w 70"/>
                        <a:gd name="T1" fmla="*/ 56 h 242"/>
                        <a:gd name="T2" fmla="*/ 69 w 70"/>
                        <a:gd name="T3" fmla="*/ 0 h 242"/>
                        <a:gd name="T4" fmla="*/ 69 w 70"/>
                        <a:gd name="T5" fmla="*/ 173 h 242"/>
                        <a:gd name="T6" fmla="*/ 0 w 70"/>
                        <a:gd name="T7" fmla="*/ 241 h 242"/>
                        <a:gd name="T8" fmla="*/ 0 w 70"/>
                        <a:gd name="T9" fmla="*/ 56 h 24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70"/>
                        <a:gd name="T16" fmla="*/ 0 h 242"/>
                        <a:gd name="T17" fmla="*/ 70 w 70"/>
                        <a:gd name="T18" fmla="*/ 242 h 24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70" h="242">
                          <a:moveTo>
                            <a:pt x="0" y="56"/>
                          </a:moveTo>
                          <a:lnTo>
                            <a:pt x="69" y="0"/>
                          </a:lnTo>
                          <a:lnTo>
                            <a:pt x="69" y="173"/>
                          </a:lnTo>
                          <a:lnTo>
                            <a:pt x="0" y="241"/>
                          </a:lnTo>
                          <a:lnTo>
                            <a:pt x="0" y="56"/>
                          </a:lnTo>
                        </a:path>
                      </a:pathLst>
                    </a:custGeom>
                    <a:solidFill>
                      <a:srgbClr val="3F7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63" name="Freeform 139"/>
                    <p:cNvSpPr>
                      <a:spLocks/>
                    </p:cNvSpPr>
                    <p:nvPr/>
                  </p:nvSpPr>
                  <p:spPr bwMode="auto">
                    <a:xfrm>
                      <a:off x="3166" y="2528"/>
                      <a:ext cx="183" cy="273"/>
                    </a:xfrm>
                    <a:custGeom>
                      <a:avLst/>
                      <a:gdLst>
                        <a:gd name="T0" fmla="*/ 0 w 183"/>
                        <a:gd name="T1" fmla="*/ 0 h 273"/>
                        <a:gd name="T2" fmla="*/ 182 w 183"/>
                        <a:gd name="T3" fmla="*/ 52 h 273"/>
                        <a:gd name="T4" fmla="*/ 182 w 183"/>
                        <a:gd name="T5" fmla="*/ 272 h 273"/>
                        <a:gd name="T6" fmla="*/ 0 w 183"/>
                        <a:gd name="T7" fmla="*/ 204 h 273"/>
                        <a:gd name="T8" fmla="*/ 0 w 183"/>
                        <a:gd name="T9" fmla="*/ 0 h 27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83"/>
                        <a:gd name="T16" fmla="*/ 0 h 273"/>
                        <a:gd name="T17" fmla="*/ 183 w 183"/>
                        <a:gd name="T18" fmla="*/ 273 h 27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83" h="273">
                          <a:moveTo>
                            <a:pt x="0" y="0"/>
                          </a:moveTo>
                          <a:lnTo>
                            <a:pt x="182" y="52"/>
                          </a:lnTo>
                          <a:lnTo>
                            <a:pt x="182" y="272"/>
                          </a:lnTo>
                          <a:lnTo>
                            <a:pt x="0" y="204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solidFill>
                      <a:srgbClr val="3F7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64" name="Freeform 140"/>
                    <p:cNvSpPr>
                      <a:spLocks/>
                    </p:cNvSpPr>
                    <p:nvPr/>
                  </p:nvSpPr>
                  <p:spPr bwMode="auto">
                    <a:xfrm>
                      <a:off x="3355" y="2485"/>
                      <a:ext cx="94" cy="316"/>
                    </a:xfrm>
                    <a:custGeom>
                      <a:avLst/>
                      <a:gdLst>
                        <a:gd name="T0" fmla="*/ 0 w 94"/>
                        <a:gd name="T1" fmla="*/ 94 h 316"/>
                        <a:gd name="T2" fmla="*/ 93 w 94"/>
                        <a:gd name="T3" fmla="*/ 0 h 316"/>
                        <a:gd name="T4" fmla="*/ 93 w 94"/>
                        <a:gd name="T5" fmla="*/ 188 h 316"/>
                        <a:gd name="T6" fmla="*/ 0 w 94"/>
                        <a:gd name="T7" fmla="*/ 315 h 316"/>
                        <a:gd name="T8" fmla="*/ 0 w 94"/>
                        <a:gd name="T9" fmla="*/ 94 h 31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94"/>
                        <a:gd name="T16" fmla="*/ 0 h 316"/>
                        <a:gd name="T17" fmla="*/ 94 w 94"/>
                        <a:gd name="T18" fmla="*/ 316 h 31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94" h="316">
                          <a:moveTo>
                            <a:pt x="0" y="94"/>
                          </a:moveTo>
                          <a:lnTo>
                            <a:pt x="93" y="0"/>
                          </a:lnTo>
                          <a:lnTo>
                            <a:pt x="93" y="188"/>
                          </a:lnTo>
                          <a:lnTo>
                            <a:pt x="0" y="315"/>
                          </a:lnTo>
                          <a:lnTo>
                            <a:pt x="0" y="94"/>
                          </a:lnTo>
                        </a:path>
                      </a:pathLst>
                    </a:custGeom>
                    <a:solidFill>
                      <a:srgbClr val="001F9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 cap="rnd">
                          <a:solidFill>
                            <a:srgbClr val="000000"/>
                          </a:solidFill>
                          <a:round/>
                          <a:headEnd type="none" w="sm" len="sm"/>
                          <a:tailEnd type="none" w="sm" len="sm"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9547" name="Group 141"/>
                  <p:cNvGrpSpPr>
                    <a:grpSpLocks/>
                  </p:cNvGrpSpPr>
                  <p:nvPr/>
                </p:nvGrpSpPr>
                <p:grpSpPr bwMode="auto">
                  <a:xfrm>
                    <a:off x="3202" y="2376"/>
                    <a:ext cx="112" cy="379"/>
                    <a:chOff x="3202" y="2376"/>
                    <a:chExt cx="112" cy="379"/>
                  </a:xfrm>
                </p:grpSpPr>
                <p:grpSp>
                  <p:nvGrpSpPr>
                    <p:cNvPr id="19548" name="Group 1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60" y="2376"/>
                      <a:ext cx="38" cy="107"/>
                      <a:chOff x="3260" y="2376"/>
                      <a:chExt cx="38" cy="107"/>
                    </a:xfrm>
                  </p:grpSpPr>
                  <p:sp>
                    <p:nvSpPr>
                      <p:cNvPr id="19552" name="Arc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81" y="2377"/>
                        <a:ext cx="10" cy="53"/>
                      </a:xfrm>
                      <a:custGeom>
                        <a:avLst/>
                        <a:gdLst>
                          <a:gd name="T0" fmla="*/ 0 w 21600"/>
                          <a:gd name="T1" fmla="*/ 0 h 23571"/>
                          <a:gd name="T2" fmla="*/ 0 w 21600"/>
                          <a:gd name="T3" fmla="*/ 0 h 23571"/>
                          <a:gd name="T4" fmla="*/ 0 w 21600"/>
                          <a:gd name="T5" fmla="*/ 0 h 23571"/>
                          <a:gd name="T6" fmla="*/ 0 60000 65536"/>
                          <a:gd name="T7" fmla="*/ 0 60000 65536"/>
                          <a:gd name="T8" fmla="*/ 0 60000 65536"/>
                          <a:gd name="T9" fmla="*/ 0 w 21600"/>
                          <a:gd name="T10" fmla="*/ 0 h 23571"/>
                          <a:gd name="T11" fmla="*/ 21600 w 21600"/>
                          <a:gd name="T12" fmla="*/ 23571 h 23571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1600" h="23571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cubicBezTo>
                              <a:pt x="21600" y="22258"/>
                              <a:pt x="21569" y="22915"/>
                              <a:pt x="21509" y="23570"/>
                            </a:cubicBezTo>
                          </a:path>
                          <a:path w="21600" h="23571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cubicBezTo>
                              <a:pt x="21600" y="22258"/>
                              <a:pt x="21569" y="22915"/>
                              <a:pt x="21509" y="23570"/>
                            </a:cubicBezTo>
                            <a:lnTo>
                              <a:pt x="0" y="21600"/>
                            </a:lnTo>
                            <a:lnTo>
                              <a:pt x="-1" y="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553" name="Arc 1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66" y="2376"/>
                        <a:ext cx="8" cy="49"/>
                      </a:xfrm>
                      <a:custGeom>
                        <a:avLst/>
                        <a:gdLst>
                          <a:gd name="T0" fmla="*/ 0 w 21318"/>
                          <a:gd name="T1" fmla="*/ 0 h 21600"/>
                          <a:gd name="T2" fmla="*/ 0 w 21318"/>
                          <a:gd name="T3" fmla="*/ 0 h 21600"/>
                          <a:gd name="T4" fmla="*/ 0 w 21318"/>
                          <a:gd name="T5" fmla="*/ 0 h 21600"/>
                          <a:gd name="T6" fmla="*/ 0 60000 65536"/>
                          <a:gd name="T7" fmla="*/ 0 60000 65536"/>
                          <a:gd name="T8" fmla="*/ 0 60000 65536"/>
                          <a:gd name="T9" fmla="*/ 0 w 21318"/>
                          <a:gd name="T10" fmla="*/ 0 h 21600"/>
                          <a:gd name="T11" fmla="*/ 21318 w 21318"/>
                          <a:gd name="T12" fmla="*/ 21600 h 21600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T9" t="T10" r="T11" b="T12"/>
                        <a:pathLst>
                          <a:path w="21318" h="21600" fill="none" extrusionOk="0">
                            <a:moveTo>
                              <a:pt x="0" y="18120"/>
                            </a:moveTo>
                            <a:cubicBezTo>
                              <a:pt x="1705" y="7672"/>
                              <a:pt x="10731" y="0"/>
                              <a:pt x="21317" y="0"/>
                            </a:cubicBezTo>
                          </a:path>
                          <a:path w="21318" h="21600" stroke="0" extrusionOk="0">
                            <a:moveTo>
                              <a:pt x="0" y="18120"/>
                            </a:moveTo>
                            <a:cubicBezTo>
                              <a:pt x="1705" y="7672"/>
                              <a:pt x="10731" y="0"/>
                              <a:pt x="21317" y="0"/>
                            </a:cubicBezTo>
                            <a:lnTo>
                              <a:pt x="21318" y="21600"/>
                            </a:lnTo>
                            <a:lnTo>
                              <a:pt x="0" y="18120"/>
                            </a:ln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12700" cap="rnd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wrap="none"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554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60" y="2427"/>
                        <a:ext cx="14" cy="50"/>
                      </a:xfrm>
                      <a:custGeom>
                        <a:avLst/>
                        <a:gdLst>
                          <a:gd name="T0" fmla="*/ 0 w 14"/>
                          <a:gd name="T1" fmla="*/ 0 h 50"/>
                          <a:gd name="T2" fmla="*/ 0 w 14"/>
                          <a:gd name="T3" fmla="*/ 45 h 50"/>
                          <a:gd name="T4" fmla="*/ 13 w 14"/>
                          <a:gd name="T5" fmla="*/ 49 h 50"/>
                          <a:gd name="T6" fmla="*/ 13 w 14"/>
                          <a:gd name="T7" fmla="*/ 4 h 50"/>
                          <a:gd name="T8" fmla="*/ 0 w 14"/>
                          <a:gd name="T9" fmla="*/ 0 h 5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4"/>
                          <a:gd name="T16" fmla="*/ 0 h 50"/>
                          <a:gd name="T17" fmla="*/ 14 w 14"/>
                          <a:gd name="T18" fmla="*/ 50 h 5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4" h="50">
                            <a:moveTo>
                              <a:pt x="0" y="0"/>
                            </a:moveTo>
                            <a:lnTo>
                              <a:pt x="0" y="45"/>
                            </a:lnTo>
                            <a:lnTo>
                              <a:pt x="13" y="49"/>
                            </a:lnTo>
                            <a:lnTo>
                              <a:pt x="13" y="4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555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84" y="2433"/>
                        <a:ext cx="14" cy="50"/>
                      </a:xfrm>
                      <a:custGeom>
                        <a:avLst/>
                        <a:gdLst>
                          <a:gd name="T0" fmla="*/ 0 w 14"/>
                          <a:gd name="T1" fmla="*/ 0 h 50"/>
                          <a:gd name="T2" fmla="*/ 0 w 14"/>
                          <a:gd name="T3" fmla="*/ 45 h 50"/>
                          <a:gd name="T4" fmla="*/ 13 w 14"/>
                          <a:gd name="T5" fmla="*/ 49 h 50"/>
                          <a:gd name="T6" fmla="*/ 13 w 14"/>
                          <a:gd name="T7" fmla="*/ 5 h 50"/>
                          <a:gd name="T8" fmla="*/ 0 w 14"/>
                          <a:gd name="T9" fmla="*/ 0 h 50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4"/>
                          <a:gd name="T16" fmla="*/ 0 h 50"/>
                          <a:gd name="T17" fmla="*/ 14 w 14"/>
                          <a:gd name="T18" fmla="*/ 50 h 50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4" h="50">
                            <a:moveTo>
                              <a:pt x="0" y="0"/>
                            </a:moveTo>
                            <a:lnTo>
                              <a:pt x="0" y="45"/>
                            </a:lnTo>
                            <a:lnTo>
                              <a:pt x="13" y="49"/>
                            </a:lnTo>
                            <a:lnTo>
                              <a:pt x="13" y="5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sm" len="sm"/>
                        <a:tailEnd type="none" w="sm" len="sm"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9549" name="Group 14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02" y="2588"/>
                      <a:ext cx="112" cy="167"/>
                      <a:chOff x="3202" y="2588"/>
                      <a:chExt cx="112" cy="167"/>
                    </a:xfrm>
                  </p:grpSpPr>
                  <p:sp>
                    <p:nvSpPr>
                      <p:cNvPr id="19550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02" y="2648"/>
                        <a:ext cx="112" cy="107"/>
                      </a:xfrm>
                      <a:custGeom>
                        <a:avLst/>
                        <a:gdLst>
                          <a:gd name="T0" fmla="*/ 0 w 112"/>
                          <a:gd name="T1" fmla="*/ 0 h 107"/>
                          <a:gd name="T2" fmla="*/ 0 w 112"/>
                          <a:gd name="T3" fmla="*/ 66 h 107"/>
                          <a:gd name="T4" fmla="*/ 111 w 112"/>
                          <a:gd name="T5" fmla="*/ 106 h 107"/>
                          <a:gd name="T6" fmla="*/ 111 w 112"/>
                          <a:gd name="T7" fmla="*/ 39 h 107"/>
                          <a:gd name="T8" fmla="*/ 0 w 112"/>
                          <a:gd name="T9" fmla="*/ 0 h 10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12"/>
                          <a:gd name="T16" fmla="*/ 0 h 107"/>
                          <a:gd name="T17" fmla="*/ 112 w 112"/>
                          <a:gd name="T18" fmla="*/ 107 h 107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12" h="107">
                            <a:moveTo>
                              <a:pt x="0" y="0"/>
                            </a:moveTo>
                            <a:lnTo>
                              <a:pt x="0" y="66"/>
                            </a:lnTo>
                            <a:lnTo>
                              <a:pt x="111" y="106"/>
                            </a:lnTo>
                            <a:lnTo>
                              <a:pt x="111" y="3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9551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204" y="2588"/>
                        <a:ext cx="105" cy="79"/>
                      </a:xfrm>
                      <a:custGeom>
                        <a:avLst/>
                        <a:gdLst>
                          <a:gd name="T0" fmla="*/ 0 w 105"/>
                          <a:gd name="T1" fmla="*/ 0 h 79"/>
                          <a:gd name="T2" fmla="*/ 0 w 105"/>
                          <a:gd name="T3" fmla="*/ 45 h 79"/>
                          <a:gd name="T4" fmla="*/ 104 w 105"/>
                          <a:gd name="T5" fmla="*/ 78 h 79"/>
                          <a:gd name="T6" fmla="*/ 104 w 105"/>
                          <a:gd name="T7" fmla="*/ 33 h 79"/>
                          <a:gd name="T8" fmla="*/ 0 w 105"/>
                          <a:gd name="T9" fmla="*/ 0 h 79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05"/>
                          <a:gd name="T16" fmla="*/ 0 h 79"/>
                          <a:gd name="T17" fmla="*/ 105 w 105"/>
                          <a:gd name="T18" fmla="*/ 79 h 79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05" h="79">
                            <a:moveTo>
                              <a:pt x="0" y="0"/>
                            </a:moveTo>
                            <a:lnTo>
                              <a:pt x="0" y="45"/>
                            </a:lnTo>
                            <a:lnTo>
                              <a:pt x="104" y="78"/>
                            </a:lnTo>
                            <a:lnTo>
                              <a:pt x="104" y="33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 cap="rnd">
                            <a:solidFill>
                              <a:srgbClr val="000000"/>
                            </a:solidFill>
                            <a:round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</p:grpSp>
          <p:sp>
            <p:nvSpPr>
              <p:cNvPr id="19539" name="Text Box 150"/>
              <p:cNvSpPr txBox="1">
                <a:spLocks noChangeArrowheads="1"/>
              </p:cNvSpPr>
              <p:nvPr/>
            </p:nvSpPr>
            <p:spPr bwMode="auto">
              <a:xfrm>
                <a:off x="3268" y="2482"/>
                <a:ext cx="852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 i="0">
                    <a:latin typeface="Arial" charset="0"/>
                  </a:rPr>
                  <a:t>Objetos</a:t>
                </a:r>
              </a:p>
            </p:txBody>
          </p:sp>
        </p:grpSp>
        <p:grpSp>
          <p:nvGrpSpPr>
            <p:cNvPr id="19464" name="Group 151"/>
            <p:cNvGrpSpPr>
              <a:grpSpLocks/>
            </p:cNvGrpSpPr>
            <p:nvPr/>
          </p:nvGrpSpPr>
          <p:grpSpPr bwMode="auto">
            <a:xfrm>
              <a:off x="4596" y="858"/>
              <a:ext cx="1034" cy="526"/>
              <a:chOff x="3341" y="1189"/>
              <a:chExt cx="1510" cy="955"/>
            </a:xfrm>
          </p:grpSpPr>
          <p:grpSp>
            <p:nvGrpSpPr>
              <p:cNvPr id="19500" name="Group 152"/>
              <p:cNvGrpSpPr>
                <a:grpSpLocks/>
              </p:cNvGrpSpPr>
              <p:nvPr/>
            </p:nvGrpSpPr>
            <p:grpSpPr bwMode="auto">
              <a:xfrm>
                <a:off x="3341" y="1461"/>
                <a:ext cx="276" cy="371"/>
                <a:chOff x="3759" y="1461"/>
                <a:chExt cx="310" cy="371"/>
              </a:xfrm>
            </p:grpSpPr>
            <p:grpSp>
              <p:nvGrpSpPr>
                <p:cNvPr id="19503" name="Group 153"/>
                <p:cNvGrpSpPr>
                  <a:grpSpLocks/>
                </p:cNvGrpSpPr>
                <p:nvPr/>
              </p:nvGrpSpPr>
              <p:grpSpPr bwMode="auto">
                <a:xfrm>
                  <a:off x="3833" y="1461"/>
                  <a:ext cx="164" cy="291"/>
                  <a:chOff x="3833" y="1461"/>
                  <a:chExt cx="164" cy="291"/>
                </a:xfrm>
              </p:grpSpPr>
              <p:sp>
                <p:nvSpPr>
                  <p:cNvPr id="19530" name="Freeform 154"/>
                  <p:cNvSpPr>
                    <a:spLocks/>
                  </p:cNvSpPr>
                  <p:nvPr/>
                </p:nvSpPr>
                <p:spPr bwMode="auto">
                  <a:xfrm>
                    <a:off x="3833" y="1529"/>
                    <a:ext cx="164" cy="223"/>
                  </a:xfrm>
                  <a:custGeom>
                    <a:avLst/>
                    <a:gdLst>
                      <a:gd name="T0" fmla="*/ 138 w 164"/>
                      <a:gd name="T1" fmla="*/ 76 h 223"/>
                      <a:gd name="T2" fmla="*/ 145 w 164"/>
                      <a:gd name="T3" fmla="*/ 88 h 223"/>
                      <a:gd name="T4" fmla="*/ 154 w 164"/>
                      <a:gd name="T5" fmla="*/ 104 h 223"/>
                      <a:gd name="T6" fmla="*/ 160 w 164"/>
                      <a:gd name="T7" fmla="*/ 116 h 223"/>
                      <a:gd name="T8" fmla="*/ 163 w 164"/>
                      <a:gd name="T9" fmla="*/ 132 h 223"/>
                      <a:gd name="T10" fmla="*/ 163 w 164"/>
                      <a:gd name="T11" fmla="*/ 145 h 223"/>
                      <a:gd name="T12" fmla="*/ 160 w 164"/>
                      <a:gd name="T13" fmla="*/ 165 h 223"/>
                      <a:gd name="T14" fmla="*/ 153 w 164"/>
                      <a:gd name="T15" fmla="*/ 180 h 223"/>
                      <a:gd name="T16" fmla="*/ 142 w 164"/>
                      <a:gd name="T17" fmla="*/ 196 h 223"/>
                      <a:gd name="T18" fmla="*/ 127 w 164"/>
                      <a:gd name="T19" fmla="*/ 207 h 223"/>
                      <a:gd name="T20" fmla="*/ 114 w 164"/>
                      <a:gd name="T21" fmla="*/ 214 h 223"/>
                      <a:gd name="T22" fmla="*/ 100 w 164"/>
                      <a:gd name="T23" fmla="*/ 220 h 223"/>
                      <a:gd name="T24" fmla="*/ 79 w 164"/>
                      <a:gd name="T25" fmla="*/ 222 h 223"/>
                      <a:gd name="T26" fmla="*/ 60 w 164"/>
                      <a:gd name="T27" fmla="*/ 220 h 223"/>
                      <a:gd name="T28" fmla="*/ 48 w 164"/>
                      <a:gd name="T29" fmla="*/ 215 h 223"/>
                      <a:gd name="T30" fmla="*/ 35 w 164"/>
                      <a:gd name="T31" fmla="*/ 208 h 223"/>
                      <a:gd name="T32" fmla="*/ 25 w 164"/>
                      <a:gd name="T33" fmla="*/ 200 h 223"/>
                      <a:gd name="T34" fmla="*/ 16 w 164"/>
                      <a:gd name="T35" fmla="*/ 190 h 223"/>
                      <a:gd name="T36" fmla="*/ 10 w 164"/>
                      <a:gd name="T37" fmla="*/ 181 h 223"/>
                      <a:gd name="T38" fmla="*/ 6 w 164"/>
                      <a:gd name="T39" fmla="*/ 170 h 223"/>
                      <a:gd name="T40" fmla="*/ 2 w 164"/>
                      <a:gd name="T41" fmla="*/ 159 h 223"/>
                      <a:gd name="T42" fmla="*/ 0 w 164"/>
                      <a:gd name="T43" fmla="*/ 145 h 223"/>
                      <a:gd name="T44" fmla="*/ 1 w 164"/>
                      <a:gd name="T45" fmla="*/ 131 h 223"/>
                      <a:gd name="T46" fmla="*/ 5 w 164"/>
                      <a:gd name="T47" fmla="*/ 118 h 223"/>
                      <a:gd name="T48" fmla="*/ 10 w 164"/>
                      <a:gd name="T49" fmla="*/ 103 h 223"/>
                      <a:gd name="T50" fmla="*/ 19 w 164"/>
                      <a:gd name="T51" fmla="*/ 87 h 223"/>
                      <a:gd name="T52" fmla="*/ 24 w 164"/>
                      <a:gd name="T53" fmla="*/ 76 h 223"/>
                      <a:gd name="T54" fmla="*/ 29 w 164"/>
                      <a:gd name="T55" fmla="*/ 63 h 223"/>
                      <a:gd name="T56" fmla="*/ 34 w 164"/>
                      <a:gd name="T57" fmla="*/ 47 h 223"/>
                      <a:gd name="T58" fmla="*/ 37 w 164"/>
                      <a:gd name="T59" fmla="*/ 33 h 223"/>
                      <a:gd name="T60" fmla="*/ 40 w 164"/>
                      <a:gd name="T61" fmla="*/ 18 h 223"/>
                      <a:gd name="T62" fmla="*/ 40 w 164"/>
                      <a:gd name="T63" fmla="*/ 0 h 223"/>
                      <a:gd name="T64" fmla="*/ 117 w 164"/>
                      <a:gd name="T65" fmla="*/ 0 h 223"/>
                      <a:gd name="T66" fmla="*/ 117 w 164"/>
                      <a:gd name="T67" fmla="*/ 15 h 223"/>
                      <a:gd name="T68" fmla="*/ 121 w 164"/>
                      <a:gd name="T69" fmla="*/ 34 h 223"/>
                      <a:gd name="T70" fmla="*/ 126 w 164"/>
                      <a:gd name="T71" fmla="*/ 49 h 223"/>
                      <a:gd name="T72" fmla="*/ 131 w 164"/>
                      <a:gd name="T73" fmla="*/ 63 h 223"/>
                      <a:gd name="T74" fmla="*/ 138 w 164"/>
                      <a:gd name="T75" fmla="*/ 76 h 223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164"/>
                      <a:gd name="T115" fmla="*/ 0 h 223"/>
                      <a:gd name="T116" fmla="*/ 164 w 164"/>
                      <a:gd name="T117" fmla="*/ 223 h 223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164" h="223">
                        <a:moveTo>
                          <a:pt x="138" y="76"/>
                        </a:moveTo>
                        <a:lnTo>
                          <a:pt x="145" y="88"/>
                        </a:lnTo>
                        <a:lnTo>
                          <a:pt x="154" y="104"/>
                        </a:lnTo>
                        <a:lnTo>
                          <a:pt x="160" y="116"/>
                        </a:lnTo>
                        <a:lnTo>
                          <a:pt x="163" y="132"/>
                        </a:lnTo>
                        <a:lnTo>
                          <a:pt x="163" y="145"/>
                        </a:lnTo>
                        <a:lnTo>
                          <a:pt x="160" y="165"/>
                        </a:lnTo>
                        <a:lnTo>
                          <a:pt x="153" y="180"/>
                        </a:lnTo>
                        <a:lnTo>
                          <a:pt x="142" y="196"/>
                        </a:lnTo>
                        <a:lnTo>
                          <a:pt x="127" y="207"/>
                        </a:lnTo>
                        <a:lnTo>
                          <a:pt x="114" y="214"/>
                        </a:lnTo>
                        <a:lnTo>
                          <a:pt x="100" y="220"/>
                        </a:lnTo>
                        <a:lnTo>
                          <a:pt x="79" y="222"/>
                        </a:lnTo>
                        <a:lnTo>
                          <a:pt x="60" y="220"/>
                        </a:lnTo>
                        <a:lnTo>
                          <a:pt x="48" y="215"/>
                        </a:lnTo>
                        <a:lnTo>
                          <a:pt x="35" y="208"/>
                        </a:lnTo>
                        <a:lnTo>
                          <a:pt x="25" y="200"/>
                        </a:lnTo>
                        <a:lnTo>
                          <a:pt x="16" y="190"/>
                        </a:lnTo>
                        <a:lnTo>
                          <a:pt x="10" y="181"/>
                        </a:lnTo>
                        <a:lnTo>
                          <a:pt x="6" y="170"/>
                        </a:lnTo>
                        <a:lnTo>
                          <a:pt x="2" y="159"/>
                        </a:lnTo>
                        <a:lnTo>
                          <a:pt x="0" y="145"/>
                        </a:lnTo>
                        <a:lnTo>
                          <a:pt x="1" y="131"/>
                        </a:lnTo>
                        <a:lnTo>
                          <a:pt x="5" y="118"/>
                        </a:lnTo>
                        <a:lnTo>
                          <a:pt x="10" y="103"/>
                        </a:lnTo>
                        <a:lnTo>
                          <a:pt x="19" y="87"/>
                        </a:lnTo>
                        <a:lnTo>
                          <a:pt x="24" y="76"/>
                        </a:lnTo>
                        <a:lnTo>
                          <a:pt x="29" y="63"/>
                        </a:lnTo>
                        <a:lnTo>
                          <a:pt x="34" y="47"/>
                        </a:lnTo>
                        <a:lnTo>
                          <a:pt x="37" y="33"/>
                        </a:lnTo>
                        <a:lnTo>
                          <a:pt x="40" y="18"/>
                        </a:lnTo>
                        <a:lnTo>
                          <a:pt x="40" y="0"/>
                        </a:lnTo>
                        <a:lnTo>
                          <a:pt x="117" y="0"/>
                        </a:lnTo>
                        <a:lnTo>
                          <a:pt x="117" y="15"/>
                        </a:lnTo>
                        <a:lnTo>
                          <a:pt x="121" y="34"/>
                        </a:lnTo>
                        <a:lnTo>
                          <a:pt x="126" y="49"/>
                        </a:lnTo>
                        <a:lnTo>
                          <a:pt x="131" y="63"/>
                        </a:lnTo>
                        <a:lnTo>
                          <a:pt x="138" y="76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9531" name="Group 155"/>
                  <p:cNvGrpSpPr>
                    <a:grpSpLocks/>
                  </p:cNvGrpSpPr>
                  <p:nvPr/>
                </p:nvGrpSpPr>
                <p:grpSpPr bwMode="auto">
                  <a:xfrm>
                    <a:off x="3873" y="1461"/>
                    <a:ext cx="77" cy="72"/>
                    <a:chOff x="3873" y="1461"/>
                    <a:chExt cx="77" cy="72"/>
                  </a:xfrm>
                </p:grpSpPr>
                <p:sp>
                  <p:nvSpPr>
                    <p:cNvPr id="19532" name="Oval 15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90" y="1461"/>
                      <a:ext cx="44" cy="3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1270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533" name="Freeform 157"/>
                    <p:cNvSpPr>
                      <a:spLocks/>
                    </p:cNvSpPr>
                    <p:nvPr/>
                  </p:nvSpPr>
                  <p:spPr bwMode="auto">
                    <a:xfrm>
                      <a:off x="3873" y="1512"/>
                      <a:ext cx="77" cy="21"/>
                    </a:xfrm>
                    <a:custGeom>
                      <a:avLst/>
                      <a:gdLst>
                        <a:gd name="T0" fmla="*/ 76 w 77"/>
                        <a:gd name="T1" fmla="*/ 20 h 21"/>
                        <a:gd name="T2" fmla="*/ 76 w 77"/>
                        <a:gd name="T3" fmla="*/ 0 h 21"/>
                        <a:gd name="T4" fmla="*/ 59 w 77"/>
                        <a:gd name="T5" fmla="*/ 0 h 21"/>
                        <a:gd name="T6" fmla="*/ 0 w 77"/>
                        <a:gd name="T7" fmla="*/ 13 h 21"/>
                        <a:gd name="T8" fmla="*/ 0 w 77"/>
                        <a:gd name="T9" fmla="*/ 20 h 21"/>
                        <a:gd name="T10" fmla="*/ 76 w 77"/>
                        <a:gd name="T11" fmla="*/ 20 h 21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77"/>
                        <a:gd name="T19" fmla="*/ 0 h 21"/>
                        <a:gd name="T20" fmla="*/ 77 w 77"/>
                        <a:gd name="T21" fmla="*/ 21 h 21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77" h="21">
                          <a:moveTo>
                            <a:pt x="76" y="20"/>
                          </a:moveTo>
                          <a:lnTo>
                            <a:pt x="76" y="0"/>
                          </a:lnTo>
                          <a:lnTo>
                            <a:pt x="59" y="0"/>
                          </a:lnTo>
                          <a:lnTo>
                            <a:pt x="0" y="13"/>
                          </a:lnTo>
                          <a:lnTo>
                            <a:pt x="0" y="20"/>
                          </a:lnTo>
                          <a:lnTo>
                            <a:pt x="76" y="20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34" name="Freeform 158"/>
                    <p:cNvSpPr>
                      <a:spLocks/>
                    </p:cNvSpPr>
                    <p:nvPr/>
                  </p:nvSpPr>
                  <p:spPr bwMode="auto">
                    <a:xfrm>
                      <a:off x="3873" y="1498"/>
                      <a:ext cx="77" cy="28"/>
                    </a:xfrm>
                    <a:custGeom>
                      <a:avLst/>
                      <a:gdLst>
                        <a:gd name="T0" fmla="*/ 59 w 77"/>
                        <a:gd name="T1" fmla="*/ 13 h 28"/>
                        <a:gd name="T2" fmla="*/ 76 w 77"/>
                        <a:gd name="T3" fmla="*/ 13 h 28"/>
                        <a:gd name="T4" fmla="*/ 76 w 77"/>
                        <a:gd name="T5" fmla="*/ 0 h 28"/>
                        <a:gd name="T6" fmla="*/ 59 w 77"/>
                        <a:gd name="T7" fmla="*/ 0 h 28"/>
                        <a:gd name="T8" fmla="*/ 0 w 77"/>
                        <a:gd name="T9" fmla="*/ 13 h 28"/>
                        <a:gd name="T10" fmla="*/ 0 w 77"/>
                        <a:gd name="T11" fmla="*/ 27 h 28"/>
                        <a:gd name="T12" fmla="*/ 59 w 77"/>
                        <a:gd name="T13" fmla="*/ 13 h 2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77"/>
                        <a:gd name="T22" fmla="*/ 0 h 28"/>
                        <a:gd name="T23" fmla="*/ 77 w 77"/>
                        <a:gd name="T24" fmla="*/ 28 h 2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77" h="28">
                          <a:moveTo>
                            <a:pt x="59" y="13"/>
                          </a:moveTo>
                          <a:lnTo>
                            <a:pt x="76" y="13"/>
                          </a:lnTo>
                          <a:lnTo>
                            <a:pt x="76" y="0"/>
                          </a:lnTo>
                          <a:lnTo>
                            <a:pt x="59" y="0"/>
                          </a:lnTo>
                          <a:lnTo>
                            <a:pt x="0" y="13"/>
                          </a:lnTo>
                          <a:lnTo>
                            <a:pt x="0" y="27"/>
                          </a:lnTo>
                          <a:lnTo>
                            <a:pt x="59" y="13"/>
                          </a:lnTo>
                        </a:path>
                      </a:pathLst>
                    </a:custGeom>
                    <a:solidFill>
                      <a:srgbClr val="3F3F3F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35" name="Freeform 159"/>
                    <p:cNvSpPr>
                      <a:spLocks/>
                    </p:cNvSpPr>
                    <p:nvPr/>
                  </p:nvSpPr>
                  <p:spPr bwMode="auto">
                    <a:xfrm>
                      <a:off x="3873" y="1484"/>
                      <a:ext cx="77" cy="29"/>
                    </a:xfrm>
                    <a:custGeom>
                      <a:avLst/>
                      <a:gdLst>
                        <a:gd name="T0" fmla="*/ 59 w 77"/>
                        <a:gd name="T1" fmla="*/ 14 h 29"/>
                        <a:gd name="T2" fmla="*/ 76 w 77"/>
                        <a:gd name="T3" fmla="*/ 14 h 29"/>
                        <a:gd name="T4" fmla="*/ 76 w 77"/>
                        <a:gd name="T5" fmla="*/ 0 h 29"/>
                        <a:gd name="T6" fmla="*/ 59 w 77"/>
                        <a:gd name="T7" fmla="*/ 0 h 29"/>
                        <a:gd name="T8" fmla="*/ 0 w 77"/>
                        <a:gd name="T9" fmla="*/ 14 h 29"/>
                        <a:gd name="T10" fmla="*/ 0 w 77"/>
                        <a:gd name="T11" fmla="*/ 28 h 29"/>
                        <a:gd name="T12" fmla="*/ 59 w 77"/>
                        <a:gd name="T13" fmla="*/ 14 h 2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77"/>
                        <a:gd name="T22" fmla="*/ 0 h 29"/>
                        <a:gd name="T23" fmla="*/ 77 w 77"/>
                        <a:gd name="T24" fmla="*/ 29 h 2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77" h="29">
                          <a:moveTo>
                            <a:pt x="59" y="14"/>
                          </a:moveTo>
                          <a:lnTo>
                            <a:pt x="76" y="14"/>
                          </a:lnTo>
                          <a:lnTo>
                            <a:pt x="76" y="0"/>
                          </a:lnTo>
                          <a:lnTo>
                            <a:pt x="59" y="0"/>
                          </a:lnTo>
                          <a:lnTo>
                            <a:pt x="0" y="14"/>
                          </a:lnTo>
                          <a:lnTo>
                            <a:pt x="0" y="28"/>
                          </a:lnTo>
                          <a:lnTo>
                            <a:pt x="59" y="14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36" name="Freeform 160"/>
                    <p:cNvSpPr>
                      <a:spLocks/>
                    </p:cNvSpPr>
                    <p:nvPr/>
                  </p:nvSpPr>
                  <p:spPr bwMode="auto">
                    <a:xfrm>
                      <a:off x="3873" y="1471"/>
                      <a:ext cx="77" cy="28"/>
                    </a:xfrm>
                    <a:custGeom>
                      <a:avLst/>
                      <a:gdLst>
                        <a:gd name="T0" fmla="*/ 59 w 77"/>
                        <a:gd name="T1" fmla="*/ 14 h 28"/>
                        <a:gd name="T2" fmla="*/ 61 w 77"/>
                        <a:gd name="T3" fmla="*/ 13 h 28"/>
                        <a:gd name="T4" fmla="*/ 76 w 77"/>
                        <a:gd name="T5" fmla="*/ 14 h 28"/>
                        <a:gd name="T6" fmla="*/ 76 w 77"/>
                        <a:gd name="T7" fmla="*/ 0 h 28"/>
                        <a:gd name="T8" fmla="*/ 59 w 77"/>
                        <a:gd name="T9" fmla="*/ 0 h 28"/>
                        <a:gd name="T10" fmla="*/ 0 w 77"/>
                        <a:gd name="T11" fmla="*/ 14 h 28"/>
                        <a:gd name="T12" fmla="*/ 0 w 77"/>
                        <a:gd name="T13" fmla="*/ 27 h 28"/>
                        <a:gd name="T14" fmla="*/ 59 w 77"/>
                        <a:gd name="T15" fmla="*/ 14 h 28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77"/>
                        <a:gd name="T25" fmla="*/ 0 h 28"/>
                        <a:gd name="T26" fmla="*/ 77 w 77"/>
                        <a:gd name="T27" fmla="*/ 28 h 28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77" h="28">
                          <a:moveTo>
                            <a:pt x="59" y="14"/>
                          </a:moveTo>
                          <a:lnTo>
                            <a:pt x="61" y="13"/>
                          </a:lnTo>
                          <a:lnTo>
                            <a:pt x="76" y="14"/>
                          </a:lnTo>
                          <a:lnTo>
                            <a:pt x="76" y="0"/>
                          </a:lnTo>
                          <a:lnTo>
                            <a:pt x="59" y="0"/>
                          </a:lnTo>
                          <a:lnTo>
                            <a:pt x="0" y="14"/>
                          </a:lnTo>
                          <a:lnTo>
                            <a:pt x="0" y="27"/>
                          </a:lnTo>
                          <a:lnTo>
                            <a:pt x="59" y="14"/>
                          </a:lnTo>
                        </a:path>
                      </a:pathLst>
                    </a:custGeom>
                    <a:solidFill>
                      <a:srgbClr val="3F3F3F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537" name="Freeform 161"/>
                    <p:cNvSpPr>
                      <a:spLocks/>
                    </p:cNvSpPr>
                    <p:nvPr/>
                  </p:nvSpPr>
                  <p:spPr bwMode="auto">
                    <a:xfrm>
                      <a:off x="3873" y="1463"/>
                      <a:ext cx="77" cy="22"/>
                    </a:xfrm>
                    <a:custGeom>
                      <a:avLst/>
                      <a:gdLst>
                        <a:gd name="T0" fmla="*/ 59 w 77"/>
                        <a:gd name="T1" fmla="*/ 7 h 22"/>
                        <a:gd name="T2" fmla="*/ 76 w 77"/>
                        <a:gd name="T3" fmla="*/ 7 h 22"/>
                        <a:gd name="T4" fmla="*/ 68 w 77"/>
                        <a:gd name="T5" fmla="*/ 0 h 22"/>
                        <a:gd name="T6" fmla="*/ 9 w 77"/>
                        <a:gd name="T7" fmla="*/ 0 h 22"/>
                        <a:gd name="T8" fmla="*/ 0 w 77"/>
                        <a:gd name="T9" fmla="*/ 7 h 22"/>
                        <a:gd name="T10" fmla="*/ 0 w 77"/>
                        <a:gd name="T11" fmla="*/ 21 h 22"/>
                        <a:gd name="T12" fmla="*/ 59 w 77"/>
                        <a:gd name="T13" fmla="*/ 7 h 22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77"/>
                        <a:gd name="T22" fmla="*/ 0 h 22"/>
                        <a:gd name="T23" fmla="*/ 77 w 77"/>
                        <a:gd name="T24" fmla="*/ 22 h 22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77" h="22">
                          <a:moveTo>
                            <a:pt x="59" y="7"/>
                          </a:moveTo>
                          <a:lnTo>
                            <a:pt x="76" y="7"/>
                          </a:lnTo>
                          <a:lnTo>
                            <a:pt x="68" y="0"/>
                          </a:lnTo>
                          <a:lnTo>
                            <a:pt x="9" y="0"/>
                          </a:lnTo>
                          <a:lnTo>
                            <a:pt x="0" y="7"/>
                          </a:lnTo>
                          <a:lnTo>
                            <a:pt x="0" y="21"/>
                          </a:lnTo>
                          <a:lnTo>
                            <a:pt x="59" y="7"/>
                          </a:lnTo>
                        </a:path>
                      </a:pathLst>
                    </a:custGeom>
                    <a:solidFill>
                      <a:srgbClr val="C0C0C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9504" name="Group 162"/>
                <p:cNvGrpSpPr>
                  <a:grpSpLocks/>
                </p:cNvGrpSpPr>
                <p:nvPr/>
              </p:nvGrpSpPr>
              <p:grpSpPr bwMode="auto">
                <a:xfrm>
                  <a:off x="3759" y="1584"/>
                  <a:ext cx="310" cy="248"/>
                  <a:chOff x="3759" y="1584"/>
                  <a:chExt cx="310" cy="248"/>
                </a:xfrm>
              </p:grpSpPr>
              <p:sp>
                <p:nvSpPr>
                  <p:cNvPr id="19505" name="Line 16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41" y="1748"/>
                    <a:ext cx="19" cy="5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06" name="Line 1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73" y="1759"/>
                    <a:ext cx="0" cy="3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07" name="Line 16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92" y="1763"/>
                    <a:ext cx="3" cy="64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08" name="Line 16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911" y="1765"/>
                    <a:ext cx="7" cy="3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09" name="Line 16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928" y="1765"/>
                    <a:ext cx="14" cy="67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0" name="Line 168"/>
                  <p:cNvSpPr>
                    <a:spLocks noChangeShapeType="1"/>
                  </p:cNvSpPr>
                  <p:nvPr/>
                </p:nvSpPr>
                <p:spPr bwMode="auto">
                  <a:xfrm>
                    <a:off x="3954" y="1772"/>
                    <a:ext cx="2" cy="1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1" name="Line 169"/>
                  <p:cNvSpPr>
                    <a:spLocks noChangeShapeType="1"/>
                  </p:cNvSpPr>
                  <p:nvPr/>
                </p:nvSpPr>
                <p:spPr bwMode="auto">
                  <a:xfrm>
                    <a:off x="3973" y="1758"/>
                    <a:ext cx="14" cy="4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2" name="Line 170"/>
                  <p:cNvSpPr>
                    <a:spLocks noChangeShapeType="1"/>
                  </p:cNvSpPr>
                  <p:nvPr/>
                </p:nvSpPr>
                <p:spPr bwMode="auto">
                  <a:xfrm>
                    <a:off x="3990" y="1747"/>
                    <a:ext cx="1" cy="1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3" name="Line 171"/>
                  <p:cNvSpPr>
                    <a:spLocks noChangeShapeType="1"/>
                  </p:cNvSpPr>
                  <p:nvPr/>
                </p:nvSpPr>
                <p:spPr bwMode="auto">
                  <a:xfrm>
                    <a:off x="4002" y="1731"/>
                    <a:ext cx="32" cy="24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4" name="Line 172"/>
                  <p:cNvSpPr>
                    <a:spLocks noChangeShapeType="1"/>
                  </p:cNvSpPr>
                  <p:nvPr/>
                </p:nvSpPr>
                <p:spPr bwMode="auto">
                  <a:xfrm>
                    <a:off x="4014" y="1716"/>
                    <a:ext cx="12" cy="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5" name="Line 173"/>
                  <p:cNvSpPr>
                    <a:spLocks noChangeShapeType="1"/>
                  </p:cNvSpPr>
                  <p:nvPr/>
                </p:nvSpPr>
                <p:spPr bwMode="auto">
                  <a:xfrm>
                    <a:off x="4018" y="1700"/>
                    <a:ext cx="42" cy="6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6" name="Line 174"/>
                  <p:cNvSpPr>
                    <a:spLocks noChangeShapeType="1"/>
                  </p:cNvSpPr>
                  <p:nvPr/>
                </p:nvSpPr>
                <p:spPr bwMode="auto">
                  <a:xfrm>
                    <a:off x="4022" y="1676"/>
                    <a:ext cx="14" cy="4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7" name="Line 175"/>
                  <p:cNvSpPr>
                    <a:spLocks noChangeShapeType="1"/>
                  </p:cNvSpPr>
                  <p:nvPr/>
                </p:nvSpPr>
                <p:spPr bwMode="auto">
                  <a:xfrm>
                    <a:off x="4022" y="1657"/>
                    <a:ext cx="47" cy="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8" name="Line 17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21" y="1627"/>
                    <a:ext cx="10" cy="1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19" name="Line 17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08" y="1589"/>
                    <a:ext cx="57" cy="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0" name="Line 17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998" y="1584"/>
                    <a:ext cx="7" cy="1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1" name="Line 17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94" y="1740"/>
                    <a:ext cx="48" cy="2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2" name="Line 18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802" y="1726"/>
                    <a:ext cx="28" cy="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3" name="Line 18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68" y="1709"/>
                    <a:ext cx="58" cy="7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4" name="Line 1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92" y="1685"/>
                    <a:ext cx="30" cy="4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5" name="Line 18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59" y="1666"/>
                    <a:ext cx="63" cy="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6" name="Line 18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795" y="1636"/>
                    <a:ext cx="26" cy="1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7" name="Line 18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762" y="1598"/>
                    <a:ext cx="72" cy="32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8" name="Line 18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821" y="1593"/>
                    <a:ext cx="23" cy="1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9529" name="Line 18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39" y="1739"/>
                    <a:ext cx="5" cy="29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9501" name="Text Box 188"/>
              <p:cNvSpPr txBox="1">
                <a:spLocks noChangeArrowheads="1"/>
              </p:cNvSpPr>
              <p:nvPr/>
            </p:nvSpPr>
            <p:spPr bwMode="auto">
              <a:xfrm>
                <a:off x="3569" y="1189"/>
                <a:ext cx="467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 i="0">
                    <a:latin typeface="Arial" charset="0"/>
                  </a:rPr>
                  <a:t>Luz</a:t>
                </a:r>
              </a:p>
            </p:txBody>
          </p:sp>
          <p:sp>
            <p:nvSpPr>
              <p:cNvPr id="19502" name="Text Box 189"/>
              <p:cNvSpPr txBox="1">
                <a:spLocks noChangeArrowheads="1"/>
              </p:cNvSpPr>
              <p:nvPr/>
            </p:nvSpPr>
            <p:spPr bwMode="auto">
              <a:xfrm>
                <a:off x="3707" y="1754"/>
                <a:ext cx="1144" cy="3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800" i="0">
                    <a:latin typeface="Arial" charset="0"/>
                  </a:rPr>
                  <a:t>Iluminação</a:t>
                </a:r>
              </a:p>
            </p:txBody>
          </p:sp>
        </p:grpSp>
        <p:grpSp>
          <p:nvGrpSpPr>
            <p:cNvPr id="19465" name="Group 190"/>
            <p:cNvGrpSpPr>
              <a:grpSpLocks/>
            </p:cNvGrpSpPr>
            <p:nvPr/>
          </p:nvGrpSpPr>
          <p:grpSpPr bwMode="auto">
            <a:xfrm>
              <a:off x="2752" y="1516"/>
              <a:ext cx="1536" cy="31"/>
              <a:chOff x="617" y="2383"/>
              <a:chExt cx="2242" cy="56"/>
            </a:xfrm>
          </p:grpSpPr>
          <p:sp>
            <p:nvSpPr>
              <p:cNvPr id="19498" name="Line 191"/>
              <p:cNvSpPr>
                <a:spLocks noChangeShapeType="1"/>
              </p:cNvSpPr>
              <p:nvPr/>
            </p:nvSpPr>
            <p:spPr bwMode="auto">
              <a:xfrm>
                <a:off x="617" y="2401"/>
                <a:ext cx="2242" cy="30"/>
              </a:xfrm>
              <a:prstGeom prst="line">
                <a:avLst/>
              </a:prstGeom>
              <a:noFill/>
              <a:ln w="38100">
                <a:solidFill>
                  <a:srgbClr val="24248E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9499" name="Oval 192"/>
              <p:cNvSpPr>
                <a:spLocks noChangeArrowheads="1"/>
              </p:cNvSpPr>
              <p:nvPr/>
            </p:nvSpPr>
            <p:spPr bwMode="auto">
              <a:xfrm>
                <a:off x="1825" y="2383"/>
                <a:ext cx="56" cy="56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sp>
          <p:nvSpPr>
            <p:cNvPr id="19466" name="Line 193"/>
            <p:cNvSpPr>
              <a:spLocks noChangeShapeType="1"/>
            </p:cNvSpPr>
            <p:nvPr/>
          </p:nvSpPr>
          <p:spPr bwMode="auto">
            <a:xfrm flipV="1">
              <a:off x="2706" y="1041"/>
              <a:ext cx="1514" cy="4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7" name="Line 194"/>
            <p:cNvSpPr>
              <a:spLocks noChangeShapeType="1"/>
            </p:cNvSpPr>
            <p:nvPr/>
          </p:nvSpPr>
          <p:spPr bwMode="auto">
            <a:xfrm>
              <a:off x="4232" y="1043"/>
              <a:ext cx="652" cy="2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8" name="Line 195"/>
            <p:cNvSpPr>
              <a:spLocks noChangeShapeType="1"/>
            </p:cNvSpPr>
            <p:nvPr/>
          </p:nvSpPr>
          <p:spPr bwMode="auto">
            <a:xfrm>
              <a:off x="3425" y="1304"/>
              <a:ext cx="308" cy="13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9" name="Line 196"/>
            <p:cNvSpPr>
              <a:spLocks noChangeShapeType="1"/>
            </p:cNvSpPr>
            <p:nvPr/>
          </p:nvSpPr>
          <p:spPr bwMode="auto">
            <a:xfrm>
              <a:off x="3735" y="1441"/>
              <a:ext cx="0" cy="32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0" name="Line 197"/>
            <p:cNvSpPr>
              <a:spLocks noChangeShapeType="1"/>
            </p:cNvSpPr>
            <p:nvPr/>
          </p:nvSpPr>
          <p:spPr bwMode="auto">
            <a:xfrm>
              <a:off x="3425" y="1631"/>
              <a:ext cx="307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1" name="Line 198"/>
            <p:cNvSpPr>
              <a:spLocks noChangeShapeType="1"/>
            </p:cNvSpPr>
            <p:nvPr/>
          </p:nvSpPr>
          <p:spPr bwMode="auto">
            <a:xfrm>
              <a:off x="3421" y="1304"/>
              <a:ext cx="0" cy="32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2" name="Line 199"/>
            <p:cNvSpPr>
              <a:spLocks noChangeShapeType="1"/>
            </p:cNvSpPr>
            <p:nvPr/>
          </p:nvSpPr>
          <p:spPr bwMode="auto">
            <a:xfrm>
              <a:off x="2710" y="1528"/>
              <a:ext cx="2170" cy="4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3" name="Line 200"/>
            <p:cNvSpPr>
              <a:spLocks noChangeShapeType="1"/>
            </p:cNvSpPr>
            <p:nvPr/>
          </p:nvSpPr>
          <p:spPr bwMode="auto">
            <a:xfrm>
              <a:off x="2710" y="1532"/>
              <a:ext cx="1510" cy="2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4" name="Line 201"/>
            <p:cNvSpPr>
              <a:spLocks noChangeShapeType="1"/>
            </p:cNvSpPr>
            <p:nvPr/>
          </p:nvSpPr>
          <p:spPr bwMode="auto">
            <a:xfrm>
              <a:off x="4219" y="1056"/>
              <a:ext cx="0" cy="1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Line 202"/>
            <p:cNvSpPr>
              <a:spLocks noChangeShapeType="1"/>
            </p:cNvSpPr>
            <p:nvPr/>
          </p:nvSpPr>
          <p:spPr bwMode="auto">
            <a:xfrm>
              <a:off x="4227" y="1745"/>
              <a:ext cx="653" cy="27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6" name="Line 203"/>
            <p:cNvSpPr>
              <a:spLocks noChangeShapeType="1"/>
            </p:cNvSpPr>
            <p:nvPr/>
          </p:nvSpPr>
          <p:spPr bwMode="auto">
            <a:xfrm>
              <a:off x="2710" y="1528"/>
              <a:ext cx="138" cy="1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Line 204"/>
            <p:cNvSpPr>
              <a:spLocks noChangeShapeType="1"/>
            </p:cNvSpPr>
            <p:nvPr/>
          </p:nvSpPr>
          <p:spPr bwMode="auto">
            <a:xfrm>
              <a:off x="4883" y="1339"/>
              <a:ext cx="0" cy="6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Line 205"/>
            <p:cNvSpPr>
              <a:spLocks noChangeShapeType="1"/>
            </p:cNvSpPr>
            <p:nvPr/>
          </p:nvSpPr>
          <p:spPr bwMode="auto">
            <a:xfrm flipV="1">
              <a:off x="2709" y="1345"/>
              <a:ext cx="0" cy="1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9" name="Line 206"/>
            <p:cNvSpPr>
              <a:spLocks noChangeShapeType="1"/>
            </p:cNvSpPr>
            <p:nvPr/>
          </p:nvSpPr>
          <p:spPr bwMode="auto">
            <a:xfrm flipV="1">
              <a:off x="2710" y="1338"/>
              <a:ext cx="2165" cy="19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0" name="Text Box 207"/>
            <p:cNvSpPr txBox="1">
              <a:spLocks noChangeArrowheads="1"/>
            </p:cNvSpPr>
            <p:nvPr/>
          </p:nvSpPr>
          <p:spPr bwMode="auto">
            <a:xfrm>
              <a:off x="2857" y="1154"/>
              <a:ext cx="600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i="0">
                  <a:latin typeface="Arial" charset="0"/>
                </a:rPr>
                <a:t>Câmara</a:t>
              </a:r>
            </a:p>
          </p:txBody>
        </p:sp>
        <p:sp>
          <p:nvSpPr>
            <p:cNvPr id="19481" name="Rectangle 208"/>
            <p:cNvSpPr>
              <a:spLocks noChangeArrowheads="1"/>
            </p:cNvSpPr>
            <p:nvPr/>
          </p:nvSpPr>
          <p:spPr bwMode="auto">
            <a:xfrm>
              <a:off x="2810" y="1633"/>
              <a:ext cx="2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x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19482" name="Rectangle 209"/>
            <p:cNvSpPr>
              <a:spLocks noChangeArrowheads="1"/>
            </p:cNvSpPr>
            <p:nvPr/>
          </p:nvSpPr>
          <p:spPr bwMode="auto">
            <a:xfrm>
              <a:off x="2474" y="1102"/>
              <a:ext cx="2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y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19483" name="Line 210"/>
            <p:cNvSpPr>
              <a:spLocks noChangeShapeType="1"/>
            </p:cNvSpPr>
            <p:nvPr/>
          </p:nvSpPr>
          <p:spPr bwMode="auto">
            <a:xfrm flipH="1">
              <a:off x="2482" y="1528"/>
              <a:ext cx="2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19484" name="Rectangle 211"/>
            <p:cNvSpPr>
              <a:spLocks noChangeArrowheads="1"/>
            </p:cNvSpPr>
            <p:nvPr/>
          </p:nvSpPr>
          <p:spPr bwMode="auto">
            <a:xfrm>
              <a:off x="2404" y="1538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z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grpSp>
          <p:nvGrpSpPr>
            <p:cNvPr id="19485" name="Group 212"/>
            <p:cNvGrpSpPr>
              <a:grpSpLocks/>
            </p:cNvGrpSpPr>
            <p:nvPr/>
          </p:nvGrpSpPr>
          <p:grpSpPr bwMode="auto">
            <a:xfrm>
              <a:off x="2614" y="1461"/>
              <a:ext cx="113" cy="134"/>
              <a:chOff x="367" y="2172"/>
              <a:chExt cx="166" cy="242"/>
            </a:xfrm>
          </p:grpSpPr>
          <p:sp>
            <p:nvSpPr>
              <p:cNvPr id="19486" name="Line 213"/>
              <p:cNvSpPr>
                <a:spLocks noChangeShapeType="1"/>
              </p:cNvSpPr>
              <p:nvPr/>
            </p:nvSpPr>
            <p:spPr bwMode="auto">
              <a:xfrm flipV="1">
                <a:off x="367" y="2198"/>
                <a:ext cx="161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7" name="Line 214"/>
              <p:cNvSpPr>
                <a:spLocks noChangeShapeType="1"/>
              </p:cNvSpPr>
              <p:nvPr/>
            </p:nvSpPr>
            <p:spPr bwMode="auto">
              <a:xfrm>
                <a:off x="374" y="2313"/>
                <a:ext cx="155" cy="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8" name="Oval 215"/>
              <p:cNvSpPr>
                <a:spLocks noChangeArrowheads="1"/>
              </p:cNvSpPr>
              <p:nvPr/>
            </p:nvSpPr>
            <p:spPr bwMode="auto">
              <a:xfrm>
                <a:off x="492" y="2259"/>
                <a:ext cx="40" cy="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9489" name="Line 216"/>
              <p:cNvSpPr>
                <a:spLocks noChangeShapeType="1"/>
              </p:cNvSpPr>
              <p:nvPr/>
            </p:nvSpPr>
            <p:spPr bwMode="auto">
              <a:xfrm flipH="1">
                <a:off x="501" y="2172"/>
                <a:ext cx="15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0" name="Line 217"/>
              <p:cNvSpPr>
                <a:spLocks noChangeShapeType="1"/>
              </p:cNvSpPr>
              <p:nvPr/>
            </p:nvSpPr>
            <p:spPr bwMode="auto">
              <a:xfrm flipH="1">
                <a:off x="474" y="2188"/>
                <a:ext cx="10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1" name="Line 218"/>
              <p:cNvSpPr>
                <a:spLocks noChangeShapeType="1"/>
              </p:cNvSpPr>
              <p:nvPr/>
            </p:nvSpPr>
            <p:spPr bwMode="auto">
              <a:xfrm flipH="1">
                <a:off x="442" y="2215"/>
                <a:ext cx="12" cy="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2" name="Line 219"/>
              <p:cNvSpPr>
                <a:spLocks noChangeShapeType="1"/>
              </p:cNvSpPr>
              <p:nvPr/>
            </p:nvSpPr>
            <p:spPr bwMode="auto">
              <a:xfrm flipH="1">
                <a:off x="410" y="2237"/>
                <a:ext cx="10" cy="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3" name="Line 220"/>
              <p:cNvSpPr>
                <a:spLocks noChangeShapeType="1"/>
              </p:cNvSpPr>
              <p:nvPr/>
            </p:nvSpPr>
            <p:spPr bwMode="auto">
              <a:xfrm>
                <a:off x="524" y="2381"/>
                <a:ext cx="5" cy="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4" name="Line 221"/>
              <p:cNvSpPr>
                <a:spLocks noChangeShapeType="1"/>
              </p:cNvSpPr>
              <p:nvPr/>
            </p:nvSpPr>
            <p:spPr bwMode="auto">
              <a:xfrm>
                <a:off x="483" y="2369"/>
                <a:ext cx="1" cy="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5" name="Line 222"/>
              <p:cNvSpPr>
                <a:spLocks noChangeShapeType="1"/>
              </p:cNvSpPr>
              <p:nvPr/>
            </p:nvSpPr>
            <p:spPr bwMode="auto">
              <a:xfrm>
                <a:off x="412" y="2336"/>
                <a:ext cx="5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6" name="Line 223"/>
              <p:cNvSpPr>
                <a:spLocks noChangeShapeType="1"/>
              </p:cNvSpPr>
              <p:nvPr/>
            </p:nvSpPr>
            <p:spPr bwMode="auto">
              <a:xfrm>
                <a:off x="451" y="2351"/>
                <a:ext cx="1" cy="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97" name="Arc 224"/>
              <p:cNvSpPr>
                <a:spLocks/>
              </p:cNvSpPr>
              <p:nvPr/>
            </p:nvSpPr>
            <p:spPr bwMode="auto">
              <a:xfrm>
                <a:off x="488" y="2238"/>
                <a:ext cx="45" cy="118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  <a:gd name="T9" fmla="*/ 0 w 22971"/>
                  <a:gd name="T10" fmla="*/ 0 h 43033"/>
                  <a:gd name="T11" fmla="*/ 22971 w 22971"/>
                  <a:gd name="T12" fmla="*/ 43033 h 43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048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Definição de uma câmera</a:t>
            </a:r>
          </a:p>
        </p:txBody>
      </p:sp>
      <p:grpSp>
        <p:nvGrpSpPr>
          <p:cNvPr id="2" name="Group 101"/>
          <p:cNvGrpSpPr>
            <a:grpSpLocks/>
          </p:cNvGrpSpPr>
          <p:nvPr/>
        </p:nvGrpSpPr>
        <p:grpSpPr bwMode="auto">
          <a:xfrm>
            <a:off x="5784850" y="2695575"/>
            <a:ext cx="3081338" cy="2501900"/>
            <a:chOff x="3011" y="1406"/>
            <a:chExt cx="1941" cy="1576"/>
          </a:xfrm>
        </p:grpSpPr>
        <p:grpSp>
          <p:nvGrpSpPr>
            <p:cNvPr id="20529" name="Group 49"/>
            <p:cNvGrpSpPr>
              <a:grpSpLocks noChangeAspect="1"/>
            </p:cNvGrpSpPr>
            <p:nvPr/>
          </p:nvGrpSpPr>
          <p:grpSpPr bwMode="auto">
            <a:xfrm>
              <a:off x="3477" y="1688"/>
              <a:ext cx="1220" cy="904"/>
              <a:chOff x="822" y="972"/>
              <a:chExt cx="2628" cy="1574"/>
            </a:xfrm>
          </p:grpSpPr>
          <p:sp>
            <p:nvSpPr>
              <p:cNvPr id="20550" name="Line 50"/>
              <p:cNvSpPr>
                <a:spLocks noChangeAspect="1" noChangeShapeType="1"/>
              </p:cNvSpPr>
              <p:nvPr/>
            </p:nvSpPr>
            <p:spPr bwMode="auto">
              <a:xfrm>
                <a:off x="822" y="981"/>
                <a:ext cx="0" cy="15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1" name="Line 51"/>
              <p:cNvSpPr>
                <a:spLocks noChangeAspect="1" noChangeShapeType="1"/>
              </p:cNvSpPr>
              <p:nvPr/>
            </p:nvSpPr>
            <p:spPr bwMode="auto">
              <a:xfrm>
                <a:off x="1197" y="981"/>
                <a:ext cx="0" cy="15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2" name="Line 52"/>
              <p:cNvSpPr>
                <a:spLocks noChangeAspect="1" noChangeShapeType="1"/>
              </p:cNvSpPr>
              <p:nvPr/>
            </p:nvSpPr>
            <p:spPr bwMode="auto">
              <a:xfrm>
                <a:off x="1572" y="981"/>
                <a:ext cx="0" cy="15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3" name="Line 53"/>
              <p:cNvSpPr>
                <a:spLocks noChangeAspect="1" noChangeShapeType="1"/>
              </p:cNvSpPr>
              <p:nvPr/>
            </p:nvSpPr>
            <p:spPr bwMode="auto">
              <a:xfrm>
                <a:off x="1948" y="981"/>
                <a:ext cx="0" cy="15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4" name="Line 54"/>
              <p:cNvSpPr>
                <a:spLocks noChangeAspect="1" noChangeShapeType="1"/>
              </p:cNvSpPr>
              <p:nvPr/>
            </p:nvSpPr>
            <p:spPr bwMode="auto">
              <a:xfrm>
                <a:off x="2323" y="981"/>
                <a:ext cx="0" cy="15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5" name="Line 55"/>
              <p:cNvSpPr>
                <a:spLocks noChangeAspect="1" noChangeShapeType="1"/>
              </p:cNvSpPr>
              <p:nvPr/>
            </p:nvSpPr>
            <p:spPr bwMode="auto">
              <a:xfrm>
                <a:off x="2699" y="972"/>
                <a:ext cx="0" cy="15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6" name="Line 56"/>
              <p:cNvSpPr>
                <a:spLocks noChangeAspect="1" noChangeShapeType="1"/>
              </p:cNvSpPr>
              <p:nvPr/>
            </p:nvSpPr>
            <p:spPr bwMode="auto">
              <a:xfrm>
                <a:off x="3074" y="981"/>
                <a:ext cx="0" cy="15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57" name="Line 57"/>
              <p:cNvSpPr>
                <a:spLocks noChangeAspect="1" noChangeShapeType="1"/>
              </p:cNvSpPr>
              <p:nvPr/>
            </p:nvSpPr>
            <p:spPr bwMode="auto">
              <a:xfrm>
                <a:off x="3450" y="981"/>
                <a:ext cx="0" cy="156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530" name="Group 58"/>
            <p:cNvGrpSpPr>
              <a:grpSpLocks noChangeAspect="1"/>
            </p:cNvGrpSpPr>
            <p:nvPr/>
          </p:nvGrpSpPr>
          <p:grpSpPr bwMode="auto">
            <a:xfrm>
              <a:off x="3477" y="1692"/>
              <a:ext cx="1378" cy="895"/>
              <a:chOff x="822" y="977"/>
              <a:chExt cx="2636" cy="1560"/>
            </a:xfrm>
          </p:grpSpPr>
          <p:sp>
            <p:nvSpPr>
              <p:cNvPr id="20543" name="Line 59"/>
              <p:cNvSpPr>
                <a:spLocks noChangeAspect="1" noChangeShapeType="1"/>
              </p:cNvSpPr>
              <p:nvPr/>
            </p:nvSpPr>
            <p:spPr bwMode="auto">
              <a:xfrm>
                <a:off x="822" y="2537"/>
                <a:ext cx="262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4" name="Line 60"/>
              <p:cNvSpPr>
                <a:spLocks noChangeAspect="1" noChangeShapeType="1"/>
              </p:cNvSpPr>
              <p:nvPr/>
            </p:nvSpPr>
            <p:spPr bwMode="auto">
              <a:xfrm>
                <a:off x="822" y="2277"/>
                <a:ext cx="262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5" name="Line 61"/>
              <p:cNvSpPr>
                <a:spLocks noChangeAspect="1" noChangeShapeType="1"/>
              </p:cNvSpPr>
              <p:nvPr/>
            </p:nvSpPr>
            <p:spPr bwMode="auto">
              <a:xfrm>
                <a:off x="822" y="2017"/>
                <a:ext cx="262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6" name="Line 62"/>
              <p:cNvSpPr>
                <a:spLocks noChangeAspect="1" noChangeShapeType="1"/>
              </p:cNvSpPr>
              <p:nvPr/>
            </p:nvSpPr>
            <p:spPr bwMode="auto">
              <a:xfrm>
                <a:off x="822" y="1757"/>
                <a:ext cx="262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7" name="Line 63"/>
              <p:cNvSpPr>
                <a:spLocks noChangeAspect="1" noChangeShapeType="1"/>
              </p:cNvSpPr>
              <p:nvPr/>
            </p:nvSpPr>
            <p:spPr bwMode="auto">
              <a:xfrm>
                <a:off x="822" y="1497"/>
                <a:ext cx="262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8" name="Line 64"/>
              <p:cNvSpPr>
                <a:spLocks noChangeAspect="1" noChangeShapeType="1"/>
              </p:cNvSpPr>
              <p:nvPr/>
            </p:nvSpPr>
            <p:spPr bwMode="auto">
              <a:xfrm>
                <a:off x="822" y="1237"/>
                <a:ext cx="262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549" name="Line 65"/>
              <p:cNvSpPr>
                <a:spLocks noChangeAspect="1" noChangeShapeType="1"/>
              </p:cNvSpPr>
              <p:nvPr/>
            </p:nvSpPr>
            <p:spPr bwMode="auto">
              <a:xfrm>
                <a:off x="833" y="977"/>
                <a:ext cx="262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31" name="Line 85"/>
            <p:cNvSpPr>
              <a:spLocks noChangeAspect="1" noChangeShapeType="1"/>
            </p:cNvSpPr>
            <p:nvPr/>
          </p:nvSpPr>
          <p:spPr bwMode="auto">
            <a:xfrm>
              <a:off x="3361" y="2848"/>
              <a:ext cx="159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32" name="Line 86"/>
            <p:cNvSpPr>
              <a:spLocks noChangeAspect="1" noChangeShapeType="1"/>
            </p:cNvSpPr>
            <p:nvPr/>
          </p:nvSpPr>
          <p:spPr bwMode="auto">
            <a:xfrm>
              <a:off x="3469" y="2800"/>
              <a:ext cx="0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33" name="Line 87"/>
            <p:cNvSpPr>
              <a:spLocks noChangeAspect="1" noChangeShapeType="1"/>
            </p:cNvSpPr>
            <p:nvPr/>
          </p:nvSpPr>
          <p:spPr bwMode="auto">
            <a:xfrm>
              <a:off x="4856" y="2800"/>
              <a:ext cx="0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34" name="Text Box 88"/>
            <p:cNvSpPr txBox="1">
              <a:spLocks noChangeAspect="1" noChangeArrowheads="1"/>
            </p:cNvSpPr>
            <p:nvPr/>
          </p:nvSpPr>
          <p:spPr bwMode="auto">
            <a:xfrm>
              <a:off x="3703" y="2649"/>
              <a:ext cx="872" cy="3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pt-BR" altLang="en-US" sz="2000"/>
                <a:t>w</a:t>
              </a:r>
              <a:r>
                <a:rPr lang="pt-BR" altLang="en-US" sz="2000" baseline="-25000"/>
                <a:t>p</a:t>
              </a:r>
              <a:r>
                <a:rPr lang="pt-BR" altLang="en-US" sz="2000"/>
                <a:t> (pixels)</a:t>
              </a:r>
              <a:r>
                <a:rPr lang="pt-BR" altLang="en-US" sz="2000" i="0"/>
                <a:t> </a:t>
              </a:r>
            </a:p>
            <a:p>
              <a:pPr algn="ctr"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pt-BR" altLang="en-US" sz="2000"/>
                <a:t>w (metros</a:t>
              </a:r>
              <a:r>
                <a:rPr lang="pt-BR" altLang="en-US" sz="2000" baseline="30000"/>
                <a:t>*</a:t>
              </a:r>
              <a:r>
                <a:rPr lang="pt-BR" altLang="en-US" sz="2000"/>
                <a:t> )</a:t>
              </a:r>
              <a:endParaRPr lang="en-US" altLang="en-US" sz="2000" baseline="-25000"/>
            </a:p>
          </p:txBody>
        </p:sp>
        <p:sp>
          <p:nvSpPr>
            <p:cNvPr id="20535" name="Line 90"/>
            <p:cNvSpPr>
              <a:spLocks noChangeAspect="1" noChangeShapeType="1"/>
            </p:cNvSpPr>
            <p:nvPr/>
          </p:nvSpPr>
          <p:spPr bwMode="auto">
            <a:xfrm flipV="1">
              <a:off x="3231" y="1660"/>
              <a:ext cx="0" cy="97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36" name="Line 91"/>
            <p:cNvSpPr>
              <a:spLocks noChangeAspect="1" noChangeShapeType="1"/>
            </p:cNvSpPr>
            <p:nvPr/>
          </p:nvSpPr>
          <p:spPr bwMode="auto">
            <a:xfrm flipH="1">
              <a:off x="3179" y="2591"/>
              <a:ext cx="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37" name="Line 92"/>
            <p:cNvSpPr>
              <a:spLocks noChangeAspect="1" noChangeShapeType="1"/>
            </p:cNvSpPr>
            <p:nvPr/>
          </p:nvSpPr>
          <p:spPr bwMode="auto">
            <a:xfrm flipH="1">
              <a:off x="3179" y="1691"/>
              <a:ext cx="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38" name="Text Box 93"/>
            <p:cNvSpPr txBox="1">
              <a:spLocks noChangeAspect="1" noChangeArrowheads="1"/>
            </p:cNvSpPr>
            <p:nvPr/>
          </p:nvSpPr>
          <p:spPr bwMode="auto">
            <a:xfrm rot="-5400000">
              <a:off x="2794" y="1959"/>
              <a:ext cx="787" cy="3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pt-BR" altLang="en-US" sz="2000"/>
                <a:t>h</a:t>
              </a:r>
              <a:r>
                <a:rPr lang="pt-BR" altLang="en-US" sz="2000" baseline="-25000"/>
                <a:t>p</a:t>
              </a:r>
              <a:r>
                <a:rPr lang="pt-BR" altLang="en-US" sz="2000"/>
                <a:t> (pixels)</a:t>
              </a:r>
              <a:r>
                <a:rPr lang="pt-BR" altLang="en-US" sz="2000" i="0"/>
                <a:t> 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pt-BR" altLang="en-US" sz="2000"/>
                <a:t>h (metros)</a:t>
              </a:r>
              <a:endParaRPr lang="en-US" altLang="en-US" sz="2000"/>
            </a:p>
          </p:txBody>
        </p:sp>
        <p:sp>
          <p:nvSpPr>
            <p:cNvPr id="20539" name="Rectangle 94"/>
            <p:cNvSpPr>
              <a:spLocks noChangeAspect="1" noChangeArrowheads="1"/>
            </p:cNvSpPr>
            <p:nvPr/>
          </p:nvSpPr>
          <p:spPr bwMode="auto">
            <a:xfrm>
              <a:off x="3479" y="1692"/>
              <a:ext cx="1376" cy="89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40" name="Rectangle 95"/>
            <p:cNvSpPr>
              <a:spLocks noChangeAspect="1" noChangeArrowheads="1"/>
            </p:cNvSpPr>
            <p:nvPr/>
          </p:nvSpPr>
          <p:spPr bwMode="auto">
            <a:xfrm>
              <a:off x="3908" y="1406"/>
              <a:ext cx="56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janela</a:t>
              </a:r>
            </a:p>
          </p:txBody>
        </p:sp>
        <p:sp>
          <p:nvSpPr>
            <p:cNvPr id="20541" name="Text Box 97"/>
            <p:cNvSpPr txBox="1">
              <a:spLocks noChangeAspect="1" noChangeArrowheads="1"/>
            </p:cNvSpPr>
            <p:nvPr/>
          </p:nvSpPr>
          <p:spPr bwMode="auto">
            <a:xfrm>
              <a:off x="4159" y="2069"/>
              <a:ext cx="18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o</a:t>
              </a:r>
            </a:p>
          </p:txBody>
        </p:sp>
        <p:sp>
          <p:nvSpPr>
            <p:cNvPr id="20542" name="Oval 98"/>
            <p:cNvSpPr>
              <a:spLocks noChangeAspect="1" noChangeArrowheads="1"/>
            </p:cNvSpPr>
            <p:nvPr/>
          </p:nvSpPr>
          <p:spPr bwMode="auto">
            <a:xfrm>
              <a:off x="4149" y="2113"/>
              <a:ext cx="45" cy="4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5" name="Group 126"/>
          <p:cNvGrpSpPr>
            <a:grpSpLocks/>
          </p:cNvGrpSpPr>
          <p:nvPr/>
        </p:nvGrpSpPr>
        <p:grpSpPr bwMode="auto">
          <a:xfrm>
            <a:off x="1160463" y="2589213"/>
            <a:ext cx="4176712" cy="2524125"/>
            <a:chOff x="731" y="1631"/>
            <a:chExt cx="2631" cy="1590"/>
          </a:xfrm>
        </p:grpSpPr>
        <p:sp>
          <p:nvSpPr>
            <p:cNvPr id="20511" name="Oval 5"/>
            <p:cNvSpPr>
              <a:spLocks noChangeArrowheads="1"/>
            </p:cNvSpPr>
            <p:nvPr/>
          </p:nvSpPr>
          <p:spPr bwMode="auto">
            <a:xfrm>
              <a:off x="1449" y="2487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2" name="Freeform 7"/>
            <p:cNvSpPr>
              <a:spLocks/>
            </p:cNvSpPr>
            <p:nvPr/>
          </p:nvSpPr>
          <p:spPr bwMode="auto">
            <a:xfrm>
              <a:off x="2239" y="2004"/>
              <a:ext cx="454" cy="1095"/>
            </a:xfrm>
            <a:custGeom>
              <a:avLst/>
              <a:gdLst>
                <a:gd name="T0" fmla="*/ 0 w 454"/>
                <a:gd name="T1" fmla="*/ 0 h 1095"/>
                <a:gd name="T2" fmla="*/ 0 w 454"/>
                <a:gd name="T3" fmla="*/ 641 h 1095"/>
                <a:gd name="T4" fmla="*/ 454 w 454"/>
                <a:gd name="T5" fmla="*/ 1095 h 1095"/>
                <a:gd name="T6" fmla="*/ 454 w 454"/>
                <a:gd name="T7" fmla="*/ 284 h 1095"/>
                <a:gd name="T8" fmla="*/ 0 w 454"/>
                <a:gd name="T9" fmla="*/ 0 h 10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4"/>
                <a:gd name="T16" fmla="*/ 0 h 1095"/>
                <a:gd name="T17" fmla="*/ 454 w 454"/>
                <a:gd name="T18" fmla="*/ 1095 h 10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4" h="1095">
                  <a:moveTo>
                    <a:pt x="0" y="0"/>
                  </a:moveTo>
                  <a:lnTo>
                    <a:pt x="0" y="641"/>
                  </a:lnTo>
                  <a:lnTo>
                    <a:pt x="454" y="1095"/>
                  </a:lnTo>
                  <a:lnTo>
                    <a:pt x="454" y="28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13" name="Text Box 8"/>
            <p:cNvSpPr txBox="1">
              <a:spLocks noChangeArrowheads="1"/>
            </p:cNvSpPr>
            <p:nvPr/>
          </p:nvSpPr>
          <p:spPr bwMode="auto">
            <a:xfrm>
              <a:off x="1140" y="2647"/>
              <a:ext cx="855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centro de </a:t>
              </a:r>
            </a:p>
            <a:p>
              <a:pPr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projeção</a:t>
              </a:r>
            </a:p>
          </p:txBody>
        </p:sp>
        <p:grpSp>
          <p:nvGrpSpPr>
            <p:cNvPr id="20514" name="Group 10"/>
            <p:cNvGrpSpPr>
              <a:grpSpLocks/>
            </p:cNvGrpSpPr>
            <p:nvPr/>
          </p:nvGrpSpPr>
          <p:grpSpPr bwMode="auto">
            <a:xfrm>
              <a:off x="949" y="2507"/>
              <a:ext cx="2312" cy="0"/>
              <a:chOff x="316" y="2215"/>
              <a:chExt cx="2312" cy="0"/>
            </a:xfrm>
          </p:grpSpPr>
          <p:sp>
            <p:nvSpPr>
              <p:cNvPr id="20527" name="Line 6"/>
              <p:cNvSpPr>
                <a:spLocks noChangeShapeType="1"/>
              </p:cNvSpPr>
              <p:nvPr/>
            </p:nvSpPr>
            <p:spPr bwMode="auto">
              <a:xfrm>
                <a:off x="316" y="2215"/>
                <a:ext cx="23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0528" name="Line 9"/>
              <p:cNvSpPr>
                <a:spLocks noChangeShapeType="1"/>
              </p:cNvSpPr>
              <p:nvPr/>
            </p:nvSpPr>
            <p:spPr bwMode="auto">
              <a:xfrm>
                <a:off x="1833" y="2215"/>
                <a:ext cx="220" cy="0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20515" name="Text Box 11"/>
            <p:cNvSpPr txBox="1">
              <a:spLocks noChangeArrowheads="1"/>
            </p:cNvSpPr>
            <p:nvPr/>
          </p:nvSpPr>
          <p:spPr bwMode="auto">
            <a:xfrm>
              <a:off x="2747" y="2747"/>
              <a:ext cx="615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janela </a:t>
              </a:r>
            </a:p>
          </p:txBody>
        </p:sp>
        <p:sp>
          <p:nvSpPr>
            <p:cNvPr id="20516" name="Text Box 12"/>
            <p:cNvSpPr txBox="1">
              <a:spLocks noChangeArrowheads="1"/>
            </p:cNvSpPr>
            <p:nvPr/>
          </p:nvSpPr>
          <p:spPr bwMode="auto">
            <a:xfrm>
              <a:off x="731" y="2303"/>
              <a:ext cx="567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eixo</a:t>
              </a:r>
            </a:p>
            <a:p>
              <a:pPr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óptico</a:t>
              </a:r>
            </a:p>
          </p:txBody>
        </p:sp>
        <p:sp>
          <p:nvSpPr>
            <p:cNvPr id="20517" name="Oval 14"/>
            <p:cNvSpPr>
              <a:spLocks noChangeArrowheads="1"/>
            </p:cNvSpPr>
            <p:nvPr/>
          </p:nvSpPr>
          <p:spPr bwMode="auto">
            <a:xfrm>
              <a:off x="2430" y="2487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18" name="Freeform 16"/>
            <p:cNvSpPr>
              <a:spLocks/>
            </p:cNvSpPr>
            <p:nvPr/>
          </p:nvSpPr>
          <p:spPr bwMode="auto">
            <a:xfrm>
              <a:off x="2304" y="2377"/>
              <a:ext cx="138" cy="195"/>
            </a:xfrm>
            <a:custGeom>
              <a:avLst/>
              <a:gdLst>
                <a:gd name="T0" fmla="*/ 0 w 138"/>
                <a:gd name="T1" fmla="*/ 195 h 195"/>
                <a:gd name="T2" fmla="*/ 0 w 138"/>
                <a:gd name="T3" fmla="*/ 0 h 195"/>
                <a:gd name="T4" fmla="*/ 138 w 138"/>
                <a:gd name="T5" fmla="*/ 0 h 195"/>
                <a:gd name="T6" fmla="*/ 0 60000 65536"/>
                <a:gd name="T7" fmla="*/ 0 60000 65536"/>
                <a:gd name="T8" fmla="*/ 0 60000 65536"/>
                <a:gd name="T9" fmla="*/ 0 w 138"/>
                <a:gd name="T10" fmla="*/ 0 h 195"/>
                <a:gd name="T11" fmla="*/ 138 w 138"/>
                <a:gd name="T12" fmla="*/ 195 h 1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8" h="195">
                  <a:moveTo>
                    <a:pt x="0" y="195"/>
                  </a:moveTo>
                  <a:lnTo>
                    <a:pt x="0" y="0"/>
                  </a:lnTo>
                  <a:lnTo>
                    <a:pt x="138" y="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19" name="Text Box 17"/>
            <p:cNvSpPr txBox="1">
              <a:spLocks noChangeArrowheads="1"/>
            </p:cNvSpPr>
            <p:nvPr/>
          </p:nvSpPr>
          <p:spPr bwMode="auto">
            <a:xfrm>
              <a:off x="2723" y="2088"/>
              <a:ext cx="626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centro </a:t>
              </a:r>
            </a:p>
            <a:p>
              <a:pPr>
                <a:lnSpc>
                  <a:spcPct val="75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óptico</a:t>
              </a:r>
            </a:p>
          </p:txBody>
        </p:sp>
        <p:sp>
          <p:nvSpPr>
            <p:cNvPr id="20520" name="Line 22"/>
            <p:cNvSpPr>
              <a:spLocks noChangeShapeType="1"/>
            </p:cNvSpPr>
            <p:nvPr/>
          </p:nvSpPr>
          <p:spPr bwMode="auto">
            <a:xfrm flipV="1">
              <a:off x="1485" y="1631"/>
              <a:ext cx="1322" cy="8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21" name="Line 23"/>
            <p:cNvSpPr>
              <a:spLocks noChangeShapeType="1"/>
            </p:cNvSpPr>
            <p:nvPr/>
          </p:nvSpPr>
          <p:spPr bwMode="auto">
            <a:xfrm flipV="1">
              <a:off x="1485" y="2263"/>
              <a:ext cx="1355" cy="2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22" name="Line 24"/>
            <p:cNvSpPr>
              <a:spLocks noChangeShapeType="1"/>
            </p:cNvSpPr>
            <p:nvPr/>
          </p:nvSpPr>
          <p:spPr bwMode="auto">
            <a:xfrm>
              <a:off x="1485" y="2523"/>
              <a:ext cx="1476" cy="6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23" name="Line 25"/>
            <p:cNvSpPr>
              <a:spLocks noChangeShapeType="1"/>
            </p:cNvSpPr>
            <p:nvPr/>
          </p:nvSpPr>
          <p:spPr bwMode="auto">
            <a:xfrm>
              <a:off x="1477" y="2515"/>
              <a:ext cx="770" cy="1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24" name="Oval 44"/>
            <p:cNvSpPr>
              <a:spLocks noChangeArrowheads="1"/>
            </p:cNvSpPr>
            <p:nvPr/>
          </p:nvSpPr>
          <p:spPr bwMode="auto">
            <a:xfrm>
              <a:off x="2349" y="2438"/>
              <a:ext cx="43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525" name="Text Box 96"/>
            <p:cNvSpPr txBox="1">
              <a:spLocks noChangeArrowheads="1"/>
            </p:cNvSpPr>
            <p:nvPr/>
          </p:nvSpPr>
          <p:spPr bwMode="auto">
            <a:xfrm>
              <a:off x="2429" y="2450"/>
              <a:ext cx="18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o</a:t>
              </a:r>
            </a:p>
          </p:txBody>
        </p:sp>
        <p:sp>
          <p:nvSpPr>
            <p:cNvPr id="20526" name="Text Box 99"/>
            <p:cNvSpPr txBox="1">
              <a:spLocks noChangeArrowheads="1"/>
            </p:cNvSpPr>
            <p:nvPr/>
          </p:nvSpPr>
          <p:spPr bwMode="auto">
            <a:xfrm>
              <a:off x="1302" y="2234"/>
              <a:ext cx="301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b="1"/>
                <a:t>eye</a:t>
              </a:r>
            </a:p>
          </p:txBody>
        </p:sp>
      </p:grpSp>
      <p:graphicFrame>
        <p:nvGraphicFramePr>
          <p:cNvPr id="516198" name="Object 102"/>
          <p:cNvGraphicFramePr>
            <a:graphicFrameLocks noChangeAspect="1"/>
          </p:cNvGraphicFramePr>
          <p:nvPr/>
        </p:nvGraphicFramePr>
        <p:xfrm>
          <a:off x="6840538" y="5487988"/>
          <a:ext cx="1468437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8" name="Equation" r:id="rId4" imgW="609600" imgH="457200" progId="Equation.3">
                  <p:embed/>
                </p:oleObj>
              </mc:Choice>
              <mc:Fallback>
                <p:oleObj name="Equation" r:id="rId4" imgW="609600" imgH="457200" progId="Equation.3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0538" y="5487988"/>
                        <a:ext cx="1468437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7" name="Group 103"/>
          <p:cNvGrpSpPr>
            <a:grpSpLocks/>
          </p:cNvGrpSpPr>
          <p:nvPr/>
        </p:nvGrpSpPr>
        <p:grpSpPr bwMode="auto">
          <a:xfrm>
            <a:off x="219075" y="1433513"/>
            <a:ext cx="2505075" cy="1444625"/>
            <a:chOff x="3191" y="2535"/>
            <a:chExt cx="2095" cy="1209"/>
          </a:xfrm>
        </p:grpSpPr>
        <p:sp>
          <p:nvSpPr>
            <p:cNvPr id="20489" name="Freeform 104"/>
            <p:cNvSpPr>
              <a:spLocks/>
            </p:cNvSpPr>
            <p:nvPr/>
          </p:nvSpPr>
          <p:spPr bwMode="auto">
            <a:xfrm>
              <a:off x="3507" y="2925"/>
              <a:ext cx="762" cy="546"/>
            </a:xfrm>
            <a:custGeom>
              <a:avLst/>
              <a:gdLst>
                <a:gd name="T0" fmla="*/ 762 w 762"/>
                <a:gd name="T1" fmla="*/ 246 h 546"/>
                <a:gd name="T2" fmla="*/ 762 w 762"/>
                <a:gd name="T3" fmla="*/ 0 h 546"/>
                <a:gd name="T4" fmla="*/ 0 w 762"/>
                <a:gd name="T5" fmla="*/ 0 h 546"/>
                <a:gd name="T6" fmla="*/ 0 w 762"/>
                <a:gd name="T7" fmla="*/ 546 h 546"/>
                <a:gd name="T8" fmla="*/ 762 w 762"/>
                <a:gd name="T9" fmla="*/ 546 h 546"/>
                <a:gd name="T10" fmla="*/ 762 w 762"/>
                <a:gd name="T11" fmla="*/ 285 h 5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62"/>
                <a:gd name="T19" fmla="*/ 0 h 546"/>
                <a:gd name="T20" fmla="*/ 762 w 762"/>
                <a:gd name="T21" fmla="*/ 546 h 5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62" h="546">
                  <a:moveTo>
                    <a:pt x="762" y="246"/>
                  </a:moveTo>
                  <a:lnTo>
                    <a:pt x="762" y="0"/>
                  </a:lnTo>
                  <a:lnTo>
                    <a:pt x="0" y="0"/>
                  </a:lnTo>
                  <a:lnTo>
                    <a:pt x="0" y="546"/>
                  </a:lnTo>
                  <a:lnTo>
                    <a:pt x="762" y="546"/>
                  </a:lnTo>
                  <a:lnTo>
                    <a:pt x="762" y="285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490" name="Line 105"/>
            <p:cNvSpPr>
              <a:spLocks noChangeShapeType="1"/>
            </p:cNvSpPr>
            <p:nvPr/>
          </p:nvSpPr>
          <p:spPr bwMode="auto">
            <a:xfrm flipV="1">
              <a:off x="4641" y="2958"/>
              <a:ext cx="0" cy="4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491" name="Line 106"/>
            <p:cNvSpPr>
              <a:spLocks noChangeShapeType="1"/>
            </p:cNvSpPr>
            <p:nvPr/>
          </p:nvSpPr>
          <p:spPr bwMode="auto">
            <a:xfrm flipV="1">
              <a:off x="3552" y="2943"/>
              <a:ext cx="1449" cy="486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492" name="Line 107"/>
            <p:cNvSpPr>
              <a:spLocks noChangeShapeType="1"/>
            </p:cNvSpPr>
            <p:nvPr/>
          </p:nvSpPr>
          <p:spPr bwMode="auto">
            <a:xfrm>
              <a:off x="3564" y="2967"/>
              <a:ext cx="1455" cy="453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20493" name="Group 108"/>
            <p:cNvGrpSpPr>
              <a:grpSpLocks/>
            </p:cNvGrpSpPr>
            <p:nvPr/>
          </p:nvGrpSpPr>
          <p:grpSpPr bwMode="auto">
            <a:xfrm>
              <a:off x="5039" y="2917"/>
              <a:ext cx="62" cy="522"/>
              <a:chOff x="5033" y="1594"/>
              <a:chExt cx="62" cy="522"/>
            </a:xfrm>
          </p:grpSpPr>
          <p:sp>
            <p:nvSpPr>
              <p:cNvPr id="20506" name="Rectangle 109"/>
              <p:cNvSpPr>
                <a:spLocks noChangeArrowheads="1"/>
              </p:cNvSpPr>
              <p:nvPr/>
            </p:nvSpPr>
            <p:spPr bwMode="auto">
              <a:xfrm>
                <a:off x="5035" y="1706"/>
                <a:ext cx="58" cy="32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507" name="Rectangle 110"/>
              <p:cNvSpPr>
                <a:spLocks noChangeArrowheads="1"/>
              </p:cNvSpPr>
              <p:nvPr/>
            </p:nvSpPr>
            <p:spPr bwMode="auto">
              <a:xfrm>
                <a:off x="5034" y="1650"/>
                <a:ext cx="60" cy="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508" name="Rectangle 111"/>
              <p:cNvSpPr>
                <a:spLocks noChangeArrowheads="1"/>
              </p:cNvSpPr>
              <p:nvPr/>
            </p:nvSpPr>
            <p:spPr bwMode="auto">
              <a:xfrm>
                <a:off x="5035" y="1594"/>
                <a:ext cx="57" cy="55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509" name="AutoShape 112"/>
              <p:cNvSpPr>
                <a:spLocks noChangeArrowheads="1"/>
              </p:cNvSpPr>
              <p:nvPr/>
            </p:nvSpPr>
            <p:spPr bwMode="auto">
              <a:xfrm flipV="1">
                <a:off x="5033" y="2027"/>
                <a:ext cx="62" cy="89"/>
              </a:xfrm>
              <a:prstGeom prst="flowChartExtra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510" name="AutoShape 113"/>
              <p:cNvSpPr>
                <a:spLocks noChangeAspect="1" noChangeArrowheads="1"/>
              </p:cNvSpPr>
              <p:nvPr/>
            </p:nvSpPr>
            <p:spPr bwMode="auto">
              <a:xfrm flipV="1">
                <a:off x="5059" y="2101"/>
                <a:ext cx="11" cy="14"/>
              </a:xfrm>
              <a:prstGeom prst="flowChartExtra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20494" name="Group 114"/>
            <p:cNvGrpSpPr>
              <a:grpSpLocks noChangeAspect="1"/>
            </p:cNvGrpSpPr>
            <p:nvPr/>
          </p:nvGrpSpPr>
          <p:grpSpPr bwMode="auto">
            <a:xfrm>
              <a:off x="4593" y="3058"/>
              <a:ext cx="31" cy="261"/>
              <a:chOff x="5033" y="1594"/>
              <a:chExt cx="62" cy="522"/>
            </a:xfrm>
          </p:grpSpPr>
          <p:sp>
            <p:nvSpPr>
              <p:cNvPr id="20501" name="Rectangle 115"/>
              <p:cNvSpPr>
                <a:spLocks noChangeAspect="1" noChangeArrowheads="1"/>
              </p:cNvSpPr>
              <p:nvPr/>
            </p:nvSpPr>
            <p:spPr bwMode="auto">
              <a:xfrm>
                <a:off x="5035" y="1706"/>
                <a:ext cx="58" cy="321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502" name="Rectangle 116"/>
              <p:cNvSpPr>
                <a:spLocks noChangeAspect="1" noChangeArrowheads="1"/>
              </p:cNvSpPr>
              <p:nvPr/>
            </p:nvSpPr>
            <p:spPr bwMode="auto">
              <a:xfrm>
                <a:off x="5034" y="1650"/>
                <a:ext cx="60" cy="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503" name="Rectangle 117"/>
              <p:cNvSpPr>
                <a:spLocks noChangeAspect="1" noChangeArrowheads="1"/>
              </p:cNvSpPr>
              <p:nvPr/>
            </p:nvSpPr>
            <p:spPr bwMode="auto">
              <a:xfrm>
                <a:off x="5035" y="1594"/>
                <a:ext cx="57" cy="55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504" name="AutoShape 118"/>
              <p:cNvSpPr>
                <a:spLocks noChangeAspect="1" noChangeArrowheads="1"/>
              </p:cNvSpPr>
              <p:nvPr/>
            </p:nvSpPr>
            <p:spPr bwMode="auto">
              <a:xfrm flipV="1">
                <a:off x="5033" y="2027"/>
                <a:ext cx="62" cy="89"/>
              </a:xfrm>
              <a:prstGeom prst="flowChartExtra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505" name="AutoShape 119"/>
              <p:cNvSpPr>
                <a:spLocks noChangeAspect="1" noChangeArrowheads="1"/>
              </p:cNvSpPr>
              <p:nvPr/>
            </p:nvSpPr>
            <p:spPr bwMode="auto">
              <a:xfrm flipV="1">
                <a:off x="5059" y="2101"/>
                <a:ext cx="11" cy="14"/>
              </a:xfrm>
              <a:prstGeom prst="flowChartExtra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sp>
          <p:nvSpPr>
            <p:cNvPr id="20495" name="Text Box 120"/>
            <p:cNvSpPr txBox="1">
              <a:spLocks noChangeArrowheads="1"/>
            </p:cNvSpPr>
            <p:nvPr/>
          </p:nvSpPr>
          <p:spPr bwMode="auto">
            <a:xfrm>
              <a:off x="4078" y="2690"/>
              <a:ext cx="120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en-US" sz="1400" b="1"/>
                <a:t>plano de projeção</a:t>
              </a:r>
            </a:p>
          </p:txBody>
        </p:sp>
        <p:sp>
          <p:nvSpPr>
            <p:cNvPr id="20496" name="Oval 121"/>
            <p:cNvSpPr>
              <a:spLocks noChangeAspect="1" noChangeArrowheads="1"/>
            </p:cNvSpPr>
            <p:nvPr/>
          </p:nvSpPr>
          <p:spPr bwMode="auto">
            <a:xfrm>
              <a:off x="4253" y="3173"/>
              <a:ext cx="29" cy="29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0497" name="Line 122"/>
            <p:cNvSpPr>
              <a:spLocks noChangeShapeType="1"/>
            </p:cNvSpPr>
            <p:nvPr/>
          </p:nvSpPr>
          <p:spPr bwMode="auto">
            <a:xfrm>
              <a:off x="4434" y="2829"/>
              <a:ext cx="180" cy="1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498" name="Text Box 123"/>
            <p:cNvSpPr txBox="1">
              <a:spLocks noChangeArrowheads="1"/>
            </p:cNvSpPr>
            <p:nvPr/>
          </p:nvSpPr>
          <p:spPr bwMode="auto">
            <a:xfrm>
              <a:off x="3858" y="3510"/>
              <a:ext cx="1250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en-US" sz="1400" b="1"/>
                <a:t>centro de projeção</a:t>
              </a:r>
            </a:p>
          </p:txBody>
        </p:sp>
        <p:sp>
          <p:nvSpPr>
            <p:cNvPr id="20499" name="Line 124"/>
            <p:cNvSpPr>
              <a:spLocks noChangeShapeType="1"/>
            </p:cNvSpPr>
            <p:nvPr/>
          </p:nvSpPr>
          <p:spPr bwMode="auto">
            <a:xfrm flipH="1" flipV="1">
              <a:off x="4296" y="3231"/>
              <a:ext cx="177" cy="3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0500" name="Text Box 125"/>
            <p:cNvSpPr txBox="1">
              <a:spLocks noChangeArrowheads="1"/>
            </p:cNvSpPr>
            <p:nvPr/>
          </p:nvSpPr>
          <p:spPr bwMode="auto">
            <a:xfrm>
              <a:off x="3191" y="2535"/>
              <a:ext cx="1105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pt-BR" altLang="en-US" sz="1400" b="1"/>
                <a:t>Projeção cônica</a:t>
              </a:r>
            </a:p>
          </p:txBody>
        </p: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79525" y="6223000"/>
            <a:ext cx="4421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i="0"/>
              <a:t>(*)</a:t>
            </a:r>
            <a:r>
              <a:rPr lang="pt-BR" altLang="en-US" sz="1800"/>
              <a:t> metros ou outra unidade de comprimento</a:t>
            </a:r>
            <a:endParaRPr lang="pt-BR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Abertura de uma câmera</a:t>
            </a:r>
          </a:p>
        </p:txBody>
      </p:sp>
      <p:grpSp>
        <p:nvGrpSpPr>
          <p:cNvPr id="21508" name="Group 51"/>
          <p:cNvGrpSpPr>
            <a:grpSpLocks/>
          </p:cNvGrpSpPr>
          <p:nvPr/>
        </p:nvGrpSpPr>
        <p:grpSpPr bwMode="auto">
          <a:xfrm>
            <a:off x="331788" y="2214563"/>
            <a:ext cx="4329112" cy="2697162"/>
            <a:chOff x="209" y="1395"/>
            <a:chExt cx="2727" cy="1699"/>
          </a:xfrm>
        </p:grpSpPr>
        <p:sp>
          <p:nvSpPr>
            <p:cNvPr id="21511" name="Line 4"/>
            <p:cNvSpPr>
              <a:spLocks noChangeShapeType="1"/>
            </p:cNvSpPr>
            <p:nvPr/>
          </p:nvSpPr>
          <p:spPr bwMode="auto">
            <a:xfrm>
              <a:off x="544" y="2100"/>
              <a:ext cx="23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12" name="Oval 5"/>
            <p:cNvSpPr>
              <a:spLocks noChangeArrowheads="1"/>
            </p:cNvSpPr>
            <p:nvPr/>
          </p:nvSpPr>
          <p:spPr bwMode="auto">
            <a:xfrm>
              <a:off x="882" y="2073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1513" name="Line 6"/>
            <p:cNvSpPr>
              <a:spLocks noChangeShapeType="1"/>
            </p:cNvSpPr>
            <p:nvPr/>
          </p:nvSpPr>
          <p:spPr bwMode="auto">
            <a:xfrm>
              <a:off x="1380" y="1763"/>
              <a:ext cx="0" cy="6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14" name="Line 7"/>
            <p:cNvSpPr>
              <a:spLocks noChangeShapeType="1"/>
            </p:cNvSpPr>
            <p:nvPr/>
          </p:nvSpPr>
          <p:spPr bwMode="auto">
            <a:xfrm>
              <a:off x="2175" y="1764"/>
              <a:ext cx="0" cy="67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15" name="Line 8"/>
            <p:cNvSpPr>
              <a:spLocks noChangeShapeType="1"/>
            </p:cNvSpPr>
            <p:nvPr/>
          </p:nvSpPr>
          <p:spPr bwMode="auto">
            <a:xfrm flipV="1">
              <a:off x="918" y="1395"/>
              <a:ext cx="949" cy="6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16" name="Line 9"/>
            <p:cNvSpPr>
              <a:spLocks noChangeShapeType="1"/>
            </p:cNvSpPr>
            <p:nvPr/>
          </p:nvSpPr>
          <p:spPr bwMode="auto">
            <a:xfrm>
              <a:off x="910" y="2109"/>
              <a:ext cx="827" cy="5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17" name="Line 10"/>
            <p:cNvSpPr>
              <a:spLocks noChangeShapeType="1"/>
            </p:cNvSpPr>
            <p:nvPr/>
          </p:nvSpPr>
          <p:spPr bwMode="auto">
            <a:xfrm flipV="1">
              <a:off x="926" y="1622"/>
              <a:ext cx="1736" cy="4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18" name="Line 11"/>
            <p:cNvSpPr>
              <a:spLocks noChangeShapeType="1"/>
            </p:cNvSpPr>
            <p:nvPr/>
          </p:nvSpPr>
          <p:spPr bwMode="auto">
            <a:xfrm>
              <a:off x="910" y="2101"/>
              <a:ext cx="1703" cy="4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19" name="Line 12"/>
            <p:cNvSpPr>
              <a:spLocks noChangeShapeType="1"/>
            </p:cNvSpPr>
            <p:nvPr/>
          </p:nvSpPr>
          <p:spPr bwMode="auto">
            <a:xfrm>
              <a:off x="910" y="2702"/>
              <a:ext cx="0" cy="3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20" name="Line 13"/>
            <p:cNvSpPr>
              <a:spLocks noChangeShapeType="1"/>
            </p:cNvSpPr>
            <p:nvPr/>
          </p:nvSpPr>
          <p:spPr bwMode="auto">
            <a:xfrm>
              <a:off x="1380" y="2702"/>
              <a:ext cx="0" cy="1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21" name="Line 14"/>
            <p:cNvSpPr>
              <a:spLocks noChangeShapeType="1"/>
            </p:cNvSpPr>
            <p:nvPr/>
          </p:nvSpPr>
          <p:spPr bwMode="auto">
            <a:xfrm>
              <a:off x="2183" y="2880"/>
              <a:ext cx="0" cy="1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22" name="Line 15"/>
            <p:cNvSpPr>
              <a:spLocks noChangeShapeType="1"/>
            </p:cNvSpPr>
            <p:nvPr/>
          </p:nvSpPr>
          <p:spPr bwMode="auto">
            <a:xfrm>
              <a:off x="837" y="2815"/>
              <a:ext cx="6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23" name="Line 16"/>
            <p:cNvSpPr>
              <a:spLocks noChangeShapeType="1"/>
            </p:cNvSpPr>
            <p:nvPr/>
          </p:nvSpPr>
          <p:spPr bwMode="auto">
            <a:xfrm>
              <a:off x="829" y="2985"/>
              <a:ext cx="14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24" name="Text Box 17"/>
            <p:cNvSpPr txBox="1">
              <a:spLocks noChangeArrowheads="1"/>
            </p:cNvSpPr>
            <p:nvPr/>
          </p:nvSpPr>
          <p:spPr bwMode="auto">
            <a:xfrm>
              <a:off x="978" y="2641"/>
              <a:ext cx="345" cy="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  <a:r>
                <a:rPr lang="en-US" altLang="en-US" sz="2400" baseline="-25000"/>
                <a:t>f</a:t>
              </a:r>
              <a:r>
                <a:rPr lang="en-US" altLang="en-US" sz="2400" i="0" baseline="-25000"/>
                <a:t>1</a:t>
              </a:r>
              <a:endParaRPr lang="en-US" altLang="en-US" sz="2400" i="0"/>
            </a:p>
          </p:txBody>
        </p:sp>
        <p:sp>
          <p:nvSpPr>
            <p:cNvPr id="21525" name="Text Box 18"/>
            <p:cNvSpPr txBox="1">
              <a:spLocks noChangeArrowheads="1"/>
            </p:cNvSpPr>
            <p:nvPr/>
          </p:nvSpPr>
          <p:spPr bwMode="auto">
            <a:xfrm>
              <a:off x="1458" y="2819"/>
              <a:ext cx="336" cy="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d</a:t>
              </a:r>
              <a:r>
                <a:rPr lang="en-US" altLang="en-US" sz="2400" baseline="-25000"/>
                <a:t>f</a:t>
              </a:r>
              <a:r>
                <a:rPr lang="en-US" altLang="en-US" sz="2400" i="0" baseline="-25000"/>
                <a:t>2</a:t>
              </a:r>
            </a:p>
          </p:txBody>
        </p:sp>
        <p:sp>
          <p:nvSpPr>
            <p:cNvPr id="21526" name="Arc 19"/>
            <p:cNvSpPr>
              <a:spLocks/>
            </p:cNvSpPr>
            <p:nvPr/>
          </p:nvSpPr>
          <p:spPr bwMode="auto">
            <a:xfrm>
              <a:off x="1242" y="1680"/>
              <a:ext cx="390" cy="873"/>
            </a:xfrm>
            <a:custGeom>
              <a:avLst/>
              <a:gdLst>
                <a:gd name="T0" fmla="*/ 0 w 21600"/>
                <a:gd name="T1" fmla="*/ 0 h 28808"/>
                <a:gd name="T2" fmla="*/ 0 w 21600"/>
                <a:gd name="T3" fmla="*/ 0 h 28808"/>
                <a:gd name="T4" fmla="*/ 0 w 21600"/>
                <a:gd name="T5" fmla="*/ 0 h 28808"/>
                <a:gd name="T6" fmla="*/ 0 60000 65536"/>
                <a:gd name="T7" fmla="*/ 0 60000 65536"/>
                <a:gd name="T8" fmla="*/ 0 60000 65536"/>
                <a:gd name="T9" fmla="*/ 0 w 21600"/>
                <a:gd name="T10" fmla="*/ 0 h 28808"/>
                <a:gd name="T11" fmla="*/ 21600 w 21600"/>
                <a:gd name="T12" fmla="*/ 28808 h 288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8808" fill="none" extrusionOk="0">
                  <a:moveTo>
                    <a:pt x="14095" y="-1"/>
                  </a:moveTo>
                  <a:cubicBezTo>
                    <a:pt x="18859" y="4103"/>
                    <a:pt x="21600" y="10078"/>
                    <a:pt x="21600" y="16367"/>
                  </a:cubicBezTo>
                  <a:cubicBezTo>
                    <a:pt x="21600" y="20821"/>
                    <a:pt x="20222" y="25166"/>
                    <a:pt x="17657" y="28808"/>
                  </a:cubicBezTo>
                </a:path>
                <a:path w="21600" h="28808" stroke="0" extrusionOk="0">
                  <a:moveTo>
                    <a:pt x="14095" y="-1"/>
                  </a:moveTo>
                  <a:cubicBezTo>
                    <a:pt x="18859" y="4103"/>
                    <a:pt x="21600" y="10078"/>
                    <a:pt x="21600" y="16367"/>
                  </a:cubicBezTo>
                  <a:cubicBezTo>
                    <a:pt x="21600" y="20821"/>
                    <a:pt x="20222" y="25166"/>
                    <a:pt x="17657" y="28808"/>
                  </a:cubicBezTo>
                  <a:lnTo>
                    <a:pt x="0" y="16367"/>
                  </a:lnTo>
                  <a:lnTo>
                    <a:pt x="14095" y="-1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27" name="Text Box 20"/>
            <p:cNvSpPr txBox="1">
              <a:spLocks noChangeArrowheads="1"/>
            </p:cNvSpPr>
            <p:nvPr/>
          </p:nvSpPr>
          <p:spPr bwMode="auto">
            <a:xfrm>
              <a:off x="1579" y="1553"/>
              <a:ext cx="562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fov</a:t>
              </a:r>
              <a:r>
                <a:rPr lang="en-US" altLang="en-US" sz="2400" baseline="-25000"/>
                <a:t>y</a:t>
              </a:r>
              <a:r>
                <a:rPr lang="en-US" altLang="en-US" sz="2400" i="0" baseline="-25000"/>
                <a:t>1</a:t>
              </a:r>
              <a:endParaRPr lang="en-US" altLang="en-US" sz="2400" i="0"/>
            </a:p>
          </p:txBody>
        </p:sp>
        <p:sp>
          <p:nvSpPr>
            <p:cNvPr id="21528" name="Text Box 21"/>
            <p:cNvSpPr txBox="1">
              <a:spLocks noChangeArrowheads="1"/>
            </p:cNvSpPr>
            <p:nvPr/>
          </p:nvSpPr>
          <p:spPr bwMode="auto">
            <a:xfrm>
              <a:off x="2415" y="1821"/>
              <a:ext cx="521" cy="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fov</a:t>
              </a:r>
              <a:r>
                <a:rPr lang="en-US" altLang="en-US" sz="2400" i="0" baseline="-25000"/>
                <a:t>y2</a:t>
              </a:r>
              <a:endParaRPr lang="en-US" altLang="en-US" sz="2400" i="0"/>
            </a:p>
          </p:txBody>
        </p:sp>
        <p:sp>
          <p:nvSpPr>
            <p:cNvPr id="21529" name="Arc 22"/>
            <p:cNvSpPr>
              <a:spLocks/>
            </p:cNvSpPr>
            <p:nvPr/>
          </p:nvSpPr>
          <p:spPr bwMode="auto">
            <a:xfrm>
              <a:off x="2021" y="1734"/>
              <a:ext cx="390" cy="754"/>
            </a:xfrm>
            <a:custGeom>
              <a:avLst/>
              <a:gdLst>
                <a:gd name="T0" fmla="*/ 0 w 21600"/>
                <a:gd name="T1" fmla="*/ 0 h 24892"/>
                <a:gd name="T2" fmla="*/ 0 w 21600"/>
                <a:gd name="T3" fmla="*/ 0 h 24892"/>
                <a:gd name="T4" fmla="*/ 0 w 21600"/>
                <a:gd name="T5" fmla="*/ 0 h 24892"/>
                <a:gd name="T6" fmla="*/ 0 60000 65536"/>
                <a:gd name="T7" fmla="*/ 0 60000 65536"/>
                <a:gd name="T8" fmla="*/ 0 60000 65536"/>
                <a:gd name="T9" fmla="*/ 0 w 21600"/>
                <a:gd name="T10" fmla="*/ 0 h 24892"/>
                <a:gd name="T11" fmla="*/ 21600 w 21600"/>
                <a:gd name="T12" fmla="*/ 24892 h 248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4892" fill="none" extrusionOk="0">
                  <a:moveTo>
                    <a:pt x="17542" y="-1"/>
                  </a:moveTo>
                  <a:cubicBezTo>
                    <a:pt x="20180" y="3672"/>
                    <a:pt x="21600" y="8080"/>
                    <a:pt x="21600" y="12603"/>
                  </a:cubicBezTo>
                  <a:cubicBezTo>
                    <a:pt x="21600" y="16994"/>
                    <a:pt x="20261" y="21281"/>
                    <a:pt x="17763" y="24892"/>
                  </a:cubicBezTo>
                </a:path>
                <a:path w="21600" h="24892" stroke="0" extrusionOk="0">
                  <a:moveTo>
                    <a:pt x="17542" y="-1"/>
                  </a:moveTo>
                  <a:cubicBezTo>
                    <a:pt x="20180" y="3672"/>
                    <a:pt x="21600" y="8080"/>
                    <a:pt x="21600" y="12603"/>
                  </a:cubicBezTo>
                  <a:cubicBezTo>
                    <a:pt x="21600" y="16994"/>
                    <a:pt x="20261" y="21281"/>
                    <a:pt x="17763" y="24892"/>
                  </a:cubicBezTo>
                  <a:lnTo>
                    <a:pt x="0" y="12603"/>
                  </a:lnTo>
                  <a:lnTo>
                    <a:pt x="17542" y="-1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30" name="Line 40"/>
            <p:cNvSpPr>
              <a:spLocks noChangeShapeType="1"/>
            </p:cNvSpPr>
            <p:nvPr/>
          </p:nvSpPr>
          <p:spPr bwMode="auto">
            <a:xfrm>
              <a:off x="325" y="1670"/>
              <a:ext cx="0" cy="8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31" name="Line 41"/>
            <p:cNvSpPr>
              <a:spLocks noChangeShapeType="1"/>
            </p:cNvSpPr>
            <p:nvPr/>
          </p:nvSpPr>
          <p:spPr bwMode="auto">
            <a:xfrm>
              <a:off x="209" y="2441"/>
              <a:ext cx="2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32" name="Line 42"/>
            <p:cNvSpPr>
              <a:spLocks noChangeShapeType="1"/>
            </p:cNvSpPr>
            <p:nvPr/>
          </p:nvSpPr>
          <p:spPr bwMode="auto">
            <a:xfrm>
              <a:off x="224" y="1760"/>
              <a:ext cx="36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1533" name="Text Box 43"/>
            <p:cNvSpPr txBox="1">
              <a:spLocks noChangeArrowheads="1"/>
            </p:cNvSpPr>
            <p:nvPr/>
          </p:nvSpPr>
          <p:spPr bwMode="auto">
            <a:xfrm>
              <a:off x="224" y="1944"/>
              <a:ext cx="186" cy="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h</a:t>
              </a:r>
            </a:p>
          </p:txBody>
        </p:sp>
      </p:grpSp>
      <p:graphicFrame>
        <p:nvGraphicFramePr>
          <p:cNvPr id="518189" name="Object 45"/>
          <p:cNvGraphicFramePr>
            <a:graphicFrameLocks noChangeAspect="1"/>
          </p:cNvGraphicFramePr>
          <p:nvPr/>
        </p:nvGraphicFramePr>
        <p:xfrm>
          <a:off x="5461000" y="2063750"/>
          <a:ext cx="2517775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4" name="Equation" r:id="rId4" imgW="1117600" imgH="469900" progId="Equation.3">
                  <p:embed/>
                </p:oleObj>
              </mc:Choice>
              <mc:Fallback>
                <p:oleObj name="Equation" r:id="rId4" imgW="1117600" imgH="4699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1000" y="2063750"/>
                        <a:ext cx="2517775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8191" name="Object 47"/>
          <p:cNvGraphicFramePr>
            <a:graphicFrameLocks noChangeAspect="1"/>
          </p:cNvGraphicFramePr>
          <p:nvPr/>
        </p:nvGraphicFramePr>
        <p:xfrm>
          <a:off x="5454650" y="3802063"/>
          <a:ext cx="2689225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5" name="Equation" r:id="rId6" imgW="1193800" imgH="457200" progId="Equation.3">
                  <p:embed/>
                </p:oleObj>
              </mc:Choice>
              <mc:Fallback>
                <p:oleObj name="Equation" r:id="rId6" imgW="1193800" imgH="45720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650" y="3802063"/>
                        <a:ext cx="2689225" cy="103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Eixos de uma câmera</a:t>
            </a:r>
          </a:p>
        </p:txBody>
      </p:sp>
      <p:grpSp>
        <p:nvGrpSpPr>
          <p:cNvPr id="22532" name="Group 116"/>
          <p:cNvGrpSpPr>
            <a:grpSpLocks/>
          </p:cNvGrpSpPr>
          <p:nvPr/>
        </p:nvGrpSpPr>
        <p:grpSpPr bwMode="auto">
          <a:xfrm>
            <a:off x="147638" y="1398588"/>
            <a:ext cx="5643562" cy="2794000"/>
            <a:chOff x="782" y="1038"/>
            <a:chExt cx="2751" cy="1362"/>
          </a:xfrm>
        </p:grpSpPr>
        <p:sp>
          <p:nvSpPr>
            <p:cNvPr id="22575" name="Rectangle 88"/>
            <p:cNvSpPr>
              <a:spLocks noChangeAspect="1" noChangeArrowheads="1"/>
            </p:cNvSpPr>
            <p:nvPr/>
          </p:nvSpPr>
          <p:spPr bwMode="auto">
            <a:xfrm>
              <a:off x="2630" y="1500"/>
              <a:ext cx="691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76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176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1762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1762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1762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500"/>
                <a:t>eixo óptico</a:t>
              </a:r>
              <a:endParaRPr lang="en-US" altLang="en-US" sz="2500" baseline="-25000"/>
            </a:p>
          </p:txBody>
        </p:sp>
        <p:sp>
          <p:nvSpPr>
            <p:cNvPr id="22576" name="Freeform 50" descr="25%"/>
            <p:cNvSpPr>
              <a:spLocks noChangeAspect="1"/>
            </p:cNvSpPr>
            <p:nvPr/>
          </p:nvSpPr>
          <p:spPr bwMode="auto">
            <a:xfrm>
              <a:off x="1761" y="1410"/>
              <a:ext cx="270" cy="626"/>
            </a:xfrm>
            <a:custGeom>
              <a:avLst/>
              <a:gdLst>
                <a:gd name="T0" fmla="*/ 0 w 260"/>
                <a:gd name="T1" fmla="*/ 0 h 605"/>
                <a:gd name="T2" fmla="*/ 0 w 260"/>
                <a:gd name="T3" fmla="*/ 695 h 605"/>
                <a:gd name="T4" fmla="*/ 441 w 260"/>
                <a:gd name="T5" fmla="*/ 977 h 605"/>
                <a:gd name="T6" fmla="*/ 441 w 260"/>
                <a:gd name="T7" fmla="*/ 278 h 605"/>
                <a:gd name="T8" fmla="*/ 0 w 260"/>
                <a:gd name="T9" fmla="*/ 0 h 6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605"/>
                <a:gd name="T17" fmla="*/ 260 w 260"/>
                <a:gd name="T18" fmla="*/ 605 h 6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605">
                  <a:moveTo>
                    <a:pt x="0" y="0"/>
                  </a:moveTo>
                  <a:lnTo>
                    <a:pt x="0" y="431"/>
                  </a:lnTo>
                  <a:lnTo>
                    <a:pt x="259" y="604"/>
                  </a:lnTo>
                  <a:lnTo>
                    <a:pt x="259" y="173"/>
                  </a:lnTo>
                  <a:lnTo>
                    <a:pt x="0" y="0"/>
                  </a:lnTo>
                </a:path>
              </a:pathLst>
            </a:custGeom>
            <a:pattFill prst="pct25">
              <a:fgClr>
                <a:schemeClr val="bg2"/>
              </a:fgClr>
              <a:bgClr>
                <a:srgbClr val="FFFFFF"/>
              </a:bgClr>
            </a:pattFill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7" name="Line 51"/>
            <p:cNvSpPr>
              <a:spLocks noChangeAspect="1" noChangeShapeType="1"/>
            </p:cNvSpPr>
            <p:nvPr/>
          </p:nvSpPr>
          <p:spPr bwMode="auto">
            <a:xfrm flipV="1">
              <a:off x="1756" y="1052"/>
              <a:ext cx="719" cy="35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8" name="Line 52"/>
            <p:cNvSpPr>
              <a:spLocks noChangeAspect="1" noChangeShapeType="1"/>
            </p:cNvSpPr>
            <p:nvPr/>
          </p:nvSpPr>
          <p:spPr bwMode="auto">
            <a:xfrm>
              <a:off x="2032" y="2040"/>
              <a:ext cx="1022" cy="3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9" name="Line 53"/>
            <p:cNvSpPr>
              <a:spLocks noChangeAspect="1" noChangeShapeType="1"/>
            </p:cNvSpPr>
            <p:nvPr/>
          </p:nvSpPr>
          <p:spPr bwMode="auto">
            <a:xfrm>
              <a:off x="2016" y="2031"/>
              <a:ext cx="8" cy="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80" name="Freeform 54"/>
            <p:cNvSpPr>
              <a:spLocks noChangeAspect="1"/>
            </p:cNvSpPr>
            <p:nvPr/>
          </p:nvSpPr>
          <p:spPr bwMode="auto">
            <a:xfrm>
              <a:off x="2469" y="1052"/>
              <a:ext cx="587" cy="1348"/>
            </a:xfrm>
            <a:custGeom>
              <a:avLst/>
              <a:gdLst>
                <a:gd name="T0" fmla="*/ 0 w 568"/>
                <a:gd name="T1" fmla="*/ 0 h 1303"/>
                <a:gd name="T2" fmla="*/ 899 w 568"/>
                <a:gd name="T3" fmla="*/ 619 h 1303"/>
                <a:gd name="T4" fmla="*/ 899 w 568"/>
                <a:gd name="T5" fmla="*/ 2095 h 1303"/>
                <a:gd name="T6" fmla="*/ 0 60000 65536"/>
                <a:gd name="T7" fmla="*/ 0 60000 65536"/>
                <a:gd name="T8" fmla="*/ 0 60000 65536"/>
                <a:gd name="T9" fmla="*/ 0 w 568"/>
                <a:gd name="T10" fmla="*/ 0 h 1303"/>
                <a:gd name="T11" fmla="*/ 568 w 568"/>
                <a:gd name="T12" fmla="*/ 1303 h 13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68" h="1303">
                  <a:moveTo>
                    <a:pt x="0" y="0"/>
                  </a:moveTo>
                  <a:lnTo>
                    <a:pt x="567" y="385"/>
                  </a:lnTo>
                  <a:lnTo>
                    <a:pt x="567" y="1302"/>
                  </a:lnTo>
                </a:path>
              </a:pathLst>
            </a:custGeom>
            <a:noFill/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1" name="Line 55"/>
            <p:cNvSpPr>
              <a:spLocks noChangeAspect="1" noChangeShapeType="1"/>
            </p:cNvSpPr>
            <p:nvPr/>
          </p:nvSpPr>
          <p:spPr bwMode="auto">
            <a:xfrm>
              <a:off x="1137" y="1723"/>
              <a:ext cx="624" cy="1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82" name="Line 56"/>
            <p:cNvSpPr>
              <a:spLocks noChangeAspect="1" noChangeShapeType="1"/>
            </p:cNvSpPr>
            <p:nvPr/>
          </p:nvSpPr>
          <p:spPr bwMode="auto">
            <a:xfrm flipH="1">
              <a:off x="2471" y="1055"/>
              <a:ext cx="3" cy="9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83" name="Line 57"/>
            <p:cNvSpPr>
              <a:spLocks noChangeAspect="1" noChangeShapeType="1"/>
            </p:cNvSpPr>
            <p:nvPr/>
          </p:nvSpPr>
          <p:spPr bwMode="auto">
            <a:xfrm>
              <a:off x="2466" y="2014"/>
              <a:ext cx="589" cy="3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84" name="Line 58"/>
            <p:cNvSpPr>
              <a:spLocks noChangeAspect="1" noChangeShapeType="1"/>
            </p:cNvSpPr>
            <p:nvPr/>
          </p:nvSpPr>
          <p:spPr bwMode="auto">
            <a:xfrm flipV="1">
              <a:off x="1130" y="1409"/>
              <a:ext cx="625" cy="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85" name="Line 59"/>
            <p:cNvSpPr>
              <a:spLocks noChangeAspect="1" noChangeShapeType="1"/>
            </p:cNvSpPr>
            <p:nvPr/>
          </p:nvSpPr>
          <p:spPr bwMode="auto">
            <a:xfrm>
              <a:off x="1150" y="1725"/>
              <a:ext cx="874" cy="3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86" name="Line 60"/>
            <p:cNvSpPr>
              <a:spLocks noChangeAspect="1" noChangeShapeType="1"/>
            </p:cNvSpPr>
            <p:nvPr/>
          </p:nvSpPr>
          <p:spPr bwMode="auto">
            <a:xfrm flipV="1">
              <a:off x="1141" y="1597"/>
              <a:ext cx="877" cy="1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87" name="AutoShape 61"/>
            <p:cNvSpPr>
              <a:spLocks noChangeAspect="1" noChangeArrowheads="1"/>
            </p:cNvSpPr>
            <p:nvPr/>
          </p:nvSpPr>
          <p:spPr bwMode="auto">
            <a:xfrm rot="-2580000">
              <a:off x="2280" y="1595"/>
              <a:ext cx="324" cy="99"/>
            </a:xfrm>
            <a:prstGeom prst="cube">
              <a:avLst>
                <a:gd name="adj" fmla="val 24986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8" name="AutoShape 62"/>
            <p:cNvSpPr>
              <a:spLocks noChangeAspect="1" noChangeArrowheads="1"/>
            </p:cNvSpPr>
            <p:nvPr/>
          </p:nvSpPr>
          <p:spPr bwMode="auto">
            <a:xfrm rot="-2580000">
              <a:off x="2276" y="1685"/>
              <a:ext cx="354" cy="112"/>
            </a:xfrm>
            <a:prstGeom prst="cube">
              <a:avLst>
                <a:gd name="adj" fmla="val 24986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89" name="Rectangle 63"/>
            <p:cNvSpPr>
              <a:spLocks noChangeAspect="1" noChangeArrowheads="1"/>
            </p:cNvSpPr>
            <p:nvPr/>
          </p:nvSpPr>
          <p:spPr bwMode="auto">
            <a:xfrm rot="-2580000">
              <a:off x="1843" y="1411"/>
              <a:ext cx="14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2590" name="Line 64"/>
            <p:cNvSpPr>
              <a:spLocks noChangeAspect="1" noChangeShapeType="1"/>
            </p:cNvSpPr>
            <p:nvPr/>
          </p:nvSpPr>
          <p:spPr bwMode="auto">
            <a:xfrm>
              <a:off x="1128" y="1715"/>
              <a:ext cx="75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1" name="Freeform 65"/>
            <p:cNvSpPr>
              <a:spLocks noChangeAspect="1"/>
            </p:cNvSpPr>
            <p:nvPr/>
          </p:nvSpPr>
          <p:spPr bwMode="auto">
            <a:xfrm>
              <a:off x="2531" y="1617"/>
              <a:ext cx="20" cy="29"/>
            </a:xfrm>
            <a:custGeom>
              <a:avLst/>
              <a:gdLst>
                <a:gd name="T0" fmla="*/ 0 w 51"/>
                <a:gd name="T1" fmla="*/ 1 h 51"/>
                <a:gd name="T2" fmla="*/ 0 w 51"/>
                <a:gd name="T3" fmla="*/ 1 h 51"/>
                <a:gd name="T4" fmla="*/ 0 w 51"/>
                <a:gd name="T5" fmla="*/ 1 h 51"/>
                <a:gd name="T6" fmla="*/ 0 w 51"/>
                <a:gd name="T7" fmla="*/ 1 h 51"/>
                <a:gd name="T8" fmla="*/ 0 w 51"/>
                <a:gd name="T9" fmla="*/ 1 h 51"/>
                <a:gd name="T10" fmla="*/ 0 w 51"/>
                <a:gd name="T11" fmla="*/ 1 h 51"/>
                <a:gd name="T12" fmla="*/ 0 w 51"/>
                <a:gd name="T13" fmla="*/ 1 h 51"/>
                <a:gd name="T14" fmla="*/ 0 w 51"/>
                <a:gd name="T15" fmla="*/ 1 h 51"/>
                <a:gd name="T16" fmla="*/ 0 w 51"/>
                <a:gd name="T17" fmla="*/ 1 h 51"/>
                <a:gd name="T18" fmla="*/ 0 w 51"/>
                <a:gd name="T19" fmla="*/ 0 h 51"/>
                <a:gd name="T20" fmla="*/ 0 w 51"/>
                <a:gd name="T21" fmla="*/ 1 h 51"/>
                <a:gd name="T22" fmla="*/ 0 w 51"/>
                <a:gd name="T23" fmla="*/ 1 h 51"/>
                <a:gd name="T24" fmla="*/ 0 w 51"/>
                <a:gd name="T25" fmla="*/ 1 h 51"/>
                <a:gd name="T26" fmla="*/ 0 w 51"/>
                <a:gd name="T27" fmla="*/ 1 h 51"/>
                <a:gd name="T28" fmla="*/ 0 w 51"/>
                <a:gd name="T29" fmla="*/ 1 h 51"/>
                <a:gd name="T30" fmla="*/ 0 w 51"/>
                <a:gd name="T31" fmla="*/ 1 h 51"/>
                <a:gd name="T32" fmla="*/ 0 w 51"/>
                <a:gd name="T33" fmla="*/ 1 h 51"/>
                <a:gd name="T34" fmla="*/ 0 w 51"/>
                <a:gd name="T35" fmla="*/ 1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1"/>
                <a:gd name="T55" fmla="*/ 0 h 51"/>
                <a:gd name="T56" fmla="*/ 51 w 51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1" h="51">
                  <a:moveTo>
                    <a:pt x="25" y="50"/>
                  </a:moveTo>
                  <a:lnTo>
                    <a:pt x="25" y="50"/>
                  </a:lnTo>
                  <a:lnTo>
                    <a:pt x="34" y="48"/>
                  </a:lnTo>
                  <a:lnTo>
                    <a:pt x="43" y="43"/>
                  </a:lnTo>
                  <a:lnTo>
                    <a:pt x="48" y="35"/>
                  </a:lnTo>
                  <a:lnTo>
                    <a:pt x="50" y="26"/>
                  </a:lnTo>
                  <a:lnTo>
                    <a:pt x="48" y="15"/>
                  </a:lnTo>
                  <a:lnTo>
                    <a:pt x="43" y="7"/>
                  </a:lnTo>
                  <a:lnTo>
                    <a:pt x="34" y="2"/>
                  </a:lnTo>
                  <a:lnTo>
                    <a:pt x="25" y="0"/>
                  </a:lnTo>
                  <a:lnTo>
                    <a:pt x="16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6"/>
                  </a:lnTo>
                  <a:lnTo>
                    <a:pt x="2" y="35"/>
                  </a:lnTo>
                  <a:lnTo>
                    <a:pt x="7" y="43"/>
                  </a:lnTo>
                  <a:lnTo>
                    <a:pt x="16" y="48"/>
                  </a:lnTo>
                  <a:lnTo>
                    <a:pt x="25" y="50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2" name="Line 66"/>
            <p:cNvSpPr>
              <a:spLocks noChangeAspect="1" noChangeShapeType="1"/>
            </p:cNvSpPr>
            <p:nvPr/>
          </p:nvSpPr>
          <p:spPr bwMode="auto">
            <a:xfrm flipV="1">
              <a:off x="2029" y="1632"/>
              <a:ext cx="525" cy="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3" name="Line 67"/>
            <p:cNvSpPr>
              <a:spLocks noChangeAspect="1" noChangeShapeType="1"/>
            </p:cNvSpPr>
            <p:nvPr/>
          </p:nvSpPr>
          <p:spPr bwMode="auto">
            <a:xfrm flipV="1">
              <a:off x="1130" y="1667"/>
              <a:ext cx="777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4" name="Freeform 68"/>
            <p:cNvSpPr>
              <a:spLocks noChangeAspect="1"/>
            </p:cNvSpPr>
            <p:nvPr/>
          </p:nvSpPr>
          <p:spPr bwMode="auto">
            <a:xfrm>
              <a:off x="1882" y="1654"/>
              <a:ext cx="20" cy="29"/>
            </a:xfrm>
            <a:custGeom>
              <a:avLst/>
              <a:gdLst>
                <a:gd name="T0" fmla="*/ 0 w 51"/>
                <a:gd name="T1" fmla="*/ 1 h 51"/>
                <a:gd name="T2" fmla="*/ 0 w 51"/>
                <a:gd name="T3" fmla="*/ 1 h 51"/>
                <a:gd name="T4" fmla="*/ 0 w 51"/>
                <a:gd name="T5" fmla="*/ 1 h 51"/>
                <a:gd name="T6" fmla="*/ 0 w 51"/>
                <a:gd name="T7" fmla="*/ 1 h 51"/>
                <a:gd name="T8" fmla="*/ 0 w 51"/>
                <a:gd name="T9" fmla="*/ 1 h 51"/>
                <a:gd name="T10" fmla="*/ 0 w 51"/>
                <a:gd name="T11" fmla="*/ 1 h 51"/>
                <a:gd name="T12" fmla="*/ 0 w 51"/>
                <a:gd name="T13" fmla="*/ 1 h 51"/>
                <a:gd name="T14" fmla="*/ 0 w 51"/>
                <a:gd name="T15" fmla="*/ 1 h 51"/>
                <a:gd name="T16" fmla="*/ 0 w 51"/>
                <a:gd name="T17" fmla="*/ 1 h 51"/>
                <a:gd name="T18" fmla="*/ 0 w 51"/>
                <a:gd name="T19" fmla="*/ 0 h 51"/>
                <a:gd name="T20" fmla="*/ 0 w 51"/>
                <a:gd name="T21" fmla="*/ 1 h 51"/>
                <a:gd name="T22" fmla="*/ 0 w 51"/>
                <a:gd name="T23" fmla="*/ 1 h 51"/>
                <a:gd name="T24" fmla="*/ 0 w 51"/>
                <a:gd name="T25" fmla="*/ 1 h 51"/>
                <a:gd name="T26" fmla="*/ 0 w 51"/>
                <a:gd name="T27" fmla="*/ 1 h 51"/>
                <a:gd name="T28" fmla="*/ 0 w 51"/>
                <a:gd name="T29" fmla="*/ 1 h 51"/>
                <a:gd name="T30" fmla="*/ 0 w 51"/>
                <a:gd name="T31" fmla="*/ 1 h 51"/>
                <a:gd name="T32" fmla="*/ 0 w 51"/>
                <a:gd name="T33" fmla="*/ 1 h 51"/>
                <a:gd name="T34" fmla="*/ 0 w 51"/>
                <a:gd name="T35" fmla="*/ 1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1"/>
                <a:gd name="T55" fmla="*/ 0 h 51"/>
                <a:gd name="T56" fmla="*/ 51 w 51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1" h="51">
                  <a:moveTo>
                    <a:pt x="25" y="50"/>
                  </a:moveTo>
                  <a:lnTo>
                    <a:pt x="25" y="50"/>
                  </a:lnTo>
                  <a:lnTo>
                    <a:pt x="34" y="48"/>
                  </a:lnTo>
                  <a:lnTo>
                    <a:pt x="43" y="43"/>
                  </a:lnTo>
                  <a:lnTo>
                    <a:pt x="48" y="35"/>
                  </a:lnTo>
                  <a:lnTo>
                    <a:pt x="50" y="26"/>
                  </a:lnTo>
                  <a:lnTo>
                    <a:pt x="48" y="15"/>
                  </a:lnTo>
                  <a:lnTo>
                    <a:pt x="43" y="7"/>
                  </a:lnTo>
                  <a:lnTo>
                    <a:pt x="34" y="2"/>
                  </a:lnTo>
                  <a:lnTo>
                    <a:pt x="25" y="0"/>
                  </a:lnTo>
                  <a:lnTo>
                    <a:pt x="16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6"/>
                  </a:lnTo>
                  <a:lnTo>
                    <a:pt x="2" y="35"/>
                  </a:lnTo>
                  <a:lnTo>
                    <a:pt x="7" y="43"/>
                  </a:lnTo>
                  <a:lnTo>
                    <a:pt x="16" y="48"/>
                  </a:lnTo>
                  <a:lnTo>
                    <a:pt x="25" y="50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5" name="Line 69"/>
            <p:cNvSpPr>
              <a:spLocks noChangeAspect="1" noChangeShapeType="1"/>
            </p:cNvSpPr>
            <p:nvPr/>
          </p:nvSpPr>
          <p:spPr bwMode="auto">
            <a:xfrm>
              <a:off x="1768" y="1864"/>
              <a:ext cx="365" cy="2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2596" name="Line 70"/>
            <p:cNvSpPr>
              <a:spLocks noChangeAspect="1" noChangeShapeType="1"/>
            </p:cNvSpPr>
            <p:nvPr/>
          </p:nvSpPr>
          <p:spPr bwMode="auto">
            <a:xfrm flipV="1">
              <a:off x="1764" y="1224"/>
              <a:ext cx="0" cy="6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2597" name="Line 71"/>
            <p:cNvSpPr>
              <a:spLocks noChangeAspect="1" noChangeShapeType="1"/>
            </p:cNvSpPr>
            <p:nvPr/>
          </p:nvSpPr>
          <p:spPr bwMode="auto">
            <a:xfrm flipV="1">
              <a:off x="2031" y="1455"/>
              <a:ext cx="1027" cy="13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98" name="Freeform 72"/>
            <p:cNvSpPr>
              <a:spLocks noChangeAspect="1"/>
            </p:cNvSpPr>
            <p:nvPr/>
          </p:nvSpPr>
          <p:spPr bwMode="auto">
            <a:xfrm>
              <a:off x="1105" y="1673"/>
              <a:ext cx="55" cy="77"/>
            </a:xfrm>
            <a:custGeom>
              <a:avLst/>
              <a:gdLst>
                <a:gd name="T0" fmla="*/ 71 w 51"/>
                <a:gd name="T1" fmla="*/ 15892 h 51"/>
                <a:gd name="T2" fmla="*/ 71 w 51"/>
                <a:gd name="T3" fmla="*/ 15892 h 51"/>
                <a:gd name="T4" fmla="*/ 99 w 51"/>
                <a:gd name="T5" fmla="*/ 15338 h 51"/>
                <a:gd name="T6" fmla="*/ 124 w 51"/>
                <a:gd name="T7" fmla="*/ 13739 h 51"/>
                <a:gd name="T8" fmla="*/ 137 w 51"/>
                <a:gd name="T9" fmla="*/ 11265 h 51"/>
                <a:gd name="T10" fmla="*/ 145 w 51"/>
                <a:gd name="T11" fmla="*/ 8231 h 51"/>
                <a:gd name="T12" fmla="*/ 137 w 51"/>
                <a:gd name="T13" fmla="*/ 4942 h 51"/>
                <a:gd name="T14" fmla="*/ 124 w 51"/>
                <a:gd name="T15" fmla="*/ 2392 h 51"/>
                <a:gd name="T16" fmla="*/ 99 w 51"/>
                <a:gd name="T17" fmla="*/ 737 h 51"/>
                <a:gd name="T18" fmla="*/ 71 w 51"/>
                <a:gd name="T19" fmla="*/ 0 h 51"/>
                <a:gd name="T20" fmla="*/ 44 w 51"/>
                <a:gd name="T21" fmla="*/ 737 h 51"/>
                <a:gd name="T22" fmla="*/ 22 w 51"/>
                <a:gd name="T23" fmla="*/ 2392 h 51"/>
                <a:gd name="T24" fmla="*/ 2 w 51"/>
                <a:gd name="T25" fmla="*/ 4942 h 51"/>
                <a:gd name="T26" fmla="*/ 0 w 51"/>
                <a:gd name="T27" fmla="*/ 8231 h 51"/>
                <a:gd name="T28" fmla="*/ 2 w 51"/>
                <a:gd name="T29" fmla="*/ 11265 h 51"/>
                <a:gd name="T30" fmla="*/ 22 w 51"/>
                <a:gd name="T31" fmla="*/ 13739 h 51"/>
                <a:gd name="T32" fmla="*/ 44 w 51"/>
                <a:gd name="T33" fmla="*/ 15338 h 51"/>
                <a:gd name="T34" fmla="*/ 71 w 51"/>
                <a:gd name="T35" fmla="*/ 15892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1"/>
                <a:gd name="T55" fmla="*/ 0 h 51"/>
                <a:gd name="T56" fmla="*/ 51 w 51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1" h="51">
                  <a:moveTo>
                    <a:pt x="25" y="50"/>
                  </a:moveTo>
                  <a:lnTo>
                    <a:pt x="25" y="50"/>
                  </a:lnTo>
                  <a:lnTo>
                    <a:pt x="34" y="48"/>
                  </a:lnTo>
                  <a:lnTo>
                    <a:pt x="43" y="43"/>
                  </a:lnTo>
                  <a:lnTo>
                    <a:pt x="48" y="35"/>
                  </a:lnTo>
                  <a:lnTo>
                    <a:pt x="50" y="26"/>
                  </a:lnTo>
                  <a:lnTo>
                    <a:pt x="48" y="15"/>
                  </a:lnTo>
                  <a:lnTo>
                    <a:pt x="43" y="7"/>
                  </a:lnTo>
                  <a:lnTo>
                    <a:pt x="34" y="2"/>
                  </a:lnTo>
                  <a:lnTo>
                    <a:pt x="25" y="0"/>
                  </a:lnTo>
                  <a:lnTo>
                    <a:pt x="16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6"/>
                  </a:lnTo>
                  <a:lnTo>
                    <a:pt x="2" y="35"/>
                  </a:lnTo>
                  <a:lnTo>
                    <a:pt x="7" y="43"/>
                  </a:lnTo>
                  <a:lnTo>
                    <a:pt x="16" y="48"/>
                  </a:lnTo>
                  <a:lnTo>
                    <a:pt x="25" y="50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9" name="Line 73"/>
            <p:cNvSpPr>
              <a:spLocks noChangeAspect="1" noChangeShapeType="1"/>
            </p:cNvSpPr>
            <p:nvPr/>
          </p:nvSpPr>
          <p:spPr bwMode="auto">
            <a:xfrm>
              <a:off x="1883" y="1718"/>
              <a:ext cx="0" cy="2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2600" name="Line 74"/>
            <p:cNvSpPr>
              <a:spLocks noChangeAspect="1" noChangeShapeType="1"/>
            </p:cNvSpPr>
            <p:nvPr/>
          </p:nvSpPr>
          <p:spPr bwMode="auto">
            <a:xfrm flipH="1" flipV="1">
              <a:off x="1759" y="1652"/>
              <a:ext cx="126" cy="6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2601" name="Freeform 75"/>
            <p:cNvSpPr>
              <a:spLocks noChangeAspect="1"/>
            </p:cNvSpPr>
            <p:nvPr/>
          </p:nvSpPr>
          <p:spPr bwMode="auto">
            <a:xfrm>
              <a:off x="1872" y="1699"/>
              <a:ext cx="21" cy="30"/>
            </a:xfrm>
            <a:custGeom>
              <a:avLst/>
              <a:gdLst>
                <a:gd name="T0" fmla="*/ 0 w 51"/>
                <a:gd name="T1" fmla="*/ 1 h 51"/>
                <a:gd name="T2" fmla="*/ 0 w 51"/>
                <a:gd name="T3" fmla="*/ 1 h 51"/>
                <a:gd name="T4" fmla="*/ 0 w 51"/>
                <a:gd name="T5" fmla="*/ 1 h 51"/>
                <a:gd name="T6" fmla="*/ 0 w 51"/>
                <a:gd name="T7" fmla="*/ 1 h 51"/>
                <a:gd name="T8" fmla="*/ 0 w 51"/>
                <a:gd name="T9" fmla="*/ 1 h 51"/>
                <a:gd name="T10" fmla="*/ 0 w 51"/>
                <a:gd name="T11" fmla="*/ 1 h 51"/>
                <a:gd name="T12" fmla="*/ 0 w 51"/>
                <a:gd name="T13" fmla="*/ 1 h 51"/>
                <a:gd name="T14" fmla="*/ 0 w 51"/>
                <a:gd name="T15" fmla="*/ 1 h 51"/>
                <a:gd name="T16" fmla="*/ 0 w 51"/>
                <a:gd name="T17" fmla="*/ 1 h 51"/>
                <a:gd name="T18" fmla="*/ 0 w 51"/>
                <a:gd name="T19" fmla="*/ 0 h 51"/>
                <a:gd name="T20" fmla="*/ 0 w 51"/>
                <a:gd name="T21" fmla="*/ 1 h 51"/>
                <a:gd name="T22" fmla="*/ 0 w 51"/>
                <a:gd name="T23" fmla="*/ 1 h 51"/>
                <a:gd name="T24" fmla="*/ 0 w 51"/>
                <a:gd name="T25" fmla="*/ 1 h 51"/>
                <a:gd name="T26" fmla="*/ 0 w 51"/>
                <a:gd name="T27" fmla="*/ 1 h 51"/>
                <a:gd name="T28" fmla="*/ 0 w 51"/>
                <a:gd name="T29" fmla="*/ 1 h 51"/>
                <a:gd name="T30" fmla="*/ 0 w 51"/>
                <a:gd name="T31" fmla="*/ 1 h 51"/>
                <a:gd name="T32" fmla="*/ 0 w 51"/>
                <a:gd name="T33" fmla="*/ 1 h 51"/>
                <a:gd name="T34" fmla="*/ 0 w 51"/>
                <a:gd name="T35" fmla="*/ 1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1"/>
                <a:gd name="T55" fmla="*/ 0 h 51"/>
                <a:gd name="T56" fmla="*/ 51 w 51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1" h="51">
                  <a:moveTo>
                    <a:pt x="25" y="50"/>
                  </a:moveTo>
                  <a:lnTo>
                    <a:pt x="25" y="50"/>
                  </a:lnTo>
                  <a:lnTo>
                    <a:pt x="34" y="48"/>
                  </a:lnTo>
                  <a:lnTo>
                    <a:pt x="43" y="43"/>
                  </a:lnTo>
                  <a:lnTo>
                    <a:pt x="48" y="35"/>
                  </a:lnTo>
                  <a:lnTo>
                    <a:pt x="50" y="26"/>
                  </a:lnTo>
                  <a:lnTo>
                    <a:pt x="48" y="15"/>
                  </a:lnTo>
                  <a:lnTo>
                    <a:pt x="43" y="7"/>
                  </a:lnTo>
                  <a:lnTo>
                    <a:pt x="34" y="2"/>
                  </a:lnTo>
                  <a:lnTo>
                    <a:pt x="25" y="0"/>
                  </a:lnTo>
                  <a:lnTo>
                    <a:pt x="16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6"/>
                  </a:lnTo>
                  <a:lnTo>
                    <a:pt x="2" y="35"/>
                  </a:lnTo>
                  <a:lnTo>
                    <a:pt x="7" y="43"/>
                  </a:lnTo>
                  <a:lnTo>
                    <a:pt x="16" y="48"/>
                  </a:lnTo>
                  <a:lnTo>
                    <a:pt x="25" y="50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2" name="Freeform 76"/>
            <p:cNvSpPr>
              <a:spLocks noChangeAspect="1"/>
            </p:cNvSpPr>
            <p:nvPr/>
          </p:nvSpPr>
          <p:spPr bwMode="auto">
            <a:xfrm>
              <a:off x="1756" y="1849"/>
              <a:ext cx="20" cy="29"/>
            </a:xfrm>
            <a:custGeom>
              <a:avLst/>
              <a:gdLst>
                <a:gd name="T0" fmla="*/ 0 w 51"/>
                <a:gd name="T1" fmla="*/ 1 h 51"/>
                <a:gd name="T2" fmla="*/ 0 w 51"/>
                <a:gd name="T3" fmla="*/ 1 h 51"/>
                <a:gd name="T4" fmla="*/ 0 w 51"/>
                <a:gd name="T5" fmla="*/ 1 h 51"/>
                <a:gd name="T6" fmla="*/ 0 w 51"/>
                <a:gd name="T7" fmla="*/ 1 h 51"/>
                <a:gd name="T8" fmla="*/ 0 w 51"/>
                <a:gd name="T9" fmla="*/ 1 h 51"/>
                <a:gd name="T10" fmla="*/ 0 w 51"/>
                <a:gd name="T11" fmla="*/ 1 h 51"/>
                <a:gd name="T12" fmla="*/ 0 w 51"/>
                <a:gd name="T13" fmla="*/ 1 h 51"/>
                <a:gd name="T14" fmla="*/ 0 w 51"/>
                <a:gd name="T15" fmla="*/ 1 h 51"/>
                <a:gd name="T16" fmla="*/ 0 w 51"/>
                <a:gd name="T17" fmla="*/ 1 h 51"/>
                <a:gd name="T18" fmla="*/ 0 w 51"/>
                <a:gd name="T19" fmla="*/ 0 h 51"/>
                <a:gd name="T20" fmla="*/ 0 w 51"/>
                <a:gd name="T21" fmla="*/ 1 h 51"/>
                <a:gd name="T22" fmla="*/ 0 w 51"/>
                <a:gd name="T23" fmla="*/ 1 h 51"/>
                <a:gd name="T24" fmla="*/ 0 w 51"/>
                <a:gd name="T25" fmla="*/ 1 h 51"/>
                <a:gd name="T26" fmla="*/ 0 w 51"/>
                <a:gd name="T27" fmla="*/ 1 h 51"/>
                <a:gd name="T28" fmla="*/ 0 w 51"/>
                <a:gd name="T29" fmla="*/ 1 h 51"/>
                <a:gd name="T30" fmla="*/ 0 w 51"/>
                <a:gd name="T31" fmla="*/ 1 h 51"/>
                <a:gd name="T32" fmla="*/ 0 w 51"/>
                <a:gd name="T33" fmla="*/ 1 h 51"/>
                <a:gd name="T34" fmla="*/ 0 w 51"/>
                <a:gd name="T35" fmla="*/ 1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1"/>
                <a:gd name="T55" fmla="*/ 0 h 51"/>
                <a:gd name="T56" fmla="*/ 51 w 51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1" h="51">
                  <a:moveTo>
                    <a:pt x="25" y="50"/>
                  </a:moveTo>
                  <a:lnTo>
                    <a:pt x="25" y="50"/>
                  </a:lnTo>
                  <a:lnTo>
                    <a:pt x="34" y="48"/>
                  </a:lnTo>
                  <a:lnTo>
                    <a:pt x="43" y="43"/>
                  </a:lnTo>
                  <a:lnTo>
                    <a:pt x="48" y="35"/>
                  </a:lnTo>
                  <a:lnTo>
                    <a:pt x="50" y="26"/>
                  </a:lnTo>
                  <a:lnTo>
                    <a:pt x="48" y="15"/>
                  </a:lnTo>
                  <a:lnTo>
                    <a:pt x="43" y="7"/>
                  </a:lnTo>
                  <a:lnTo>
                    <a:pt x="34" y="2"/>
                  </a:lnTo>
                  <a:lnTo>
                    <a:pt x="25" y="0"/>
                  </a:lnTo>
                  <a:lnTo>
                    <a:pt x="16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6"/>
                  </a:lnTo>
                  <a:lnTo>
                    <a:pt x="2" y="35"/>
                  </a:lnTo>
                  <a:lnTo>
                    <a:pt x="7" y="43"/>
                  </a:lnTo>
                  <a:lnTo>
                    <a:pt x="16" y="48"/>
                  </a:lnTo>
                  <a:lnTo>
                    <a:pt x="25" y="50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3" name="Rectangle 77"/>
            <p:cNvSpPr>
              <a:spLocks noChangeAspect="1" noChangeArrowheads="1"/>
            </p:cNvSpPr>
            <p:nvPr/>
          </p:nvSpPr>
          <p:spPr bwMode="auto">
            <a:xfrm>
              <a:off x="1572" y="1076"/>
              <a:ext cx="14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76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176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1762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1762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1762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900" b="1"/>
                <a:t>v</a:t>
              </a:r>
              <a:endParaRPr lang="en-US" altLang="en-US" sz="1900" b="1" baseline="-25000"/>
            </a:p>
          </p:txBody>
        </p:sp>
        <p:sp>
          <p:nvSpPr>
            <p:cNvPr id="22604" name="Line 78"/>
            <p:cNvSpPr>
              <a:spLocks noChangeAspect="1" noChangeShapeType="1"/>
            </p:cNvSpPr>
            <p:nvPr/>
          </p:nvSpPr>
          <p:spPr bwMode="auto">
            <a:xfrm>
              <a:off x="2034" y="1928"/>
              <a:ext cx="435" cy="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05" name="Rectangle 83"/>
            <p:cNvSpPr>
              <a:spLocks noChangeAspect="1" noChangeArrowheads="1"/>
            </p:cNvSpPr>
            <p:nvPr/>
          </p:nvSpPr>
          <p:spPr bwMode="auto">
            <a:xfrm>
              <a:off x="2043" y="2065"/>
              <a:ext cx="152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76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176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1762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1762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1762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900" b="1"/>
                <a:t>u</a:t>
              </a:r>
              <a:endParaRPr lang="en-US" altLang="en-US" sz="1900" b="1" baseline="-25000"/>
            </a:p>
          </p:txBody>
        </p:sp>
        <p:sp>
          <p:nvSpPr>
            <p:cNvPr id="22606" name="Line 86"/>
            <p:cNvSpPr>
              <a:spLocks noChangeAspect="1" noChangeShapeType="1"/>
            </p:cNvSpPr>
            <p:nvPr/>
          </p:nvSpPr>
          <p:spPr bwMode="auto">
            <a:xfrm>
              <a:off x="2034" y="1715"/>
              <a:ext cx="30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07" name="Rectangle 87"/>
            <p:cNvSpPr>
              <a:spLocks noChangeArrowheads="1"/>
            </p:cNvSpPr>
            <p:nvPr/>
          </p:nvSpPr>
          <p:spPr bwMode="auto">
            <a:xfrm>
              <a:off x="959" y="1792"/>
              <a:ext cx="19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i="0"/>
                <a:t>eye</a:t>
              </a:r>
            </a:p>
          </p:txBody>
        </p:sp>
        <p:sp>
          <p:nvSpPr>
            <p:cNvPr id="22608" name="Line 91"/>
            <p:cNvSpPr>
              <a:spLocks noChangeAspect="1" noChangeShapeType="1"/>
            </p:cNvSpPr>
            <p:nvPr/>
          </p:nvSpPr>
          <p:spPr bwMode="auto">
            <a:xfrm>
              <a:off x="2549" y="1715"/>
              <a:ext cx="9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09" name="Line 92"/>
            <p:cNvSpPr>
              <a:spLocks noChangeShapeType="1"/>
            </p:cNvSpPr>
            <p:nvPr/>
          </p:nvSpPr>
          <p:spPr bwMode="auto">
            <a:xfrm>
              <a:off x="1118" y="1710"/>
              <a:ext cx="143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10" name="Line 93"/>
            <p:cNvSpPr>
              <a:spLocks noChangeShapeType="1"/>
            </p:cNvSpPr>
            <p:nvPr/>
          </p:nvSpPr>
          <p:spPr bwMode="auto">
            <a:xfrm flipV="1">
              <a:off x="1116" y="1378"/>
              <a:ext cx="0" cy="3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11" name="Rectangle 94"/>
            <p:cNvSpPr>
              <a:spLocks noChangeArrowheads="1"/>
            </p:cNvSpPr>
            <p:nvPr/>
          </p:nvSpPr>
          <p:spPr bwMode="auto">
            <a:xfrm>
              <a:off x="1222" y="1900"/>
              <a:ext cx="1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x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22612" name="Rectangle 95"/>
            <p:cNvSpPr>
              <a:spLocks noChangeArrowheads="1"/>
            </p:cNvSpPr>
            <p:nvPr/>
          </p:nvSpPr>
          <p:spPr bwMode="auto">
            <a:xfrm>
              <a:off x="981" y="1099"/>
              <a:ext cx="17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y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22613" name="Line 96"/>
            <p:cNvSpPr>
              <a:spLocks noChangeShapeType="1"/>
            </p:cNvSpPr>
            <p:nvPr/>
          </p:nvSpPr>
          <p:spPr bwMode="auto">
            <a:xfrm flipH="1">
              <a:off x="880" y="1710"/>
              <a:ext cx="24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2614" name="Rectangle 97"/>
            <p:cNvSpPr>
              <a:spLocks noChangeArrowheads="1"/>
            </p:cNvSpPr>
            <p:nvPr/>
          </p:nvSpPr>
          <p:spPr bwMode="auto">
            <a:xfrm>
              <a:off x="782" y="1704"/>
              <a:ext cx="16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z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grpSp>
          <p:nvGrpSpPr>
            <p:cNvPr id="22615" name="Group 98"/>
            <p:cNvGrpSpPr>
              <a:grpSpLocks/>
            </p:cNvGrpSpPr>
            <p:nvPr/>
          </p:nvGrpSpPr>
          <p:grpSpPr bwMode="auto">
            <a:xfrm>
              <a:off x="1017" y="1589"/>
              <a:ext cx="118" cy="242"/>
              <a:chOff x="367" y="2172"/>
              <a:chExt cx="166" cy="242"/>
            </a:xfrm>
          </p:grpSpPr>
          <p:sp>
            <p:nvSpPr>
              <p:cNvPr id="22618" name="Line 99"/>
              <p:cNvSpPr>
                <a:spLocks noChangeShapeType="1"/>
              </p:cNvSpPr>
              <p:nvPr/>
            </p:nvSpPr>
            <p:spPr bwMode="auto">
              <a:xfrm flipV="1">
                <a:off x="367" y="2198"/>
                <a:ext cx="161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19" name="Line 100"/>
              <p:cNvSpPr>
                <a:spLocks noChangeShapeType="1"/>
              </p:cNvSpPr>
              <p:nvPr/>
            </p:nvSpPr>
            <p:spPr bwMode="auto">
              <a:xfrm>
                <a:off x="374" y="2313"/>
                <a:ext cx="155" cy="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0" name="Oval 101"/>
              <p:cNvSpPr>
                <a:spLocks noChangeArrowheads="1"/>
              </p:cNvSpPr>
              <p:nvPr/>
            </p:nvSpPr>
            <p:spPr bwMode="auto">
              <a:xfrm>
                <a:off x="492" y="2259"/>
                <a:ext cx="40" cy="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2621" name="Line 102"/>
              <p:cNvSpPr>
                <a:spLocks noChangeShapeType="1"/>
              </p:cNvSpPr>
              <p:nvPr/>
            </p:nvSpPr>
            <p:spPr bwMode="auto">
              <a:xfrm flipH="1">
                <a:off x="501" y="2172"/>
                <a:ext cx="15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2" name="Line 103"/>
              <p:cNvSpPr>
                <a:spLocks noChangeShapeType="1"/>
              </p:cNvSpPr>
              <p:nvPr/>
            </p:nvSpPr>
            <p:spPr bwMode="auto">
              <a:xfrm flipH="1">
                <a:off x="474" y="2188"/>
                <a:ext cx="10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3" name="Line 104"/>
              <p:cNvSpPr>
                <a:spLocks noChangeShapeType="1"/>
              </p:cNvSpPr>
              <p:nvPr/>
            </p:nvSpPr>
            <p:spPr bwMode="auto">
              <a:xfrm flipH="1">
                <a:off x="442" y="2215"/>
                <a:ext cx="12" cy="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4" name="Line 105"/>
              <p:cNvSpPr>
                <a:spLocks noChangeShapeType="1"/>
              </p:cNvSpPr>
              <p:nvPr/>
            </p:nvSpPr>
            <p:spPr bwMode="auto">
              <a:xfrm flipH="1">
                <a:off x="410" y="2237"/>
                <a:ext cx="10" cy="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5" name="Line 106"/>
              <p:cNvSpPr>
                <a:spLocks noChangeShapeType="1"/>
              </p:cNvSpPr>
              <p:nvPr/>
            </p:nvSpPr>
            <p:spPr bwMode="auto">
              <a:xfrm>
                <a:off x="524" y="2381"/>
                <a:ext cx="5" cy="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6" name="Line 107"/>
              <p:cNvSpPr>
                <a:spLocks noChangeShapeType="1"/>
              </p:cNvSpPr>
              <p:nvPr/>
            </p:nvSpPr>
            <p:spPr bwMode="auto">
              <a:xfrm>
                <a:off x="483" y="2369"/>
                <a:ext cx="1" cy="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7" name="Line 108"/>
              <p:cNvSpPr>
                <a:spLocks noChangeShapeType="1"/>
              </p:cNvSpPr>
              <p:nvPr/>
            </p:nvSpPr>
            <p:spPr bwMode="auto">
              <a:xfrm>
                <a:off x="412" y="2336"/>
                <a:ext cx="5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8" name="Line 109"/>
              <p:cNvSpPr>
                <a:spLocks noChangeShapeType="1"/>
              </p:cNvSpPr>
              <p:nvPr/>
            </p:nvSpPr>
            <p:spPr bwMode="auto">
              <a:xfrm>
                <a:off x="451" y="2351"/>
                <a:ext cx="1" cy="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9" name="Arc 110"/>
              <p:cNvSpPr>
                <a:spLocks/>
              </p:cNvSpPr>
              <p:nvPr/>
            </p:nvSpPr>
            <p:spPr bwMode="auto">
              <a:xfrm>
                <a:off x="488" y="2238"/>
                <a:ext cx="45" cy="118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  <a:gd name="T9" fmla="*/ 0 w 22971"/>
                  <a:gd name="T10" fmla="*/ 0 h 43033"/>
                  <a:gd name="T11" fmla="*/ 22971 w 22971"/>
                  <a:gd name="T12" fmla="*/ 43033 h 43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616" name="Rectangle 112"/>
            <p:cNvSpPr>
              <a:spLocks noChangeAspect="1" noChangeArrowheads="1"/>
            </p:cNvSpPr>
            <p:nvPr/>
          </p:nvSpPr>
          <p:spPr bwMode="auto">
            <a:xfrm>
              <a:off x="2208" y="2092"/>
              <a:ext cx="909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76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176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1762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1762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1762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500"/>
                <a:t>eixo horizontal</a:t>
              </a:r>
              <a:endParaRPr lang="en-US" altLang="en-US" sz="2500" baseline="-25000"/>
            </a:p>
          </p:txBody>
        </p:sp>
        <p:sp>
          <p:nvSpPr>
            <p:cNvPr id="22617" name="Rectangle 113"/>
            <p:cNvSpPr>
              <a:spLocks noChangeAspect="1" noChangeArrowheads="1"/>
            </p:cNvSpPr>
            <p:nvPr/>
          </p:nvSpPr>
          <p:spPr bwMode="auto">
            <a:xfrm>
              <a:off x="1811" y="1038"/>
              <a:ext cx="767" cy="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1125" tIns="55562" rIns="111125" bIns="55562">
              <a:spAutoFit/>
            </a:bodyPr>
            <a:lstStyle>
              <a:lvl1pPr defTabSz="131762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176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1762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1762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1762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1762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500"/>
                <a:t>eixo vertical</a:t>
              </a:r>
              <a:endParaRPr lang="en-US" altLang="en-US" sz="2500" baseline="-25000"/>
            </a:p>
          </p:txBody>
        </p:sp>
      </p:grpSp>
      <p:grpSp>
        <p:nvGrpSpPr>
          <p:cNvPr id="22533" name="Group 49"/>
          <p:cNvGrpSpPr>
            <a:grpSpLocks noChangeAspect="1"/>
          </p:cNvGrpSpPr>
          <p:nvPr/>
        </p:nvGrpSpPr>
        <p:grpSpPr bwMode="auto">
          <a:xfrm>
            <a:off x="6248400" y="4318000"/>
            <a:ext cx="1700213" cy="1258888"/>
            <a:chOff x="822" y="972"/>
            <a:chExt cx="2628" cy="1574"/>
          </a:xfrm>
        </p:grpSpPr>
        <p:sp>
          <p:nvSpPr>
            <p:cNvPr id="22567" name="Line 50"/>
            <p:cNvSpPr>
              <a:spLocks noChangeAspect="1" noChangeShapeType="1"/>
            </p:cNvSpPr>
            <p:nvPr/>
          </p:nvSpPr>
          <p:spPr bwMode="auto">
            <a:xfrm>
              <a:off x="822" y="981"/>
              <a:ext cx="0" cy="15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8" name="Line 51"/>
            <p:cNvSpPr>
              <a:spLocks noChangeAspect="1" noChangeShapeType="1"/>
            </p:cNvSpPr>
            <p:nvPr/>
          </p:nvSpPr>
          <p:spPr bwMode="auto">
            <a:xfrm>
              <a:off x="1197" y="981"/>
              <a:ext cx="0" cy="15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9" name="Line 52"/>
            <p:cNvSpPr>
              <a:spLocks noChangeAspect="1" noChangeShapeType="1"/>
            </p:cNvSpPr>
            <p:nvPr/>
          </p:nvSpPr>
          <p:spPr bwMode="auto">
            <a:xfrm>
              <a:off x="1572" y="981"/>
              <a:ext cx="0" cy="15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0" name="Line 53"/>
            <p:cNvSpPr>
              <a:spLocks noChangeAspect="1" noChangeShapeType="1"/>
            </p:cNvSpPr>
            <p:nvPr/>
          </p:nvSpPr>
          <p:spPr bwMode="auto">
            <a:xfrm>
              <a:off x="1948" y="981"/>
              <a:ext cx="0" cy="15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1" name="Line 54"/>
            <p:cNvSpPr>
              <a:spLocks noChangeAspect="1" noChangeShapeType="1"/>
            </p:cNvSpPr>
            <p:nvPr/>
          </p:nvSpPr>
          <p:spPr bwMode="auto">
            <a:xfrm>
              <a:off x="2323" y="981"/>
              <a:ext cx="0" cy="15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2" name="Line 55"/>
            <p:cNvSpPr>
              <a:spLocks noChangeAspect="1" noChangeShapeType="1"/>
            </p:cNvSpPr>
            <p:nvPr/>
          </p:nvSpPr>
          <p:spPr bwMode="auto">
            <a:xfrm>
              <a:off x="2699" y="972"/>
              <a:ext cx="0" cy="15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3" name="Line 56"/>
            <p:cNvSpPr>
              <a:spLocks noChangeAspect="1" noChangeShapeType="1"/>
            </p:cNvSpPr>
            <p:nvPr/>
          </p:nvSpPr>
          <p:spPr bwMode="auto">
            <a:xfrm>
              <a:off x="3074" y="981"/>
              <a:ext cx="0" cy="15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4" name="Line 57"/>
            <p:cNvSpPr>
              <a:spLocks noChangeAspect="1" noChangeShapeType="1"/>
            </p:cNvSpPr>
            <p:nvPr/>
          </p:nvSpPr>
          <p:spPr bwMode="auto">
            <a:xfrm>
              <a:off x="3450" y="981"/>
              <a:ext cx="0" cy="15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4" name="Group 58"/>
          <p:cNvGrpSpPr>
            <a:grpSpLocks noChangeAspect="1"/>
          </p:cNvGrpSpPr>
          <p:nvPr/>
        </p:nvGrpSpPr>
        <p:grpSpPr bwMode="auto">
          <a:xfrm>
            <a:off x="6248400" y="4324350"/>
            <a:ext cx="1919288" cy="1246188"/>
            <a:chOff x="822" y="977"/>
            <a:chExt cx="2636" cy="1560"/>
          </a:xfrm>
        </p:grpSpPr>
        <p:sp>
          <p:nvSpPr>
            <p:cNvPr id="22560" name="Line 59"/>
            <p:cNvSpPr>
              <a:spLocks noChangeAspect="1" noChangeShapeType="1"/>
            </p:cNvSpPr>
            <p:nvPr/>
          </p:nvSpPr>
          <p:spPr bwMode="auto">
            <a:xfrm>
              <a:off x="822" y="2537"/>
              <a:ext cx="26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1" name="Line 60"/>
            <p:cNvSpPr>
              <a:spLocks noChangeAspect="1" noChangeShapeType="1"/>
            </p:cNvSpPr>
            <p:nvPr/>
          </p:nvSpPr>
          <p:spPr bwMode="auto">
            <a:xfrm>
              <a:off x="822" y="2277"/>
              <a:ext cx="26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2" name="Line 61"/>
            <p:cNvSpPr>
              <a:spLocks noChangeAspect="1" noChangeShapeType="1"/>
            </p:cNvSpPr>
            <p:nvPr/>
          </p:nvSpPr>
          <p:spPr bwMode="auto">
            <a:xfrm>
              <a:off x="822" y="2017"/>
              <a:ext cx="26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3" name="Line 62"/>
            <p:cNvSpPr>
              <a:spLocks noChangeAspect="1" noChangeShapeType="1"/>
            </p:cNvSpPr>
            <p:nvPr/>
          </p:nvSpPr>
          <p:spPr bwMode="auto">
            <a:xfrm>
              <a:off x="822" y="1757"/>
              <a:ext cx="26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4" name="Line 63"/>
            <p:cNvSpPr>
              <a:spLocks noChangeAspect="1" noChangeShapeType="1"/>
            </p:cNvSpPr>
            <p:nvPr/>
          </p:nvSpPr>
          <p:spPr bwMode="auto">
            <a:xfrm>
              <a:off x="822" y="1497"/>
              <a:ext cx="26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5" name="Line 64"/>
            <p:cNvSpPr>
              <a:spLocks noChangeAspect="1" noChangeShapeType="1"/>
            </p:cNvSpPr>
            <p:nvPr/>
          </p:nvSpPr>
          <p:spPr bwMode="auto">
            <a:xfrm>
              <a:off x="822" y="1237"/>
              <a:ext cx="26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6" name="Line 65"/>
            <p:cNvSpPr>
              <a:spLocks noChangeAspect="1" noChangeShapeType="1"/>
            </p:cNvSpPr>
            <p:nvPr/>
          </p:nvSpPr>
          <p:spPr bwMode="auto">
            <a:xfrm>
              <a:off x="833" y="977"/>
              <a:ext cx="26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35" name="Line 85"/>
          <p:cNvSpPr>
            <a:spLocks noChangeAspect="1" noChangeShapeType="1"/>
          </p:cNvSpPr>
          <p:nvPr/>
        </p:nvSpPr>
        <p:spPr bwMode="auto">
          <a:xfrm>
            <a:off x="6088063" y="6391275"/>
            <a:ext cx="22145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2536" name="Line 86"/>
          <p:cNvSpPr>
            <a:spLocks noChangeAspect="1" noChangeShapeType="1"/>
          </p:cNvSpPr>
          <p:nvPr/>
        </p:nvSpPr>
        <p:spPr bwMode="auto">
          <a:xfrm>
            <a:off x="6237288" y="6324600"/>
            <a:ext cx="0" cy="131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2537" name="Line 87"/>
          <p:cNvSpPr>
            <a:spLocks noChangeAspect="1" noChangeShapeType="1"/>
          </p:cNvSpPr>
          <p:nvPr/>
        </p:nvSpPr>
        <p:spPr bwMode="auto">
          <a:xfrm>
            <a:off x="8169275" y="6324600"/>
            <a:ext cx="0" cy="131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2538" name="Text Box 88"/>
          <p:cNvSpPr txBox="1">
            <a:spLocks noChangeAspect="1" noChangeArrowheads="1"/>
          </p:cNvSpPr>
          <p:nvPr/>
        </p:nvSpPr>
        <p:spPr bwMode="auto">
          <a:xfrm>
            <a:off x="6405563" y="6069013"/>
            <a:ext cx="1525587" cy="622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75000"/>
              </a:lnSpc>
              <a:spcBef>
                <a:spcPct val="0"/>
              </a:spcBef>
              <a:buFontTx/>
              <a:buNone/>
            </a:pPr>
            <a:r>
              <a:rPr lang="pt-BR" altLang="en-US" sz="2400"/>
              <a:t>w</a:t>
            </a:r>
            <a:r>
              <a:rPr lang="pt-BR" altLang="en-US" sz="2400" baseline="-25000"/>
              <a:t>p</a:t>
            </a:r>
            <a:r>
              <a:rPr lang="pt-BR" altLang="en-US" sz="2400"/>
              <a:t> (pixels)</a:t>
            </a:r>
            <a:r>
              <a:rPr lang="pt-BR" altLang="en-US" sz="2400" i="0"/>
              <a:t> 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FontTx/>
              <a:buNone/>
            </a:pPr>
            <a:r>
              <a:rPr lang="pt-BR" altLang="en-US" sz="2400"/>
              <a:t>w</a:t>
            </a:r>
            <a:endParaRPr lang="en-US" altLang="en-US" sz="2400"/>
          </a:p>
        </p:txBody>
      </p:sp>
      <p:sp>
        <p:nvSpPr>
          <p:cNvPr id="22539" name="Line 90"/>
          <p:cNvSpPr>
            <a:spLocks noChangeAspect="1" noChangeShapeType="1"/>
          </p:cNvSpPr>
          <p:nvPr/>
        </p:nvSpPr>
        <p:spPr bwMode="auto">
          <a:xfrm flipV="1">
            <a:off x="5457825" y="4279900"/>
            <a:ext cx="0" cy="1350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2540" name="Line 91"/>
          <p:cNvSpPr>
            <a:spLocks noChangeAspect="1" noChangeShapeType="1"/>
          </p:cNvSpPr>
          <p:nvPr/>
        </p:nvSpPr>
        <p:spPr bwMode="auto">
          <a:xfrm flipH="1">
            <a:off x="5384800" y="5575300"/>
            <a:ext cx="146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2541" name="Line 92"/>
          <p:cNvSpPr>
            <a:spLocks noChangeAspect="1" noChangeShapeType="1"/>
          </p:cNvSpPr>
          <p:nvPr/>
        </p:nvSpPr>
        <p:spPr bwMode="auto">
          <a:xfrm flipH="1">
            <a:off x="5384800" y="4322763"/>
            <a:ext cx="146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2542" name="Text Box 93"/>
          <p:cNvSpPr txBox="1">
            <a:spLocks noChangeAspect="1" noChangeArrowheads="1"/>
          </p:cNvSpPr>
          <p:nvPr/>
        </p:nvSpPr>
        <p:spPr bwMode="auto">
          <a:xfrm rot="-5400000">
            <a:off x="4661694" y="4610894"/>
            <a:ext cx="1471613" cy="657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pt-BR" altLang="en-US" sz="2400"/>
              <a:t>h</a:t>
            </a:r>
            <a:r>
              <a:rPr lang="pt-BR" altLang="en-US" sz="2400" baseline="-25000"/>
              <a:t>p</a:t>
            </a:r>
            <a:r>
              <a:rPr lang="pt-BR" altLang="en-US" sz="2400"/>
              <a:t> (pixels)</a:t>
            </a:r>
            <a:r>
              <a:rPr lang="pt-BR" altLang="en-US" sz="2400" i="0"/>
              <a:t>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pt-BR" altLang="en-US" sz="2400"/>
              <a:t> h</a:t>
            </a:r>
            <a:r>
              <a:rPr lang="pt-BR" altLang="en-US" sz="2400" i="0"/>
              <a:t> </a:t>
            </a:r>
            <a:endParaRPr lang="en-US" altLang="en-US" sz="2400"/>
          </a:p>
        </p:txBody>
      </p:sp>
      <p:sp>
        <p:nvSpPr>
          <p:cNvPr id="22543" name="Rectangle 94"/>
          <p:cNvSpPr>
            <a:spLocks noChangeAspect="1" noChangeArrowheads="1"/>
          </p:cNvSpPr>
          <p:nvPr/>
        </p:nvSpPr>
        <p:spPr bwMode="auto">
          <a:xfrm>
            <a:off x="6251575" y="4324350"/>
            <a:ext cx="1916113" cy="12509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44" name="Rectangle 95"/>
          <p:cNvSpPr>
            <a:spLocks noChangeAspect="1" noChangeArrowheads="1"/>
          </p:cNvSpPr>
          <p:nvPr/>
        </p:nvSpPr>
        <p:spPr bwMode="auto">
          <a:xfrm>
            <a:off x="7794625" y="3081338"/>
            <a:ext cx="790575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janela</a:t>
            </a:r>
          </a:p>
        </p:txBody>
      </p:sp>
      <p:sp>
        <p:nvSpPr>
          <p:cNvPr id="22545" name="Text Box 97"/>
          <p:cNvSpPr txBox="1">
            <a:spLocks noChangeAspect="1" noChangeArrowheads="1"/>
          </p:cNvSpPr>
          <p:nvPr/>
        </p:nvSpPr>
        <p:spPr bwMode="auto">
          <a:xfrm>
            <a:off x="7199313" y="4848225"/>
            <a:ext cx="25558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0"/>
              <a:t>o</a:t>
            </a:r>
          </a:p>
        </p:txBody>
      </p:sp>
      <p:sp>
        <p:nvSpPr>
          <p:cNvPr id="22546" name="Oval 98"/>
          <p:cNvSpPr>
            <a:spLocks noChangeAspect="1" noChangeArrowheads="1"/>
          </p:cNvSpPr>
          <p:nvPr/>
        </p:nvSpPr>
        <p:spPr bwMode="auto">
          <a:xfrm>
            <a:off x="7185025" y="4910138"/>
            <a:ext cx="61913" cy="6191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22547" name="Straight Arrow Connector 2"/>
          <p:cNvCxnSpPr>
            <a:cxnSpLocks noChangeShapeType="1"/>
          </p:cNvCxnSpPr>
          <p:nvPr/>
        </p:nvCxnSpPr>
        <p:spPr bwMode="auto">
          <a:xfrm>
            <a:off x="5908675" y="4940300"/>
            <a:ext cx="2813050" cy="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8" name="Straight Arrow Connector 6"/>
          <p:cNvCxnSpPr>
            <a:cxnSpLocks noChangeShapeType="1"/>
          </p:cNvCxnSpPr>
          <p:nvPr/>
        </p:nvCxnSpPr>
        <p:spPr bwMode="auto">
          <a:xfrm flipV="1">
            <a:off x="7231063" y="3568700"/>
            <a:ext cx="0" cy="2159000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9" name="Rectangle 7"/>
          <p:cNvSpPr>
            <a:spLocks noChangeArrowheads="1"/>
          </p:cNvSpPr>
          <p:nvPr/>
        </p:nvSpPr>
        <p:spPr bwMode="auto">
          <a:xfrm>
            <a:off x="8534400" y="4832350"/>
            <a:ext cx="430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x</a:t>
            </a:r>
            <a:r>
              <a:rPr lang="en-US" altLang="en-US" sz="2400" b="1" baseline="-25000"/>
              <a:t>e</a:t>
            </a:r>
            <a:endParaRPr lang="en-US" altLang="en-US" sz="2400" b="1"/>
          </a:p>
        </p:txBody>
      </p:sp>
      <p:sp>
        <p:nvSpPr>
          <p:cNvPr id="22550" name="Rectangle 96"/>
          <p:cNvSpPr>
            <a:spLocks noChangeArrowheads="1"/>
          </p:cNvSpPr>
          <p:nvPr/>
        </p:nvSpPr>
        <p:spPr bwMode="auto">
          <a:xfrm>
            <a:off x="7275513" y="3205163"/>
            <a:ext cx="411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y</a:t>
            </a:r>
            <a:r>
              <a:rPr lang="en-US" altLang="en-US" sz="2400" b="1" baseline="-25000"/>
              <a:t>e</a:t>
            </a:r>
            <a:endParaRPr lang="en-US" altLang="en-US" sz="2400" b="1"/>
          </a:p>
        </p:txBody>
      </p:sp>
      <p:cxnSp>
        <p:nvCxnSpPr>
          <p:cNvPr id="22551" name="Straight Connector 9"/>
          <p:cNvCxnSpPr>
            <a:cxnSpLocks noChangeShapeType="1"/>
            <a:stCxn id="22543" idx="0"/>
          </p:cNvCxnSpPr>
          <p:nvPr/>
        </p:nvCxnSpPr>
        <p:spPr bwMode="auto">
          <a:xfrm flipV="1">
            <a:off x="7210425" y="4318000"/>
            <a:ext cx="115888" cy="63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52" name="Rectangle 10"/>
          <p:cNvSpPr>
            <a:spLocks noChangeArrowheads="1"/>
          </p:cNvSpPr>
          <p:nvPr/>
        </p:nvSpPr>
        <p:spPr bwMode="auto">
          <a:xfrm>
            <a:off x="7204075" y="3879850"/>
            <a:ext cx="10223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/>
              <a:t>t (top) </a:t>
            </a:r>
            <a:endParaRPr lang="en-US" altLang="en-US" sz="2400"/>
          </a:p>
        </p:txBody>
      </p:sp>
      <p:sp>
        <p:nvSpPr>
          <p:cNvPr id="22553" name="Rectangle 100"/>
          <p:cNvSpPr>
            <a:spLocks noChangeArrowheads="1"/>
          </p:cNvSpPr>
          <p:nvPr/>
        </p:nvSpPr>
        <p:spPr bwMode="auto">
          <a:xfrm>
            <a:off x="7231063" y="5508625"/>
            <a:ext cx="1550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/>
              <a:t>b (bottom) </a:t>
            </a:r>
            <a:endParaRPr lang="en-US" altLang="en-US" sz="2400"/>
          </a:p>
        </p:txBody>
      </p:sp>
      <p:sp>
        <p:nvSpPr>
          <p:cNvPr id="22554" name="Rectangle 13"/>
          <p:cNvSpPr>
            <a:spLocks noChangeArrowheads="1"/>
          </p:cNvSpPr>
          <p:nvPr/>
        </p:nvSpPr>
        <p:spPr bwMode="auto">
          <a:xfrm rot="-5400000">
            <a:off x="5552282" y="4233069"/>
            <a:ext cx="10207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pt-BR" altLang="en-US" sz="2400"/>
              <a:t>l (left)</a:t>
            </a:r>
            <a:r>
              <a:rPr lang="pt-BR" altLang="en-US" sz="2400" i="0"/>
              <a:t> </a:t>
            </a:r>
          </a:p>
        </p:txBody>
      </p:sp>
      <p:sp>
        <p:nvSpPr>
          <p:cNvPr id="22555" name="Rectangle 104"/>
          <p:cNvSpPr>
            <a:spLocks noChangeArrowheads="1"/>
          </p:cNvSpPr>
          <p:nvPr/>
        </p:nvSpPr>
        <p:spPr bwMode="auto">
          <a:xfrm rot="-5400000">
            <a:off x="7748587" y="4084638"/>
            <a:ext cx="1262063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pt-BR" altLang="en-US" sz="2400"/>
              <a:t>r (right)</a:t>
            </a:r>
            <a:r>
              <a:rPr lang="pt-BR" altLang="en-US" sz="2400" i="0"/>
              <a:t> </a:t>
            </a:r>
          </a:p>
        </p:txBody>
      </p:sp>
      <p:sp>
        <p:nvSpPr>
          <p:cNvPr id="22556" name="Oval 14"/>
          <p:cNvSpPr>
            <a:spLocks noChangeArrowheads="1"/>
          </p:cNvSpPr>
          <p:nvPr/>
        </p:nvSpPr>
        <p:spPr bwMode="auto">
          <a:xfrm>
            <a:off x="8131175" y="4900613"/>
            <a:ext cx="85725" cy="87312"/>
          </a:xfrm>
          <a:prstGeom prst="ellipse">
            <a:avLst/>
          </a:prstGeom>
          <a:solidFill>
            <a:schemeClr val="tx2"/>
          </a:solidFill>
          <a:ln w="12700" algn="ctr">
            <a:solidFill>
              <a:schemeClr val="tx2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57" name="Oval 106"/>
          <p:cNvSpPr>
            <a:spLocks noChangeArrowheads="1"/>
          </p:cNvSpPr>
          <p:nvPr/>
        </p:nvSpPr>
        <p:spPr bwMode="auto">
          <a:xfrm>
            <a:off x="7186613" y="4278313"/>
            <a:ext cx="87312" cy="87312"/>
          </a:xfrm>
          <a:prstGeom prst="ellipse">
            <a:avLst/>
          </a:prstGeom>
          <a:solidFill>
            <a:schemeClr val="tx2"/>
          </a:solidFill>
          <a:ln w="12700" algn="ctr">
            <a:solidFill>
              <a:schemeClr val="tx2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58" name="Oval 107"/>
          <p:cNvSpPr>
            <a:spLocks noChangeArrowheads="1"/>
          </p:cNvSpPr>
          <p:nvPr/>
        </p:nvSpPr>
        <p:spPr bwMode="auto">
          <a:xfrm>
            <a:off x="7186613" y="5540375"/>
            <a:ext cx="85725" cy="87313"/>
          </a:xfrm>
          <a:prstGeom prst="ellipse">
            <a:avLst/>
          </a:prstGeom>
          <a:solidFill>
            <a:schemeClr val="tx2"/>
          </a:solidFill>
          <a:ln w="12700" algn="ctr">
            <a:solidFill>
              <a:schemeClr val="tx2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2559" name="Oval 108"/>
          <p:cNvSpPr>
            <a:spLocks noChangeArrowheads="1"/>
          </p:cNvSpPr>
          <p:nvPr/>
        </p:nvSpPr>
        <p:spPr bwMode="auto">
          <a:xfrm>
            <a:off x="6203950" y="4903788"/>
            <a:ext cx="85725" cy="85725"/>
          </a:xfrm>
          <a:prstGeom prst="ellipse">
            <a:avLst/>
          </a:prstGeom>
          <a:solidFill>
            <a:schemeClr val="tx2"/>
          </a:solidFill>
          <a:ln w="12700" algn="ctr">
            <a:solidFill>
              <a:schemeClr val="tx2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650875" y="280988"/>
            <a:ext cx="7772400" cy="641350"/>
          </a:xfrm>
          <a:noFill/>
        </p:spPr>
        <p:txBody>
          <a:bodyPr lIns="69850" tIns="33338" rIns="69850" bIns="33338" anchor="b"/>
          <a:lstStyle/>
          <a:p>
            <a:pPr defTabSz="684213"/>
            <a:r>
              <a:rPr lang="en-US" altLang="en-US"/>
              <a:t>Parâmetros de funções do OpenGL</a:t>
            </a:r>
          </a:p>
        </p:txBody>
      </p:sp>
      <p:sp>
        <p:nvSpPr>
          <p:cNvPr id="23556" name="Text Box 34"/>
          <p:cNvSpPr txBox="1">
            <a:spLocks noChangeArrowheads="1"/>
          </p:cNvSpPr>
          <p:nvPr/>
        </p:nvSpPr>
        <p:spPr bwMode="auto">
          <a:xfrm>
            <a:off x="192088" y="1311275"/>
            <a:ext cx="8772525" cy="317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>
                <a:latin typeface="Courier New" pitchFamily="49" charset="0"/>
              </a:rPr>
              <a:t>void</a:t>
            </a:r>
            <a:r>
              <a:rPr lang="en-US" altLang="en-US" sz="1400" b="1" i="0">
                <a:latin typeface="Courier New" pitchFamily="49" charset="0"/>
              </a:rPr>
              <a:t> glPerspective</a:t>
            </a:r>
            <a:r>
              <a:rPr lang="en-US" altLang="en-US" sz="1400" i="0">
                <a:latin typeface="Courier New" pitchFamily="49" charset="0"/>
              </a:rPr>
              <a:t>(GLdouble </a:t>
            </a:r>
            <a:r>
              <a:rPr lang="en-US" altLang="en-US" sz="1400">
                <a:latin typeface="Courier New" pitchFamily="49" charset="0"/>
              </a:rPr>
              <a:t>fovy</a:t>
            </a:r>
            <a:r>
              <a:rPr lang="en-US" altLang="en-US" sz="1400" i="0">
                <a:latin typeface="Courier New" pitchFamily="49" charset="0"/>
              </a:rPr>
              <a:t>,GLdouble </a:t>
            </a:r>
            <a:r>
              <a:rPr lang="en-US" altLang="en-US" sz="1400">
                <a:latin typeface="Courier New" pitchFamily="49" charset="0"/>
              </a:rPr>
              <a:t>aspect</a:t>
            </a:r>
            <a:r>
              <a:rPr lang="en-US" altLang="en-US" sz="1400" i="0">
                <a:latin typeface="Courier New" pitchFamily="49" charset="0"/>
              </a:rPr>
              <a:t>,GLdouble </a:t>
            </a:r>
            <a:r>
              <a:rPr lang="en-US" altLang="en-US" sz="1400">
                <a:latin typeface="Courier New" pitchFamily="49" charset="0"/>
              </a:rPr>
              <a:t>near_</a:t>
            </a:r>
            <a:r>
              <a:rPr lang="en-US" altLang="en-US" sz="1400" i="0">
                <a:latin typeface="Courier New" pitchFamily="49" charset="0"/>
              </a:rPr>
              <a:t>,GLdouble </a:t>
            </a:r>
            <a:r>
              <a:rPr lang="en-US" altLang="en-US" sz="1400">
                <a:latin typeface="Courier New" pitchFamily="49" charset="0"/>
              </a:rPr>
              <a:t>far_</a:t>
            </a:r>
            <a:r>
              <a:rPr lang="en-US" altLang="en-US" sz="1400" i="0">
                <a:latin typeface="Courier New" pitchFamily="49" charset="0"/>
              </a:rPr>
              <a:t>);</a:t>
            </a:r>
            <a:endParaRPr lang="en-US" altLang="en-US" sz="1400">
              <a:latin typeface="Courier New" pitchFamily="49" charset="0"/>
            </a:endParaRPr>
          </a:p>
        </p:txBody>
      </p:sp>
      <p:grpSp>
        <p:nvGrpSpPr>
          <p:cNvPr id="23557" name="Group 70"/>
          <p:cNvGrpSpPr>
            <a:grpSpLocks/>
          </p:cNvGrpSpPr>
          <p:nvPr/>
        </p:nvGrpSpPr>
        <p:grpSpPr bwMode="auto">
          <a:xfrm>
            <a:off x="593725" y="1900238"/>
            <a:ext cx="5181600" cy="3149600"/>
            <a:chOff x="357" y="1473"/>
            <a:chExt cx="4304" cy="1984"/>
          </a:xfrm>
        </p:grpSpPr>
        <p:sp>
          <p:nvSpPr>
            <p:cNvPr id="23597" name="Rectangle 5"/>
            <p:cNvSpPr>
              <a:spLocks noChangeArrowheads="1"/>
            </p:cNvSpPr>
            <p:nvPr/>
          </p:nvSpPr>
          <p:spPr bwMode="auto">
            <a:xfrm>
              <a:off x="3535" y="1697"/>
              <a:ext cx="11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00"/>
                  </a:solidFill>
                </a:rPr>
                <a:t>aspect = w/h</a:t>
              </a:r>
            </a:p>
          </p:txBody>
        </p:sp>
        <p:sp>
          <p:nvSpPr>
            <p:cNvPr id="23598" name="Line 6"/>
            <p:cNvSpPr>
              <a:spLocks noChangeAspect="1" noChangeShapeType="1"/>
            </p:cNvSpPr>
            <p:nvPr/>
          </p:nvSpPr>
          <p:spPr bwMode="auto">
            <a:xfrm>
              <a:off x="985" y="2080"/>
              <a:ext cx="1771" cy="2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9" name="Line 7"/>
            <p:cNvSpPr>
              <a:spLocks noChangeAspect="1" noChangeShapeType="1"/>
            </p:cNvSpPr>
            <p:nvPr/>
          </p:nvSpPr>
          <p:spPr bwMode="auto">
            <a:xfrm>
              <a:off x="3472" y="1872"/>
              <a:ext cx="0" cy="8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Line 8"/>
            <p:cNvSpPr>
              <a:spLocks noChangeAspect="1" noChangeShapeType="1"/>
            </p:cNvSpPr>
            <p:nvPr/>
          </p:nvSpPr>
          <p:spPr bwMode="auto">
            <a:xfrm flipH="1" flipV="1">
              <a:off x="2756" y="1473"/>
              <a:ext cx="728" cy="41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Line 9"/>
            <p:cNvSpPr>
              <a:spLocks noChangeAspect="1" noChangeShapeType="1"/>
            </p:cNvSpPr>
            <p:nvPr/>
          </p:nvSpPr>
          <p:spPr bwMode="auto">
            <a:xfrm flipH="1">
              <a:off x="969" y="2073"/>
              <a:ext cx="262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2" name="Line 10"/>
            <p:cNvSpPr>
              <a:spLocks noChangeAspect="1" noChangeShapeType="1"/>
            </p:cNvSpPr>
            <p:nvPr/>
          </p:nvSpPr>
          <p:spPr bwMode="auto">
            <a:xfrm flipH="1">
              <a:off x="1788" y="1475"/>
              <a:ext cx="979" cy="3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3" name="Line 11"/>
            <p:cNvSpPr>
              <a:spLocks noChangeAspect="1" noChangeShapeType="1"/>
            </p:cNvSpPr>
            <p:nvPr/>
          </p:nvSpPr>
          <p:spPr bwMode="auto">
            <a:xfrm flipH="1">
              <a:off x="2127" y="1878"/>
              <a:ext cx="1357" cy="10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4" name="Line 12"/>
            <p:cNvSpPr>
              <a:spLocks noChangeAspect="1" noChangeShapeType="1"/>
            </p:cNvSpPr>
            <p:nvPr/>
          </p:nvSpPr>
          <p:spPr bwMode="auto">
            <a:xfrm flipH="1" flipV="1">
              <a:off x="2127" y="2359"/>
              <a:ext cx="1357" cy="32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5" name="Line 13"/>
            <p:cNvSpPr>
              <a:spLocks noChangeAspect="1" noChangeShapeType="1"/>
            </p:cNvSpPr>
            <p:nvPr/>
          </p:nvSpPr>
          <p:spPr bwMode="auto">
            <a:xfrm>
              <a:off x="2127" y="1988"/>
              <a:ext cx="0" cy="38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6" name="Line 14"/>
            <p:cNvSpPr>
              <a:spLocks noChangeAspect="1" noChangeShapeType="1"/>
            </p:cNvSpPr>
            <p:nvPr/>
          </p:nvSpPr>
          <p:spPr bwMode="auto">
            <a:xfrm flipH="1" flipV="1">
              <a:off x="1792" y="2170"/>
              <a:ext cx="348" cy="1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7" name="Line 15"/>
            <p:cNvSpPr>
              <a:spLocks noChangeAspect="1" noChangeShapeType="1"/>
            </p:cNvSpPr>
            <p:nvPr/>
          </p:nvSpPr>
          <p:spPr bwMode="auto">
            <a:xfrm flipV="1">
              <a:off x="1800" y="1786"/>
              <a:ext cx="0" cy="3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8" name="Line 16"/>
            <p:cNvSpPr>
              <a:spLocks noChangeAspect="1" noChangeShapeType="1"/>
            </p:cNvSpPr>
            <p:nvPr/>
          </p:nvSpPr>
          <p:spPr bwMode="auto">
            <a:xfrm>
              <a:off x="1788" y="1795"/>
              <a:ext cx="352" cy="19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9" name="Line 17"/>
            <p:cNvSpPr>
              <a:spLocks noChangeAspect="1" noChangeShapeType="1"/>
            </p:cNvSpPr>
            <p:nvPr/>
          </p:nvSpPr>
          <p:spPr bwMode="auto">
            <a:xfrm flipV="1">
              <a:off x="980" y="1884"/>
              <a:ext cx="0" cy="20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0" name="Freeform 18"/>
            <p:cNvSpPr>
              <a:spLocks noChangeAspect="1"/>
            </p:cNvSpPr>
            <p:nvPr/>
          </p:nvSpPr>
          <p:spPr bwMode="auto">
            <a:xfrm>
              <a:off x="937" y="1841"/>
              <a:ext cx="80" cy="76"/>
            </a:xfrm>
            <a:custGeom>
              <a:avLst/>
              <a:gdLst>
                <a:gd name="T0" fmla="*/ 17949 w 50"/>
                <a:gd name="T1" fmla="*/ 357 h 65"/>
                <a:gd name="T2" fmla="*/ 35170 w 50"/>
                <a:gd name="T3" fmla="*/ 573 h 65"/>
                <a:gd name="T4" fmla="*/ 17949 w 50"/>
                <a:gd name="T5" fmla="*/ 0 h 65"/>
                <a:gd name="T6" fmla="*/ 0 w 50"/>
                <a:gd name="T7" fmla="*/ 573 h 65"/>
                <a:gd name="T8" fmla="*/ 17949 w 50"/>
                <a:gd name="T9" fmla="*/ 35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65"/>
                <a:gd name="T17" fmla="*/ 50 w 50"/>
                <a:gd name="T18" fmla="*/ 65 h 6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65">
                  <a:moveTo>
                    <a:pt x="25" y="39"/>
                  </a:moveTo>
                  <a:lnTo>
                    <a:pt x="49" y="64"/>
                  </a:lnTo>
                  <a:lnTo>
                    <a:pt x="25" y="0"/>
                  </a:lnTo>
                  <a:lnTo>
                    <a:pt x="0" y="64"/>
                  </a:lnTo>
                  <a:lnTo>
                    <a:pt x="25" y="39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611" name="Group 19"/>
            <p:cNvGrpSpPr>
              <a:grpSpLocks noChangeAspect="1"/>
            </p:cNvGrpSpPr>
            <p:nvPr/>
          </p:nvGrpSpPr>
          <p:grpSpPr bwMode="auto">
            <a:xfrm>
              <a:off x="969" y="2073"/>
              <a:ext cx="283" cy="160"/>
              <a:chOff x="1304" y="1838"/>
              <a:chExt cx="176" cy="137"/>
            </a:xfrm>
          </p:grpSpPr>
          <p:sp>
            <p:nvSpPr>
              <p:cNvPr id="23639" name="Line 20"/>
              <p:cNvSpPr>
                <a:spLocks noChangeAspect="1" noChangeShapeType="1"/>
              </p:cNvSpPr>
              <p:nvPr/>
            </p:nvSpPr>
            <p:spPr bwMode="auto">
              <a:xfrm>
                <a:off x="1304" y="1838"/>
                <a:ext cx="148" cy="11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40" name="Freeform 21"/>
              <p:cNvSpPr>
                <a:spLocks noChangeAspect="1"/>
              </p:cNvSpPr>
              <p:nvPr/>
            </p:nvSpPr>
            <p:spPr bwMode="auto">
              <a:xfrm>
                <a:off x="1402" y="1915"/>
                <a:ext cx="78" cy="60"/>
              </a:xfrm>
              <a:custGeom>
                <a:avLst/>
                <a:gdLst>
                  <a:gd name="T0" fmla="*/ 39 w 78"/>
                  <a:gd name="T1" fmla="*/ 30 h 60"/>
                  <a:gd name="T2" fmla="*/ 0 w 78"/>
                  <a:gd name="T3" fmla="*/ 30 h 60"/>
                  <a:gd name="T4" fmla="*/ 77 w 78"/>
                  <a:gd name="T5" fmla="*/ 59 h 60"/>
                  <a:gd name="T6" fmla="*/ 39 w 78"/>
                  <a:gd name="T7" fmla="*/ 0 h 60"/>
                  <a:gd name="T8" fmla="*/ 39 w 78"/>
                  <a:gd name="T9" fmla="*/ 3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60"/>
                  <a:gd name="T17" fmla="*/ 78 w 78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60">
                    <a:moveTo>
                      <a:pt x="39" y="30"/>
                    </a:moveTo>
                    <a:lnTo>
                      <a:pt x="0" y="30"/>
                    </a:lnTo>
                    <a:lnTo>
                      <a:pt x="77" y="59"/>
                    </a:lnTo>
                    <a:lnTo>
                      <a:pt x="39" y="0"/>
                    </a:lnTo>
                    <a:lnTo>
                      <a:pt x="39" y="30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612" name="Line 22"/>
            <p:cNvSpPr>
              <a:spLocks noChangeAspect="1" noChangeShapeType="1"/>
            </p:cNvSpPr>
            <p:nvPr/>
          </p:nvSpPr>
          <p:spPr bwMode="auto">
            <a:xfrm>
              <a:off x="2756" y="1479"/>
              <a:ext cx="0" cy="8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3" name="Line 23"/>
            <p:cNvSpPr>
              <a:spLocks noChangeAspect="1" noChangeShapeType="1"/>
            </p:cNvSpPr>
            <p:nvPr/>
          </p:nvSpPr>
          <p:spPr bwMode="auto">
            <a:xfrm>
              <a:off x="2756" y="2287"/>
              <a:ext cx="721" cy="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4" name="Line 24"/>
            <p:cNvSpPr>
              <a:spLocks noChangeAspect="1" noChangeShapeType="1"/>
            </p:cNvSpPr>
            <p:nvPr/>
          </p:nvSpPr>
          <p:spPr bwMode="auto">
            <a:xfrm flipV="1">
              <a:off x="981" y="1802"/>
              <a:ext cx="827" cy="2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5" name="Line 25"/>
            <p:cNvSpPr>
              <a:spLocks noChangeAspect="1" noChangeShapeType="1"/>
            </p:cNvSpPr>
            <p:nvPr/>
          </p:nvSpPr>
          <p:spPr bwMode="auto">
            <a:xfrm flipV="1">
              <a:off x="991" y="1988"/>
              <a:ext cx="1134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6" name="Line 26"/>
            <p:cNvSpPr>
              <a:spLocks noChangeAspect="1" noChangeShapeType="1"/>
            </p:cNvSpPr>
            <p:nvPr/>
          </p:nvSpPr>
          <p:spPr bwMode="auto">
            <a:xfrm>
              <a:off x="981" y="2084"/>
              <a:ext cx="1150" cy="2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617" name="Group 27"/>
            <p:cNvGrpSpPr>
              <a:grpSpLocks noChangeAspect="1"/>
            </p:cNvGrpSpPr>
            <p:nvPr/>
          </p:nvGrpSpPr>
          <p:grpSpPr bwMode="auto">
            <a:xfrm flipH="1">
              <a:off x="473" y="2052"/>
              <a:ext cx="499" cy="46"/>
              <a:chOff x="1304" y="1821"/>
              <a:chExt cx="311" cy="39"/>
            </a:xfrm>
          </p:grpSpPr>
          <p:sp>
            <p:nvSpPr>
              <p:cNvPr id="23637" name="Line 28"/>
              <p:cNvSpPr>
                <a:spLocks noChangeAspect="1" noChangeShapeType="1"/>
              </p:cNvSpPr>
              <p:nvPr/>
            </p:nvSpPr>
            <p:spPr bwMode="auto">
              <a:xfrm>
                <a:off x="1304" y="1843"/>
                <a:ext cx="26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38" name="Freeform 29"/>
              <p:cNvSpPr>
                <a:spLocks noChangeAspect="1"/>
              </p:cNvSpPr>
              <p:nvPr/>
            </p:nvSpPr>
            <p:spPr bwMode="auto">
              <a:xfrm>
                <a:off x="1530" y="1821"/>
                <a:ext cx="85" cy="39"/>
              </a:xfrm>
              <a:custGeom>
                <a:avLst/>
                <a:gdLst>
                  <a:gd name="T0" fmla="*/ 32 w 85"/>
                  <a:gd name="T1" fmla="*/ 19 h 39"/>
                  <a:gd name="T2" fmla="*/ 0 w 85"/>
                  <a:gd name="T3" fmla="*/ 38 h 39"/>
                  <a:gd name="T4" fmla="*/ 84 w 85"/>
                  <a:gd name="T5" fmla="*/ 19 h 39"/>
                  <a:gd name="T6" fmla="*/ 0 w 85"/>
                  <a:gd name="T7" fmla="*/ 0 h 39"/>
                  <a:gd name="T8" fmla="*/ 32 w 85"/>
                  <a:gd name="T9" fmla="*/ 19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39"/>
                  <a:gd name="T17" fmla="*/ 85 w 85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39">
                    <a:moveTo>
                      <a:pt x="32" y="19"/>
                    </a:moveTo>
                    <a:lnTo>
                      <a:pt x="0" y="38"/>
                    </a:lnTo>
                    <a:lnTo>
                      <a:pt x="84" y="19"/>
                    </a:lnTo>
                    <a:lnTo>
                      <a:pt x="0" y="0"/>
                    </a:lnTo>
                    <a:lnTo>
                      <a:pt x="32" y="19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618" name="Rectangle 30"/>
            <p:cNvSpPr>
              <a:spLocks noChangeAspect="1" noChangeArrowheads="1"/>
            </p:cNvSpPr>
            <p:nvPr/>
          </p:nvSpPr>
          <p:spPr bwMode="auto">
            <a:xfrm>
              <a:off x="1064" y="2174"/>
              <a:ext cx="270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x</a:t>
              </a:r>
              <a:r>
                <a:rPr lang="en-US" altLang="en-US" sz="1500" baseline="-25000">
                  <a:solidFill>
                    <a:srgbClr val="000000"/>
                  </a:solidFill>
                </a:rPr>
                <a:t>e</a:t>
              </a:r>
              <a:endParaRPr lang="en-US" altLang="en-US" sz="1500">
                <a:solidFill>
                  <a:srgbClr val="000000"/>
                </a:solidFill>
              </a:endParaRPr>
            </a:p>
          </p:txBody>
        </p:sp>
        <p:sp>
          <p:nvSpPr>
            <p:cNvPr id="23619" name="Rectangle 31"/>
            <p:cNvSpPr>
              <a:spLocks noChangeAspect="1" noChangeArrowheads="1"/>
            </p:cNvSpPr>
            <p:nvPr/>
          </p:nvSpPr>
          <p:spPr bwMode="auto">
            <a:xfrm>
              <a:off x="716" y="1691"/>
              <a:ext cx="270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y</a:t>
              </a:r>
              <a:r>
                <a:rPr lang="en-US" altLang="en-US" sz="1500" baseline="-25000">
                  <a:solidFill>
                    <a:srgbClr val="000000"/>
                  </a:solidFill>
                </a:rPr>
                <a:t>e</a:t>
              </a:r>
              <a:endParaRPr lang="en-US" altLang="en-US" sz="1500">
                <a:solidFill>
                  <a:srgbClr val="000000"/>
                </a:solidFill>
              </a:endParaRPr>
            </a:p>
          </p:txBody>
        </p:sp>
        <p:sp>
          <p:nvSpPr>
            <p:cNvPr id="23620" name="Rectangle 32"/>
            <p:cNvSpPr>
              <a:spLocks noChangeAspect="1" noChangeArrowheads="1"/>
            </p:cNvSpPr>
            <p:nvPr/>
          </p:nvSpPr>
          <p:spPr bwMode="auto">
            <a:xfrm>
              <a:off x="357" y="2042"/>
              <a:ext cx="26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z</a:t>
              </a:r>
              <a:r>
                <a:rPr lang="en-US" altLang="en-US" sz="1500" baseline="-25000">
                  <a:solidFill>
                    <a:srgbClr val="000000"/>
                  </a:solidFill>
                </a:rPr>
                <a:t>e</a:t>
              </a:r>
              <a:endParaRPr lang="en-US" altLang="en-US" sz="1500">
                <a:solidFill>
                  <a:srgbClr val="000000"/>
                </a:solidFill>
              </a:endParaRPr>
            </a:p>
          </p:txBody>
        </p:sp>
        <p:sp>
          <p:nvSpPr>
            <p:cNvPr id="23621" name="Oval 33"/>
            <p:cNvSpPr>
              <a:spLocks noChangeAspect="1" noChangeArrowheads="1"/>
            </p:cNvSpPr>
            <p:nvPr/>
          </p:nvSpPr>
          <p:spPr bwMode="auto">
            <a:xfrm>
              <a:off x="939" y="2047"/>
              <a:ext cx="77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2" name="Oval 35"/>
            <p:cNvSpPr>
              <a:spLocks noChangeArrowheads="1"/>
            </p:cNvSpPr>
            <p:nvPr/>
          </p:nvSpPr>
          <p:spPr bwMode="auto">
            <a:xfrm>
              <a:off x="3015" y="2044"/>
              <a:ext cx="64" cy="4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23" name="Line 36"/>
            <p:cNvSpPr>
              <a:spLocks noChangeShapeType="1"/>
            </p:cNvSpPr>
            <p:nvPr/>
          </p:nvSpPr>
          <p:spPr bwMode="auto">
            <a:xfrm>
              <a:off x="960" y="2198"/>
              <a:ext cx="0" cy="977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4" name="Line 37"/>
            <p:cNvSpPr>
              <a:spLocks noChangeShapeType="1"/>
            </p:cNvSpPr>
            <p:nvPr/>
          </p:nvSpPr>
          <p:spPr bwMode="auto">
            <a:xfrm>
              <a:off x="1984" y="2198"/>
              <a:ext cx="0" cy="744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5" name="Line 38"/>
            <p:cNvSpPr>
              <a:spLocks noChangeShapeType="1"/>
            </p:cNvSpPr>
            <p:nvPr/>
          </p:nvSpPr>
          <p:spPr bwMode="auto">
            <a:xfrm>
              <a:off x="3047" y="2198"/>
              <a:ext cx="0" cy="1103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6" name="Line 39"/>
            <p:cNvSpPr>
              <a:spLocks noChangeShapeType="1"/>
            </p:cNvSpPr>
            <p:nvPr/>
          </p:nvSpPr>
          <p:spPr bwMode="auto">
            <a:xfrm>
              <a:off x="953" y="2867"/>
              <a:ext cx="101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7" name="Line 40"/>
            <p:cNvSpPr>
              <a:spLocks noChangeShapeType="1"/>
            </p:cNvSpPr>
            <p:nvPr/>
          </p:nvSpPr>
          <p:spPr bwMode="auto">
            <a:xfrm>
              <a:off x="948" y="3161"/>
              <a:ext cx="209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8" name="Rectangle 41"/>
            <p:cNvSpPr>
              <a:spLocks noChangeAspect="1" noChangeArrowheads="1"/>
            </p:cNvSpPr>
            <p:nvPr/>
          </p:nvSpPr>
          <p:spPr bwMode="auto">
            <a:xfrm>
              <a:off x="1136" y="2720"/>
              <a:ext cx="660" cy="4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900" b="1">
                  <a:solidFill>
                    <a:srgbClr val="000000"/>
                  </a:solidFill>
                </a:rPr>
                <a:t>n</a:t>
              </a:r>
              <a:br>
                <a:rPr lang="en-US" altLang="en-US" sz="1900" b="1">
                  <a:solidFill>
                    <a:srgbClr val="000000"/>
                  </a:solidFill>
                </a:rPr>
              </a:br>
              <a:r>
                <a:rPr lang="en-US" altLang="en-US" sz="1900" i="0">
                  <a:solidFill>
                    <a:srgbClr val="000000"/>
                  </a:solidFill>
                </a:rPr>
                <a:t>(</a:t>
              </a:r>
              <a:r>
                <a:rPr lang="en-US" altLang="en-US" sz="1900">
                  <a:solidFill>
                    <a:srgbClr val="000000"/>
                  </a:solidFill>
                </a:rPr>
                <a:t>near</a:t>
              </a:r>
              <a:r>
                <a:rPr lang="en-US" altLang="en-US" sz="1900" i="0">
                  <a:solidFill>
                    <a:srgbClr val="000000"/>
                  </a:solidFill>
                </a:rPr>
                <a:t>)</a:t>
              </a:r>
            </a:p>
          </p:txBody>
        </p:sp>
        <p:sp>
          <p:nvSpPr>
            <p:cNvPr id="23629" name="Rectangle 42"/>
            <p:cNvSpPr>
              <a:spLocks noChangeAspect="1" noChangeArrowheads="1"/>
            </p:cNvSpPr>
            <p:nvPr/>
          </p:nvSpPr>
          <p:spPr bwMode="auto">
            <a:xfrm>
              <a:off x="1803" y="3030"/>
              <a:ext cx="538" cy="4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900" b="1">
                  <a:solidFill>
                    <a:srgbClr val="000000"/>
                  </a:solidFill>
                </a:rPr>
                <a:t>f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900">
                  <a:solidFill>
                    <a:srgbClr val="000000"/>
                  </a:solidFill>
                </a:rPr>
                <a:t>(far)</a:t>
              </a:r>
            </a:p>
          </p:txBody>
        </p:sp>
        <p:sp>
          <p:nvSpPr>
            <p:cNvPr id="23630" name="Line 43"/>
            <p:cNvSpPr>
              <a:spLocks noChangeShapeType="1"/>
            </p:cNvSpPr>
            <p:nvPr/>
          </p:nvSpPr>
          <p:spPr bwMode="auto">
            <a:xfrm>
              <a:off x="1805" y="1815"/>
              <a:ext cx="307" cy="551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1" name="Line 44"/>
            <p:cNvSpPr>
              <a:spLocks noChangeShapeType="1"/>
            </p:cNvSpPr>
            <p:nvPr/>
          </p:nvSpPr>
          <p:spPr bwMode="auto">
            <a:xfrm flipV="1">
              <a:off x="1805" y="1987"/>
              <a:ext cx="320" cy="182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2" name="Oval 45"/>
            <p:cNvSpPr>
              <a:spLocks noChangeArrowheads="1"/>
            </p:cNvSpPr>
            <p:nvPr/>
          </p:nvSpPr>
          <p:spPr bwMode="auto">
            <a:xfrm>
              <a:off x="1927" y="2048"/>
              <a:ext cx="64" cy="4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633" name="Line 46"/>
            <p:cNvSpPr>
              <a:spLocks noChangeShapeType="1"/>
            </p:cNvSpPr>
            <p:nvPr/>
          </p:nvSpPr>
          <p:spPr bwMode="auto">
            <a:xfrm>
              <a:off x="1824" y="1725"/>
              <a:ext cx="320" cy="1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4" name="Rectangle 47"/>
            <p:cNvSpPr>
              <a:spLocks noChangeAspect="1" noChangeArrowheads="1"/>
            </p:cNvSpPr>
            <p:nvPr/>
          </p:nvSpPr>
          <p:spPr bwMode="auto">
            <a:xfrm>
              <a:off x="1919" y="1672"/>
              <a:ext cx="25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w</a:t>
              </a:r>
            </a:p>
          </p:txBody>
        </p:sp>
        <p:sp>
          <p:nvSpPr>
            <p:cNvPr id="23635" name="Line 48"/>
            <p:cNvSpPr>
              <a:spLocks noChangeShapeType="1"/>
            </p:cNvSpPr>
            <p:nvPr/>
          </p:nvSpPr>
          <p:spPr bwMode="auto">
            <a:xfrm>
              <a:off x="2176" y="2006"/>
              <a:ext cx="0" cy="3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6" name="Rectangle 49"/>
            <p:cNvSpPr>
              <a:spLocks noChangeAspect="1" noChangeArrowheads="1"/>
            </p:cNvSpPr>
            <p:nvPr/>
          </p:nvSpPr>
          <p:spPr bwMode="auto">
            <a:xfrm>
              <a:off x="2124" y="2049"/>
              <a:ext cx="232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h</a:t>
              </a:r>
            </a:p>
          </p:txBody>
        </p:sp>
      </p:grpSp>
      <p:grpSp>
        <p:nvGrpSpPr>
          <p:cNvPr id="23558" name="Group 90"/>
          <p:cNvGrpSpPr>
            <a:grpSpLocks/>
          </p:cNvGrpSpPr>
          <p:nvPr/>
        </p:nvGrpSpPr>
        <p:grpSpPr bwMode="auto">
          <a:xfrm>
            <a:off x="6178550" y="1814513"/>
            <a:ext cx="2557463" cy="2316162"/>
            <a:chOff x="3892" y="1143"/>
            <a:chExt cx="1611" cy="1459"/>
          </a:xfrm>
        </p:grpSpPr>
        <p:sp>
          <p:nvSpPr>
            <p:cNvPr id="23578" name="Line 50"/>
            <p:cNvSpPr>
              <a:spLocks noChangeAspect="1" noChangeShapeType="1"/>
            </p:cNvSpPr>
            <p:nvPr/>
          </p:nvSpPr>
          <p:spPr bwMode="auto">
            <a:xfrm rot="-5400000" flipH="1" flipV="1">
              <a:off x="4588" y="1873"/>
              <a:ext cx="1459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9" name="Line 51"/>
            <p:cNvSpPr>
              <a:spLocks noChangeAspect="1" noChangeShapeType="1"/>
            </p:cNvSpPr>
            <p:nvPr/>
          </p:nvSpPr>
          <p:spPr bwMode="auto">
            <a:xfrm rot="16200000" flipV="1">
              <a:off x="4805" y="2081"/>
              <a:ext cx="391" cy="6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0" name="Line 52"/>
            <p:cNvSpPr>
              <a:spLocks noChangeAspect="1" noChangeShapeType="1"/>
            </p:cNvSpPr>
            <p:nvPr/>
          </p:nvSpPr>
          <p:spPr bwMode="auto">
            <a:xfrm rot="-5400000" flipH="1" flipV="1">
              <a:off x="4806" y="1019"/>
              <a:ext cx="390" cy="64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1" name="Line 53"/>
            <p:cNvSpPr>
              <a:spLocks noChangeAspect="1" noChangeShapeType="1"/>
            </p:cNvSpPr>
            <p:nvPr/>
          </p:nvSpPr>
          <p:spPr bwMode="auto">
            <a:xfrm rot="16200000" flipV="1">
              <a:off x="4337" y="1873"/>
              <a:ext cx="69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2" name="Line 54"/>
            <p:cNvSpPr>
              <a:spLocks noChangeAspect="1" noChangeShapeType="1"/>
            </p:cNvSpPr>
            <p:nvPr/>
          </p:nvSpPr>
          <p:spPr bwMode="auto">
            <a:xfrm rot="16200000" flipV="1">
              <a:off x="4242" y="1789"/>
              <a:ext cx="0" cy="18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583" name="Group 55"/>
            <p:cNvGrpSpPr>
              <a:grpSpLocks noChangeAspect="1"/>
            </p:cNvGrpSpPr>
            <p:nvPr/>
          </p:nvGrpSpPr>
          <p:grpSpPr bwMode="auto">
            <a:xfrm rot="16200000" flipV="1">
              <a:off x="4007" y="1770"/>
              <a:ext cx="53" cy="213"/>
              <a:chOff x="1664" y="3790"/>
              <a:chExt cx="33" cy="182"/>
            </a:xfrm>
          </p:grpSpPr>
          <p:sp>
            <p:nvSpPr>
              <p:cNvPr id="23595" name="Line 56"/>
              <p:cNvSpPr>
                <a:spLocks noChangeAspect="1" noChangeShapeType="1"/>
              </p:cNvSpPr>
              <p:nvPr/>
            </p:nvSpPr>
            <p:spPr bwMode="auto">
              <a:xfrm>
                <a:off x="1683" y="3790"/>
                <a:ext cx="0" cy="15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6" name="Freeform 57"/>
              <p:cNvSpPr>
                <a:spLocks noChangeAspect="1"/>
              </p:cNvSpPr>
              <p:nvPr/>
            </p:nvSpPr>
            <p:spPr bwMode="auto">
              <a:xfrm>
                <a:off x="1664" y="3915"/>
                <a:ext cx="33" cy="57"/>
              </a:xfrm>
              <a:custGeom>
                <a:avLst/>
                <a:gdLst>
                  <a:gd name="T0" fmla="*/ 16 w 33"/>
                  <a:gd name="T1" fmla="*/ 22 h 57"/>
                  <a:gd name="T2" fmla="*/ 0 w 33"/>
                  <a:gd name="T3" fmla="*/ 0 h 57"/>
                  <a:gd name="T4" fmla="*/ 16 w 33"/>
                  <a:gd name="T5" fmla="*/ 56 h 57"/>
                  <a:gd name="T6" fmla="*/ 32 w 33"/>
                  <a:gd name="T7" fmla="*/ 0 h 57"/>
                  <a:gd name="T8" fmla="*/ 16 w 33"/>
                  <a:gd name="T9" fmla="*/ 22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"/>
                  <a:gd name="T16" fmla="*/ 0 h 57"/>
                  <a:gd name="T17" fmla="*/ 33 w 33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" h="57">
                    <a:moveTo>
                      <a:pt x="16" y="22"/>
                    </a:moveTo>
                    <a:lnTo>
                      <a:pt x="0" y="0"/>
                    </a:lnTo>
                    <a:lnTo>
                      <a:pt x="16" y="56"/>
                    </a:lnTo>
                    <a:lnTo>
                      <a:pt x="32" y="0"/>
                    </a:lnTo>
                    <a:lnTo>
                      <a:pt x="16" y="22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3584" name="Group 58"/>
            <p:cNvGrpSpPr>
              <a:grpSpLocks noChangeAspect="1"/>
            </p:cNvGrpSpPr>
            <p:nvPr/>
          </p:nvGrpSpPr>
          <p:grpSpPr bwMode="auto">
            <a:xfrm rot="16200000" flipV="1">
              <a:off x="3968" y="1693"/>
              <a:ext cx="337" cy="38"/>
              <a:chOff x="1678" y="3776"/>
              <a:chExt cx="211" cy="33"/>
            </a:xfrm>
          </p:grpSpPr>
          <p:sp>
            <p:nvSpPr>
              <p:cNvPr id="23593" name="Line 59"/>
              <p:cNvSpPr>
                <a:spLocks noChangeAspect="1" noChangeShapeType="1"/>
              </p:cNvSpPr>
              <p:nvPr/>
            </p:nvSpPr>
            <p:spPr bwMode="auto">
              <a:xfrm>
                <a:off x="1678" y="3795"/>
                <a:ext cx="183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94" name="Freeform 60"/>
              <p:cNvSpPr>
                <a:spLocks noChangeAspect="1"/>
              </p:cNvSpPr>
              <p:nvPr/>
            </p:nvSpPr>
            <p:spPr bwMode="auto">
              <a:xfrm>
                <a:off x="1832" y="3776"/>
                <a:ext cx="57" cy="33"/>
              </a:xfrm>
              <a:custGeom>
                <a:avLst/>
                <a:gdLst>
                  <a:gd name="T0" fmla="*/ 22 w 57"/>
                  <a:gd name="T1" fmla="*/ 16 h 33"/>
                  <a:gd name="T2" fmla="*/ 0 w 57"/>
                  <a:gd name="T3" fmla="*/ 32 h 33"/>
                  <a:gd name="T4" fmla="*/ 56 w 57"/>
                  <a:gd name="T5" fmla="*/ 16 h 33"/>
                  <a:gd name="T6" fmla="*/ 0 w 57"/>
                  <a:gd name="T7" fmla="*/ 0 h 33"/>
                  <a:gd name="T8" fmla="*/ 22 w 57"/>
                  <a:gd name="T9" fmla="*/ 16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"/>
                  <a:gd name="T16" fmla="*/ 0 h 33"/>
                  <a:gd name="T17" fmla="*/ 57 w 57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" h="33">
                    <a:moveTo>
                      <a:pt x="22" y="16"/>
                    </a:moveTo>
                    <a:lnTo>
                      <a:pt x="0" y="32"/>
                    </a:lnTo>
                    <a:lnTo>
                      <a:pt x="56" y="16"/>
                    </a:lnTo>
                    <a:lnTo>
                      <a:pt x="0" y="0"/>
                    </a:lnTo>
                    <a:lnTo>
                      <a:pt x="22" y="16"/>
                    </a:lnTo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85" name="Rectangle 61"/>
            <p:cNvSpPr>
              <a:spLocks noChangeAspect="1" noChangeArrowheads="1"/>
            </p:cNvSpPr>
            <p:nvPr/>
          </p:nvSpPr>
          <p:spPr bwMode="auto">
            <a:xfrm rot="10800000" flipV="1">
              <a:off x="3938" y="1475"/>
              <a:ext cx="20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y</a:t>
              </a:r>
              <a:r>
                <a:rPr lang="en-US" altLang="en-US" sz="1500" baseline="-25000">
                  <a:solidFill>
                    <a:srgbClr val="000000"/>
                  </a:solidFill>
                </a:rPr>
                <a:t>e</a:t>
              </a:r>
              <a:endParaRPr lang="en-US" altLang="en-US" sz="1500">
                <a:solidFill>
                  <a:srgbClr val="000000"/>
                </a:solidFill>
              </a:endParaRPr>
            </a:p>
          </p:txBody>
        </p:sp>
        <p:sp>
          <p:nvSpPr>
            <p:cNvPr id="23586" name="Rectangle 62"/>
            <p:cNvSpPr>
              <a:spLocks noChangeAspect="1" noChangeArrowheads="1"/>
            </p:cNvSpPr>
            <p:nvPr/>
          </p:nvSpPr>
          <p:spPr bwMode="auto">
            <a:xfrm rot="10800000" flipV="1">
              <a:off x="3892" y="1950"/>
              <a:ext cx="199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</a:rPr>
                <a:t>z</a:t>
              </a:r>
              <a:r>
                <a:rPr lang="en-US" altLang="en-US" sz="1500" baseline="-25000">
                  <a:solidFill>
                    <a:srgbClr val="000000"/>
                  </a:solidFill>
                </a:rPr>
                <a:t>e</a:t>
              </a:r>
              <a:endParaRPr lang="en-US" altLang="en-US" sz="1500">
                <a:solidFill>
                  <a:srgbClr val="000000"/>
                </a:solidFill>
              </a:endParaRPr>
            </a:p>
          </p:txBody>
        </p:sp>
        <p:sp>
          <p:nvSpPr>
            <p:cNvPr id="23587" name="Line 63"/>
            <p:cNvSpPr>
              <a:spLocks noChangeAspect="1" noChangeShapeType="1"/>
            </p:cNvSpPr>
            <p:nvPr/>
          </p:nvSpPr>
          <p:spPr bwMode="auto">
            <a:xfrm rot="-5400000">
              <a:off x="4234" y="1440"/>
              <a:ext cx="345" cy="5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Line 64"/>
            <p:cNvSpPr>
              <a:spLocks noChangeAspect="1" noChangeShapeType="1"/>
            </p:cNvSpPr>
            <p:nvPr/>
          </p:nvSpPr>
          <p:spPr bwMode="auto">
            <a:xfrm rot="16200000" flipH="1">
              <a:off x="4245" y="1779"/>
              <a:ext cx="333" cy="5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Arc 65"/>
            <p:cNvSpPr>
              <a:spLocks noChangeAspect="1"/>
            </p:cNvSpPr>
            <p:nvPr/>
          </p:nvSpPr>
          <p:spPr bwMode="auto">
            <a:xfrm flipV="1">
              <a:off x="4326" y="1767"/>
              <a:ext cx="95" cy="232"/>
            </a:xfrm>
            <a:custGeom>
              <a:avLst/>
              <a:gdLst>
                <a:gd name="T0" fmla="*/ 0 w 29747"/>
                <a:gd name="T1" fmla="*/ 0 h 43200"/>
                <a:gd name="T2" fmla="*/ 0 w 29747"/>
                <a:gd name="T3" fmla="*/ 0 h 43200"/>
                <a:gd name="T4" fmla="*/ 0 w 29747"/>
                <a:gd name="T5" fmla="*/ 0 h 43200"/>
                <a:gd name="T6" fmla="*/ 0 60000 65536"/>
                <a:gd name="T7" fmla="*/ 0 60000 65536"/>
                <a:gd name="T8" fmla="*/ 0 60000 65536"/>
                <a:gd name="T9" fmla="*/ 0 w 29747"/>
                <a:gd name="T10" fmla="*/ 0 h 43200"/>
                <a:gd name="T11" fmla="*/ 29747 w 29747"/>
                <a:gd name="T12" fmla="*/ 43200 h 432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747" h="43200" fill="none" extrusionOk="0">
                  <a:moveTo>
                    <a:pt x="5990" y="107"/>
                  </a:moveTo>
                  <a:cubicBezTo>
                    <a:pt x="6707" y="36"/>
                    <a:pt x="7426" y="-1"/>
                    <a:pt x="8147" y="0"/>
                  </a:cubicBezTo>
                  <a:cubicBezTo>
                    <a:pt x="20076" y="0"/>
                    <a:pt x="29747" y="9670"/>
                    <a:pt x="29747" y="21600"/>
                  </a:cubicBezTo>
                  <a:cubicBezTo>
                    <a:pt x="29747" y="33529"/>
                    <a:pt x="20076" y="43200"/>
                    <a:pt x="8147" y="43200"/>
                  </a:cubicBezTo>
                  <a:cubicBezTo>
                    <a:pt x="5353" y="43200"/>
                    <a:pt x="2587" y="42658"/>
                    <a:pt x="0" y="41604"/>
                  </a:cubicBezTo>
                </a:path>
                <a:path w="29747" h="43200" stroke="0" extrusionOk="0">
                  <a:moveTo>
                    <a:pt x="5990" y="107"/>
                  </a:moveTo>
                  <a:cubicBezTo>
                    <a:pt x="6707" y="36"/>
                    <a:pt x="7426" y="-1"/>
                    <a:pt x="8147" y="0"/>
                  </a:cubicBezTo>
                  <a:cubicBezTo>
                    <a:pt x="20076" y="0"/>
                    <a:pt x="29747" y="9670"/>
                    <a:pt x="29747" y="21600"/>
                  </a:cubicBezTo>
                  <a:cubicBezTo>
                    <a:pt x="29747" y="33529"/>
                    <a:pt x="20076" y="43200"/>
                    <a:pt x="8147" y="43200"/>
                  </a:cubicBezTo>
                  <a:cubicBezTo>
                    <a:pt x="5353" y="43200"/>
                    <a:pt x="2587" y="42658"/>
                    <a:pt x="0" y="41604"/>
                  </a:cubicBezTo>
                  <a:lnTo>
                    <a:pt x="8147" y="21600"/>
                  </a:lnTo>
                  <a:lnTo>
                    <a:pt x="5990" y="107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0" name="Rectangle 66"/>
            <p:cNvSpPr>
              <a:spLocks noChangeAspect="1" noChangeArrowheads="1"/>
            </p:cNvSpPr>
            <p:nvPr/>
          </p:nvSpPr>
          <p:spPr bwMode="auto">
            <a:xfrm rot="10800000" flipV="1">
              <a:off x="4449" y="1753"/>
              <a:ext cx="349" cy="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700" b="1">
                  <a:solidFill>
                    <a:srgbClr val="000000"/>
                  </a:solidFill>
                </a:rPr>
                <a:t>fovy</a:t>
              </a:r>
            </a:p>
          </p:txBody>
        </p:sp>
        <p:sp>
          <p:nvSpPr>
            <p:cNvPr id="23591" name="Line 67"/>
            <p:cNvSpPr>
              <a:spLocks noChangeAspect="1" noChangeShapeType="1"/>
            </p:cNvSpPr>
            <p:nvPr/>
          </p:nvSpPr>
          <p:spPr bwMode="auto">
            <a:xfrm rot="16200000" flipV="1">
              <a:off x="5060" y="1438"/>
              <a:ext cx="0" cy="88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2" name="Oval 68"/>
            <p:cNvSpPr>
              <a:spLocks noChangeAspect="1" noChangeArrowheads="1"/>
            </p:cNvSpPr>
            <p:nvPr/>
          </p:nvSpPr>
          <p:spPr bwMode="auto">
            <a:xfrm rot="16200000" flipV="1">
              <a:off x="4106" y="1853"/>
              <a:ext cx="77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23559" name="Rectangle 71"/>
          <p:cNvSpPr>
            <a:spLocks noChangeArrowheads="1"/>
          </p:cNvSpPr>
          <p:nvPr/>
        </p:nvSpPr>
        <p:spPr bwMode="auto">
          <a:xfrm>
            <a:off x="592138" y="5711825"/>
            <a:ext cx="5153025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>
                <a:latin typeface="Courier New" pitchFamily="49" charset="0"/>
              </a:rPr>
              <a:t>void </a:t>
            </a:r>
            <a:r>
              <a:rPr lang="en-US" altLang="en-US" sz="1400" b="1" i="0">
                <a:latin typeface="Courier New" pitchFamily="49" charset="0"/>
              </a:rPr>
              <a:t>glViewport</a:t>
            </a:r>
            <a:r>
              <a:rPr lang="en-US" altLang="en-US" sz="1400" i="0">
                <a:latin typeface="Courier New" pitchFamily="49" charset="0"/>
              </a:rPr>
              <a:t>(GLint </a:t>
            </a:r>
            <a:r>
              <a:rPr lang="en-US" altLang="en-US" sz="1400">
                <a:latin typeface="Courier New" pitchFamily="49" charset="0"/>
              </a:rPr>
              <a:t>x0</a:t>
            </a:r>
            <a:r>
              <a:rPr lang="en-US" altLang="en-US" sz="1400" i="0">
                <a:latin typeface="Courier New" pitchFamily="49" charset="0"/>
              </a:rPr>
              <a:t>, GLint </a:t>
            </a:r>
            <a:r>
              <a:rPr lang="en-US" altLang="en-US" sz="1400">
                <a:latin typeface="Courier New" pitchFamily="49" charset="0"/>
              </a:rPr>
              <a:t>y0</a:t>
            </a:r>
            <a:r>
              <a:rPr lang="en-US" altLang="en-US" sz="1400" i="0">
                <a:latin typeface="Courier New" pitchFamily="49" charset="0"/>
              </a:rPr>
              <a:t>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>
                <a:latin typeface="Courier New" pitchFamily="49" charset="0"/>
              </a:rPr>
              <a:t>	      GLsizei </a:t>
            </a:r>
            <a:r>
              <a:rPr lang="en-US" altLang="en-US" sz="1400">
                <a:latin typeface="Courier New" pitchFamily="49" charset="0"/>
              </a:rPr>
              <a:t>width</a:t>
            </a:r>
            <a:r>
              <a:rPr lang="en-US" altLang="en-US" sz="1400" i="0">
                <a:latin typeface="Courier New" pitchFamily="49" charset="0"/>
              </a:rPr>
              <a:t>, GLsizei </a:t>
            </a:r>
            <a:r>
              <a:rPr lang="en-US" altLang="en-US" sz="1400">
                <a:latin typeface="Courier New" pitchFamily="49" charset="0"/>
              </a:rPr>
              <a:t>height</a:t>
            </a:r>
            <a:r>
              <a:rPr lang="en-US" altLang="en-US" sz="1400" i="0">
                <a:latin typeface="Courier New" pitchFamily="49" charset="0"/>
              </a:rPr>
              <a:t> );</a:t>
            </a:r>
          </a:p>
        </p:txBody>
      </p:sp>
      <p:grpSp>
        <p:nvGrpSpPr>
          <p:cNvPr id="23560" name="Group 72"/>
          <p:cNvGrpSpPr>
            <a:grpSpLocks/>
          </p:cNvGrpSpPr>
          <p:nvPr/>
        </p:nvGrpSpPr>
        <p:grpSpPr bwMode="auto">
          <a:xfrm>
            <a:off x="6124575" y="4838700"/>
            <a:ext cx="2700338" cy="2019300"/>
            <a:chOff x="1541" y="1837"/>
            <a:chExt cx="2038" cy="1717"/>
          </a:xfrm>
        </p:grpSpPr>
        <p:sp>
          <p:nvSpPr>
            <p:cNvPr id="23561" name="Rectangle 73"/>
            <p:cNvSpPr>
              <a:spLocks noChangeArrowheads="1"/>
            </p:cNvSpPr>
            <p:nvPr/>
          </p:nvSpPr>
          <p:spPr bwMode="auto">
            <a:xfrm>
              <a:off x="1823" y="2185"/>
              <a:ext cx="1432" cy="97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2" name="Line 74"/>
            <p:cNvSpPr>
              <a:spLocks noChangeShapeType="1"/>
            </p:cNvSpPr>
            <p:nvPr/>
          </p:nvSpPr>
          <p:spPr bwMode="auto">
            <a:xfrm>
              <a:off x="1611" y="3165"/>
              <a:ext cx="18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3" name="Line 75"/>
            <p:cNvSpPr>
              <a:spLocks noChangeShapeType="1"/>
            </p:cNvSpPr>
            <p:nvPr/>
          </p:nvSpPr>
          <p:spPr bwMode="auto">
            <a:xfrm flipV="1">
              <a:off x="1819" y="1893"/>
              <a:ext cx="0" cy="1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4" name="Oval 76"/>
            <p:cNvSpPr>
              <a:spLocks noChangeArrowheads="1"/>
            </p:cNvSpPr>
            <p:nvPr/>
          </p:nvSpPr>
          <p:spPr bwMode="auto">
            <a:xfrm>
              <a:off x="1799" y="3143"/>
              <a:ext cx="40" cy="4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3565" name="Rectangle 77"/>
            <p:cNvSpPr>
              <a:spLocks noChangeArrowheads="1"/>
            </p:cNvSpPr>
            <p:nvPr/>
          </p:nvSpPr>
          <p:spPr bwMode="auto">
            <a:xfrm>
              <a:off x="3312" y="3165"/>
              <a:ext cx="267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u</a:t>
              </a:r>
              <a:endParaRPr lang="en-US" altLang="en-US" sz="2400" b="1" baseline="-25000"/>
            </a:p>
          </p:txBody>
        </p:sp>
        <p:sp>
          <p:nvSpPr>
            <p:cNvPr id="23566" name="Rectangle 78"/>
            <p:cNvSpPr>
              <a:spLocks noChangeArrowheads="1"/>
            </p:cNvSpPr>
            <p:nvPr/>
          </p:nvSpPr>
          <p:spPr bwMode="auto">
            <a:xfrm>
              <a:off x="1582" y="1837"/>
              <a:ext cx="241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v</a:t>
              </a:r>
              <a:endParaRPr lang="en-US" altLang="en-US" sz="2400" b="1" baseline="-25000"/>
            </a:p>
          </p:txBody>
        </p:sp>
        <p:sp>
          <p:nvSpPr>
            <p:cNvPr id="23567" name="Rectangle 79"/>
            <p:cNvSpPr>
              <a:spLocks noChangeArrowheads="1"/>
            </p:cNvSpPr>
            <p:nvPr/>
          </p:nvSpPr>
          <p:spPr bwMode="auto">
            <a:xfrm>
              <a:off x="2401" y="2895"/>
              <a:ext cx="531" cy="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width</a:t>
              </a:r>
            </a:p>
          </p:txBody>
        </p:sp>
        <p:sp>
          <p:nvSpPr>
            <p:cNvPr id="23568" name="Rectangle 80"/>
            <p:cNvSpPr>
              <a:spLocks noChangeArrowheads="1"/>
            </p:cNvSpPr>
            <p:nvPr/>
          </p:nvSpPr>
          <p:spPr bwMode="auto">
            <a:xfrm rot="-5400000">
              <a:off x="1779" y="2399"/>
              <a:ext cx="657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height</a:t>
              </a:r>
            </a:p>
          </p:txBody>
        </p:sp>
        <p:sp>
          <p:nvSpPr>
            <p:cNvPr id="23569" name="Rectangle 81"/>
            <p:cNvSpPr>
              <a:spLocks noChangeArrowheads="1"/>
            </p:cNvSpPr>
            <p:nvPr/>
          </p:nvSpPr>
          <p:spPr bwMode="auto">
            <a:xfrm>
              <a:off x="1541" y="3098"/>
              <a:ext cx="331" cy="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o</a:t>
              </a:r>
              <a:r>
                <a:rPr lang="en-US" altLang="en-US" sz="2400" i="0" baseline="-25000"/>
                <a:t>1</a:t>
              </a:r>
              <a:endParaRPr lang="en-US" altLang="en-US" sz="2400" i="0"/>
            </a:p>
          </p:txBody>
        </p:sp>
        <p:sp>
          <p:nvSpPr>
            <p:cNvPr id="23570" name="Rectangle 82"/>
            <p:cNvSpPr>
              <a:spLocks noChangeArrowheads="1"/>
            </p:cNvSpPr>
            <p:nvPr/>
          </p:nvSpPr>
          <p:spPr bwMode="auto">
            <a:xfrm>
              <a:off x="2213" y="2287"/>
              <a:ext cx="832" cy="569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en-US" altLang="en-US" sz="1200"/>
            </a:p>
          </p:txBody>
        </p:sp>
        <p:grpSp>
          <p:nvGrpSpPr>
            <p:cNvPr id="23571" name="Group 83"/>
            <p:cNvGrpSpPr>
              <a:grpSpLocks/>
            </p:cNvGrpSpPr>
            <p:nvPr/>
          </p:nvGrpSpPr>
          <p:grpSpPr bwMode="auto">
            <a:xfrm flipH="1">
              <a:off x="2433" y="2495"/>
              <a:ext cx="328" cy="172"/>
              <a:chOff x="880" y="1655"/>
              <a:chExt cx="328" cy="172"/>
            </a:xfrm>
          </p:grpSpPr>
          <p:sp>
            <p:nvSpPr>
              <p:cNvPr id="23576" name="AutoShape 84"/>
              <p:cNvSpPr>
                <a:spLocks noChangeArrowheads="1"/>
              </p:cNvSpPr>
              <p:nvPr/>
            </p:nvSpPr>
            <p:spPr bwMode="auto">
              <a:xfrm rot="2580000" flipH="1">
                <a:off x="905" y="1655"/>
                <a:ext cx="301" cy="85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3577" name="AutoShape 85"/>
              <p:cNvSpPr>
                <a:spLocks noChangeArrowheads="1"/>
              </p:cNvSpPr>
              <p:nvPr/>
            </p:nvSpPr>
            <p:spPr bwMode="auto">
              <a:xfrm rot="2580000" flipH="1">
                <a:off x="880" y="1733"/>
                <a:ext cx="328" cy="94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sp>
          <p:nvSpPr>
            <p:cNvPr id="23572" name="Line 86"/>
            <p:cNvSpPr>
              <a:spLocks noChangeShapeType="1"/>
            </p:cNvSpPr>
            <p:nvPr/>
          </p:nvSpPr>
          <p:spPr bwMode="auto">
            <a:xfrm>
              <a:off x="2206" y="2864"/>
              <a:ext cx="0" cy="3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3573" name="Line 87"/>
            <p:cNvSpPr>
              <a:spLocks noChangeShapeType="1"/>
            </p:cNvSpPr>
            <p:nvPr/>
          </p:nvSpPr>
          <p:spPr bwMode="auto">
            <a:xfrm flipH="1">
              <a:off x="1760" y="2856"/>
              <a:ext cx="4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3574" name="Text Box 88"/>
            <p:cNvSpPr txBox="1">
              <a:spLocks noChangeArrowheads="1"/>
            </p:cNvSpPr>
            <p:nvPr/>
          </p:nvSpPr>
          <p:spPr bwMode="auto">
            <a:xfrm>
              <a:off x="2138" y="3219"/>
              <a:ext cx="252" cy="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x</a:t>
              </a:r>
              <a:r>
                <a:rPr lang="en-US" altLang="en-US" sz="2000" baseline="-25000"/>
                <a:t>0</a:t>
              </a:r>
              <a:endParaRPr lang="en-US" altLang="en-US" sz="2000"/>
            </a:p>
          </p:txBody>
        </p:sp>
        <p:sp>
          <p:nvSpPr>
            <p:cNvPr id="23575" name="Text Box 89"/>
            <p:cNvSpPr txBox="1">
              <a:spLocks noChangeArrowheads="1"/>
            </p:cNvSpPr>
            <p:nvPr/>
          </p:nvSpPr>
          <p:spPr bwMode="auto">
            <a:xfrm>
              <a:off x="1570" y="2740"/>
              <a:ext cx="253" cy="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y</a:t>
              </a:r>
              <a:r>
                <a:rPr lang="en-US" altLang="en-US" sz="2000" baseline="-25000"/>
                <a:t>0</a:t>
              </a:r>
              <a:endParaRPr lang="en-US" altLang="en-US" sz="2000"/>
            </a:p>
          </p:txBody>
        </p:sp>
      </p:grp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Parâmetros intrínsecos (do OpenGL)</a:t>
            </a:r>
            <a:br>
              <a:rPr lang="en-US" altLang="en-US"/>
            </a:br>
            <a:r>
              <a:rPr lang="en-US" altLang="en-US"/>
              <a:t>parte 2 – Câmera mais geral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182563" y="1462088"/>
            <a:ext cx="8513762" cy="53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>
                <a:latin typeface="Courier New" pitchFamily="49" charset="0"/>
              </a:rPr>
              <a:t>void</a:t>
            </a:r>
            <a:r>
              <a:rPr lang="en-US" altLang="en-US" sz="1400" b="1" i="0">
                <a:latin typeface="Courier New" pitchFamily="49" charset="0"/>
              </a:rPr>
              <a:t> glFrustum</a:t>
            </a:r>
            <a:r>
              <a:rPr lang="en-US" altLang="en-US" sz="1400" i="0">
                <a:latin typeface="Courier New" pitchFamily="49" charset="0"/>
              </a:rPr>
              <a:t>( 	GLdouble </a:t>
            </a:r>
            <a:r>
              <a:rPr lang="en-US" altLang="en-US" sz="1400">
                <a:latin typeface="Courier New" pitchFamily="49" charset="0"/>
              </a:rPr>
              <a:t>left</a:t>
            </a:r>
            <a:r>
              <a:rPr lang="en-US" altLang="en-US" sz="1400" i="0">
                <a:latin typeface="Courier New" pitchFamily="49" charset="0"/>
              </a:rPr>
              <a:t>, GLdouble </a:t>
            </a:r>
            <a:r>
              <a:rPr lang="en-US" altLang="en-US" sz="1400">
                <a:latin typeface="Courier New" pitchFamily="49" charset="0"/>
              </a:rPr>
              <a:t>right</a:t>
            </a:r>
            <a:r>
              <a:rPr lang="en-US" altLang="en-US" sz="1400" i="0">
                <a:latin typeface="Courier New" pitchFamily="49" charset="0"/>
              </a:rPr>
              <a:t>, GLdouble </a:t>
            </a:r>
            <a:r>
              <a:rPr lang="en-US" altLang="en-US" sz="1400">
                <a:latin typeface="Courier New" pitchFamily="49" charset="0"/>
              </a:rPr>
              <a:t>bottom</a:t>
            </a:r>
            <a:r>
              <a:rPr lang="en-US" altLang="en-US" sz="1400" i="0">
                <a:latin typeface="Courier New" pitchFamily="49" charset="0"/>
              </a:rPr>
              <a:t>, GLdouble </a:t>
            </a:r>
            <a:r>
              <a:rPr lang="en-US" altLang="en-US" sz="1400">
                <a:latin typeface="Courier New" pitchFamily="49" charset="0"/>
              </a:rPr>
              <a:t>top,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>
                <a:latin typeface="Courier New" pitchFamily="49" charset="0"/>
              </a:rPr>
              <a:t>       		GLdouble </a:t>
            </a:r>
            <a:r>
              <a:rPr lang="en-US" altLang="en-US" sz="1400">
                <a:latin typeface="Courier New" pitchFamily="49" charset="0"/>
              </a:rPr>
              <a:t>near_</a:t>
            </a:r>
            <a:r>
              <a:rPr lang="en-US" altLang="en-US" sz="1400" i="0">
                <a:latin typeface="Courier New" pitchFamily="49" charset="0"/>
              </a:rPr>
              <a:t>, GLdouble </a:t>
            </a:r>
            <a:r>
              <a:rPr lang="en-US" altLang="en-US" sz="1400">
                <a:latin typeface="Courier New" pitchFamily="49" charset="0"/>
              </a:rPr>
              <a:t>far_ </a:t>
            </a:r>
            <a:r>
              <a:rPr lang="en-US" altLang="en-US" sz="1400" i="0">
                <a:latin typeface="Courier New" pitchFamily="49" charset="0"/>
              </a:rPr>
              <a:t>);</a:t>
            </a:r>
            <a:endParaRPr lang="en-US" altLang="en-US" sz="1400">
              <a:latin typeface="Courier New" pitchFamily="49" charset="0"/>
            </a:endParaRPr>
          </a:p>
        </p:txBody>
      </p:sp>
      <p:sp>
        <p:nvSpPr>
          <p:cNvPr id="24581" name="Freeform 4" descr="25%"/>
          <p:cNvSpPr>
            <a:spLocks noChangeAspect="1"/>
          </p:cNvSpPr>
          <p:nvPr/>
        </p:nvSpPr>
        <p:spPr bwMode="auto">
          <a:xfrm>
            <a:off x="5845175" y="2754313"/>
            <a:ext cx="600075" cy="993775"/>
          </a:xfrm>
          <a:custGeom>
            <a:avLst/>
            <a:gdLst>
              <a:gd name="T0" fmla="*/ 0 w 260"/>
              <a:gd name="T1" fmla="*/ 0 h 605"/>
              <a:gd name="T2" fmla="*/ 0 w 260"/>
              <a:gd name="T3" fmla="*/ 2147483647 h 605"/>
              <a:gd name="T4" fmla="*/ 2147483647 w 260"/>
              <a:gd name="T5" fmla="*/ 2147483647 h 605"/>
              <a:gd name="T6" fmla="*/ 2147483647 w 260"/>
              <a:gd name="T7" fmla="*/ 2147483647 h 605"/>
              <a:gd name="T8" fmla="*/ 0 w 260"/>
              <a:gd name="T9" fmla="*/ 0 h 60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0"/>
              <a:gd name="T16" fmla="*/ 0 h 605"/>
              <a:gd name="T17" fmla="*/ 260 w 260"/>
              <a:gd name="T18" fmla="*/ 605 h 60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0" h="605">
                <a:moveTo>
                  <a:pt x="0" y="0"/>
                </a:moveTo>
                <a:lnTo>
                  <a:pt x="0" y="431"/>
                </a:lnTo>
                <a:lnTo>
                  <a:pt x="259" y="604"/>
                </a:lnTo>
                <a:lnTo>
                  <a:pt x="259" y="173"/>
                </a:lnTo>
                <a:lnTo>
                  <a:pt x="0" y="0"/>
                </a:lnTo>
              </a:path>
            </a:pathLst>
          </a:custGeom>
          <a:pattFill prst="pct25">
            <a:fgClr>
              <a:schemeClr val="bg2"/>
            </a:fgClr>
            <a:bgClr>
              <a:srgbClr val="FFFFFF"/>
            </a:bgClr>
          </a:patt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82" name="Line 5"/>
          <p:cNvSpPr>
            <a:spLocks noChangeAspect="1" noChangeShapeType="1"/>
          </p:cNvSpPr>
          <p:nvPr/>
        </p:nvSpPr>
        <p:spPr bwMode="auto">
          <a:xfrm flipV="1">
            <a:off x="5832475" y="2185988"/>
            <a:ext cx="1603375" cy="5667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Line 6"/>
          <p:cNvSpPr>
            <a:spLocks noChangeAspect="1" noChangeShapeType="1"/>
          </p:cNvSpPr>
          <p:nvPr/>
        </p:nvSpPr>
        <p:spPr bwMode="auto">
          <a:xfrm>
            <a:off x="6448425" y="3754438"/>
            <a:ext cx="2276475" cy="571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Line 7"/>
          <p:cNvSpPr>
            <a:spLocks noChangeAspect="1" noChangeShapeType="1"/>
          </p:cNvSpPr>
          <p:nvPr/>
        </p:nvSpPr>
        <p:spPr bwMode="auto">
          <a:xfrm>
            <a:off x="6411913" y="3740150"/>
            <a:ext cx="17462" cy="317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Freeform 8"/>
          <p:cNvSpPr>
            <a:spLocks noChangeAspect="1"/>
          </p:cNvSpPr>
          <p:nvPr/>
        </p:nvSpPr>
        <p:spPr bwMode="auto">
          <a:xfrm>
            <a:off x="7421563" y="2185988"/>
            <a:ext cx="1308100" cy="2139950"/>
          </a:xfrm>
          <a:custGeom>
            <a:avLst/>
            <a:gdLst>
              <a:gd name="T0" fmla="*/ 0 w 568"/>
              <a:gd name="T1" fmla="*/ 0 h 1303"/>
              <a:gd name="T2" fmla="*/ 2147483647 w 568"/>
              <a:gd name="T3" fmla="*/ 2147483647 h 1303"/>
              <a:gd name="T4" fmla="*/ 2147483647 w 568"/>
              <a:gd name="T5" fmla="*/ 2147483647 h 1303"/>
              <a:gd name="T6" fmla="*/ 0 60000 65536"/>
              <a:gd name="T7" fmla="*/ 0 60000 65536"/>
              <a:gd name="T8" fmla="*/ 0 60000 65536"/>
              <a:gd name="T9" fmla="*/ 0 w 568"/>
              <a:gd name="T10" fmla="*/ 0 h 1303"/>
              <a:gd name="T11" fmla="*/ 568 w 568"/>
              <a:gd name="T12" fmla="*/ 1303 h 13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68" h="1303">
                <a:moveTo>
                  <a:pt x="0" y="0"/>
                </a:moveTo>
                <a:lnTo>
                  <a:pt x="567" y="385"/>
                </a:lnTo>
                <a:lnTo>
                  <a:pt x="567" y="1302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Rectangle 9"/>
          <p:cNvSpPr>
            <a:spLocks noChangeAspect="1" noChangeArrowheads="1"/>
          </p:cNvSpPr>
          <p:nvPr/>
        </p:nvSpPr>
        <p:spPr bwMode="auto">
          <a:xfrm>
            <a:off x="4232275" y="2111375"/>
            <a:ext cx="420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100" b="1"/>
              <a:t>y</a:t>
            </a:r>
            <a:r>
              <a:rPr lang="en-US" altLang="en-US" sz="2100" b="1" baseline="-25000"/>
              <a:t>e</a:t>
            </a:r>
          </a:p>
        </p:txBody>
      </p:sp>
      <p:sp>
        <p:nvSpPr>
          <p:cNvPr id="24587" name="Rectangle 10"/>
          <p:cNvSpPr>
            <a:spLocks noChangeAspect="1" noChangeArrowheads="1"/>
          </p:cNvSpPr>
          <p:nvPr/>
        </p:nvSpPr>
        <p:spPr bwMode="auto">
          <a:xfrm>
            <a:off x="3619500" y="3194050"/>
            <a:ext cx="4048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100" b="1"/>
              <a:t>z</a:t>
            </a:r>
            <a:r>
              <a:rPr lang="en-US" altLang="en-US" sz="2100" b="1" baseline="-25000"/>
              <a:t>e</a:t>
            </a:r>
          </a:p>
        </p:txBody>
      </p:sp>
      <p:sp>
        <p:nvSpPr>
          <p:cNvPr id="24588" name="Line 11"/>
          <p:cNvSpPr>
            <a:spLocks noChangeAspect="1" noChangeShapeType="1"/>
          </p:cNvSpPr>
          <p:nvPr/>
        </p:nvSpPr>
        <p:spPr bwMode="auto">
          <a:xfrm>
            <a:off x="4452938" y="3251200"/>
            <a:ext cx="1390650" cy="22225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9" name="Line 12"/>
          <p:cNvSpPr>
            <a:spLocks noChangeAspect="1" noChangeShapeType="1"/>
          </p:cNvSpPr>
          <p:nvPr/>
        </p:nvSpPr>
        <p:spPr bwMode="auto">
          <a:xfrm flipH="1">
            <a:off x="7426325" y="2190750"/>
            <a:ext cx="6350" cy="1512888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Line 13"/>
          <p:cNvSpPr>
            <a:spLocks noChangeAspect="1" noChangeShapeType="1"/>
          </p:cNvSpPr>
          <p:nvPr/>
        </p:nvSpPr>
        <p:spPr bwMode="auto">
          <a:xfrm>
            <a:off x="7415213" y="3713163"/>
            <a:ext cx="1312862" cy="612775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Line 14"/>
          <p:cNvSpPr>
            <a:spLocks noChangeAspect="1" noChangeShapeType="1"/>
          </p:cNvSpPr>
          <p:nvPr/>
        </p:nvSpPr>
        <p:spPr bwMode="auto">
          <a:xfrm flipV="1">
            <a:off x="4438650" y="2752725"/>
            <a:ext cx="1392238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Line 15"/>
          <p:cNvSpPr>
            <a:spLocks noChangeAspect="1" noChangeShapeType="1"/>
          </p:cNvSpPr>
          <p:nvPr/>
        </p:nvSpPr>
        <p:spPr bwMode="auto">
          <a:xfrm>
            <a:off x="4481513" y="3254375"/>
            <a:ext cx="1947862" cy="4937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3" name="Line 16"/>
          <p:cNvSpPr>
            <a:spLocks noChangeAspect="1" noChangeShapeType="1"/>
          </p:cNvSpPr>
          <p:nvPr/>
        </p:nvSpPr>
        <p:spPr bwMode="auto">
          <a:xfrm flipV="1">
            <a:off x="4462463" y="3051175"/>
            <a:ext cx="1954212" cy="179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AutoShape 17"/>
          <p:cNvSpPr>
            <a:spLocks noChangeAspect="1" noChangeArrowheads="1"/>
          </p:cNvSpPr>
          <p:nvPr/>
        </p:nvSpPr>
        <p:spPr bwMode="auto">
          <a:xfrm rot="-2580000">
            <a:off x="7000875" y="3048000"/>
            <a:ext cx="722313" cy="157163"/>
          </a:xfrm>
          <a:prstGeom prst="cube">
            <a:avLst>
              <a:gd name="adj" fmla="val 24986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5" name="AutoShape 18"/>
          <p:cNvSpPr>
            <a:spLocks noChangeAspect="1" noChangeArrowheads="1"/>
          </p:cNvSpPr>
          <p:nvPr/>
        </p:nvSpPr>
        <p:spPr bwMode="auto">
          <a:xfrm rot="-2580000">
            <a:off x="6991350" y="3190875"/>
            <a:ext cx="790575" cy="177800"/>
          </a:xfrm>
          <a:prstGeom prst="cube">
            <a:avLst>
              <a:gd name="adj" fmla="val 24986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6" name="Rectangle 19"/>
          <p:cNvSpPr>
            <a:spLocks noChangeAspect="1" noChangeArrowheads="1"/>
          </p:cNvSpPr>
          <p:nvPr/>
        </p:nvSpPr>
        <p:spPr bwMode="auto">
          <a:xfrm rot="-2580000">
            <a:off x="6027738" y="2755900"/>
            <a:ext cx="3238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7" name="Line 20"/>
          <p:cNvSpPr>
            <a:spLocks noChangeAspect="1" noChangeShapeType="1"/>
          </p:cNvSpPr>
          <p:nvPr/>
        </p:nvSpPr>
        <p:spPr bwMode="auto">
          <a:xfrm>
            <a:off x="4433888" y="3238500"/>
            <a:ext cx="16906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Freeform 21"/>
          <p:cNvSpPr>
            <a:spLocks noChangeAspect="1"/>
          </p:cNvSpPr>
          <p:nvPr/>
        </p:nvSpPr>
        <p:spPr bwMode="auto">
          <a:xfrm>
            <a:off x="7559675" y="3082925"/>
            <a:ext cx="46038" cy="46038"/>
          </a:xfrm>
          <a:custGeom>
            <a:avLst/>
            <a:gdLst>
              <a:gd name="T0" fmla="*/ 2147483647 w 51"/>
              <a:gd name="T1" fmla="*/ 2147483647 h 51"/>
              <a:gd name="T2" fmla="*/ 2147483647 w 51"/>
              <a:gd name="T3" fmla="*/ 2147483647 h 51"/>
              <a:gd name="T4" fmla="*/ 2147483647 w 51"/>
              <a:gd name="T5" fmla="*/ 2147483647 h 51"/>
              <a:gd name="T6" fmla="*/ 2147483647 w 51"/>
              <a:gd name="T7" fmla="*/ 2147483647 h 51"/>
              <a:gd name="T8" fmla="*/ 2147483647 w 51"/>
              <a:gd name="T9" fmla="*/ 2147483647 h 51"/>
              <a:gd name="T10" fmla="*/ 2147483647 w 51"/>
              <a:gd name="T11" fmla="*/ 2147483647 h 51"/>
              <a:gd name="T12" fmla="*/ 2147483647 w 51"/>
              <a:gd name="T13" fmla="*/ 2147483647 h 51"/>
              <a:gd name="T14" fmla="*/ 2147483647 w 51"/>
              <a:gd name="T15" fmla="*/ 2147483647 h 51"/>
              <a:gd name="T16" fmla="*/ 2147483647 w 51"/>
              <a:gd name="T17" fmla="*/ 2147483647 h 51"/>
              <a:gd name="T18" fmla="*/ 2147483647 w 51"/>
              <a:gd name="T19" fmla="*/ 0 h 51"/>
              <a:gd name="T20" fmla="*/ 2147483647 w 51"/>
              <a:gd name="T21" fmla="*/ 2147483647 h 51"/>
              <a:gd name="T22" fmla="*/ 2147483647 w 51"/>
              <a:gd name="T23" fmla="*/ 2147483647 h 51"/>
              <a:gd name="T24" fmla="*/ 2147483647 w 51"/>
              <a:gd name="T25" fmla="*/ 2147483647 h 51"/>
              <a:gd name="T26" fmla="*/ 0 w 51"/>
              <a:gd name="T27" fmla="*/ 2147483647 h 51"/>
              <a:gd name="T28" fmla="*/ 2147483647 w 51"/>
              <a:gd name="T29" fmla="*/ 2147483647 h 51"/>
              <a:gd name="T30" fmla="*/ 2147483647 w 51"/>
              <a:gd name="T31" fmla="*/ 2147483647 h 51"/>
              <a:gd name="T32" fmla="*/ 2147483647 w 51"/>
              <a:gd name="T33" fmla="*/ 2147483647 h 51"/>
              <a:gd name="T34" fmla="*/ 2147483647 w 51"/>
              <a:gd name="T35" fmla="*/ 2147483647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1"/>
              <a:gd name="T55" fmla="*/ 0 h 51"/>
              <a:gd name="T56" fmla="*/ 51 w 51"/>
              <a:gd name="T57" fmla="*/ 51 h 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99" name="Line 22"/>
          <p:cNvSpPr>
            <a:spLocks noChangeAspect="1" noChangeShapeType="1"/>
          </p:cNvSpPr>
          <p:nvPr/>
        </p:nvSpPr>
        <p:spPr bwMode="auto">
          <a:xfrm flipV="1">
            <a:off x="6440488" y="3106738"/>
            <a:ext cx="1169987" cy="41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Line 23"/>
          <p:cNvSpPr>
            <a:spLocks noChangeAspect="1" noChangeShapeType="1"/>
          </p:cNvSpPr>
          <p:nvPr/>
        </p:nvSpPr>
        <p:spPr bwMode="auto">
          <a:xfrm flipV="1">
            <a:off x="4438650" y="3162300"/>
            <a:ext cx="1730375" cy="79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Freeform 24"/>
          <p:cNvSpPr>
            <a:spLocks noChangeAspect="1"/>
          </p:cNvSpPr>
          <p:nvPr/>
        </p:nvSpPr>
        <p:spPr bwMode="auto">
          <a:xfrm>
            <a:off x="6113463" y="3141663"/>
            <a:ext cx="46037" cy="46037"/>
          </a:xfrm>
          <a:custGeom>
            <a:avLst/>
            <a:gdLst>
              <a:gd name="T0" fmla="*/ 2147483647 w 51"/>
              <a:gd name="T1" fmla="*/ 2147483647 h 51"/>
              <a:gd name="T2" fmla="*/ 2147483647 w 51"/>
              <a:gd name="T3" fmla="*/ 2147483647 h 51"/>
              <a:gd name="T4" fmla="*/ 2147483647 w 51"/>
              <a:gd name="T5" fmla="*/ 2147483647 h 51"/>
              <a:gd name="T6" fmla="*/ 2147483647 w 51"/>
              <a:gd name="T7" fmla="*/ 2147483647 h 51"/>
              <a:gd name="T8" fmla="*/ 2147483647 w 51"/>
              <a:gd name="T9" fmla="*/ 2147483647 h 51"/>
              <a:gd name="T10" fmla="*/ 2147483647 w 51"/>
              <a:gd name="T11" fmla="*/ 2147483647 h 51"/>
              <a:gd name="T12" fmla="*/ 2147483647 w 51"/>
              <a:gd name="T13" fmla="*/ 2147483647 h 51"/>
              <a:gd name="T14" fmla="*/ 2147483647 w 51"/>
              <a:gd name="T15" fmla="*/ 2147483647 h 51"/>
              <a:gd name="T16" fmla="*/ 2147483647 w 51"/>
              <a:gd name="T17" fmla="*/ 2147483647 h 51"/>
              <a:gd name="T18" fmla="*/ 2147483647 w 51"/>
              <a:gd name="T19" fmla="*/ 0 h 51"/>
              <a:gd name="T20" fmla="*/ 2147483647 w 51"/>
              <a:gd name="T21" fmla="*/ 2147483647 h 51"/>
              <a:gd name="T22" fmla="*/ 2147483647 w 51"/>
              <a:gd name="T23" fmla="*/ 2147483647 h 51"/>
              <a:gd name="T24" fmla="*/ 2147483647 w 51"/>
              <a:gd name="T25" fmla="*/ 2147483647 h 51"/>
              <a:gd name="T26" fmla="*/ 0 w 51"/>
              <a:gd name="T27" fmla="*/ 2147483647 h 51"/>
              <a:gd name="T28" fmla="*/ 2147483647 w 51"/>
              <a:gd name="T29" fmla="*/ 2147483647 h 51"/>
              <a:gd name="T30" fmla="*/ 2147483647 w 51"/>
              <a:gd name="T31" fmla="*/ 2147483647 h 51"/>
              <a:gd name="T32" fmla="*/ 2147483647 w 51"/>
              <a:gd name="T33" fmla="*/ 2147483647 h 51"/>
              <a:gd name="T34" fmla="*/ 2147483647 w 51"/>
              <a:gd name="T35" fmla="*/ 2147483647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1"/>
              <a:gd name="T55" fmla="*/ 0 h 51"/>
              <a:gd name="T56" fmla="*/ 51 w 51"/>
              <a:gd name="T57" fmla="*/ 51 h 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602" name="Line 25"/>
          <p:cNvSpPr>
            <a:spLocks noChangeAspect="1" noChangeShapeType="1"/>
          </p:cNvSpPr>
          <p:nvPr/>
        </p:nvSpPr>
        <p:spPr bwMode="auto">
          <a:xfrm flipV="1">
            <a:off x="4446588" y="2530475"/>
            <a:ext cx="0" cy="701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03" name="Line 26"/>
          <p:cNvSpPr>
            <a:spLocks noChangeAspect="1" noChangeShapeType="1"/>
          </p:cNvSpPr>
          <p:nvPr/>
        </p:nvSpPr>
        <p:spPr bwMode="auto">
          <a:xfrm>
            <a:off x="4437063" y="3243263"/>
            <a:ext cx="568325" cy="5667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04" name="Line 27"/>
          <p:cNvSpPr>
            <a:spLocks noChangeAspect="1" noChangeShapeType="1"/>
          </p:cNvSpPr>
          <p:nvPr/>
        </p:nvSpPr>
        <p:spPr bwMode="auto">
          <a:xfrm flipH="1">
            <a:off x="3694113" y="3243263"/>
            <a:ext cx="7334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05" name="Line 28"/>
          <p:cNvSpPr>
            <a:spLocks noChangeAspect="1" noChangeShapeType="1"/>
          </p:cNvSpPr>
          <p:nvPr/>
        </p:nvSpPr>
        <p:spPr bwMode="auto">
          <a:xfrm>
            <a:off x="5859463" y="3475038"/>
            <a:ext cx="814387" cy="3889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06" name="Line 29"/>
          <p:cNvSpPr>
            <a:spLocks noChangeAspect="1" noChangeShapeType="1"/>
          </p:cNvSpPr>
          <p:nvPr/>
        </p:nvSpPr>
        <p:spPr bwMode="auto">
          <a:xfrm flipV="1">
            <a:off x="5849938" y="2459038"/>
            <a:ext cx="0" cy="1006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07" name="Line 30"/>
          <p:cNvSpPr>
            <a:spLocks noChangeAspect="1" noChangeShapeType="1"/>
          </p:cNvSpPr>
          <p:nvPr/>
        </p:nvSpPr>
        <p:spPr bwMode="auto">
          <a:xfrm flipV="1">
            <a:off x="6445250" y="2825750"/>
            <a:ext cx="2289175" cy="2143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Freeform 31"/>
          <p:cNvSpPr>
            <a:spLocks noChangeAspect="1"/>
          </p:cNvSpPr>
          <p:nvPr/>
        </p:nvSpPr>
        <p:spPr bwMode="auto">
          <a:xfrm>
            <a:off x="4394200" y="3197225"/>
            <a:ext cx="82550" cy="82550"/>
          </a:xfrm>
          <a:custGeom>
            <a:avLst/>
            <a:gdLst>
              <a:gd name="T0" fmla="*/ 2147483647 w 51"/>
              <a:gd name="T1" fmla="*/ 2147483647 h 51"/>
              <a:gd name="T2" fmla="*/ 2147483647 w 51"/>
              <a:gd name="T3" fmla="*/ 2147483647 h 51"/>
              <a:gd name="T4" fmla="*/ 2147483647 w 51"/>
              <a:gd name="T5" fmla="*/ 2147483647 h 51"/>
              <a:gd name="T6" fmla="*/ 2147483647 w 51"/>
              <a:gd name="T7" fmla="*/ 2147483647 h 51"/>
              <a:gd name="T8" fmla="*/ 2147483647 w 51"/>
              <a:gd name="T9" fmla="*/ 2147483647 h 51"/>
              <a:gd name="T10" fmla="*/ 2147483647 w 51"/>
              <a:gd name="T11" fmla="*/ 2147483647 h 51"/>
              <a:gd name="T12" fmla="*/ 2147483647 w 51"/>
              <a:gd name="T13" fmla="*/ 2147483647 h 51"/>
              <a:gd name="T14" fmla="*/ 2147483647 w 51"/>
              <a:gd name="T15" fmla="*/ 2147483647 h 51"/>
              <a:gd name="T16" fmla="*/ 2147483647 w 51"/>
              <a:gd name="T17" fmla="*/ 2147483647 h 51"/>
              <a:gd name="T18" fmla="*/ 2147483647 w 51"/>
              <a:gd name="T19" fmla="*/ 0 h 51"/>
              <a:gd name="T20" fmla="*/ 2147483647 w 51"/>
              <a:gd name="T21" fmla="*/ 2147483647 h 51"/>
              <a:gd name="T22" fmla="*/ 2147483647 w 51"/>
              <a:gd name="T23" fmla="*/ 2147483647 h 51"/>
              <a:gd name="T24" fmla="*/ 2147483647 w 51"/>
              <a:gd name="T25" fmla="*/ 2147483647 h 51"/>
              <a:gd name="T26" fmla="*/ 0 w 51"/>
              <a:gd name="T27" fmla="*/ 2147483647 h 51"/>
              <a:gd name="T28" fmla="*/ 2147483647 w 51"/>
              <a:gd name="T29" fmla="*/ 2147483647 h 51"/>
              <a:gd name="T30" fmla="*/ 2147483647 w 51"/>
              <a:gd name="T31" fmla="*/ 2147483647 h 51"/>
              <a:gd name="T32" fmla="*/ 2147483647 w 51"/>
              <a:gd name="T33" fmla="*/ 2147483647 h 51"/>
              <a:gd name="T34" fmla="*/ 2147483647 w 51"/>
              <a:gd name="T35" fmla="*/ 2147483647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1"/>
              <a:gd name="T55" fmla="*/ 0 h 51"/>
              <a:gd name="T56" fmla="*/ 51 w 51"/>
              <a:gd name="T57" fmla="*/ 51 h 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609" name="Line 32"/>
          <p:cNvSpPr>
            <a:spLocks noChangeAspect="1" noChangeShapeType="1"/>
          </p:cNvSpPr>
          <p:nvPr/>
        </p:nvSpPr>
        <p:spPr bwMode="auto">
          <a:xfrm>
            <a:off x="6115050" y="3243263"/>
            <a:ext cx="0" cy="3492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10" name="Line 33"/>
          <p:cNvSpPr>
            <a:spLocks noChangeAspect="1" noChangeShapeType="1"/>
          </p:cNvSpPr>
          <p:nvPr/>
        </p:nvSpPr>
        <p:spPr bwMode="auto">
          <a:xfrm flipH="1" flipV="1">
            <a:off x="5840413" y="3138488"/>
            <a:ext cx="280987" cy="1063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11" name="Freeform 34"/>
          <p:cNvSpPr>
            <a:spLocks noChangeAspect="1"/>
          </p:cNvSpPr>
          <p:nvPr/>
        </p:nvSpPr>
        <p:spPr bwMode="auto">
          <a:xfrm>
            <a:off x="6091238" y="3213100"/>
            <a:ext cx="47625" cy="47625"/>
          </a:xfrm>
          <a:custGeom>
            <a:avLst/>
            <a:gdLst>
              <a:gd name="T0" fmla="*/ 2147483647 w 51"/>
              <a:gd name="T1" fmla="*/ 2147483647 h 51"/>
              <a:gd name="T2" fmla="*/ 2147483647 w 51"/>
              <a:gd name="T3" fmla="*/ 2147483647 h 51"/>
              <a:gd name="T4" fmla="*/ 2147483647 w 51"/>
              <a:gd name="T5" fmla="*/ 2147483647 h 51"/>
              <a:gd name="T6" fmla="*/ 2147483647 w 51"/>
              <a:gd name="T7" fmla="*/ 2147483647 h 51"/>
              <a:gd name="T8" fmla="*/ 2147483647 w 51"/>
              <a:gd name="T9" fmla="*/ 2147483647 h 51"/>
              <a:gd name="T10" fmla="*/ 2147483647 w 51"/>
              <a:gd name="T11" fmla="*/ 2147483647 h 51"/>
              <a:gd name="T12" fmla="*/ 2147483647 w 51"/>
              <a:gd name="T13" fmla="*/ 2147483647 h 51"/>
              <a:gd name="T14" fmla="*/ 2147483647 w 51"/>
              <a:gd name="T15" fmla="*/ 2147483647 h 51"/>
              <a:gd name="T16" fmla="*/ 2147483647 w 51"/>
              <a:gd name="T17" fmla="*/ 2147483647 h 51"/>
              <a:gd name="T18" fmla="*/ 2147483647 w 51"/>
              <a:gd name="T19" fmla="*/ 0 h 51"/>
              <a:gd name="T20" fmla="*/ 2147483647 w 51"/>
              <a:gd name="T21" fmla="*/ 2147483647 h 51"/>
              <a:gd name="T22" fmla="*/ 2147483647 w 51"/>
              <a:gd name="T23" fmla="*/ 2147483647 h 51"/>
              <a:gd name="T24" fmla="*/ 2147483647 w 51"/>
              <a:gd name="T25" fmla="*/ 2147483647 h 51"/>
              <a:gd name="T26" fmla="*/ 0 w 51"/>
              <a:gd name="T27" fmla="*/ 2147483647 h 51"/>
              <a:gd name="T28" fmla="*/ 2147483647 w 51"/>
              <a:gd name="T29" fmla="*/ 2147483647 h 51"/>
              <a:gd name="T30" fmla="*/ 2147483647 w 51"/>
              <a:gd name="T31" fmla="*/ 2147483647 h 51"/>
              <a:gd name="T32" fmla="*/ 2147483647 w 51"/>
              <a:gd name="T33" fmla="*/ 2147483647 h 51"/>
              <a:gd name="T34" fmla="*/ 2147483647 w 51"/>
              <a:gd name="T35" fmla="*/ 2147483647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1"/>
              <a:gd name="T55" fmla="*/ 0 h 51"/>
              <a:gd name="T56" fmla="*/ 51 w 51"/>
              <a:gd name="T57" fmla="*/ 51 h 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612" name="Freeform 35"/>
          <p:cNvSpPr>
            <a:spLocks noChangeAspect="1"/>
          </p:cNvSpPr>
          <p:nvPr/>
        </p:nvSpPr>
        <p:spPr bwMode="auto">
          <a:xfrm>
            <a:off x="5832475" y="3451225"/>
            <a:ext cx="46038" cy="46038"/>
          </a:xfrm>
          <a:custGeom>
            <a:avLst/>
            <a:gdLst>
              <a:gd name="T0" fmla="*/ 2147483647 w 51"/>
              <a:gd name="T1" fmla="*/ 2147483647 h 51"/>
              <a:gd name="T2" fmla="*/ 2147483647 w 51"/>
              <a:gd name="T3" fmla="*/ 2147483647 h 51"/>
              <a:gd name="T4" fmla="*/ 2147483647 w 51"/>
              <a:gd name="T5" fmla="*/ 2147483647 h 51"/>
              <a:gd name="T6" fmla="*/ 2147483647 w 51"/>
              <a:gd name="T7" fmla="*/ 2147483647 h 51"/>
              <a:gd name="T8" fmla="*/ 2147483647 w 51"/>
              <a:gd name="T9" fmla="*/ 2147483647 h 51"/>
              <a:gd name="T10" fmla="*/ 2147483647 w 51"/>
              <a:gd name="T11" fmla="*/ 2147483647 h 51"/>
              <a:gd name="T12" fmla="*/ 2147483647 w 51"/>
              <a:gd name="T13" fmla="*/ 2147483647 h 51"/>
              <a:gd name="T14" fmla="*/ 2147483647 w 51"/>
              <a:gd name="T15" fmla="*/ 2147483647 h 51"/>
              <a:gd name="T16" fmla="*/ 2147483647 w 51"/>
              <a:gd name="T17" fmla="*/ 2147483647 h 51"/>
              <a:gd name="T18" fmla="*/ 2147483647 w 51"/>
              <a:gd name="T19" fmla="*/ 0 h 51"/>
              <a:gd name="T20" fmla="*/ 2147483647 w 51"/>
              <a:gd name="T21" fmla="*/ 2147483647 h 51"/>
              <a:gd name="T22" fmla="*/ 2147483647 w 51"/>
              <a:gd name="T23" fmla="*/ 2147483647 h 51"/>
              <a:gd name="T24" fmla="*/ 2147483647 w 51"/>
              <a:gd name="T25" fmla="*/ 2147483647 h 51"/>
              <a:gd name="T26" fmla="*/ 0 w 51"/>
              <a:gd name="T27" fmla="*/ 2147483647 h 51"/>
              <a:gd name="T28" fmla="*/ 2147483647 w 51"/>
              <a:gd name="T29" fmla="*/ 2147483647 h 51"/>
              <a:gd name="T30" fmla="*/ 2147483647 w 51"/>
              <a:gd name="T31" fmla="*/ 2147483647 h 51"/>
              <a:gd name="T32" fmla="*/ 2147483647 w 51"/>
              <a:gd name="T33" fmla="*/ 2147483647 h 51"/>
              <a:gd name="T34" fmla="*/ 2147483647 w 51"/>
              <a:gd name="T35" fmla="*/ 2147483647 h 5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51"/>
              <a:gd name="T55" fmla="*/ 0 h 51"/>
              <a:gd name="T56" fmla="*/ 51 w 51"/>
              <a:gd name="T57" fmla="*/ 51 h 5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51" h="51">
                <a:moveTo>
                  <a:pt x="25" y="50"/>
                </a:moveTo>
                <a:lnTo>
                  <a:pt x="25" y="50"/>
                </a:lnTo>
                <a:lnTo>
                  <a:pt x="34" y="48"/>
                </a:lnTo>
                <a:lnTo>
                  <a:pt x="43" y="43"/>
                </a:lnTo>
                <a:lnTo>
                  <a:pt x="48" y="35"/>
                </a:lnTo>
                <a:lnTo>
                  <a:pt x="50" y="26"/>
                </a:lnTo>
                <a:lnTo>
                  <a:pt x="48" y="15"/>
                </a:lnTo>
                <a:lnTo>
                  <a:pt x="43" y="7"/>
                </a:lnTo>
                <a:lnTo>
                  <a:pt x="34" y="2"/>
                </a:lnTo>
                <a:lnTo>
                  <a:pt x="25" y="0"/>
                </a:lnTo>
                <a:lnTo>
                  <a:pt x="16" y="2"/>
                </a:lnTo>
                <a:lnTo>
                  <a:pt x="7" y="7"/>
                </a:lnTo>
                <a:lnTo>
                  <a:pt x="2" y="15"/>
                </a:lnTo>
                <a:lnTo>
                  <a:pt x="0" y="26"/>
                </a:lnTo>
                <a:lnTo>
                  <a:pt x="2" y="35"/>
                </a:lnTo>
                <a:lnTo>
                  <a:pt x="7" y="43"/>
                </a:lnTo>
                <a:lnTo>
                  <a:pt x="16" y="48"/>
                </a:lnTo>
                <a:lnTo>
                  <a:pt x="25" y="5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613" name="Rectangle 36"/>
          <p:cNvSpPr>
            <a:spLocks noChangeAspect="1" noChangeArrowheads="1"/>
          </p:cNvSpPr>
          <p:nvPr/>
        </p:nvSpPr>
        <p:spPr bwMode="auto">
          <a:xfrm>
            <a:off x="5586413" y="2236788"/>
            <a:ext cx="328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v</a:t>
            </a:r>
            <a:endParaRPr lang="en-US" altLang="en-US" sz="1900" b="1" baseline="-25000"/>
          </a:p>
        </p:txBody>
      </p:sp>
      <p:sp>
        <p:nvSpPr>
          <p:cNvPr id="24614" name="Line 37"/>
          <p:cNvSpPr>
            <a:spLocks noChangeAspect="1" noChangeShapeType="1"/>
          </p:cNvSpPr>
          <p:nvPr/>
        </p:nvSpPr>
        <p:spPr bwMode="auto">
          <a:xfrm>
            <a:off x="6451600" y="3576638"/>
            <a:ext cx="971550" cy="14605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15" name="Line 38"/>
          <p:cNvSpPr>
            <a:spLocks noChangeAspect="1" noChangeShapeType="1"/>
          </p:cNvSpPr>
          <p:nvPr/>
        </p:nvSpPr>
        <p:spPr bwMode="auto">
          <a:xfrm>
            <a:off x="4446588" y="3556000"/>
            <a:ext cx="0" cy="712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16" name="Line 39"/>
          <p:cNvSpPr>
            <a:spLocks noChangeAspect="1" noChangeShapeType="1"/>
          </p:cNvSpPr>
          <p:nvPr/>
        </p:nvSpPr>
        <p:spPr bwMode="auto">
          <a:xfrm>
            <a:off x="6124575" y="3984625"/>
            <a:ext cx="0" cy="284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17" name="Line 40"/>
          <p:cNvSpPr>
            <a:spLocks noChangeAspect="1" noChangeShapeType="1"/>
          </p:cNvSpPr>
          <p:nvPr/>
        </p:nvSpPr>
        <p:spPr bwMode="auto">
          <a:xfrm>
            <a:off x="4222750" y="4137025"/>
            <a:ext cx="2063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18" name="Rectangle 41"/>
          <p:cNvSpPr>
            <a:spLocks noChangeAspect="1" noChangeArrowheads="1"/>
          </p:cNvSpPr>
          <p:nvPr/>
        </p:nvSpPr>
        <p:spPr bwMode="auto">
          <a:xfrm>
            <a:off x="4818063" y="3875088"/>
            <a:ext cx="711200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100"/>
              <a:t>near</a:t>
            </a:r>
            <a:endParaRPr lang="en-US" altLang="en-US" sz="2100" baseline="-25000"/>
          </a:p>
        </p:txBody>
      </p:sp>
      <p:sp>
        <p:nvSpPr>
          <p:cNvPr id="24619" name="Rectangle 42"/>
          <p:cNvSpPr>
            <a:spLocks noChangeAspect="1" noChangeArrowheads="1"/>
          </p:cNvSpPr>
          <p:nvPr/>
        </p:nvSpPr>
        <p:spPr bwMode="auto">
          <a:xfrm>
            <a:off x="6472238" y="3794125"/>
            <a:ext cx="357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00" b="1"/>
              <a:t>u</a:t>
            </a:r>
            <a:endParaRPr lang="en-US" altLang="en-US" sz="1900" b="1" baseline="-25000"/>
          </a:p>
        </p:txBody>
      </p:sp>
      <p:sp>
        <p:nvSpPr>
          <p:cNvPr id="24620" name="Line 43"/>
          <p:cNvSpPr>
            <a:spLocks noChangeShapeType="1"/>
          </p:cNvSpPr>
          <p:nvPr/>
        </p:nvSpPr>
        <p:spPr bwMode="auto">
          <a:xfrm flipV="1">
            <a:off x="4376738" y="4046538"/>
            <a:ext cx="139700" cy="165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21" name="Line 44"/>
          <p:cNvSpPr>
            <a:spLocks noChangeShapeType="1"/>
          </p:cNvSpPr>
          <p:nvPr/>
        </p:nvSpPr>
        <p:spPr bwMode="auto">
          <a:xfrm flipV="1">
            <a:off x="6040438" y="4046538"/>
            <a:ext cx="177800" cy="17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4622" name="Rectangle 45"/>
          <p:cNvSpPr>
            <a:spLocks noChangeAspect="1" noChangeArrowheads="1"/>
          </p:cNvSpPr>
          <p:nvPr/>
        </p:nvSpPr>
        <p:spPr bwMode="auto">
          <a:xfrm>
            <a:off x="4651375" y="3621088"/>
            <a:ext cx="4349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100" b="1"/>
              <a:t>x</a:t>
            </a:r>
            <a:r>
              <a:rPr lang="en-US" altLang="en-US" sz="2100" b="1" baseline="-25000"/>
              <a:t>e</a:t>
            </a:r>
          </a:p>
        </p:txBody>
      </p:sp>
      <p:sp>
        <p:nvSpPr>
          <p:cNvPr id="24623" name="Freeform 46"/>
          <p:cNvSpPr>
            <a:spLocks/>
          </p:cNvSpPr>
          <p:nvPr/>
        </p:nvSpPr>
        <p:spPr bwMode="auto">
          <a:xfrm>
            <a:off x="1244600" y="2933700"/>
            <a:ext cx="1316038" cy="1271588"/>
          </a:xfrm>
          <a:custGeom>
            <a:avLst/>
            <a:gdLst>
              <a:gd name="T0" fmla="*/ 0 w 915"/>
              <a:gd name="T1" fmla="*/ 2147483647 h 703"/>
              <a:gd name="T2" fmla="*/ 2147483647 w 915"/>
              <a:gd name="T3" fmla="*/ 2147483647 h 703"/>
              <a:gd name="T4" fmla="*/ 2147483647 w 915"/>
              <a:gd name="T5" fmla="*/ 0 h 703"/>
              <a:gd name="T6" fmla="*/ 2147483647 w 915"/>
              <a:gd name="T7" fmla="*/ 0 h 703"/>
              <a:gd name="T8" fmla="*/ 0 w 915"/>
              <a:gd name="T9" fmla="*/ 2147483647 h 7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15"/>
              <a:gd name="T16" fmla="*/ 0 h 703"/>
              <a:gd name="T17" fmla="*/ 915 w 915"/>
              <a:gd name="T18" fmla="*/ 703 h 7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15" h="703">
                <a:moveTo>
                  <a:pt x="0" y="703"/>
                </a:moveTo>
                <a:lnTo>
                  <a:pt x="406" y="703"/>
                </a:lnTo>
                <a:lnTo>
                  <a:pt x="915" y="0"/>
                </a:lnTo>
                <a:lnTo>
                  <a:pt x="93" y="0"/>
                </a:lnTo>
                <a:lnTo>
                  <a:pt x="0" y="703"/>
                </a:lnTo>
                <a:close/>
              </a:path>
            </a:pathLst>
          </a:cu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624" name="Line 47"/>
          <p:cNvSpPr>
            <a:spLocks noChangeShapeType="1"/>
          </p:cNvSpPr>
          <p:nvPr/>
        </p:nvSpPr>
        <p:spPr bwMode="auto">
          <a:xfrm>
            <a:off x="1122363" y="2957513"/>
            <a:ext cx="0" cy="3049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25" name="Line 48"/>
          <p:cNvSpPr>
            <a:spLocks noChangeShapeType="1"/>
          </p:cNvSpPr>
          <p:nvPr/>
        </p:nvSpPr>
        <p:spPr bwMode="auto">
          <a:xfrm>
            <a:off x="879475" y="5418138"/>
            <a:ext cx="149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26" name="Line 49"/>
          <p:cNvSpPr>
            <a:spLocks noChangeShapeType="1"/>
          </p:cNvSpPr>
          <p:nvPr/>
        </p:nvSpPr>
        <p:spPr bwMode="auto">
          <a:xfrm flipV="1">
            <a:off x="1122363" y="2873375"/>
            <a:ext cx="269875" cy="2528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27" name="Line 50"/>
          <p:cNvSpPr>
            <a:spLocks noChangeShapeType="1"/>
          </p:cNvSpPr>
          <p:nvPr/>
        </p:nvSpPr>
        <p:spPr bwMode="auto">
          <a:xfrm flipV="1">
            <a:off x="1135063" y="2781300"/>
            <a:ext cx="1524000" cy="26527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28" name="Text Box 51"/>
          <p:cNvSpPr txBox="1">
            <a:spLocks noChangeArrowheads="1"/>
          </p:cNvSpPr>
          <p:nvPr/>
        </p:nvSpPr>
        <p:spPr bwMode="auto">
          <a:xfrm>
            <a:off x="2103438" y="4933950"/>
            <a:ext cx="4270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x</a:t>
            </a:r>
            <a:r>
              <a:rPr lang="en-US" altLang="en-US" sz="2400" b="1" baseline="-25000"/>
              <a:t>e</a:t>
            </a:r>
            <a:endParaRPr lang="en-US" altLang="en-US" sz="2400" b="1"/>
          </a:p>
        </p:txBody>
      </p:sp>
      <p:sp>
        <p:nvSpPr>
          <p:cNvPr id="24629" name="Text Box 52"/>
          <p:cNvSpPr txBox="1">
            <a:spLocks noChangeArrowheads="1"/>
          </p:cNvSpPr>
          <p:nvPr/>
        </p:nvSpPr>
        <p:spPr bwMode="auto">
          <a:xfrm>
            <a:off x="781050" y="5627688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z</a:t>
            </a:r>
            <a:r>
              <a:rPr lang="en-US" altLang="en-US" sz="2400" b="1" baseline="-25000"/>
              <a:t>e</a:t>
            </a:r>
            <a:endParaRPr lang="en-US" altLang="en-US" sz="2400" b="1"/>
          </a:p>
        </p:txBody>
      </p:sp>
      <p:sp>
        <p:nvSpPr>
          <p:cNvPr id="24630" name="Line 53"/>
          <p:cNvSpPr>
            <a:spLocks noChangeShapeType="1"/>
          </p:cNvSpPr>
          <p:nvPr/>
        </p:nvSpPr>
        <p:spPr bwMode="auto">
          <a:xfrm>
            <a:off x="930275" y="4252913"/>
            <a:ext cx="0" cy="1165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31" name="Line 54"/>
          <p:cNvSpPr>
            <a:spLocks noChangeShapeType="1"/>
          </p:cNvSpPr>
          <p:nvPr/>
        </p:nvSpPr>
        <p:spPr bwMode="auto">
          <a:xfrm flipV="1">
            <a:off x="633413" y="2933700"/>
            <a:ext cx="0" cy="2484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32" name="Line 55"/>
          <p:cNvSpPr>
            <a:spLocks noChangeShapeType="1"/>
          </p:cNvSpPr>
          <p:nvPr/>
        </p:nvSpPr>
        <p:spPr bwMode="auto">
          <a:xfrm>
            <a:off x="1255713" y="4191000"/>
            <a:ext cx="0" cy="1243013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33" name="Line 56"/>
          <p:cNvSpPr>
            <a:spLocks noChangeShapeType="1"/>
          </p:cNvSpPr>
          <p:nvPr/>
        </p:nvSpPr>
        <p:spPr bwMode="auto">
          <a:xfrm>
            <a:off x="1828800" y="4191000"/>
            <a:ext cx="0" cy="1243013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34" name="Text Box 57"/>
          <p:cNvSpPr txBox="1">
            <a:spLocks noChangeArrowheads="1"/>
          </p:cNvSpPr>
          <p:nvPr/>
        </p:nvSpPr>
        <p:spPr bwMode="auto">
          <a:xfrm rot="-5400000">
            <a:off x="544513" y="4618038"/>
            <a:ext cx="711200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100"/>
              <a:t>near</a:t>
            </a:r>
          </a:p>
        </p:txBody>
      </p:sp>
      <p:sp>
        <p:nvSpPr>
          <p:cNvPr id="24635" name="Text Box 58"/>
          <p:cNvSpPr txBox="1">
            <a:spLocks noChangeArrowheads="1"/>
          </p:cNvSpPr>
          <p:nvPr/>
        </p:nvSpPr>
        <p:spPr bwMode="auto">
          <a:xfrm>
            <a:off x="1149350" y="5368925"/>
            <a:ext cx="565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100"/>
              <a:t>left</a:t>
            </a:r>
          </a:p>
        </p:txBody>
      </p:sp>
      <p:sp>
        <p:nvSpPr>
          <p:cNvPr id="24636" name="Text Box 59"/>
          <p:cNvSpPr txBox="1">
            <a:spLocks noChangeArrowheads="1"/>
          </p:cNvSpPr>
          <p:nvPr/>
        </p:nvSpPr>
        <p:spPr bwMode="auto">
          <a:xfrm>
            <a:off x="1720850" y="5368925"/>
            <a:ext cx="7413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100"/>
              <a:t>right</a:t>
            </a:r>
          </a:p>
        </p:txBody>
      </p:sp>
      <p:sp>
        <p:nvSpPr>
          <p:cNvPr id="24637" name="Text Box 60"/>
          <p:cNvSpPr txBox="1">
            <a:spLocks noChangeArrowheads="1"/>
          </p:cNvSpPr>
          <p:nvPr/>
        </p:nvSpPr>
        <p:spPr bwMode="auto">
          <a:xfrm rot="-5400000">
            <a:off x="339725" y="3786188"/>
            <a:ext cx="533400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100"/>
              <a:t>far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5603" name="Rectangle 102"/>
          <p:cNvSpPr>
            <a:spLocks noChangeArrowheads="1"/>
          </p:cNvSpPr>
          <p:nvPr/>
        </p:nvSpPr>
        <p:spPr bwMode="auto">
          <a:xfrm>
            <a:off x="5111750" y="2927350"/>
            <a:ext cx="3048000" cy="256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809625" y="2927350"/>
            <a:ext cx="2641600" cy="2565400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Parâmetros internos ou intrínsecos </a:t>
            </a:r>
          </a:p>
        </p:txBody>
      </p:sp>
      <p:sp>
        <p:nvSpPr>
          <p:cNvPr id="25606" name="Line 4"/>
          <p:cNvSpPr>
            <a:spLocks noChangeShapeType="1"/>
          </p:cNvSpPr>
          <p:nvPr/>
        </p:nvSpPr>
        <p:spPr bwMode="auto">
          <a:xfrm>
            <a:off x="2055813" y="2582863"/>
            <a:ext cx="5238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1025525" y="3246438"/>
            <a:ext cx="207327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altLang="en-US" sz="2000"/>
              <a:t>n</a:t>
            </a:r>
            <a:r>
              <a:rPr lang="en-US" altLang="en-US" sz="2000" b="1"/>
              <a:t> </a:t>
            </a:r>
            <a:r>
              <a:rPr lang="en-US" altLang="en-US" sz="2000"/>
              <a:t>=</a:t>
            </a:r>
            <a:r>
              <a:rPr lang="en-US" altLang="en-US" sz="2000" b="1"/>
              <a:t> </a:t>
            </a:r>
            <a:r>
              <a:rPr lang="en-US" altLang="en-US" sz="2000"/>
              <a:t>plano próximo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874713" y="4841875"/>
            <a:ext cx="24241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fov</a:t>
            </a:r>
            <a:r>
              <a:rPr lang="en-US" altLang="en-US" sz="2000" baseline="-25000"/>
              <a:t>y</a:t>
            </a:r>
            <a:r>
              <a:rPr lang="en-US" altLang="en-US" sz="2000">
                <a:latin typeface="Symbol" pitchFamily="18" charset="2"/>
              </a:rPr>
              <a:t> </a:t>
            </a:r>
            <a:r>
              <a:rPr lang="en-US" altLang="en-US" sz="2000"/>
              <a:t>= campo de visão</a:t>
            </a:r>
          </a:p>
        </p:txBody>
      </p:sp>
      <p:sp>
        <p:nvSpPr>
          <p:cNvPr id="25609" name="Rectangle 9"/>
          <p:cNvSpPr>
            <a:spLocks noChangeAspect="1" noChangeArrowheads="1"/>
          </p:cNvSpPr>
          <p:nvPr/>
        </p:nvSpPr>
        <p:spPr bwMode="auto">
          <a:xfrm>
            <a:off x="871538" y="4313238"/>
            <a:ext cx="1687512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w</a:t>
            </a:r>
            <a:r>
              <a:rPr lang="en-US" altLang="en-US" sz="2000" baseline="-25000"/>
              <a:t>p</a:t>
            </a:r>
            <a:r>
              <a:rPr lang="en-US" altLang="en-US" sz="2000"/>
              <a:t> </a:t>
            </a:r>
            <a:r>
              <a:rPr lang="en-US" altLang="en-US" sz="2000">
                <a:sym typeface="Symbol" pitchFamily="18" charset="2"/>
              </a:rPr>
              <a:t> h</a:t>
            </a:r>
            <a:r>
              <a:rPr lang="en-US" altLang="en-US" sz="2000" baseline="-25000">
                <a:sym typeface="Symbol" pitchFamily="18" charset="2"/>
              </a:rPr>
              <a:t>p</a:t>
            </a:r>
            <a:r>
              <a:rPr lang="en-US" altLang="en-US" sz="2000">
                <a:sym typeface="Symbol" pitchFamily="18" charset="2"/>
              </a:rPr>
              <a:t> </a:t>
            </a:r>
            <a:r>
              <a:rPr lang="en-US" altLang="en-US" sz="2000"/>
              <a:t> pixels</a:t>
            </a:r>
            <a:endParaRPr lang="en-US" altLang="en-US" sz="2000" baseline="-25000"/>
          </a:p>
        </p:txBody>
      </p:sp>
      <p:sp>
        <p:nvSpPr>
          <p:cNvPr id="25610" name="Rectangle 10"/>
          <p:cNvSpPr>
            <a:spLocks noChangeAspect="1" noChangeArrowheads="1"/>
          </p:cNvSpPr>
          <p:nvPr/>
        </p:nvSpPr>
        <p:spPr bwMode="auto">
          <a:xfrm>
            <a:off x="871538" y="3786188"/>
            <a:ext cx="2117725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11125" tIns="55562" rIns="111125" bIns="55562">
            <a:spAutoFit/>
          </a:bodyPr>
          <a:lstStyle>
            <a:lvl1pPr defTabSz="13176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76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762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762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762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762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 f = plano distante</a:t>
            </a:r>
            <a:endParaRPr lang="en-US" altLang="en-US" sz="2000" baseline="-25000"/>
          </a:p>
        </p:txBody>
      </p:sp>
      <p:sp>
        <p:nvSpPr>
          <p:cNvPr id="25611" name="Rectangle 96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05951" name="Object 95"/>
          <p:cNvGraphicFramePr>
            <a:graphicFrameLocks noChangeAspect="1"/>
          </p:cNvGraphicFramePr>
          <p:nvPr/>
        </p:nvGraphicFramePr>
        <p:xfrm>
          <a:off x="5468938" y="3103563"/>
          <a:ext cx="822325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2" name="Equation" r:id="rId4" imgW="444307" imgH="241195" progId="Equation.3">
                  <p:embed/>
                </p:oleObj>
              </mc:Choice>
              <mc:Fallback>
                <p:oleObj name="Equation" r:id="rId4" imgW="444307" imgH="241195" progId="Equation.3">
                  <p:embed/>
                  <p:pic>
                    <p:nvPicPr>
                      <p:cNvPr id="0" name="Object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8938" y="3103563"/>
                        <a:ext cx="822325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3" name="Rectangle 98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05953" name="Object 97"/>
          <p:cNvGraphicFramePr>
            <a:graphicFrameLocks noChangeAspect="1"/>
          </p:cNvGraphicFramePr>
          <p:nvPr/>
        </p:nvGraphicFramePr>
        <p:xfrm>
          <a:off x="5410200" y="3627438"/>
          <a:ext cx="2198688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3" name="Equation" r:id="rId6" imgW="1193800" imgH="457200" progId="Equation.3">
                  <p:embed/>
                </p:oleObj>
              </mc:Choice>
              <mc:Fallback>
                <p:oleObj name="Equation" r:id="rId6" imgW="1193800" imgH="457200" progId="Equation.3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627438"/>
                        <a:ext cx="2198688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5" name="Rectangle 10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05955" name="Object 99"/>
          <p:cNvGraphicFramePr>
            <a:graphicFrameLocks noChangeAspect="1"/>
          </p:cNvGraphicFramePr>
          <p:nvPr/>
        </p:nvGraphicFramePr>
        <p:xfrm>
          <a:off x="5391150" y="4457700"/>
          <a:ext cx="12287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4" name="Equation" r:id="rId8" imgW="609600" imgH="457200" progId="Equation.3">
                  <p:embed/>
                </p:oleObj>
              </mc:Choice>
              <mc:Fallback>
                <p:oleObj name="Equation" r:id="rId8" imgW="609600" imgH="457200" progId="Equation.3">
                  <p:embed/>
                  <p:pic>
                    <p:nvPicPr>
                      <p:cNvPr id="0" name="Object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1150" y="4457700"/>
                        <a:ext cx="1228725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17" name="Text Box 101"/>
          <p:cNvSpPr txBox="1">
            <a:spLocks noChangeArrowheads="1"/>
          </p:cNvSpPr>
          <p:nvPr/>
        </p:nvSpPr>
        <p:spPr bwMode="auto">
          <a:xfrm>
            <a:off x="819150" y="2428875"/>
            <a:ext cx="14081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/>
              <a:t>Primários:</a:t>
            </a:r>
          </a:p>
        </p:txBody>
      </p:sp>
      <p:sp>
        <p:nvSpPr>
          <p:cNvPr id="25618" name="Text Box 103"/>
          <p:cNvSpPr txBox="1">
            <a:spLocks noChangeArrowheads="1"/>
          </p:cNvSpPr>
          <p:nvPr/>
        </p:nvSpPr>
        <p:spPr bwMode="auto">
          <a:xfrm>
            <a:off x="5121275" y="2428875"/>
            <a:ext cx="1476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/>
              <a:t>Derivados: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animBg="1"/>
      <p:bldP spid="256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69850" tIns="33338" rIns="69850" bIns="33338" anchor="b"/>
          <a:lstStyle/>
          <a:p>
            <a:r>
              <a:rPr lang="en-US" altLang="en-US" sz="3200"/>
              <a:t>Posicionamento da câmera</a:t>
            </a:r>
            <a:br>
              <a:rPr lang="en-US" altLang="en-US" sz="3200"/>
            </a:br>
            <a:r>
              <a:rPr lang="en-US" altLang="en-US" sz="3200"/>
              <a:t>(parâmetros externos ou extrínsecos)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352425" y="1687513"/>
            <a:ext cx="3811588" cy="11969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eye</a:t>
            </a:r>
            <a:r>
              <a:rPr lang="en-US" altLang="en-US" sz="2400"/>
              <a:t>        =  centro óptico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center   =   </a:t>
            </a:r>
            <a:r>
              <a:rPr lang="en-US" altLang="en-US" sz="2400"/>
              <a:t>ponto de visada,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up         </a:t>
            </a:r>
            <a:r>
              <a:rPr lang="en-US" altLang="en-US" sz="2400"/>
              <a:t>=  direção para cima</a:t>
            </a:r>
          </a:p>
        </p:txBody>
      </p:sp>
      <p:sp>
        <p:nvSpPr>
          <p:cNvPr id="26629" name="Rectangle 4"/>
          <p:cNvSpPr>
            <a:spLocks noChangeArrowheads="1"/>
          </p:cNvSpPr>
          <p:nvPr/>
        </p:nvSpPr>
        <p:spPr bwMode="auto">
          <a:xfrm>
            <a:off x="1046163" y="5000625"/>
            <a:ext cx="23876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Coordenadas dos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Objetos</a:t>
            </a:r>
          </a:p>
        </p:txBody>
      </p:sp>
      <p:sp>
        <p:nvSpPr>
          <p:cNvPr id="26630" name="Rectangle 5"/>
          <p:cNvSpPr>
            <a:spLocks noChangeArrowheads="1"/>
          </p:cNvSpPr>
          <p:nvPr/>
        </p:nvSpPr>
        <p:spPr bwMode="auto">
          <a:xfrm>
            <a:off x="4837113" y="4011613"/>
            <a:ext cx="488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eye</a:t>
            </a:r>
          </a:p>
        </p:txBody>
      </p:sp>
      <p:sp>
        <p:nvSpPr>
          <p:cNvPr id="26631" name="Rectangle 6"/>
          <p:cNvSpPr>
            <a:spLocks noChangeArrowheads="1"/>
          </p:cNvSpPr>
          <p:nvPr/>
        </p:nvSpPr>
        <p:spPr bwMode="auto">
          <a:xfrm>
            <a:off x="6900863" y="4165600"/>
            <a:ext cx="768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center</a:t>
            </a:r>
          </a:p>
        </p:txBody>
      </p:sp>
      <p:sp>
        <p:nvSpPr>
          <p:cNvPr id="26632" name="Text Box 7"/>
          <p:cNvSpPr txBox="1">
            <a:spLocks noChangeArrowheads="1"/>
          </p:cNvSpPr>
          <p:nvPr/>
        </p:nvSpPr>
        <p:spPr bwMode="auto">
          <a:xfrm>
            <a:off x="5608638" y="3959225"/>
            <a:ext cx="481012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fovy</a:t>
            </a:r>
            <a:endParaRPr lang="en-US" altLang="en-US" sz="1400" b="1" i="0"/>
          </a:p>
        </p:txBody>
      </p:sp>
      <p:sp>
        <p:nvSpPr>
          <p:cNvPr id="26633" name="Line 8"/>
          <p:cNvSpPr>
            <a:spLocks noChangeShapeType="1"/>
          </p:cNvSpPr>
          <p:nvPr/>
        </p:nvSpPr>
        <p:spPr bwMode="auto">
          <a:xfrm rot="5400000" flipV="1">
            <a:off x="5447506" y="4118769"/>
            <a:ext cx="823913" cy="911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Line 9"/>
          <p:cNvSpPr>
            <a:spLocks noChangeShapeType="1"/>
          </p:cNvSpPr>
          <p:nvPr/>
        </p:nvSpPr>
        <p:spPr bwMode="auto">
          <a:xfrm rot="5400000" flipH="1" flipV="1">
            <a:off x="5470525" y="3189288"/>
            <a:ext cx="877888" cy="1033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 rot="5400000" flipV="1">
            <a:off x="6634957" y="3634581"/>
            <a:ext cx="0" cy="9921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Arc 11"/>
          <p:cNvSpPr>
            <a:spLocks/>
          </p:cNvSpPr>
          <p:nvPr/>
        </p:nvSpPr>
        <p:spPr bwMode="auto">
          <a:xfrm>
            <a:off x="5411788" y="3979863"/>
            <a:ext cx="198437" cy="304800"/>
          </a:xfrm>
          <a:custGeom>
            <a:avLst/>
            <a:gdLst>
              <a:gd name="T0" fmla="*/ 2147483647 w 21600"/>
              <a:gd name="T1" fmla="*/ 0 h 24253"/>
              <a:gd name="T2" fmla="*/ 2147483647 w 21600"/>
              <a:gd name="T3" fmla="*/ 2147483647 h 24253"/>
              <a:gd name="T4" fmla="*/ 0 w 21600"/>
              <a:gd name="T5" fmla="*/ 2147483647 h 24253"/>
              <a:gd name="T6" fmla="*/ 0 60000 65536"/>
              <a:gd name="T7" fmla="*/ 0 60000 65536"/>
              <a:gd name="T8" fmla="*/ 0 60000 65536"/>
              <a:gd name="T9" fmla="*/ 0 w 21600"/>
              <a:gd name="T10" fmla="*/ 0 h 24253"/>
              <a:gd name="T11" fmla="*/ 21600 w 21600"/>
              <a:gd name="T12" fmla="*/ 24253 h 242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4253" fill="none" extrusionOk="0">
                <a:moveTo>
                  <a:pt x="18170" y="0"/>
                </a:moveTo>
                <a:cubicBezTo>
                  <a:pt x="20409" y="3483"/>
                  <a:pt x="21600" y="7537"/>
                  <a:pt x="21600" y="11678"/>
                </a:cubicBezTo>
                <a:cubicBezTo>
                  <a:pt x="21600" y="16188"/>
                  <a:pt x="20188" y="20585"/>
                  <a:pt x="17562" y="24253"/>
                </a:cubicBezTo>
              </a:path>
              <a:path w="21600" h="24253" stroke="0" extrusionOk="0">
                <a:moveTo>
                  <a:pt x="18170" y="0"/>
                </a:moveTo>
                <a:cubicBezTo>
                  <a:pt x="20409" y="3483"/>
                  <a:pt x="21600" y="7537"/>
                  <a:pt x="21600" y="11678"/>
                </a:cubicBezTo>
                <a:cubicBezTo>
                  <a:pt x="21600" y="16188"/>
                  <a:pt x="20188" y="20585"/>
                  <a:pt x="17562" y="24253"/>
                </a:cubicBezTo>
                <a:lnTo>
                  <a:pt x="0" y="11678"/>
                </a:lnTo>
                <a:lnTo>
                  <a:pt x="18170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Oval 12"/>
          <p:cNvSpPr>
            <a:spLocks noChangeArrowheads="1"/>
          </p:cNvSpPr>
          <p:nvPr/>
        </p:nvSpPr>
        <p:spPr bwMode="auto">
          <a:xfrm rot="5400000">
            <a:off x="5345907" y="4107656"/>
            <a:ext cx="114300" cy="746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8" name="Oval 13"/>
          <p:cNvSpPr>
            <a:spLocks noChangeArrowheads="1"/>
          </p:cNvSpPr>
          <p:nvPr/>
        </p:nvSpPr>
        <p:spPr bwMode="auto">
          <a:xfrm rot="5400000">
            <a:off x="7063582" y="4107656"/>
            <a:ext cx="114300" cy="7461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6639" name="Text Box 14"/>
          <p:cNvSpPr txBox="1">
            <a:spLocks noChangeArrowheads="1"/>
          </p:cNvSpPr>
          <p:nvPr/>
        </p:nvSpPr>
        <p:spPr bwMode="auto">
          <a:xfrm>
            <a:off x="5791200" y="2578100"/>
            <a:ext cx="1282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vista lateral</a:t>
            </a:r>
          </a:p>
        </p:txBody>
      </p:sp>
      <p:sp>
        <p:nvSpPr>
          <p:cNvPr id="26640" name="Line 15"/>
          <p:cNvSpPr>
            <a:spLocks noChangeShapeType="1"/>
          </p:cNvSpPr>
          <p:nvPr/>
        </p:nvSpPr>
        <p:spPr bwMode="auto">
          <a:xfrm flipV="1">
            <a:off x="5397500" y="3663950"/>
            <a:ext cx="184150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6641" name="Rectangle 16"/>
          <p:cNvSpPr>
            <a:spLocks noChangeArrowheads="1"/>
          </p:cNvSpPr>
          <p:nvPr/>
        </p:nvSpPr>
        <p:spPr bwMode="auto">
          <a:xfrm>
            <a:off x="5480050" y="3303588"/>
            <a:ext cx="425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up</a:t>
            </a:r>
          </a:p>
        </p:txBody>
      </p:sp>
      <p:grpSp>
        <p:nvGrpSpPr>
          <p:cNvPr id="26642" name="Group 17"/>
          <p:cNvGrpSpPr>
            <a:grpSpLocks/>
          </p:cNvGrpSpPr>
          <p:nvPr/>
        </p:nvGrpSpPr>
        <p:grpSpPr bwMode="auto">
          <a:xfrm>
            <a:off x="642938" y="2903538"/>
            <a:ext cx="2867025" cy="2225675"/>
            <a:chOff x="405" y="1829"/>
            <a:chExt cx="1806" cy="1402"/>
          </a:xfrm>
        </p:grpSpPr>
        <p:sp>
          <p:nvSpPr>
            <p:cNvPr id="26650" name="Line 18"/>
            <p:cNvSpPr>
              <a:spLocks noChangeShapeType="1"/>
            </p:cNvSpPr>
            <p:nvPr/>
          </p:nvSpPr>
          <p:spPr bwMode="auto">
            <a:xfrm flipH="1" flipV="1">
              <a:off x="1525" y="2027"/>
              <a:ext cx="267" cy="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1" name="Line 19"/>
            <p:cNvSpPr>
              <a:spLocks noChangeShapeType="1"/>
            </p:cNvSpPr>
            <p:nvPr/>
          </p:nvSpPr>
          <p:spPr bwMode="auto">
            <a:xfrm>
              <a:off x="864" y="2682"/>
              <a:ext cx="11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2" name="Line 20"/>
            <p:cNvSpPr>
              <a:spLocks noChangeShapeType="1"/>
            </p:cNvSpPr>
            <p:nvPr/>
          </p:nvSpPr>
          <p:spPr bwMode="auto">
            <a:xfrm flipH="1">
              <a:off x="555" y="2627"/>
              <a:ext cx="533" cy="3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3" name="Line 21"/>
            <p:cNvSpPr>
              <a:spLocks noChangeShapeType="1"/>
            </p:cNvSpPr>
            <p:nvPr/>
          </p:nvSpPr>
          <p:spPr bwMode="auto">
            <a:xfrm flipV="1">
              <a:off x="1013" y="2011"/>
              <a:ext cx="0" cy="7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54" name="Oval 22"/>
            <p:cNvSpPr>
              <a:spLocks noChangeArrowheads="1"/>
            </p:cNvSpPr>
            <p:nvPr/>
          </p:nvSpPr>
          <p:spPr bwMode="auto">
            <a:xfrm>
              <a:off x="1765" y="2117"/>
              <a:ext cx="54" cy="3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5" name="Oval 23"/>
            <p:cNvSpPr>
              <a:spLocks noChangeArrowheads="1"/>
            </p:cNvSpPr>
            <p:nvPr/>
          </p:nvSpPr>
          <p:spPr bwMode="auto">
            <a:xfrm>
              <a:off x="1179" y="2483"/>
              <a:ext cx="53" cy="3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6656" name="Rectangle 24"/>
            <p:cNvSpPr>
              <a:spLocks noChangeArrowheads="1"/>
            </p:cNvSpPr>
            <p:nvPr/>
          </p:nvSpPr>
          <p:spPr bwMode="auto">
            <a:xfrm>
              <a:off x="1800" y="2071"/>
              <a:ext cx="411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/>
                <a:t>eye</a:t>
              </a:r>
            </a:p>
          </p:txBody>
        </p:sp>
        <p:sp>
          <p:nvSpPr>
            <p:cNvPr id="26657" name="Rectangle 25"/>
            <p:cNvSpPr>
              <a:spLocks noChangeArrowheads="1"/>
            </p:cNvSpPr>
            <p:nvPr/>
          </p:nvSpPr>
          <p:spPr bwMode="auto">
            <a:xfrm>
              <a:off x="1197" y="2461"/>
              <a:ext cx="4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/>
                <a:t>center</a:t>
              </a:r>
            </a:p>
          </p:txBody>
        </p:sp>
        <p:sp>
          <p:nvSpPr>
            <p:cNvPr id="26658" name="Rectangle 26"/>
            <p:cNvSpPr>
              <a:spLocks noChangeArrowheads="1"/>
            </p:cNvSpPr>
            <p:nvPr/>
          </p:nvSpPr>
          <p:spPr bwMode="auto">
            <a:xfrm>
              <a:off x="1528" y="1829"/>
              <a:ext cx="2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/>
                <a:t>up</a:t>
              </a:r>
            </a:p>
          </p:txBody>
        </p:sp>
        <p:sp>
          <p:nvSpPr>
            <p:cNvPr id="26659" name="Line 27"/>
            <p:cNvSpPr>
              <a:spLocks noChangeShapeType="1"/>
            </p:cNvSpPr>
            <p:nvPr/>
          </p:nvSpPr>
          <p:spPr bwMode="auto">
            <a:xfrm flipH="1">
              <a:off x="1205" y="2144"/>
              <a:ext cx="587" cy="3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60" name="Rectangle 28"/>
            <p:cNvSpPr>
              <a:spLocks noChangeArrowheads="1"/>
            </p:cNvSpPr>
            <p:nvPr/>
          </p:nvSpPr>
          <p:spPr bwMode="auto">
            <a:xfrm>
              <a:off x="1909" y="2677"/>
              <a:ext cx="24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b="1"/>
                <a:t>x</a:t>
              </a:r>
              <a:r>
                <a:rPr lang="en-US" altLang="en-US" sz="2000" b="1" i="0" baseline="-25000"/>
                <a:t>0</a:t>
              </a:r>
              <a:endParaRPr lang="en-US" altLang="en-US" sz="2000" b="1" i="0"/>
            </a:p>
          </p:txBody>
        </p:sp>
        <p:sp>
          <p:nvSpPr>
            <p:cNvPr id="26661" name="Rectangle 29"/>
            <p:cNvSpPr>
              <a:spLocks noChangeArrowheads="1"/>
            </p:cNvSpPr>
            <p:nvPr/>
          </p:nvSpPr>
          <p:spPr bwMode="auto">
            <a:xfrm>
              <a:off x="405" y="2981"/>
              <a:ext cx="23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b="1"/>
                <a:t>z</a:t>
              </a:r>
              <a:r>
                <a:rPr lang="en-US" altLang="en-US" sz="2000" b="1" i="0" baseline="-25000"/>
                <a:t>0</a:t>
              </a:r>
              <a:endParaRPr lang="en-US" altLang="en-US" sz="2000" b="1" i="0"/>
            </a:p>
          </p:txBody>
        </p:sp>
        <p:sp>
          <p:nvSpPr>
            <p:cNvPr id="26662" name="Rectangle 30"/>
            <p:cNvSpPr>
              <a:spLocks noChangeArrowheads="1"/>
            </p:cNvSpPr>
            <p:nvPr/>
          </p:nvSpPr>
          <p:spPr bwMode="auto">
            <a:xfrm>
              <a:off x="746" y="1863"/>
              <a:ext cx="23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b="1"/>
                <a:t>y</a:t>
              </a:r>
              <a:r>
                <a:rPr lang="en-US" altLang="en-US" sz="2000" b="1" i="0" baseline="-25000"/>
                <a:t>0</a:t>
              </a:r>
              <a:endParaRPr lang="en-US" altLang="en-US" sz="2000" b="1" i="0"/>
            </a:p>
          </p:txBody>
        </p:sp>
      </p:grpSp>
      <p:sp>
        <p:nvSpPr>
          <p:cNvPr id="26643" name="Line 31"/>
          <p:cNvSpPr>
            <a:spLocks noChangeShapeType="1"/>
          </p:cNvSpPr>
          <p:nvPr/>
        </p:nvSpPr>
        <p:spPr bwMode="auto">
          <a:xfrm>
            <a:off x="6200775" y="3667125"/>
            <a:ext cx="0" cy="1176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6644" name="Line 32"/>
          <p:cNvSpPr>
            <a:spLocks noChangeShapeType="1"/>
          </p:cNvSpPr>
          <p:nvPr/>
        </p:nvSpPr>
        <p:spPr bwMode="auto">
          <a:xfrm>
            <a:off x="7672388" y="3149600"/>
            <a:ext cx="0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6645" name="Line 33"/>
          <p:cNvSpPr>
            <a:spLocks noChangeShapeType="1"/>
          </p:cNvSpPr>
          <p:nvPr/>
        </p:nvSpPr>
        <p:spPr bwMode="auto">
          <a:xfrm>
            <a:off x="5399088" y="4622800"/>
            <a:ext cx="0" cy="1395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6646" name="Line 34"/>
          <p:cNvSpPr>
            <a:spLocks noChangeShapeType="1"/>
          </p:cNvSpPr>
          <p:nvPr/>
        </p:nvSpPr>
        <p:spPr bwMode="auto">
          <a:xfrm>
            <a:off x="5411788" y="5424488"/>
            <a:ext cx="723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6647" name="Line 35"/>
          <p:cNvSpPr>
            <a:spLocks noChangeShapeType="1"/>
          </p:cNvSpPr>
          <p:nvPr/>
        </p:nvSpPr>
        <p:spPr bwMode="auto">
          <a:xfrm>
            <a:off x="5411788" y="5902325"/>
            <a:ext cx="22225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6648" name="Rectangle 36"/>
          <p:cNvSpPr>
            <a:spLocks noChangeArrowheads="1"/>
          </p:cNvSpPr>
          <p:nvPr/>
        </p:nvSpPr>
        <p:spPr bwMode="auto">
          <a:xfrm>
            <a:off x="5416550" y="5053013"/>
            <a:ext cx="5588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near</a:t>
            </a:r>
          </a:p>
        </p:txBody>
      </p:sp>
      <p:sp>
        <p:nvSpPr>
          <p:cNvPr id="26649" name="Rectangle 37"/>
          <p:cNvSpPr>
            <a:spLocks noChangeArrowheads="1"/>
          </p:cNvSpPr>
          <p:nvPr/>
        </p:nvSpPr>
        <p:spPr bwMode="auto">
          <a:xfrm>
            <a:off x="6229350" y="5608638"/>
            <a:ext cx="4064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/>
              <a:t>far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7651" name="Line 2"/>
          <p:cNvSpPr>
            <a:spLocks noChangeShapeType="1"/>
          </p:cNvSpPr>
          <p:nvPr/>
        </p:nvSpPr>
        <p:spPr bwMode="auto">
          <a:xfrm flipV="1">
            <a:off x="2209800" y="2082800"/>
            <a:ext cx="725488" cy="660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title"/>
          </p:nvPr>
        </p:nvSpPr>
        <p:spPr>
          <a:xfrm>
            <a:off x="819150" y="268288"/>
            <a:ext cx="7694613" cy="836612"/>
          </a:xfrm>
          <a:noFill/>
        </p:spPr>
        <p:txBody>
          <a:bodyPr lIns="69850" tIns="33338" rIns="69850" bIns="33338" anchor="b"/>
          <a:lstStyle/>
          <a:p>
            <a:r>
              <a:rPr lang="en-US" altLang="en-US"/>
              <a:t>Calculo do sistema  do olho -  </a:t>
            </a:r>
            <a:r>
              <a:rPr lang="en-US" altLang="en-US" i="1">
                <a:latin typeface="Times New Roman" pitchFamily="18" charset="0"/>
              </a:rPr>
              <a:t>x</a:t>
            </a:r>
            <a:r>
              <a:rPr lang="en-US" altLang="en-US" i="1" baseline="-25000">
                <a:latin typeface="Times New Roman" pitchFamily="18" charset="0"/>
              </a:rPr>
              <a:t>e</a:t>
            </a:r>
            <a:r>
              <a:rPr lang="en-US" altLang="en-US" i="1">
                <a:latin typeface="Times New Roman" pitchFamily="18" charset="0"/>
              </a:rPr>
              <a:t> y</a:t>
            </a:r>
            <a:r>
              <a:rPr lang="en-US" altLang="en-US" i="1" baseline="-25000">
                <a:latin typeface="Times New Roman" pitchFamily="18" charset="0"/>
              </a:rPr>
              <a:t>e</a:t>
            </a:r>
            <a:r>
              <a:rPr lang="en-US" altLang="en-US" i="1">
                <a:latin typeface="Times New Roman" pitchFamily="18" charset="0"/>
              </a:rPr>
              <a:t> z</a:t>
            </a:r>
            <a:r>
              <a:rPr lang="en-US" altLang="en-US" i="1" baseline="-25000">
                <a:latin typeface="Times New Roman" pitchFamily="18" charset="0"/>
              </a:rPr>
              <a:t>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1588" y="3413125"/>
            <a:ext cx="3562350" cy="2849563"/>
            <a:chOff x="2401" y="2150"/>
            <a:chExt cx="2244" cy="1795"/>
          </a:xfrm>
        </p:grpSpPr>
        <p:sp>
          <p:nvSpPr>
            <p:cNvPr id="27687" name="Line 5"/>
            <p:cNvSpPr>
              <a:spLocks noChangeShapeType="1"/>
            </p:cNvSpPr>
            <p:nvPr/>
          </p:nvSpPr>
          <p:spPr bwMode="auto">
            <a:xfrm flipV="1">
              <a:off x="3445" y="2497"/>
              <a:ext cx="684" cy="1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8" name="Line 6"/>
            <p:cNvSpPr>
              <a:spLocks noChangeShapeType="1"/>
            </p:cNvSpPr>
            <p:nvPr/>
          </p:nvSpPr>
          <p:spPr bwMode="auto">
            <a:xfrm flipV="1">
              <a:off x="2401" y="2505"/>
              <a:ext cx="1716" cy="6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9" name="Line 7"/>
            <p:cNvSpPr>
              <a:spLocks noChangeShapeType="1"/>
            </p:cNvSpPr>
            <p:nvPr/>
          </p:nvSpPr>
          <p:spPr bwMode="auto">
            <a:xfrm flipV="1">
              <a:off x="3656" y="2505"/>
              <a:ext cx="473" cy="4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0" name="Line 8"/>
            <p:cNvSpPr>
              <a:spLocks noChangeShapeType="1"/>
            </p:cNvSpPr>
            <p:nvPr/>
          </p:nvSpPr>
          <p:spPr bwMode="auto">
            <a:xfrm flipV="1">
              <a:off x="2415" y="2482"/>
              <a:ext cx="1734" cy="12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1" name="AutoShape 9"/>
            <p:cNvSpPr>
              <a:spLocks noChangeArrowheads="1"/>
            </p:cNvSpPr>
            <p:nvPr/>
          </p:nvSpPr>
          <p:spPr bwMode="auto">
            <a:xfrm rot="5400000">
              <a:off x="3334" y="2784"/>
              <a:ext cx="368" cy="507"/>
            </a:xfrm>
            <a:prstGeom prst="parallelogram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2" name="Line 10"/>
            <p:cNvSpPr>
              <a:spLocks noChangeShapeType="1"/>
            </p:cNvSpPr>
            <p:nvPr/>
          </p:nvSpPr>
          <p:spPr bwMode="auto">
            <a:xfrm flipV="1">
              <a:off x="3336" y="3048"/>
              <a:ext cx="173" cy="1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3" name="Line 11"/>
            <p:cNvSpPr>
              <a:spLocks noChangeShapeType="1"/>
            </p:cNvSpPr>
            <p:nvPr/>
          </p:nvSpPr>
          <p:spPr bwMode="auto">
            <a:xfrm flipV="1">
              <a:off x="3439" y="2505"/>
              <a:ext cx="690" cy="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4" name="Oval 12"/>
            <p:cNvSpPr>
              <a:spLocks noChangeArrowheads="1"/>
            </p:cNvSpPr>
            <p:nvPr/>
          </p:nvSpPr>
          <p:spPr bwMode="auto">
            <a:xfrm>
              <a:off x="3316" y="3182"/>
              <a:ext cx="47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95" name="Rectangle 13"/>
            <p:cNvSpPr>
              <a:spLocks noChangeArrowheads="1"/>
            </p:cNvSpPr>
            <p:nvPr/>
          </p:nvSpPr>
          <p:spPr bwMode="auto">
            <a:xfrm>
              <a:off x="3325" y="3120"/>
              <a:ext cx="420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center</a:t>
              </a:r>
            </a:p>
          </p:txBody>
        </p:sp>
        <p:sp>
          <p:nvSpPr>
            <p:cNvPr id="27696" name="Line 14"/>
            <p:cNvSpPr>
              <a:spLocks noChangeShapeType="1"/>
            </p:cNvSpPr>
            <p:nvPr/>
          </p:nvSpPr>
          <p:spPr bwMode="auto">
            <a:xfrm flipV="1">
              <a:off x="4129" y="2261"/>
              <a:ext cx="276" cy="2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97" name="Rectangle 15"/>
            <p:cNvSpPr>
              <a:spLocks noChangeArrowheads="1"/>
            </p:cNvSpPr>
            <p:nvPr/>
          </p:nvSpPr>
          <p:spPr bwMode="auto">
            <a:xfrm>
              <a:off x="4399" y="2215"/>
              <a:ext cx="246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 b="1"/>
                <a:t>z</a:t>
              </a:r>
              <a:r>
                <a:rPr lang="en-US" altLang="en-US" sz="2800" b="1" baseline="-25000"/>
                <a:t>e</a:t>
              </a:r>
            </a:p>
          </p:txBody>
        </p:sp>
        <p:sp>
          <p:nvSpPr>
            <p:cNvPr id="27698" name="Rectangle 16"/>
            <p:cNvSpPr>
              <a:spLocks noChangeArrowheads="1"/>
            </p:cNvSpPr>
            <p:nvPr/>
          </p:nvSpPr>
          <p:spPr bwMode="auto">
            <a:xfrm>
              <a:off x="4116" y="2422"/>
              <a:ext cx="3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eye</a:t>
              </a:r>
            </a:p>
          </p:txBody>
        </p:sp>
        <p:sp>
          <p:nvSpPr>
            <p:cNvPr id="27699" name="Oval 17"/>
            <p:cNvSpPr>
              <a:spLocks noChangeArrowheads="1"/>
            </p:cNvSpPr>
            <p:nvPr/>
          </p:nvSpPr>
          <p:spPr bwMode="auto">
            <a:xfrm>
              <a:off x="4103" y="2489"/>
              <a:ext cx="48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0" name="Line 18"/>
            <p:cNvSpPr>
              <a:spLocks noChangeShapeType="1"/>
            </p:cNvSpPr>
            <p:nvPr/>
          </p:nvSpPr>
          <p:spPr bwMode="auto">
            <a:xfrm flipH="1" flipV="1">
              <a:off x="3912" y="2365"/>
              <a:ext cx="215" cy="1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701" name="Rectangle 19"/>
            <p:cNvSpPr>
              <a:spLocks noChangeArrowheads="1"/>
            </p:cNvSpPr>
            <p:nvPr/>
          </p:nvSpPr>
          <p:spPr bwMode="auto">
            <a:xfrm>
              <a:off x="3839" y="2150"/>
              <a:ext cx="227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up</a:t>
              </a:r>
            </a:p>
          </p:txBody>
        </p:sp>
        <p:grpSp>
          <p:nvGrpSpPr>
            <p:cNvPr id="27702" name="Group 20"/>
            <p:cNvGrpSpPr>
              <a:grpSpLocks/>
            </p:cNvGrpSpPr>
            <p:nvPr/>
          </p:nvGrpSpPr>
          <p:grpSpPr bwMode="auto">
            <a:xfrm>
              <a:off x="2889" y="2955"/>
              <a:ext cx="1147" cy="927"/>
              <a:chOff x="2167" y="3034"/>
              <a:chExt cx="860" cy="951"/>
            </a:xfrm>
          </p:grpSpPr>
          <p:sp>
            <p:nvSpPr>
              <p:cNvPr id="27705" name="Line 21"/>
              <p:cNvSpPr>
                <a:spLocks noChangeShapeType="1"/>
              </p:cNvSpPr>
              <p:nvPr/>
            </p:nvSpPr>
            <p:spPr bwMode="auto">
              <a:xfrm flipV="1">
                <a:off x="2411" y="3151"/>
                <a:ext cx="0" cy="4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706" name="AutoShape 22"/>
              <p:cNvSpPr>
                <a:spLocks noChangeArrowheads="1"/>
              </p:cNvSpPr>
              <p:nvPr/>
            </p:nvSpPr>
            <p:spPr bwMode="auto">
              <a:xfrm>
                <a:off x="2398" y="3086"/>
                <a:ext cx="28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7707" name="Line 23"/>
              <p:cNvSpPr>
                <a:spLocks noChangeShapeType="1"/>
              </p:cNvSpPr>
              <p:nvPr/>
            </p:nvSpPr>
            <p:spPr bwMode="auto">
              <a:xfrm>
                <a:off x="2353" y="3569"/>
                <a:ext cx="56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708" name="AutoShape 24"/>
              <p:cNvSpPr>
                <a:spLocks noChangeArrowheads="1"/>
              </p:cNvSpPr>
              <p:nvPr/>
            </p:nvSpPr>
            <p:spPr bwMode="auto">
              <a:xfrm rot="5400000">
                <a:off x="2922" y="3530"/>
                <a:ext cx="28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7709" name="Line 25"/>
              <p:cNvSpPr>
                <a:spLocks noChangeShapeType="1"/>
              </p:cNvSpPr>
              <p:nvPr/>
            </p:nvSpPr>
            <p:spPr bwMode="auto">
              <a:xfrm flipH="1">
                <a:off x="2210" y="3527"/>
                <a:ext cx="239" cy="2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710" name="AutoShape 26"/>
              <p:cNvSpPr>
                <a:spLocks noChangeArrowheads="1"/>
              </p:cNvSpPr>
              <p:nvPr/>
            </p:nvSpPr>
            <p:spPr bwMode="auto">
              <a:xfrm rot="-8280000">
                <a:off x="2197" y="3786"/>
                <a:ext cx="28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7711" name="AutoShape 27"/>
              <p:cNvSpPr>
                <a:spLocks noChangeArrowheads="1"/>
              </p:cNvSpPr>
              <p:nvPr/>
            </p:nvSpPr>
            <p:spPr bwMode="auto">
              <a:xfrm>
                <a:off x="2384" y="3527"/>
                <a:ext cx="314" cy="88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7712" name="AutoShape 28"/>
              <p:cNvSpPr>
                <a:spLocks noChangeArrowheads="1"/>
              </p:cNvSpPr>
              <p:nvPr/>
            </p:nvSpPr>
            <p:spPr bwMode="auto">
              <a:xfrm>
                <a:off x="2318" y="3592"/>
                <a:ext cx="346" cy="100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7713" name="Rectangle 29"/>
              <p:cNvSpPr>
                <a:spLocks noChangeArrowheads="1"/>
              </p:cNvSpPr>
              <p:nvPr/>
            </p:nvSpPr>
            <p:spPr bwMode="auto">
              <a:xfrm>
                <a:off x="2167" y="3814"/>
                <a:ext cx="18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b="1" i="0"/>
                  <a:t>z</a:t>
                </a:r>
                <a:r>
                  <a:rPr lang="en-US" altLang="en-US" sz="1600" b="1" baseline="-25000"/>
                  <a:t>0</a:t>
                </a:r>
              </a:p>
            </p:txBody>
          </p:sp>
          <p:sp>
            <p:nvSpPr>
              <p:cNvPr id="27714" name="Rectangle 30"/>
              <p:cNvSpPr>
                <a:spLocks noChangeArrowheads="1"/>
              </p:cNvSpPr>
              <p:nvPr/>
            </p:nvSpPr>
            <p:spPr bwMode="auto">
              <a:xfrm>
                <a:off x="2233" y="3034"/>
                <a:ext cx="188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b="1" i="0"/>
                  <a:t>y</a:t>
                </a:r>
                <a:r>
                  <a:rPr lang="en-US" altLang="en-US" sz="1600" b="1" baseline="-25000"/>
                  <a:t>0</a:t>
                </a:r>
              </a:p>
            </p:txBody>
          </p:sp>
          <p:sp>
            <p:nvSpPr>
              <p:cNvPr id="27715" name="Rectangle 31"/>
              <p:cNvSpPr>
                <a:spLocks noChangeArrowheads="1"/>
              </p:cNvSpPr>
              <p:nvPr/>
            </p:nvSpPr>
            <p:spPr bwMode="auto">
              <a:xfrm>
                <a:off x="2839" y="3580"/>
                <a:ext cx="188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b="1" i="0"/>
                  <a:t>x</a:t>
                </a:r>
                <a:r>
                  <a:rPr lang="en-US" altLang="en-US" sz="1600" b="1" baseline="-25000"/>
                  <a:t>0</a:t>
                </a:r>
              </a:p>
            </p:txBody>
          </p:sp>
        </p:grpSp>
        <p:sp>
          <p:nvSpPr>
            <p:cNvPr id="27703" name="AutoShape 32"/>
            <p:cNvSpPr>
              <a:spLocks noChangeArrowheads="1"/>
            </p:cNvSpPr>
            <p:nvPr/>
          </p:nvSpPr>
          <p:spPr bwMode="auto">
            <a:xfrm rot="5400000">
              <a:off x="2558" y="3052"/>
              <a:ext cx="744" cy="1027"/>
            </a:xfrm>
            <a:prstGeom prst="parallelogram">
              <a:avLst>
                <a:gd name="adj" fmla="val 24995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704" name="Rectangle 33"/>
            <p:cNvSpPr>
              <a:spLocks noChangeArrowheads="1"/>
            </p:cNvSpPr>
            <p:nvPr/>
          </p:nvSpPr>
          <p:spPr bwMode="auto">
            <a:xfrm>
              <a:off x="3780" y="2785"/>
              <a:ext cx="436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view</a:t>
              </a:r>
            </a:p>
          </p:txBody>
        </p:sp>
      </p:grpSp>
      <p:sp>
        <p:nvSpPr>
          <p:cNvPr id="27654" name="Rectangle 34"/>
          <p:cNvSpPr>
            <a:spLocks noChangeArrowheads="1"/>
          </p:cNvSpPr>
          <p:nvPr/>
        </p:nvSpPr>
        <p:spPr bwMode="auto">
          <a:xfrm>
            <a:off x="2154238" y="1503363"/>
            <a:ext cx="360362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/>
              <a:t>up</a:t>
            </a:r>
          </a:p>
        </p:txBody>
      </p:sp>
      <p:sp>
        <p:nvSpPr>
          <p:cNvPr id="27655" name="Line 35"/>
          <p:cNvSpPr>
            <a:spLocks noChangeShapeType="1"/>
          </p:cNvSpPr>
          <p:nvPr/>
        </p:nvSpPr>
        <p:spPr bwMode="auto">
          <a:xfrm flipV="1">
            <a:off x="1868488" y="2054225"/>
            <a:ext cx="1085850" cy="2298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36"/>
          <p:cNvSpPr>
            <a:spLocks noChangeShapeType="1"/>
          </p:cNvSpPr>
          <p:nvPr/>
        </p:nvSpPr>
        <p:spPr bwMode="auto">
          <a:xfrm flipV="1">
            <a:off x="211138" y="2066925"/>
            <a:ext cx="2724150" cy="1084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Line 37"/>
          <p:cNvSpPr>
            <a:spLocks noChangeShapeType="1"/>
          </p:cNvSpPr>
          <p:nvPr/>
        </p:nvSpPr>
        <p:spPr bwMode="auto">
          <a:xfrm flipV="1">
            <a:off x="231775" y="2082800"/>
            <a:ext cx="2706688" cy="1966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AutoShape 38"/>
          <p:cNvSpPr>
            <a:spLocks noChangeArrowheads="1"/>
          </p:cNvSpPr>
          <p:nvPr/>
        </p:nvSpPr>
        <p:spPr bwMode="auto">
          <a:xfrm rot="5400000">
            <a:off x="1691482" y="2510631"/>
            <a:ext cx="584200" cy="804863"/>
          </a:xfrm>
          <a:prstGeom prst="parallelogram">
            <a:avLst>
              <a:gd name="adj" fmla="val 2499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9" name="Line 39"/>
          <p:cNvSpPr>
            <a:spLocks noChangeShapeType="1"/>
          </p:cNvSpPr>
          <p:nvPr/>
        </p:nvSpPr>
        <p:spPr bwMode="auto">
          <a:xfrm flipV="1">
            <a:off x="1858963" y="2066925"/>
            <a:ext cx="1095375" cy="1395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60" name="Oval 40"/>
          <p:cNvSpPr>
            <a:spLocks noChangeArrowheads="1"/>
          </p:cNvSpPr>
          <p:nvPr/>
        </p:nvSpPr>
        <p:spPr bwMode="auto">
          <a:xfrm>
            <a:off x="1663700" y="3141663"/>
            <a:ext cx="73025" cy="539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61" name="Rectangle 41"/>
          <p:cNvSpPr>
            <a:spLocks noChangeArrowheads="1"/>
          </p:cNvSpPr>
          <p:nvPr/>
        </p:nvSpPr>
        <p:spPr bwMode="auto">
          <a:xfrm>
            <a:off x="1677988" y="3043238"/>
            <a:ext cx="7302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center</a:t>
            </a:r>
          </a:p>
        </p:txBody>
      </p:sp>
      <p:sp>
        <p:nvSpPr>
          <p:cNvPr id="27662" name="Rectangle 42"/>
          <p:cNvSpPr>
            <a:spLocks noChangeArrowheads="1"/>
          </p:cNvSpPr>
          <p:nvPr/>
        </p:nvSpPr>
        <p:spPr bwMode="auto">
          <a:xfrm>
            <a:off x="2933700" y="1935163"/>
            <a:ext cx="4508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eye</a:t>
            </a:r>
          </a:p>
        </p:txBody>
      </p:sp>
      <p:sp>
        <p:nvSpPr>
          <p:cNvPr id="27663" name="Oval 43"/>
          <p:cNvSpPr>
            <a:spLocks noChangeArrowheads="1"/>
          </p:cNvSpPr>
          <p:nvPr/>
        </p:nvSpPr>
        <p:spPr bwMode="auto">
          <a:xfrm>
            <a:off x="2913063" y="2041525"/>
            <a:ext cx="76200" cy="539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64" name="Line 44"/>
          <p:cNvSpPr>
            <a:spLocks noChangeShapeType="1"/>
          </p:cNvSpPr>
          <p:nvPr/>
        </p:nvSpPr>
        <p:spPr bwMode="auto">
          <a:xfrm flipH="1" flipV="1">
            <a:off x="2609850" y="1844675"/>
            <a:ext cx="341313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65" name="Group 45"/>
          <p:cNvGrpSpPr>
            <a:grpSpLocks/>
          </p:cNvGrpSpPr>
          <p:nvPr/>
        </p:nvGrpSpPr>
        <p:grpSpPr bwMode="auto">
          <a:xfrm>
            <a:off x="985838" y="2781300"/>
            <a:ext cx="1720850" cy="1477963"/>
            <a:chOff x="466" y="1799"/>
            <a:chExt cx="813" cy="955"/>
          </a:xfrm>
        </p:grpSpPr>
        <p:sp>
          <p:nvSpPr>
            <p:cNvPr id="27676" name="Line 46"/>
            <p:cNvSpPr>
              <a:spLocks noChangeShapeType="1"/>
            </p:cNvSpPr>
            <p:nvPr/>
          </p:nvSpPr>
          <p:spPr bwMode="auto">
            <a:xfrm flipV="1">
              <a:off x="710" y="1916"/>
              <a:ext cx="0" cy="4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7" name="AutoShape 47"/>
            <p:cNvSpPr>
              <a:spLocks noChangeArrowheads="1"/>
            </p:cNvSpPr>
            <p:nvPr/>
          </p:nvSpPr>
          <p:spPr bwMode="auto">
            <a:xfrm>
              <a:off x="697" y="1851"/>
              <a:ext cx="28" cy="80"/>
            </a:xfrm>
            <a:prstGeom prst="triangle">
              <a:avLst>
                <a:gd name="adj" fmla="val 499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78" name="Line 48"/>
            <p:cNvSpPr>
              <a:spLocks noChangeShapeType="1"/>
            </p:cNvSpPr>
            <p:nvPr/>
          </p:nvSpPr>
          <p:spPr bwMode="auto">
            <a:xfrm>
              <a:off x="652" y="2334"/>
              <a:ext cx="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79" name="AutoShape 49"/>
            <p:cNvSpPr>
              <a:spLocks noChangeArrowheads="1"/>
            </p:cNvSpPr>
            <p:nvPr/>
          </p:nvSpPr>
          <p:spPr bwMode="auto">
            <a:xfrm rot="5400000">
              <a:off x="1221" y="2295"/>
              <a:ext cx="28" cy="80"/>
            </a:xfrm>
            <a:prstGeom prst="triangle">
              <a:avLst>
                <a:gd name="adj" fmla="val 499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80" name="Line 50"/>
            <p:cNvSpPr>
              <a:spLocks noChangeShapeType="1"/>
            </p:cNvSpPr>
            <p:nvPr/>
          </p:nvSpPr>
          <p:spPr bwMode="auto">
            <a:xfrm flipH="1">
              <a:off x="509" y="2292"/>
              <a:ext cx="239" cy="2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81" name="AutoShape 51"/>
            <p:cNvSpPr>
              <a:spLocks noChangeArrowheads="1"/>
            </p:cNvSpPr>
            <p:nvPr/>
          </p:nvSpPr>
          <p:spPr bwMode="auto">
            <a:xfrm rot="-8280000">
              <a:off x="496" y="2551"/>
              <a:ext cx="28" cy="80"/>
            </a:xfrm>
            <a:prstGeom prst="triangle">
              <a:avLst>
                <a:gd name="adj" fmla="val 499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82" name="AutoShape 52"/>
            <p:cNvSpPr>
              <a:spLocks noChangeArrowheads="1"/>
            </p:cNvSpPr>
            <p:nvPr/>
          </p:nvSpPr>
          <p:spPr bwMode="auto">
            <a:xfrm>
              <a:off x="683" y="2292"/>
              <a:ext cx="314" cy="88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83" name="AutoShape 53"/>
            <p:cNvSpPr>
              <a:spLocks noChangeArrowheads="1"/>
            </p:cNvSpPr>
            <p:nvPr/>
          </p:nvSpPr>
          <p:spPr bwMode="auto">
            <a:xfrm>
              <a:off x="617" y="2357"/>
              <a:ext cx="346" cy="100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7684" name="Rectangle 54"/>
            <p:cNvSpPr>
              <a:spLocks noChangeArrowheads="1"/>
            </p:cNvSpPr>
            <p:nvPr/>
          </p:nvSpPr>
          <p:spPr bwMode="auto">
            <a:xfrm>
              <a:off x="466" y="2579"/>
              <a:ext cx="137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b="1" i="0"/>
                <a:t>z</a:t>
              </a:r>
              <a:r>
                <a:rPr lang="en-US" altLang="en-US" sz="1600" b="1" baseline="-25000"/>
                <a:t>0</a:t>
              </a:r>
            </a:p>
          </p:txBody>
        </p:sp>
        <p:sp>
          <p:nvSpPr>
            <p:cNvPr id="27685" name="Rectangle 55"/>
            <p:cNvSpPr>
              <a:spLocks noChangeArrowheads="1"/>
            </p:cNvSpPr>
            <p:nvPr/>
          </p:nvSpPr>
          <p:spPr bwMode="auto">
            <a:xfrm>
              <a:off x="532" y="1799"/>
              <a:ext cx="141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b="1" i="0"/>
                <a:t>y</a:t>
              </a:r>
              <a:r>
                <a:rPr lang="en-US" altLang="en-US" sz="1600" b="1" baseline="-25000"/>
                <a:t>0</a:t>
              </a:r>
            </a:p>
          </p:txBody>
        </p:sp>
        <p:sp>
          <p:nvSpPr>
            <p:cNvPr id="27686" name="Rectangle 56"/>
            <p:cNvSpPr>
              <a:spLocks noChangeArrowheads="1"/>
            </p:cNvSpPr>
            <p:nvPr/>
          </p:nvSpPr>
          <p:spPr bwMode="auto">
            <a:xfrm>
              <a:off x="1138" y="2345"/>
              <a:ext cx="141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300" b="1" i="0"/>
                <a:t>x</a:t>
              </a:r>
              <a:r>
                <a:rPr lang="en-US" altLang="en-US" sz="1600" b="1" baseline="-25000"/>
                <a:t>0</a:t>
              </a:r>
            </a:p>
          </p:txBody>
        </p:sp>
      </p:grpSp>
      <p:sp>
        <p:nvSpPr>
          <p:cNvPr id="27666" name="AutoShape 57"/>
          <p:cNvSpPr>
            <a:spLocks noChangeArrowheads="1"/>
          </p:cNvSpPr>
          <p:nvPr/>
        </p:nvSpPr>
        <p:spPr bwMode="auto">
          <a:xfrm rot="5400000">
            <a:off x="459582" y="2936081"/>
            <a:ext cx="1181100" cy="1630363"/>
          </a:xfrm>
          <a:prstGeom prst="parallelogram">
            <a:avLst>
              <a:gd name="adj" fmla="val 24995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67" name="Rectangle 58"/>
          <p:cNvSpPr>
            <a:spLocks noChangeArrowheads="1"/>
          </p:cNvSpPr>
          <p:nvPr/>
        </p:nvSpPr>
        <p:spPr bwMode="auto">
          <a:xfrm>
            <a:off x="3716338" y="1549400"/>
            <a:ext cx="1666875" cy="6953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0"/>
              <a:t>dados: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eye, center, up</a:t>
            </a:r>
          </a:p>
        </p:txBody>
      </p:sp>
      <p:sp>
        <p:nvSpPr>
          <p:cNvPr id="523323" name="Line 59"/>
          <p:cNvSpPr>
            <a:spLocks noChangeShapeType="1"/>
          </p:cNvSpPr>
          <p:nvPr/>
        </p:nvSpPr>
        <p:spPr bwMode="auto">
          <a:xfrm>
            <a:off x="3116263" y="3500438"/>
            <a:ext cx="1438275" cy="681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1682750" y="2066925"/>
            <a:ext cx="2849563" cy="1106488"/>
            <a:chOff x="1060" y="1302"/>
            <a:chExt cx="1795" cy="697"/>
          </a:xfrm>
        </p:grpSpPr>
        <p:sp>
          <p:nvSpPr>
            <p:cNvPr id="27672" name="Line 61"/>
            <p:cNvSpPr>
              <a:spLocks noChangeShapeType="1"/>
            </p:cNvSpPr>
            <p:nvPr/>
          </p:nvSpPr>
          <p:spPr bwMode="auto">
            <a:xfrm flipV="1">
              <a:off x="1388" y="1302"/>
              <a:ext cx="473" cy="4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7673" name="Group 62"/>
            <p:cNvGrpSpPr>
              <a:grpSpLocks/>
            </p:cNvGrpSpPr>
            <p:nvPr/>
          </p:nvGrpSpPr>
          <p:grpSpPr bwMode="auto">
            <a:xfrm>
              <a:off x="1060" y="1491"/>
              <a:ext cx="1795" cy="508"/>
              <a:chOff x="1060" y="1491"/>
              <a:chExt cx="1795" cy="508"/>
            </a:xfrm>
          </p:grpSpPr>
          <p:sp>
            <p:nvSpPr>
              <p:cNvPr id="27674" name="Line 63"/>
              <p:cNvSpPr>
                <a:spLocks noChangeShapeType="1"/>
              </p:cNvSpPr>
              <p:nvPr/>
            </p:nvSpPr>
            <p:spPr bwMode="auto">
              <a:xfrm flipV="1">
                <a:off x="1060" y="1845"/>
                <a:ext cx="173" cy="15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stealth" w="med" len="lg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75" name="Rectangle 64"/>
              <p:cNvSpPr>
                <a:spLocks noChangeArrowheads="1"/>
              </p:cNvSpPr>
              <p:nvPr/>
            </p:nvSpPr>
            <p:spPr bwMode="auto">
              <a:xfrm>
                <a:off x="1581" y="1491"/>
                <a:ext cx="1274" cy="2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b="1"/>
                  <a:t>view = center - eye</a:t>
                </a:r>
              </a:p>
            </p:txBody>
          </p:sp>
        </p:grpSp>
      </p:grpSp>
      <p:sp>
        <p:nvSpPr>
          <p:cNvPr id="27670" name="Line 65"/>
          <p:cNvSpPr>
            <a:spLocks noChangeShapeType="1"/>
          </p:cNvSpPr>
          <p:nvPr/>
        </p:nvSpPr>
        <p:spPr bwMode="auto">
          <a:xfrm flipV="1">
            <a:off x="1714500" y="2933700"/>
            <a:ext cx="2413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523330" name="Object 66"/>
          <p:cNvGraphicFramePr>
            <a:graphicFrameLocks noChangeAspect="1"/>
          </p:cNvGraphicFramePr>
          <p:nvPr/>
        </p:nvGraphicFramePr>
        <p:xfrm>
          <a:off x="5276850" y="2559050"/>
          <a:ext cx="33004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6" name="Equation" r:id="rId4" imgW="2044700" imgH="444500" progId="Equation.3">
                  <p:embed/>
                </p:oleObj>
              </mc:Choice>
              <mc:Fallback>
                <p:oleObj name="Equation" r:id="rId4" imgW="2044700" imgH="4445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6850" y="2559050"/>
                        <a:ext cx="3300413" cy="71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3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819150" y="268288"/>
            <a:ext cx="7694613" cy="836612"/>
          </a:xfrm>
          <a:noFill/>
        </p:spPr>
        <p:txBody>
          <a:bodyPr lIns="69850" tIns="33338" rIns="69850" bIns="33338" anchor="b"/>
          <a:lstStyle/>
          <a:p>
            <a:r>
              <a:rPr lang="en-US" altLang="en-US"/>
              <a:t>Calculo do sistema  do olho -  </a:t>
            </a:r>
            <a:r>
              <a:rPr lang="en-US" altLang="en-US" i="1">
                <a:latin typeface="Times New Roman" pitchFamily="18" charset="0"/>
              </a:rPr>
              <a:t>x</a:t>
            </a:r>
            <a:r>
              <a:rPr lang="en-US" altLang="en-US" i="1" baseline="-25000">
                <a:latin typeface="Times New Roman" pitchFamily="18" charset="0"/>
              </a:rPr>
              <a:t>e</a:t>
            </a:r>
            <a:r>
              <a:rPr lang="en-US" altLang="en-US" i="1">
                <a:latin typeface="Times New Roman" pitchFamily="18" charset="0"/>
              </a:rPr>
              <a:t> y</a:t>
            </a:r>
            <a:r>
              <a:rPr lang="en-US" altLang="en-US" i="1" baseline="-25000">
                <a:latin typeface="Times New Roman" pitchFamily="18" charset="0"/>
              </a:rPr>
              <a:t>e</a:t>
            </a:r>
            <a:r>
              <a:rPr lang="en-US" altLang="en-US" i="1">
                <a:latin typeface="Times New Roman" pitchFamily="18" charset="0"/>
              </a:rPr>
              <a:t> z</a:t>
            </a:r>
            <a:r>
              <a:rPr lang="en-US" altLang="en-US" i="1" baseline="-25000">
                <a:latin typeface="Times New Roman" pitchFamily="18" charset="0"/>
              </a:rPr>
              <a:t>e</a:t>
            </a:r>
          </a:p>
        </p:txBody>
      </p:sp>
      <p:sp>
        <p:nvSpPr>
          <p:cNvPr id="28676" name="Line 3"/>
          <p:cNvSpPr>
            <a:spLocks noChangeShapeType="1"/>
          </p:cNvSpPr>
          <p:nvPr/>
        </p:nvSpPr>
        <p:spPr bwMode="auto">
          <a:xfrm flipV="1">
            <a:off x="2122488" y="2028825"/>
            <a:ext cx="1087437" cy="2298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 flipV="1">
            <a:off x="465138" y="2041525"/>
            <a:ext cx="2725737" cy="1084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 flipV="1">
            <a:off x="2457450" y="2041525"/>
            <a:ext cx="752475" cy="660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 flipV="1">
            <a:off x="485775" y="2005013"/>
            <a:ext cx="2755900" cy="2019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AutoShape 7"/>
          <p:cNvSpPr>
            <a:spLocks noChangeArrowheads="1"/>
          </p:cNvSpPr>
          <p:nvPr/>
        </p:nvSpPr>
        <p:spPr bwMode="auto">
          <a:xfrm rot="5400000">
            <a:off x="1945482" y="2485231"/>
            <a:ext cx="584200" cy="804863"/>
          </a:xfrm>
          <a:prstGeom prst="parallelogram">
            <a:avLst>
              <a:gd name="adj" fmla="val 2499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1" name="Line 8"/>
          <p:cNvSpPr>
            <a:spLocks noChangeShapeType="1"/>
          </p:cNvSpPr>
          <p:nvPr/>
        </p:nvSpPr>
        <p:spPr bwMode="auto">
          <a:xfrm flipV="1">
            <a:off x="1949450" y="2903538"/>
            <a:ext cx="274638" cy="244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Line 9"/>
          <p:cNvSpPr>
            <a:spLocks noChangeShapeType="1"/>
          </p:cNvSpPr>
          <p:nvPr/>
        </p:nvSpPr>
        <p:spPr bwMode="auto">
          <a:xfrm flipV="1">
            <a:off x="2112963" y="2041525"/>
            <a:ext cx="1096962" cy="1395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Oval 10"/>
          <p:cNvSpPr>
            <a:spLocks noChangeArrowheads="1"/>
          </p:cNvSpPr>
          <p:nvPr/>
        </p:nvSpPr>
        <p:spPr bwMode="auto">
          <a:xfrm>
            <a:off x="1917700" y="3116263"/>
            <a:ext cx="74613" cy="539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4" name="Rectangle 11"/>
          <p:cNvSpPr>
            <a:spLocks noChangeArrowheads="1"/>
          </p:cNvSpPr>
          <p:nvPr/>
        </p:nvSpPr>
        <p:spPr bwMode="auto">
          <a:xfrm>
            <a:off x="1931988" y="3017838"/>
            <a:ext cx="7302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center</a:t>
            </a:r>
          </a:p>
        </p:txBody>
      </p:sp>
      <p:sp>
        <p:nvSpPr>
          <p:cNvPr id="28685" name="Rectangle 12"/>
          <p:cNvSpPr>
            <a:spLocks noChangeArrowheads="1"/>
          </p:cNvSpPr>
          <p:nvPr/>
        </p:nvSpPr>
        <p:spPr bwMode="auto">
          <a:xfrm>
            <a:off x="3187700" y="1909763"/>
            <a:ext cx="4508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eye</a:t>
            </a:r>
          </a:p>
        </p:txBody>
      </p:sp>
      <p:sp>
        <p:nvSpPr>
          <p:cNvPr id="28686" name="Oval 13"/>
          <p:cNvSpPr>
            <a:spLocks noChangeArrowheads="1"/>
          </p:cNvSpPr>
          <p:nvPr/>
        </p:nvSpPr>
        <p:spPr bwMode="auto">
          <a:xfrm>
            <a:off x="3167063" y="2016125"/>
            <a:ext cx="76200" cy="539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87" name="Line 14"/>
          <p:cNvSpPr>
            <a:spLocks noChangeShapeType="1"/>
          </p:cNvSpPr>
          <p:nvPr/>
        </p:nvSpPr>
        <p:spPr bwMode="auto">
          <a:xfrm flipH="1" flipV="1">
            <a:off x="2863850" y="1819275"/>
            <a:ext cx="341313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8" name="Rectangle 15"/>
          <p:cNvSpPr>
            <a:spLocks noChangeArrowheads="1"/>
          </p:cNvSpPr>
          <p:nvPr/>
        </p:nvSpPr>
        <p:spPr bwMode="auto">
          <a:xfrm>
            <a:off x="2747963" y="1477963"/>
            <a:ext cx="4889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vup</a:t>
            </a:r>
          </a:p>
        </p:txBody>
      </p:sp>
      <p:grpSp>
        <p:nvGrpSpPr>
          <p:cNvPr id="28689" name="Group 16"/>
          <p:cNvGrpSpPr>
            <a:grpSpLocks/>
          </p:cNvGrpSpPr>
          <p:nvPr/>
        </p:nvGrpSpPr>
        <p:grpSpPr bwMode="auto">
          <a:xfrm>
            <a:off x="1239838" y="2755900"/>
            <a:ext cx="1739900" cy="1508125"/>
            <a:chOff x="586" y="1783"/>
            <a:chExt cx="822" cy="975"/>
          </a:xfrm>
        </p:grpSpPr>
        <p:sp>
          <p:nvSpPr>
            <p:cNvPr id="28750" name="Line 17"/>
            <p:cNvSpPr>
              <a:spLocks noChangeShapeType="1"/>
            </p:cNvSpPr>
            <p:nvPr/>
          </p:nvSpPr>
          <p:spPr bwMode="auto">
            <a:xfrm flipV="1">
              <a:off x="830" y="1900"/>
              <a:ext cx="0" cy="4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51" name="AutoShape 18"/>
            <p:cNvSpPr>
              <a:spLocks noChangeArrowheads="1"/>
            </p:cNvSpPr>
            <p:nvPr/>
          </p:nvSpPr>
          <p:spPr bwMode="auto">
            <a:xfrm>
              <a:off x="817" y="1835"/>
              <a:ext cx="28" cy="80"/>
            </a:xfrm>
            <a:prstGeom prst="triangle">
              <a:avLst>
                <a:gd name="adj" fmla="val 499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52" name="Line 19"/>
            <p:cNvSpPr>
              <a:spLocks noChangeShapeType="1"/>
            </p:cNvSpPr>
            <p:nvPr/>
          </p:nvSpPr>
          <p:spPr bwMode="auto">
            <a:xfrm>
              <a:off x="772" y="2318"/>
              <a:ext cx="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53" name="AutoShape 20"/>
            <p:cNvSpPr>
              <a:spLocks noChangeArrowheads="1"/>
            </p:cNvSpPr>
            <p:nvPr/>
          </p:nvSpPr>
          <p:spPr bwMode="auto">
            <a:xfrm rot="5400000">
              <a:off x="1341" y="2279"/>
              <a:ext cx="28" cy="80"/>
            </a:xfrm>
            <a:prstGeom prst="triangle">
              <a:avLst>
                <a:gd name="adj" fmla="val 499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54" name="Line 21"/>
            <p:cNvSpPr>
              <a:spLocks noChangeShapeType="1"/>
            </p:cNvSpPr>
            <p:nvPr/>
          </p:nvSpPr>
          <p:spPr bwMode="auto">
            <a:xfrm flipH="1">
              <a:off x="629" y="2276"/>
              <a:ext cx="239" cy="2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55" name="AutoShape 22"/>
            <p:cNvSpPr>
              <a:spLocks noChangeArrowheads="1"/>
            </p:cNvSpPr>
            <p:nvPr/>
          </p:nvSpPr>
          <p:spPr bwMode="auto">
            <a:xfrm rot="-8280000">
              <a:off x="616" y="2535"/>
              <a:ext cx="28" cy="80"/>
            </a:xfrm>
            <a:prstGeom prst="triangle">
              <a:avLst>
                <a:gd name="adj" fmla="val 49995"/>
              </a:avLst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56" name="AutoShape 23"/>
            <p:cNvSpPr>
              <a:spLocks noChangeArrowheads="1"/>
            </p:cNvSpPr>
            <p:nvPr/>
          </p:nvSpPr>
          <p:spPr bwMode="auto">
            <a:xfrm>
              <a:off x="803" y="2276"/>
              <a:ext cx="314" cy="88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57" name="AutoShape 24"/>
            <p:cNvSpPr>
              <a:spLocks noChangeArrowheads="1"/>
            </p:cNvSpPr>
            <p:nvPr/>
          </p:nvSpPr>
          <p:spPr bwMode="auto">
            <a:xfrm>
              <a:off x="737" y="2341"/>
              <a:ext cx="346" cy="100"/>
            </a:xfrm>
            <a:prstGeom prst="cube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58" name="Rectangle 25"/>
            <p:cNvSpPr>
              <a:spLocks noChangeArrowheads="1"/>
            </p:cNvSpPr>
            <p:nvPr/>
          </p:nvSpPr>
          <p:spPr bwMode="auto">
            <a:xfrm>
              <a:off x="586" y="2563"/>
              <a:ext cx="145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 b="1" i="0"/>
                <a:t>z</a:t>
              </a:r>
              <a:r>
                <a:rPr lang="en-US" altLang="en-US" sz="1800" b="1" baseline="-25000"/>
                <a:t>0</a:t>
              </a:r>
            </a:p>
          </p:txBody>
        </p:sp>
        <p:sp>
          <p:nvSpPr>
            <p:cNvPr id="28759" name="Rectangle 26"/>
            <p:cNvSpPr>
              <a:spLocks noChangeArrowheads="1"/>
            </p:cNvSpPr>
            <p:nvPr/>
          </p:nvSpPr>
          <p:spPr bwMode="auto">
            <a:xfrm>
              <a:off x="652" y="1783"/>
              <a:ext cx="150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 b="1" i="0"/>
                <a:t>y</a:t>
              </a:r>
              <a:r>
                <a:rPr lang="en-US" altLang="en-US" sz="1800" b="1" baseline="-25000"/>
                <a:t>0</a:t>
              </a:r>
            </a:p>
          </p:txBody>
        </p:sp>
        <p:sp>
          <p:nvSpPr>
            <p:cNvPr id="28760" name="Rectangle 27"/>
            <p:cNvSpPr>
              <a:spLocks noChangeArrowheads="1"/>
            </p:cNvSpPr>
            <p:nvPr/>
          </p:nvSpPr>
          <p:spPr bwMode="auto">
            <a:xfrm>
              <a:off x="1258" y="2329"/>
              <a:ext cx="150" cy="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500" b="1" i="0"/>
                <a:t>x</a:t>
              </a:r>
              <a:r>
                <a:rPr lang="en-US" altLang="en-US" sz="1800" b="1" baseline="-25000"/>
                <a:t>0</a:t>
              </a:r>
            </a:p>
          </p:txBody>
        </p:sp>
      </p:grpSp>
      <p:sp>
        <p:nvSpPr>
          <p:cNvPr id="28690" name="AutoShape 28"/>
          <p:cNvSpPr>
            <a:spLocks noChangeArrowheads="1"/>
          </p:cNvSpPr>
          <p:nvPr/>
        </p:nvSpPr>
        <p:spPr bwMode="auto">
          <a:xfrm rot="5400000">
            <a:off x="713582" y="2910681"/>
            <a:ext cx="1181100" cy="1630363"/>
          </a:xfrm>
          <a:prstGeom prst="parallelogram">
            <a:avLst>
              <a:gd name="adj" fmla="val 24995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8691" name="Rectangle 29"/>
          <p:cNvSpPr>
            <a:spLocks noChangeArrowheads="1"/>
          </p:cNvSpPr>
          <p:nvPr/>
        </p:nvSpPr>
        <p:spPr bwMode="auto">
          <a:xfrm>
            <a:off x="2654300" y="2486025"/>
            <a:ext cx="56515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view</a:t>
            </a:r>
          </a:p>
        </p:txBody>
      </p:sp>
      <p:sp>
        <p:nvSpPr>
          <p:cNvPr id="28692" name="Line 30"/>
          <p:cNvSpPr>
            <a:spLocks noChangeShapeType="1"/>
          </p:cNvSpPr>
          <p:nvPr/>
        </p:nvSpPr>
        <p:spPr bwMode="auto">
          <a:xfrm flipV="1">
            <a:off x="3219450" y="1657350"/>
            <a:ext cx="43815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3" name="Line 31"/>
          <p:cNvSpPr>
            <a:spLocks noChangeShapeType="1"/>
          </p:cNvSpPr>
          <p:nvPr/>
        </p:nvSpPr>
        <p:spPr bwMode="auto">
          <a:xfrm flipH="1" flipV="1">
            <a:off x="2552700" y="1922463"/>
            <a:ext cx="638175" cy="1158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94" name="Rectangle 32"/>
          <p:cNvSpPr>
            <a:spLocks noChangeArrowheads="1"/>
          </p:cNvSpPr>
          <p:nvPr/>
        </p:nvSpPr>
        <p:spPr bwMode="auto">
          <a:xfrm>
            <a:off x="3668713" y="1676400"/>
            <a:ext cx="304800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/>
              <a:t>z</a:t>
            </a:r>
            <a:r>
              <a:rPr lang="en-US" altLang="en-US" sz="1800" b="1" baseline="-25000"/>
              <a:t>e</a:t>
            </a:r>
          </a:p>
        </p:txBody>
      </p:sp>
      <p:sp>
        <p:nvSpPr>
          <p:cNvPr id="28695" name="Rectangle 33"/>
          <p:cNvSpPr>
            <a:spLocks noChangeArrowheads="1"/>
          </p:cNvSpPr>
          <p:nvPr/>
        </p:nvSpPr>
        <p:spPr bwMode="auto">
          <a:xfrm>
            <a:off x="2182813" y="1739900"/>
            <a:ext cx="430212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/>
              <a:t>x</a:t>
            </a:r>
            <a:r>
              <a:rPr lang="en-US" altLang="en-US" sz="2800" b="1" baseline="-25000"/>
              <a:t>e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4071938" y="3073400"/>
            <a:ext cx="3478212" cy="3159125"/>
            <a:chOff x="2565" y="1936"/>
            <a:chExt cx="2191" cy="1990"/>
          </a:xfrm>
        </p:grpSpPr>
        <p:sp>
          <p:nvSpPr>
            <p:cNvPr id="28717" name="Line 35"/>
            <p:cNvSpPr>
              <a:spLocks noChangeShapeType="1"/>
            </p:cNvSpPr>
            <p:nvPr/>
          </p:nvSpPr>
          <p:spPr bwMode="auto">
            <a:xfrm flipV="1">
              <a:off x="3601" y="2477"/>
              <a:ext cx="684" cy="14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8" name="Line 36"/>
            <p:cNvSpPr>
              <a:spLocks noChangeShapeType="1"/>
            </p:cNvSpPr>
            <p:nvPr/>
          </p:nvSpPr>
          <p:spPr bwMode="auto">
            <a:xfrm flipV="1">
              <a:off x="2565" y="2486"/>
              <a:ext cx="1708" cy="6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9" name="Line 37"/>
            <p:cNvSpPr>
              <a:spLocks noChangeShapeType="1"/>
            </p:cNvSpPr>
            <p:nvPr/>
          </p:nvSpPr>
          <p:spPr bwMode="auto">
            <a:xfrm flipV="1">
              <a:off x="3812" y="2486"/>
              <a:ext cx="473" cy="4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20" name="Line 38"/>
            <p:cNvSpPr>
              <a:spLocks noChangeShapeType="1"/>
            </p:cNvSpPr>
            <p:nvPr/>
          </p:nvSpPr>
          <p:spPr bwMode="auto">
            <a:xfrm flipV="1">
              <a:off x="2570" y="2462"/>
              <a:ext cx="1735" cy="127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21" name="AutoShape 39"/>
            <p:cNvSpPr>
              <a:spLocks noChangeArrowheads="1"/>
            </p:cNvSpPr>
            <p:nvPr/>
          </p:nvSpPr>
          <p:spPr bwMode="auto">
            <a:xfrm rot="5400000">
              <a:off x="3487" y="2762"/>
              <a:ext cx="374" cy="507"/>
            </a:xfrm>
            <a:prstGeom prst="parallelogram">
              <a:avLst>
                <a:gd name="adj" fmla="val 249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2" name="Line 40"/>
            <p:cNvSpPr>
              <a:spLocks noChangeShapeType="1"/>
            </p:cNvSpPr>
            <p:nvPr/>
          </p:nvSpPr>
          <p:spPr bwMode="auto">
            <a:xfrm flipV="1">
              <a:off x="3492" y="3028"/>
              <a:ext cx="173" cy="1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lg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23" name="Line 41"/>
            <p:cNvSpPr>
              <a:spLocks noChangeShapeType="1"/>
            </p:cNvSpPr>
            <p:nvPr/>
          </p:nvSpPr>
          <p:spPr bwMode="auto">
            <a:xfrm flipV="1">
              <a:off x="3594" y="2486"/>
              <a:ext cx="691" cy="8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24" name="Oval 42"/>
            <p:cNvSpPr>
              <a:spLocks noChangeArrowheads="1"/>
            </p:cNvSpPr>
            <p:nvPr/>
          </p:nvSpPr>
          <p:spPr bwMode="auto">
            <a:xfrm>
              <a:off x="3472" y="3163"/>
              <a:ext cx="46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5" name="Rectangle 43"/>
            <p:cNvSpPr>
              <a:spLocks noChangeArrowheads="1"/>
            </p:cNvSpPr>
            <p:nvPr/>
          </p:nvSpPr>
          <p:spPr bwMode="auto">
            <a:xfrm>
              <a:off x="3481" y="3101"/>
              <a:ext cx="420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center</a:t>
              </a:r>
            </a:p>
          </p:txBody>
        </p:sp>
        <p:sp>
          <p:nvSpPr>
            <p:cNvPr id="28726" name="Rectangle 44"/>
            <p:cNvSpPr>
              <a:spLocks noChangeArrowheads="1"/>
            </p:cNvSpPr>
            <p:nvPr/>
          </p:nvSpPr>
          <p:spPr bwMode="auto">
            <a:xfrm>
              <a:off x="4272" y="2402"/>
              <a:ext cx="263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eye</a:t>
              </a:r>
            </a:p>
          </p:txBody>
        </p:sp>
        <p:sp>
          <p:nvSpPr>
            <p:cNvPr id="28727" name="Oval 45"/>
            <p:cNvSpPr>
              <a:spLocks noChangeArrowheads="1"/>
            </p:cNvSpPr>
            <p:nvPr/>
          </p:nvSpPr>
          <p:spPr bwMode="auto">
            <a:xfrm>
              <a:off x="4259" y="2469"/>
              <a:ext cx="48" cy="34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28" name="Line 46"/>
            <p:cNvSpPr>
              <a:spLocks noChangeShapeType="1"/>
            </p:cNvSpPr>
            <p:nvPr/>
          </p:nvSpPr>
          <p:spPr bwMode="auto">
            <a:xfrm flipH="1" flipV="1">
              <a:off x="4068" y="2345"/>
              <a:ext cx="215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29" name="Rectangle 47"/>
            <p:cNvSpPr>
              <a:spLocks noChangeArrowheads="1"/>
            </p:cNvSpPr>
            <p:nvPr/>
          </p:nvSpPr>
          <p:spPr bwMode="auto">
            <a:xfrm>
              <a:off x="3824" y="2161"/>
              <a:ext cx="227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up</a:t>
              </a:r>
            </a:p>
          </p:txBody>
        </p:sp>
        <p:grpSp>
          <p:nvGrpSpPr>
            <p:cNvPr id="28730" name="Group 48"/>
            <p:cNvGrpSpPr>
              <a:grpSpLocks/>
            </p:cNvGrpSpPr>
            <p:nvPr/>
          </p:nvGrpSpPr>
          <p:grpSpPr bwMode="auto">
            <a:xfrm>
              <a:off x="3045" y="2936"/>
              <a:ext cx="1084" cy="931"/>
              <a:chOff x="2284" y="3014"/>
              <a:chExt cx="813" cy="955"/>
            </a:xfrm>
          </p:grpSpPr>
          <p:sp>
            <p:nvSpPr>
              <p:cNvPr id="28739" name="Line 49"/>
              <p:cNvSpPr>
                <a:spLocks noChangeShapeType="1"/>
              </p:cNvSpPr>
              <p:nvPr/>
            </p:nvSpPr>
            <p:spPr bwMode="auto">
              <a:xfrm flipV="1">
                <a:off x="2528" y="3131"/>
                <a:ext cx="0" cy="4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40" name="AutoShape 50"/>
              <p:cNvSpPr>
                <a:spLocks noChangeArrowheads="1"/>
              </p:cNvSpPr>
              <p:nvPr/>
            </p:nvSpPr>
            <p:spPr bwMode="auto">
              <a:xfrm>
                <a:off x="2515" y="3066"/>
                <a:ext cx="28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8741" name="Line 51"/>
              <p:cNvSpPr>
                <a:spLocks noChangeShapeType="1"/>
              </p:cNvSpPr>
              <p:nvPr/>
            </p:nvSpPr>
            <p:spPr bwMode="auto">
              <a:xfrm>
                <a:off x="2470" y="3549"/>
                <a:ext cx="56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42" name="AutoShape 52"/>
              <p:cNvSpPr>
                <a:spLocks noChangeArrowheads="1"/>
              </p:cNvSpPr>
              <p:nvPr/>
            </p:nvSpPr>
            <p:spPr bwMode="auto">
              <a:xfrm rot="5400000">
                <a:off x="3039" y="3510"/>
                <a:ext cx="28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8743" name="Line 53"/>
              <p:cNvSpPr>
                <a:spLocks noChangeShapeType="1"/>
              </p:cNvSpPr>
              <p:nvPr/>
            </p:nvSpPr>
            <p:spPr bwMode="auto">
              <a:xfrm flipH="1">
                <a:off x="2327" y="3507"/>
                <a:ext cx="239" cy="29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44" name="AutoShape 54"/>
              <p:cNvSpPr>
                <a:spLocks noChangeArrowheads="1"/>
              </p:cNvSpPr>
              <p:nvPr/>
            </p:nvSpPr>
            <p:spPr bwMode="auto">
              <a:xfrm rot="-8280000">
                <a:off x="2314" y="3766"/>
                <a:ext cx="28" cy="80"/>
              </a:xfrm>
              <a:prstGeom prst="triangle">
                <a:avLst>
                  <a:gd name="adj" fmla="val 49995"/>
                </a:avLst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8745" name="AutoShape 55"/>
              <p:cNvSpPr>
                <a:spLocks noChangeArrowheads="1"/>
              </p:cNvSpPr>
              <p:nvPr/>
            </p:nvSpPr>
            <p:spPr bwMode="auto">
              <a:xfrm>
                <a:off x="2501" y="3507"/>
                <a:ext cx="314" cy="88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8746" name="AutoShape 56"/>
              <p:cNvSpPr>
                <a:spLocks noChangeArrowheads="1"/>
              </p:cNvSpPr>
              <p:nvPr/>
            </p:nvSpPr>
            <p:spPr bwMode="auto">
              <a:xfrm>
                <a:off x="2435" y="3572"/>
                <a:ext cx="346" cy="100"/>
              </a:xfrm>
              <a:prstGeom prst="cube">
                <a:avLst>
                  <a:gd name="adj" fmla="val 24995"/>
                </a:avLst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8747" name="Rectangle 57"/>
              <p:cNvSpPr>
                <a:spLocks noChangeArrowheads="1"/>
              </p:cNvSpPr>
              <p:nvPr/>
            </p:nvSpPr>
            <p:spPr bwMode="auto">
              <a:xfrm>
                <a:off x="2284" y="3794"/>
                <a:ext cx="137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b="1" i="0"/>
                  <a:t>z</a:t>
                </a:r>
                <a:r>
                  <a:rPr lang="en-US" altLang="en-US" sz="1600" b="1" baseline="-25000"/>
                  <a:t>0</a:t>
                </a:r>
              </a:p>
            </p:txBody>
          </p:sp>
          <p:sp>
            <p:nvSpPr>
              <p:cNvPr id="28748" name="Rectangle 58"/>
              <p:cNvSpPr>
                <a:spLocks noChangeArrowheads="1"/>
              </p:cNvSpPr>
              <p:nvPr/>
            </p:nvSpPr>
            <p:spPr bwMode="auto">
              <a:xfrm>
                <a:off x="2350" y="3014"/>
                <a:ext cx="141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b="1" i="0"/>
                  <a:t>y</a:t>
                </a:r>
                <a:r>
                  <a:rPr lang="en-US" altLang="en-US" sz="1600" b="1" baseline="-25000"/>
                  <a:t>0</a:t>
                </a:r>
              </a:p>
            </p:txBody>
          </p:sp>
          <p:sp>
            <p:nvSpPr>
              <p:cNvPr id="28749" name="Rectangle 59"/>
              <p:cNvSpPr>
                <a:spLocks noChangeArrowheads="1"/>
              </p:cNvSpPr>
              <p:nvPr/>
            </p:nvSpPr>
            <p:spPr bwMode="auto">
              <a:xfrm>
                <a:off x="2956" y="3560"/>
                <a:ext cx="141" cy="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3025" tIns="36512" rIns="73025" bIns="36512">
                <a:spAutoFit/>
              </a:bodyPr>
              <a:lstStyle>
                <a:lvl1pPr defTabSz="585788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defTabSz="585788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defTabSz="585788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defTabSz="585788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defTabSz="585788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defTabSz="585788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300" b="1" i="0"/>
                  <a:t>x</a:t>
                </a:r>
                <a:r>
                  <a:rPr lang="en-US" altLang="en-US" sz="1600" b="1" baseline="-25000"/>
                  <a:t>0</a:t>
                </a:r>
              </a:p>
            </p:txBody>
          </p:sp>
        </p:grpSp>
        <p:sp>
          <p:nvSpPr>
            <p:cNvPr id="28731" name="AutoShape 60"/>
            <p:cNvSpPr>
              <a:spLocks noChangeArrowheads="1"/>
            </p:cNvSpPr>
            <p:nvPr/>
          </p:nvSpPr>
          <p:spPr bwMode="auto">
            <a:xfrm rot="5400000">
              <a:off x="2713" y="3034"/>
              <a:ext cx="744" cy="1026"/>
            </a:xfrm>
            <a:prstGeom prst="parallelogram">
              <a:avLst>
                <a:gd name="adj" fmla="val 24995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32" name="Rectangle 61"/>
            <p:cNvSpPr>
              <a:spLocks noChangeArrowheads="1"/>
            </p:cNvSpPr>
            <p:nvPr/>
          </p:nvSpPr>
          <p:spPr bwMode="auto">
            <a:xfrm>
              <a:off x="3936" y="2765"/>
              <a:ext cx="327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view</a:t>
              </a:r>
            </a:p>
          </p:txBody>
        </p:sp>
        <p:sp>
          <p:nvSpPr>
            <p:cNvPr id="28733" name="Line 62"/>
            <p:cNvSpPr>
              <a:spLocks noChangeShapeType="1"/>
            </p:cNvSpPr>
            <p:nvPr/>
          </p:nvSpPr>
          <p:spPr bwMode="auto">
            <a:xfrm flipV="1">
              <a:off x="4292" y="2243"/>
              <a:ext cx="276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4" name="Line 63"/>
            <p:cNvSpPr>
              <a:spLocks noChangeShapeType="1"/>
            </p:cNvSpPr>
            <p:nvPr/>
          </p:nvSpPr>
          <p:spPr bwMode="auto">
            <a:xfrm flipH="1" flipV="1">
              <a:off x="3872" y="2411"/>
              <a:ext cx="401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5" name="Rectangle 64"/>
            <p:cNvSpPr>
              <a:spLocks noChangeArrowheads="1"/>
            </p:cNvSpPr>
            <p:nvPr/>
          </p:nvSpPr>
          <p:spPr bwMode="auto">
            <a:xfrm>
              <a:off x="4575" y="2255"/>
              <a:ext cx="181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z</a:t>
              </a:r>
              <a:r>
                <a:rPr lang="en-US" altLang="en-US" sz="1600" b="1" baseline="-25000"/>
                <a:t>e</a:t>
              </a:r>
            </a:p>
          </p:txBody>
        </p:sp>
        <p:sp>
          <p:nvSpPr>
            <p:cNvPr id="28736" name="Rectangle 65"/>
            <p:cNvSpPr>
              <a:spLocks noChangeArrowheads="1"/>
            </p:cNvSpPr>
            <p:nvPr/>
          </p:nvSpPr>
          <p:spPr bwMode="auto">
            <a:xfrm>
              <a:off x="3622" y="2354"/>
              <a:ext cx="195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b="1"/>
                <a:t>x</a:t>
              </a:r>
              <a:r>
                <a:rPr lang="en-US" altLang="en-US" sz="1600" b="1" baseline="-25000"/>
                <a:t>e</a:t>
              </a:r>
            </a:p>
          </p:txBody>
        </p:sp>
        <p:sp>
          <p:nvSpPr>
            <p:cNvPr id="28737" name="Rectangle 66"/>
            <p:cNvSpPr>
              <a:spLocks noChangeArrowheads="1"/>
            </p:cNvSpPr>
            <p:nvPr/>
          </p:nvSpPr>
          <p:spPr bwMode="auto">
            <a:xfrm>
              <a:off x="4303" y="1936"/>
              <a:ext cx="234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y</a:t>
              </a:r>
              <a:r>
                <a:rPr lang="en-US" altLang="en-US" sz="2400" b="1" baseline="-25000"/>
                <a:t>e</a:t>
              </a:r>
            </a:p>
          </p:txBody>
        </p:sp>
        <p:sp>
          <p:nvSpPr>
            <p:cNvPr id="28738" name="Line 67"/>
            <p:cNvSpPr>
              <a:spLocks noChangeShapeType="1"/>
            </p:cNvSpPr>
            <p:nvPr/>
          </p:nvSpPr>
          <p:spPr bwMode="auto">
            <a:xfrm flipV="1">
              <a:off x="4288" y="2053"/>
              <a:ext cx="0" cy="4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5397" name="Line 85"/>
          <p:cNvSpPr>
            <a:spLocks noChangeShapeType="1"/>
          </p:cNvSpPr>
          <p:nvPr/>
        </p:nvSpPr>
        <p:spPr bwMode="auto">
          <a:xfrm>
            <a:off x="3098800" y="3216275"/>
            <a:ext cx="1879600" cy="742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25398" name="Object 86"/>
          <p:cNvGraphicFramePr>
            <a:graphicFrameLocks noChangeAspect="1"/>
          </p:cNvGraphicFramePr>
          <p:nvPr/>
        </p:nvGraphicFramePr>
        <p:xfrm>
          <a:off x="4735513" y="1747838"/>
          <a:ext cx="2786062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1" name="Equation" r:id="rId4" imgW="1396394" imgH="444307" progId="Equation.3">
                  <p:embed/>
                </p:oleObj>
              </mc:Choice>
              <mc:Fallback>
                <p:oleObj name="Equation" r:id="rId4" imgW="1396394" imgH="444307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5513" y="1747838"/>
                        <a:ext cx="2786062" cy="88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399" name="Object 87"/>
          <p:cNvGraphicFramePr>
            <a:graphicFrameLocks noChangeAspect="1"/>
          </p:cNvGraphicFramePr>
          <p:nvPr/>
        </p:nvGraphicFramePr>
        <p:xfrm>
          <a:off x="6635750" y="5842000"/>
          <a:ext cx="187960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2" name="Equation" r:id="rId6" imgW="723586" imgH="228501" progId="Equation.3">
                  <p:embed/>
                </p:oleObj>
              </mc:Choice>
              <mc:Fallback>
                <p:oleObj name="Equation" r:id="rId6" imgW="723586" imgH="228501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0" y="5842000"/>
                        <a:ext cx="187960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700" name="Group 88"/>
          <p:cNvGrpSpPr>
            <a:grpSpLocks/>
          </p:cNvGrpSpPr>
          <p:nvPr/>
        </p:nvGrpSpPr>
        <p:grpSpPr bwMode="auto">
          <a:xfrm>
            <a:off x="660400" y="4541838"/>
            <a:ext cx="2205038" cy="2033587"/>
            <a:chOff x="2160" y="881"/>
            <a:chExt cx="1389" cy="1281"/>
          </a:xfrm>
        </p:grpSpPr>
        <p:sp>
          <p:nvSpPr>
            <p:cNvPr id="28701" name="Rectangle 89"/>
            <p:cNvSpPr>
              <a:spLocks noChangeArrowheads="1"/>
            </p:cNvSpPr>
            <p:nvPr/>
          </p:nvSpPr>
          <p:spPr bwMode="auto">
            <a:xfrm>
              <a:off x="2991" y="1519"/>
              <a:ext cx="391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eye</a:t>
              </a:r>
            </a:p>
          </p:txBody>
        </p:sp>
        <p:sp>
          <p:nvSpPr>
            <p:cNvPr id="28702" name="Oval 90"/>
            <p:cNvSpPr>
              <a:spLocks noChangeArrowheads="1"/>
            </p:cNvSpPr>
            <p:nvPr/>
          </p:nvSpPr>
          <p:spPr bwMode="auto">
            <a:xfrm>
              <a:off x="2997" y="1488"/>
              <a:ext cx="53" cy="37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03" name="Line 91"/>
            <p:cNvSpPr>
              <a:spLocks noChangeShapeType="1"/>
            </p:cNvSpPr>
            <p:nvPr/>
          </p:nvSpPr>
          <p:spPr bwMode="auto">
            <a:xfrm flipH="1" flipV="1">
              <a:off x="2592" y="1200"/>
              <a:ext cx="431" cy="3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04" name="Rectangle 92"/>
            <p:cNvSpPr>
              <a:spLocks noChangeArrowheads="1"/>
            </p:cNvSpPr>
            <p:nvPr/>
          </p:nvSpPr>
          <p:spPr bwMode="auto">
            <a:xfrm>
              <a:off x="2160" y="1152"/>
              <a:ext cx="29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up</a:t>
              </a:r>
            </a:p>
          </p:txBody>
        </p:sp>
        <p:sp>
          <p:nvSpPr>
            <p:cNvPr id="28705" name="Line 93"/>
            <p:cNvSpPr>
              <a:spLocks noChangeShapeType="1"/>
            </p:cNvSpPr>
            <p:nvPr/>
          </p:nvSpPr>
          <p:spPr bwMode="auto">
            <a:xfrm flipV="1">
              <a:off x="3034" y="1240"/>
              <a:ext cx="309" cy="26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06" name="Line 94"/>
            <p:cNvSpPr>
              <a:spLocks noChangeShapeType="1"/>
            </p:cNvSpPr>
            <p:nvPr/>
          </p:nvSpPr>
          <p:spPr bwMode="auto">
            <a:xfrm flipH="1" flipV="1">
              <a:off x="2369" y="1386"/>
              <a:ext cx="644" cy="1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07" name="Rectangle 95"/>
            <p:cNvSpPr>
              <a:spLocks noChangeArrowheads="1"/>
            </p:cNvSpPr>
            <p:nvPr/>
          </p:nvSpPr>
          <p:spPr bwMode="auto">
            <a:xfrm>
              <a:off x="3315" y="1150"/>
              <a:ext cx="234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z</a:t>
              </a:r>
              <a:r>
                <a:rPr lang="en-US" altLang="en-US" sz="2400" b="1" baseline="-25000"/>
                <a:t>e</a:t>
              </a:r>
            </a:p>
          </p:txBody>
        </p:sp>
        <p:sp>
          <p:nvSpPr>
            <p:cNvPr id="28708" name="Rectangle 96"/>
            <p:cNvSpPr>
              <a:spLocks noChangeArrowheads="1"/>
            </p:cNvSpPr>
            <p:nvPr/>
          </p:nvSpPr>
          <p:spPr bwMode="auto">
            <a:xfrm>
              <a:off x="2400" y="912"/>
              <a:ext cx="24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x</a:t>
              </a:r>
              <a:r>
                <a:rPr lang="en-US" altLang="en-US" sz="2400" b="1" baseline="-25000"/>
                <a:t>e</a:t>
              </a:r>
            </a:p>
          </p:txBody>
        </p:sp>
        <p:sp>
          <p:nvSpPr>
            <p:cNvPr id="28709" name="Rectangle 97"/>
            <p:cNvSpPr>
              <a:spLocks noChangeArrowheads="1"/>
            </p:cNvSpPr>
            <p:nvPr/>
          </p:nvSpPr>
          <p:spPr bwMode="auto">
            <a:xfrm>
              <a:off x="2765" y="881"/>
              <a:ext cx="245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y</a:t>
              </a:r>
              <a:r>
                <a:rPr lang="en-US" altLang="en-US" sz="2400" b="1" baseline="-25000"/>
                <a:t>e</a:t>
              </a:r>
            </a:p>
          </p:txBody>
        </p:sp>
        <p:sp>
          <p:nvSpPr>
            <p:cNvPr id="28710" name="Line 98"/>
            <p:cNvSpPr>
              <a:spLocks noChangeShapeType="1"/>
            </p:cNvSpPr>
            <p:nvPr/>
          </p:nvSpPr>
          <p:spPr bwMode="auto">
            <a:xfrm flipV="1">
              <a:off x="3029" y="1040"/>
              <a:ext cx="0" cy="4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1" name="Line 99"/>
            <p:cNvSpPr>
              <a:spLocks noChangeShapeType="1"/>
            </p:cNvSpPr>
            <p:nvPr/>
          </p:nvSpPr>
          <p:spPr bwMode="auto">
            <a:xfrm flipH="1">
              <a:off x="2405" y="1510"/>
              <a:ext cx="616" cy="5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2" name="Freeform 100"/>
            <p:cNvSpPr>
              <a:spLocks/>
            </p:cNvSpPr>
            <p:nvPr/>
          </p:nvSpPr>
          <p:spPr bwMode="auto">
            <a:xfrm>
              <a:off x="2635" y="1050"/>
              <a:ext cx="692" cy="791"/>
            </a:xfrm>
            <a:custGeom>
              <a:avLst/>
              <a:gdLst>
                <a:gd name="T0" fmla="*/ 0 w 463"/>
                <a:gd name="T1" fmla="*/ 1916 h 739"/>
                <a:gd name="T2" fmla="*/ 0 w 463"/>
                <a:gd name="T3" fmla="*/ 1862 h 739"/>
                <a:gd name="T4" fmla="*/ 0 w 463"/>
                <a:gd name="T5" fmla="*/ 1820 h 739"/>
                <a:gd name="T6" fmla="*/ 0 w 463"/>
                <a:gd name="T7" fmla="*/ 1773 h 739"/>
                <a:gd name="T8" fmla="*/ 0 w 463"/>
                <a:gd name="T9" fmla="*/ 1710 h 739"/>
                <a:gd name="T10" fmla="*/ 0 w 463"/>
                <a:gd name="T11" fmla="*/ 1618 h 739"/>
                <a:gd name="T12" fmla="*/ 0 w 463"/>
                <a:gd name="T13" fmla="*/ 1552 h 739"/>
                <a:gd name="T14" fmla="*/ 0 w 463"/>
                <a:gd name="T15" fmla="*/ 1511 h 739"/>
                <a:gd name="T16" fmla="*/ 0 w 463"/>
                <a:gd name="T17" fmla="*/ 1465 h 739"/>
                <a:gd name="T18" fmla="*/ 0 w 463"/>
                <a:gd name="T19" fmla="*/ 1414 h 739"/>
                <a:gd name="T20" fmla="*/ 0 w 463"/>
                <a:gd name="T21" fmla="*/ 1352 h 739"/>
                <a:gd name="T22" fmla="*/ 1554 w 463"/>
                <a:gd name="T23" fmla="*/ 1305 h 739"/>
                <a:gd name="T24" fmla="*/ 3361 w 463"/>
                <a:gd name="T25" fmla="*/ 1199 h 739"/>
                <a:gd name="T26" fmla="*/ 5023 w 463"/>
                <a:gd name="T27" fmla="*/ 1151 h 739"/>
                <a:gd name="T28" fmla="*/ 8294 w 463"/>
                <a:gd name="T29" fmla="*/ 1093 h 739"/>
                <a:gd name="T30" fmla="*/ 11591 w 463"/>
                <a:gd name="T31" fmla="*/ 1043 h 739"/>
                <a:gd name="T32" fmla="*/ 13401 w 463"/>
                <a:gd name="T33" fmla="*/ 978 h 739"/>
                <a:gd name="T34" fmla="*/ 18363 w 463"/>
                <a:gd name="T35" fmla="*/ 933 h 739"/>
                <a:gd name="T36" fmla="*/ 20029 w 463"/>
                <a:gd name="T37" fmla="*/ 891 h 739"/>
                <a:gd name="T38" fmla="*/ 23374 w 463"/>
                <a:gd name="T39" fmla="*/ 839 h 739"/>
                <a:gd name="T40" fmla="*/ 26574 w 463"/>
                <a:gd name="T41" fmla="*/ 794 h 739"/>
                <a:gd name="T42" fmla="*/ 28197 w 463"/>
                <a:gd name="T43" fmla="*/ 746 h 739"/>
                <a:gd name="T44" fmla="*/ 31600 w 463"/>
                <a:gd name="T45" fmla="*/ 701 h 739"/>
                <a:gd name="T46" fmla="*/ 34935 w 463"/>
                <a:gd name="T47" fmla="*/ 638 h 739"/>
                <a:gd name="T48" fmla="*/ 38254 w 463"/>
                <a:gd name="T49" fmla="*/ 592 h 739"/>
                <a:gd name="T50" fmla="*/ 41629 w 463"/>
                <a:gd name="T51" fmla="*/ 543 h 739"/>
                <a:gd name="T52" fmla="*/ 46561 w 463"/>
                <a:gd name="T53" fmla="*/ 499 h 739"/>
                <a:gd name="T54" fmla="*/ 49944 w 463"/>
                <a:gd name="T55" fmla="*/ 451 h 739"/>
                <a:gd name="T56" fmla="*/ 53280 w 463"/>
                <a:gd name="T57" fmla="*/ 406 h 739"/>
                <a:gd name="T58" fmla="*/ 56681 w 463"/>
                <a:gd name="T59" fmla="*/ 360 h 739"/>
                <a:gd name="T60" fmla="*/ 61612 w 463"/>
                <a:gd name="T61" fmla="*/ 313 h 739"/>
                <a:gd name="T62" fmla="*/ 63331 w 463"/>
                <a:gd name="T63" fmla="*/ 216 h 739"/>
                <a:gd name="T64" fmla="*/ 66758 w 463"/>
                <a:gd name="T65" fmla="*/ 173 h 739"/>
                <a:gd name="T66" fmla="*/ 69925 w 463"/>
                <a:gd name="T67" fmla="*/ 124 h 739"/>
                <a:gd name="T68" fmla="*/ 71641 w 463"/>
                <a:gd name="T69" fmla="*/ 77 h 739"/>
                <a:gd name="T70" fmla="*/ 71641 w 463"/>
                <a:gd name="T71" fmla="*/ 30 h 739"/>
                <a:gd name="T72" fmla="*/ 76667 w 463"/>
                <a:gd name="T73" fmla="*/ 0 h 739"/>
                <a:gd name="T74" fmla="*/ 81508 w 463"/>
                <a:gd name="T75" fmla="*/ 0 h 739"/>
                <a:gd name="T76" fmla="*/ 86445 w 463"/>
                <a:gd name="T77" fmla="*/ 0 h 739"/>
                <a:gd name="T78" fmla="*/ 91629 w 463"/>
                <a:gd name="T79" fmla="*/ 6 h 739"/>
                <a:gd name="T80" fmla="*/ 96502 w 463"/>
                <a:gd name="T81" fmla="*/ 30 h 739"/>
                <a:gd name="T82" fmla="*/ 101660 w 463"/>
                <a:gd name="T83" fmla="*/ 45 h 739"/>
                <a:gd name="T84" fmla="*/ 106580 w 463"/>
                <a:gd name="T85" fmla="*/ 63 h 739"/>
                <a:gd name="T86" fmla="*/ 109983 w 463"/>
                <a:gd name="T87" fmla="*/ 108 h 739"/>
                <a:gd name="T88" fmla="*/ 113318 w 463"/>
                <a:gd name="T89" fmla="*/ 156 h 739"/>
                <a:gd name="T90" fmla="*/ 116637 w 463"/>
                <a:gd name="T91" fmla="*/ 201 h 739"/>
                <a:gd name="T92" fmla="*/ 120015 w 463"/>
                <a:gd name="T93" fmla="*/ 247 h 739"/>
                <a:gd name="T94" fmla="*/ 123254 w 463"/>
                <a:gd name="T95" fmla="*/ 296 h 739"/>
                <a:gd name="T96" fmla="*/ 126615 w 463"/>
                <a:gd name="T97" fmla="*/ 341 h 739"/>
                <a:gd name="T98" fmla="*/ 128379 w 463"/>
                <a:gd name="T99" fmla="*/ 389 h 739"/>
                <a:gd name="T100" fmla="*/ 128379 w 463"/>
                <a:gd name="T101" fmla="*/ 440 h 73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63"/>
                <a:gd name="T154" fmla="*/ 0 h 739"/>
                <a:gd name="T155" fmla="*/ 463 w 463"/>
                <a:gd name="T156" fmla="*/ 739 h 73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63" h="739">
                  <a:moveTo>
                    <a:pt x="0" y="738"/>
                  </a:moveTo>
                  <a:lnTo>
                    <a:pt x="0" y="720"/>
                  </a:lnTo>
                  <a:lnTo>
                    <a:pt x="0" y="702"/>
                  </a:lnTo>
                  <a:lnTo>
                    <a:pt x="0" y="684"/>
                  </a:lnTo>
                  <a:lnTo>
                    <a:pt x="0" y="660"/>
                  </a:lnTo>
                  <a:lnTo>
                    <a:pt x="0" y="624"/>
                  </a:lnTo>
                  <a:lnTo>
                    <a:pt x="0" y="600"/>
                  </a:lnTo>
                  <a:lnTo>
                    <a:pt x="0" y="582"/>
                  </a:lnTo>
                  <a:lnTo>
                    <a:pt x="0" y="564"/>
                  </a:lnTo>
                  <a:lnTo>
                    <a:pt x="0" y="546"/>
                  </a:lnTo>
                  <a:lnTo>
                    <a:pt x="0" y="522"/>
                  </a:lnTo>
                  <a:lnTo>
                    <a:pt x="6" y="504"/>
                  </a:lnTo>
                  <a:lnTo>
                    <a:pt x="12" y="462"/>
                  </a:lnTo>
                  <a:lnTo>
                    <a:pt x="18" y="444"/>
                  </a:lnTo>
                  <a:lnTo>
                    <a:pt x="30" y="420"/>
                  </a:lnTo>
                  <a:lnTo>
                    <a:pt x="42" y="402"/>
                  </a:lnTo>
                  <a:lnTo>
                    <a:pt x="48" y="378"/>
                  </a:lnTo>
                  <a:lnTo>
                    <a:pt x="66" y="360"/>
                  </a:lnTo>
                  <a:lnTo>
                    <a:pt x="72" y="342"/>
                  </a:lnTo>
                  <a:lnTo>
                    <a:pt x="84" y="324"/>
                  </a:lnTo>
                  <a:lnTo>
                    <a:pt x="96" y="306"/>
                  </a:lnTo>
                  <a:lnTo>
                    <a:pt x="102" y="288"/>
                  </a:lnTo>
                  <a:lnTo>
                    <a:pt x="114" y="270"/>
                  </a:lnTo>
                  <a:lnTo>
                    <a:pt x="126" y="246"/>
                  </a:lnTo>
                  <a:lnTo>
                    <a:pt x="138" y="228"/>
                  </a:lnTo>
                  <a:lnTo>
                    <a:pt x="150" y="210"/>
                  </a:lnTo>
                  <a:lnTo>
                    <a:pt x="168" y="192"/>
                  </a:lnTo>
                  <a:lnTo>
                    <a:pt x="180" y="174"/>
                  </a:lnTo>
                  <a:lnTo>
                    <a:pt x="192" y="156"/>
                  </a:lnTo>
                  <a:lnTo>
                    <a:pt x="204" y="138"/>
                  </a:lnTo>
                  <a:lnTo>
                    <a:pt x="222" y="120"/>
                  </a:lnTo>
                  <a:lnTo>
                    <a:pt x="228" y="84"/>
                  </a:lnTo>
                  <a:lnTo>
                    <a:pt x="240" y="66"/>
                  </a:lnTo>
                  <a:lnTo>
                    <a:pt x="252" y="48"/>
                  </a:lnTo>
                  <a:lnTo>
                    <a:pt x="258" y="30"/>
                  </a:lnTo>
                  <a:lnTo>
                    <a:pt x="258" y="12"/>
                  </a:lnTo>
                  <a:lnTo>
                    <a:pt x="276" y="0"/>
                  </a:lnTo>
                  <a:lnTo>
                    <a:pt x="294" y="0"/>
                  </a:lnTo>
                  <a:lnTo>
                    <a:pt x="312" y="0"/>
                  </a:lnTo>
                  <a:lnTo>
                    <a:pt x="330" y="6"/>
                  </a:lnTo>
                  <a:lnTo>
                    <a:pt x="348" y="12"/>
                  </a:lnTo>
                  <a:lnTo>
                    <a:pt x="366" y="18"/>
                  </a:lnTo>
                  <a:lnTo>
                    <a:pt x="384" y="24"/>
                  </a:lnTo>
                  <a:lnTo>
                    <a:pt x="396" y="42"/>
                  </a:lnTo>
                  <a:lnTo>
                    <a:pt x="408" y="60"/>
                  </a:lnTo>
                  <a:lnTo>
                    <a:pt x="420" y="78"/>
                  </a:lnTo>
                  <a:lnTo>
                    <a:pt x="432" y="96"/>
                  </a:lnTo>
                  <a:lnTo>
                    <a:pt x="444" y="114"/>
                  </a:lnTo>
                  <a:lnTo>
                    <a:pt x="456" y="132"/>
                  </a:lnTo>
                  <a:lnTo>
                    <a:pt x="462" y="150"/>
                  </a:lnTo>
                  <a:lnTo>
                    <a:pt x="462" y="168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3" name="Freeform 101"/>
            <p:cNvSpPr>
              <a:spLocks/>
            </p:cNvSpPr>
            <p:nvPr/>
          </p:nvSpPr>
          <p:spPr bwMode="auto">
            <a:xfrm>
              <a:off x="2781" y="1468"/>
              <a:ext cx="199" cy="125"/>
            </a:xfrm>
            <a:custGeom>
              <a:avLst/>
              <a:gdLst>
                <a:gd name="T0" fmla="*/ 21520 w 133"/>
                <a:gd name="T1" fmla="*/ 0 h 117"/>
                <a:gd name="T2" fmla="*/ 0 w 133"/>
                <a:gd name="T3" fmla="*/ 215 h 117"/>
                <a:gd name="T4" fmla="*/ 37279 w 133"/>
                <a:gd name="T5" fmla="*/ 291 h 117"/>
                <a:gd name="T6" fmla="*/ 0 60000 65536"/>
                <a:gd name="T7" fmla="*/ 0 60000 65536"/>
                <a:gd name="T8" fmla="*/ 0 60000 65536"/>
                <a:gd name="T9" fmla="*/ 0 w 133"/>
                <a:gd name="T10" fmla="*/ 0 h 117"/>
                <a:gd name="T11" fmla="*/ 133 w 133"/>
                <a:gd name="T12" fmla="*/ 117 h 1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3" h="117">
                  <a:moveTo>
                    <a:pt x="76" y="0"/>
                  </a:moveTo>
                  <a:lnTo>
                    <a:pt x="0" y="84"/>
                  </a:lnTo>
                  <a:lnTo>
                    <a:pt x="132" y="116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4" name="Oval 102"/>
            <p:cNvSpPr>
              <a:spLocks noChangeArrowheads="1"/>
            </p:cNvSpPr>
            <p:nvPr/>
          </p:nvSpPr>
          <p:spPr bwMode="auto">
            <a:xfrm rot="960000">
              <a:off x="2884" y="1510"/>
              <a:ext cx="66" cy="4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8715" name="Rectangle 103"/>
            <p:cNvSpPr>
              <a:spLocks noChangeArrowheads="1"/>
            </p:cNvSpPr>
            <p:nvPr/>
          </p:nvSpPr>
          <p:spPr bwMode="auto">
            <a:xfrm>
              <a:off x="2491" y="1886"/>
              <a:ext cx="58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3025" tIns="36512" rIns="73025" bIns="36512">
              <a:spAutoFit/>
            </a:bodyPr>
            <a:lstStyle>
              <a:lvl1pPr defTabSz="585788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585788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585788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585788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585788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5857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center</a:t>
              </a:r>
            </a:p>
          </p:txBody>
        </p:sp>
        <p:sp>
          <p:nvSpPr>
            <p:cNvPr id="28716" name="Line 104"/>
            <p:cNvSpPr>
              <a:spLocks noChangeShapeType="1"/>
            </p:cNvSpPr>
            <p:nvPr/>
          </p:nvSpPr>
          <p:spPr bwMode="auto">
            <a:xfrm>
              <a:off x="2809" y="1354"/>
              <a:ext cx="193" cy="13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539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Um modelo de câmera</a:t>
            </a:r>
          </a:p>
        </p:txBody>
      </p:sp>
      <p:sp>
        <p:nvSpPr>
          <p:cNvPr id="29700" name="Line 158"/>
          <p:cNvSpPr>
            <a:spLocks noChangeShapeType="1"/>
          </p:cNvSpPr>
          <p:nvPr/>
        </p:nvSpPr>
        <p:spPr bwMode="auto">
          <a:xfrm>
            <a:off x="2055813" y="2582863"/>
            <a:ext cx="5238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381"/>
          <p:cNvSpPr>
            <a:spLocks noChangeArrowheads="1"/>
          </p:cNvSpPr>
          <p:nvPr/>
        </p:nvSpPr>
        <p:spPr bwMode="auto">
          <a:xfrm>
            <a:off x="1409700" y="59467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z</a:t>
            </a:r>
            <a:r>
              <a:rPr lang="en-US" altLang="en-US" sz="2400" b="1" i="0" baseline="-25000"/>
              <a:t>o</a:t>
            </a:r>
            <a:endParaRPr lang="en-US" altLang="en-US" sz="2400" b="1" i="0"/>
          </a:p>
        </p:txBody>
      </p:sp>
      <p:grpSp>
        <p:nvGrpSpPr>
          <p:cNvPr id="29702" name="Group 375"/>
          <p:cNvGrpSpPr>
            <a:grpSpLocks/>
          </p:cNvGrpSpPr>
          <p:nvPr/>
        </p:nvGrpSpPr>
        <p:grpSpPr bwMode="auto">
          <a:xfrm>
            <a:off x="1376363" y="4637088"/>
            <a:ext cx="1328737" cy="1497012"/>
            <a:chOff x="290" y="3073"/>
            <a:chExt cx="1006" cy="1007"/>
          </a:xfrm>
        </p:grpSpPr>
        <p:sp>
          <p:nvSpPr>
            <p:cNvPr id="29751" name="Line 376"/>
            <p:cNvSpPr>
              <a:spLocks noChangeShapeType="1"/>
            </p:cNvSpPr>
            <p:nvPr/>
          </p:nvSpPr>
          <p:spPr bwMode="auto">
            <a:xfrm>
              <a:off x="578" y="3696"/>
              <a:ext cx="7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52" name="Line 377"/>
            <p:cNvSpPr>
              <a:spLocks noChangeShapeType="1"/>
            </p:cNvSpPr>
            <p:nvPr/>
          </p:nvSpPr>
          <p:spPr bwMode="auto">
            <a:xfrm flipV="1">
              <a:off x="672" y="3073"/>
              <a:ext cx="0" cy="7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53" name="Line 378"/>
            <p:cNvSpPr>
              <a:spLocks noChangeShapeType="1"/>
            </p:cNvSpPr>
            <p:nvPr/>
          </p:nvSpPr>
          <p:spPr bwMode="auto">
            <a:xfrm flipH="1">
              <a:off x="290" y="3650"/>
              <a:ext cx="430" cy="4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03" name="Rectangle 379"/>
          <p:cNvSpPr>
            <a:spLocks noChangeArrowheads="1"/>
          </p:cNvSpPr>
          <p:nvPr/>
        </p:nvSpPr>
        <p:spPr bwMode="auto">
          <a:xfrm>
            <a:off x="2725738" y="5503863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x</a:t>
            </a:r>
            <a:r>
              <a:rPr lang="en-US" altLang="en-US" sz="2400" b="1" i="0" baseline="-25000"/>
              <a:t>o</a:t>
            </a:r>
            <a:endParaRPr lang="en-US" altLang="en-US" sz="2400" b="1" i="0"/>
          </a:p>
        </p:txBody>
      </p:sp>
      <p:graphicFrame>
        <p:nvGraphicFramePr>
          <p:cNvPr id="29704" name="Object 575"/>
          <p:cNvGraphicFramePr>
            <a:graphicFrameLocks noChangeAspect="1"/>
          </p:cNvGraphicFramePr>
          <p:nvPr/>
        </p:nvGraphicFramePr>
        <p:xfrm>
          <a:off x="6630988" y="5610225"/>
          <a:ext cx="965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4" name="Equation" r:id="rId4" imgW="482391" imgH="165028" progId="Equation.3">
                  <p:embed/>
                </p:oleObj>
              </mc:Choice>
              <mc:Fallback>
                <p:oleObj name="Equation" r:id="rId4" imgW="482391" imgH="165028" progId="Equation.3">
                  <p:embed/>
                  <p:pic>
                    <p:nvPicPr>
                      <p:cNvPr id="0" name="Object 5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0988" y="5610225"/>
                        <a:ext cx="965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5" name="Object 576"/>
          <p:cNvGraphicFramePr>
            <a:graphicFrameLocks noChangeAspect="1"/>
          </p:cNvGraphicFramePr>
          <p:nvPr/>
        </p:nvGraphicFramePr>
        <p:xfrm>
          <a:off x="6634163" y="6038850"/>
          <a:ext cx="162401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5" name="Equation" r:id="rId6" imgW="812447" imgH="241195" progId="Equation.3">
                  <p:embed/>
                </p:oleObj>
              </mc:Choice>
              <mc:Fallback>
                <p:oleObj name="Equation" r:id="rId6" imgW="812447" imgH="241195" progId="Equation.3">
                  <p:embed/>
                  <p:pic>
                    <p:nvPicPr>
                      <p:cNvPr id="0" name="Object 5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4163" y="6038850"/>
                        <a:ext cx="1624012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6" name="Rectangle 380"/>
          <p:cNvSpPr>
            <a:spLocks noChangeArrowheads="1"/>
          </p:cNvSpPr>
          <p:nvPr/>
        </p:nvSpPr>
        <p:spPr bwMode="auto">
          <a:xfrm>
            <a:off x="1912938" y="443706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y</a:t>
            </a:r>
            <a:r>
              <a:rPr lang="en-US" altLang="en-US" sz="2400" b="1" i="0" baseline="-25000"/>
              <a:t>o</a:t>
            </a:r>
            <a:endParaRPr lang="en-US" altLang="en-US" sz="2400" b="1" i="0"/>
          </a:p>
        </p:txBody>
      </p:sp>
      <p:grpSp>
        <p:nvGrpSpPr>
          <p:cNvPr id="29707" name="Group 580"/>
          <p:cNvGrpSpPr>
            <a:grpSpLocks/>
          </p:cNvGrpSpPr>
          <p:nvPr/>
        </p:nvGrpSpPr>
        <p:grpSpPr bwMode="auto">
          <a:xfrm rot="659593">
            <a:off x="1100138" y="1973263"/>
            <a:ext cx="5738812" cy="3027362"/>
            <a:chOff x="693" y="1243"/>
            <a:chExt cx="3615" cy="1907"/>
          </a:xfrm>
        </p:grpSpPr>
        <p:sp>
          <p:nvSpPr>
            <p:cNvPr id="29710" name="Line 528"/>
            <p:cNvSpPr>
              <a:spLocks noChangeShapeType="1"/>
            </p:cNvSpPr>
            <p:nvPr/>
          </p:nvSpPr>
          <p:spPr bwMode="auto">
            <a:xfrm flipV="1">
              <a:off x="1160" y="2185"/>
              <a:ext cx="1311" cy="72"/>
            </a:xfrm>
            <a:prstGeom prst="line">
              <a:avLst/>
            </a:prstGeom>
            <a:noFill/>
            <a:ln w="38100">
              <a:solidFill>
                <a:srgbClr val="24248E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9711" name="Line 530"/>
            <p:cNvSpPr>
              <a:spLocks noChangeShapeType="1"/>
            </p:cNvSpPr>
            <p:nvPr/>
          </p:nvSpPr>
          <p:spPr bwMode="auto">
            <a:xfrm flipV="1">
              <a:off x="1134" y="1369"/>
              <a:ext cx="2210" cy="8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2" name="Line 532"/>
            <p:cNvSpPr>
              <a:spLocks noChangeShapeType="1"/>
            </p:cNvSpPr>
            <p:nvPr/>
          </p:nvSpPr>
          <p:spPr bwMode="auto">
            <a:xfrm>
              <a:off x="2183" y="1847"/>
              <a:ext cx="452" cy="2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3" name="Line 533"/>
            <p:cNvSpPr>
              <a:spLocks noChangeShapeType="1"/>
            </p:cNvSpPr>
            <p:nvPr/>
          </p:nvSpPr>
          <p:spPr bwMode="auto">
            <a:xfrm>
              <a:off x="2636" y="2095"/>
              <a:ext cx="0" cy="5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4" name="Line 534"/>
            <p:cNvSpPr>
              <a:spLocks noChangeShapeType="1"/>
            </p:cNvSpPr>
            <p:nvPr/>
          </p:nvSpPr>
          <p:spPr bwMode="auto">
            <a:xfrm>
              <a:off x="2183" y="2440"/>
              <a:ext cx="449" cy="2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5" name="Line 535"/>
            <p:cNvSpPr>
              <a:spLocks noChangeShapeType="1"/>
            </p:cNvSpPr>
            <p:nvPr/>
          </p:nvSpPr>
          <p:spPr bwMode="auto">
            <a:xfrm>
              <a:off x="2178" y="1847"/>
              <a:ext cx="0" cy="58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6" name="Line 536"/>
            <p:cNvSpPr>
              <a:spLocks noChangeShapeType="1"/>
            </p:cNvSpPr>
            <p:nvPr/>
          </p:nvSpPr>
          <p:spPr bwMode="auto">
            <a:xfrm>
              <a:off x="1140" y="2253"/>
              <a:ext cx="3168" cy="8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7" name="Line 537"/>
            <p:cNvSpPr>
              <a:spLocks noChangeShapeType="1"/>
            </p:cNvSpPr>
            <p:nvPr/>
          </p:nvSpPr>
          <p:spPr bwMode="auto">
            <a:xfrm>
              <a:off x="1140" y="2261"/>
              <a:ext cx="1037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8" name="Line 540"/>
            <p:cNvSpPr>
              <a:spLocks noChangeShapeType="1"/>
            </p:cNvSpPr>
            <p:nvPr/>
          </p:nvSpPr>
          <p:spPr bwMode="auto">
            <a:xfrm>
              <a:off x="1140" y="2253"/>
              <a:ext cx="201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19" name="Line 542"/>
            <p:cNvSpPr>
              <a:spLocks noChangeShapeType="1"/>
            </p:cNvSpPr>
            <p:nvPr/>
          </p:nvSpPr>
          <p:spPr bwMode="auto">
            <a:xfrm flipV="1">
              <a:off x="1138" y="1921"/>
              <a:ext cx="0" cy="3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0" name="Line 543"/>
            <p:cNvSpPr>
              <a:spLocks noChangeShapeType="1"/>
            </p:cNvSpPr>
            <p:nvPr/>
          </p:nvSpPr>
          <p:spPr bwMode="auto">
            <a:xfrm flipV="1">
              <a:off x="1140" y="1901"/>
              <a:ext cx="316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21" name="Rectangle 545"/>
            <p:cNvSpPr>
              <a:spLocks noChangeArrowheads="1"/>
            </p:cNvSpPr>
            <p:nvPr/>
          </p:nvSpPr>
          <p:spPr bwMode="auto">
            <a:xfrm>
              <a:off x="1286" y="2443"/>
              <a:ext cx="2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x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29722" name="Rectangle 546"/>
            <p:cNvSpPr>
              <a:spLocks noChangeArrowheads="1"/>
            </p:cNvSpPr>
            <p:nvPr/>
          </p:nvSpPr>
          <p:spPr bwMode="auto">
            <a:xfrm>
              <a:off x="948" y="1642"/>
              <a:ext cx="2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y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29723" name="Line 547"/>
            <p:cNvSpPr>
              <a:spLocks noChangeShapeType="1"/>
            </p:cNvSpPr>
            <p:nvPr/>
          </p:nvSpPr>
          <p:spPr bwMode="auto">
            <a:xfrm flipH="1">
              <a:off x="807" y="2253"/>
              <a:ext cx="15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9724" name="Rectangle 548"/>
            <p:cNvSpPr>
              <a:spLocks noChangeArrowheads="1"/>
            </p:cNvSpPr>
            <p:nvPr/>
          </p:nvSpPr>
          <p:spPr bwMode="auto">
            <a:xfrm>
              <a:off x="693" y="227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z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grpSp>
          <p:nvGrpSpPr>
            <p:cNvPr id="29725" name="Group 549"/>
            <p:cNvGrpSpPr>
              <a:grpSpLocks/>
            </p:cNvGrpSpPr>
            <p:nvPr/>
          </p:nvGrpSpPr>
          <p:grpSpPr bwMode="auto">
            <a:xfrm>
              <a:off x="999" y="2132"/>
              <a:ext cx="166" cy="242"/>
              <a:chOff x="367" y="2172"/>
              <a:chExt cx="166" cy="242"/>
            </a:xfrm>
          </p:grpSpPr>
          <p:sp>
            <p:nvSpPr>
              <p:cNvPr id="29739" name="Line 550"/>
              <p:cNvSpPr>
                <a:spLocks noChangeShapeType="1"/>
              </p:cNvSpPr>
              <p:nvPr/>
            </p:nvSpPr>
            <p:spPr bwMode="auto">
              <a:xfrm flipV="1">
                <a:off x="367" y="2198"/>
                <a:ext cx="161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0" name="Line 551"/>
              <p:cNvSpPr>
                <a:spLocks noChangeShapeType="1"/>
              </p:cNvSpPr>
              <p:nvPr/>
            </p:nvSpPr>
            <p:spPr bwMode="auto">
              <a:xfrm>
                <a:off x="374" y="2313"/>
                <a:ext cx="155" cy="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1" name="Oval 552"/>
              <p:cNvSpPr>
                <a:spLocks noChangeArrowheads="1"/>
              </p:cNvSpPr>
              <p:nvPr/>
            </p:nvSpPr>
            <p:spPr bwMode="auto">
              <a:xfrm>
                <a:off x="492" y="2259"/>
                <a:ext cx="40" cy="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9742" name="Line 553"/>
              <p:cNvSpPr>
                <a:spLocks noChangeShapeType="1"/>
              </p:cNvSpPr>
              <p:nvPr/>
            </p:nvSpPr>
            <p:spPr bwMode="auto">
              <a:xfrm flipH="1">
                <a:off x="501" y="2172"/>
                <a:ext cx="15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3" name="Line 554"/>
              <p:cNvSpPr>
                <a:spLocks noChangeShapeType="1"/>
              </p:cNvSpPr>
              <p:nvPr/>
            </p:nvSpPr>
            <p:spPr bwMode="auto">
              <a:xfrm flipH="1">
                <a:off x="474" y="2188"/>
                <a:ext cx="10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4" name="Line 555"/>
              <p:cNvSpPr>
                <a:spLocks noChangeShapeType="1"/>
              </p:cNvSpPr>
              <p:nvPr/>
            </p:nvSpPr>
            <p:spPr bwMode="auto">
              <a:xfrm flipH="1">
                <a:off x="442" y="2215"/>
                <a:ext cx="12" cy="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5" name="Line 556"/>
              <p:cNvSpPr>
                <a:spLocks noChangeShapeType="1"/>
              </p:cNvSpPr>
              <p:nvPr/>
            </p:nvSpPr>
            <p:spPr bwMode="auto">
              <a:xfrm flipH="1">
                <a:off x="410" y="2237"/>
                <a:ext cx="10" cy="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6" name="Line 557"/>
              <p:cNvSpPr>
                <a:spLocks noChangeShapeType="1"/>
              </p:cNvSpPr>
              <p:nvPr/>
            </p:nvSpPr>
            <p:spPr bwMode="auto">
              <a:xfrm>
                <a:off x="524" y="2381"/>
                <a:ext cx="5" cy="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7" name="Line 558"/>
              <p:cNvSpPr>
                <a:spLocks noChangeShapeType="1"/>
              </p:cNvSpPr>
              <p:nvPr/>
            </p:nvSpPr>
            <p:spPr bwMode="auto">
              <a:xfrm>
                <a:off x="483" y="2369"/>
                <a:ext cx="1" cy="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8" name="Line 559"/>
              <p:cNvSpPr>
                <a:spLocks noChangeShapeType="1"/>
              </p:cNvSpPr>
              <p:nvPr/>
            </p:nvSpPr>
            <p:spPr bwMode="auto">
              <a:xfrm>
                <a:off x="412" y="2336"/>
                <a:ext cx="5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49" name="Line 560"/>
              <p:cNvSpPr>
                <a:spLocks noChangeShapeType="1"/>
              </p:cNvSpPr>
              <p:nvPr/>
            </p:nvSpPr>
            <p:spPr bwMode="auto">
              <a:xfrm>
                <a:off x="451" y="2351"/>
                <a:ext cx="1" cy="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750" name="Arc 561"/>
              <p:cNvSpPr>
                <a:spLocks/>
              </p:cNvSpPr>
              <p:nvPr/>
            </p:nvSpPr>
            <p:spPr bwMode="auto">
              <a:xfrm>
                <a:off x="488" y="2238"/>
                <a:ext cx="45" cy="118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  <a:gd name="T9" fmla="*/ 0 w 22971"/>
                  <a:gd name="T10" fmla="*/ 0 h 43033"/>
                  <a:gd name="T11" fmla="*/ 22971 w 22971"/>
                  <a:gd name="T12" fmla="*/ 43033 h 43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726" name="Oval 529"/>
            <p:cNvSpPr>
              <a:spLocks noChangeArrowheads="1"/>
            </p:cNvSpPr>
            <p:nvPr/>
          </p:nvSpPr>
          <p:spPr bwMode="auto">
            <a:xfrm rot="656029">
              <a:off x="2472" y="2157"/>
              <a:ext cx="47" cy="4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27" name="Line 563"/>
            <p:cNvSpPr>
              <a:spLocks noChangeShapeType="1"/>
            </p:cNvSpPr>
            <p:nvPr/>
          </p:nvSpPr>
          <p:spPr bwMode="auto">
            <a:xfrm>
              <a:off x="2176" y="2440"/>
              <a:ext cx="746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9728" name="Line 564"/>
            <p:cNvSpPr>
              <a:spLocks noChangeShapeType="1"/>
            </p:cNvSpPr>
            <p:nvPr/>
          </p:nvSpPr>
          <p:spPr bwMode="auto">
            <a:xfrm flipV="1">
              <a:off x="2178" y="1576"/>
              <a:ext cx="0" cy="8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9729" name="Oval 565"/>
            <p:cNvSpPr>
              <a:spLocks noChangeArrowheads="1"/>
            </p:cNvSpPr>
            <p:nvPr/>
          </p:nvSpPr>
          <p:spPr bwMode="auto">
            <a:xfrm>
              <a:off x="2154" y="2418"/>
              <a:ext cx="50" cy="5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29730" name="Line 566"/>
            <p:cNvSpPr>
              <a:spLocks noChangeShapeType="1"/>
            </p:cNvSpPr>
            <p:nvPr/>
          </p:nvSpPr>
          <p:spPr bwMode="auto">
            <a:xfrm>
              <a:off x="2644" y="2526"/>
              <a:ext cx="510" cy="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9731" name="Line 567"/>
            <p:cNvSpPr>
              <a:spLocks noChangeShapeType="1"/>
            </p:cNvSpPr>
            <p:nvPr/>
          </p:nvSpPr>
          <p:spPr bwMode="auto">
            <a:xfrm flipV="1">
              <a:off x="2486" y="2208"/>
              <a:ext cx="0" cy="3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9732" name="Line 568"/>
            <p:cNvSpPr>
              <a:spLocks noChangeShapeType="1"/>
            </p:cNvSpPr>
            <p:nvPr/>
          </p:nvSpPr>
          <p:spPr bwMode="auto">
            <a:xfrm>
              <a:off x="2194" y="2446"/>
              <a:ext cx="286" cy="1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9733" name="Rectangle 569"/>
            <p:cNvSpPr>
              <a:spLocks noChangeArrowheads="1"/>
            </p:cNvSpPr>
            <p:nvPr/>
          </p:nvSpPr>
          <p:spPr bwMode="auto">
            <a:xfrm>
              <a:off x="2787" y="2769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u</a:t>
              </a:r>
              <a:endParaRPr lang="en-US" altLang="en-US" sz="2400" b="1" i="0"/>
            </a:p>
          </p:txBody>
        </p:sp>
        <p:sp>
          <p:nvSpPr>
            <p:cNvPr id="29734" name="Rectangle 570"/>
            <p:cNvSpPr>
              <a:spLocks noChangeArrowheads="1"/>
            </p:cNvSpPr>
            <p:nvPr/>
          </p:nvSpPr>
          <p:spPr bwMode="auto">
            <a:xfrm>
              <a:off x="2050" y="1243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v</a:t>
              </a:r>
              <a:endParaRPr lang="en-US" altLang="en-US" sz="2400" b="1" i="0"/>
            </a:p>
          </p:txBody>
        </p:sp>
        <p:sp>
          <p:nvSpPr>
            <p:cNvPr id="29735" name="Rectangle 571"/>
            <p:cNvSpPr>
              <a:spLocks noChangeArrowheads="1"/>
            </p:cNvSpPr>
            <p:nvPr/>
          </p:nvSpPr>
          <p:spPr bwMode="auto">
            <a:xfrm>
              <a:off x="1909" y="2380"/>
              <a:ext cx="2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o</a:t>
              </a:r>
              <a:r>
                <a:rPr lang="en-US" altLang="en-US" sz="2400" i="0" baseline="-25000"/>
                <a:t>1</a:t>
              </a:r>
              <a:endParaRPr lang="en-US" altLang="en-US" sz="2400" i="0"/>
            </a:p>
          </p:txBody>
        </p:sp>
        <p:sp>
          <p:nvSpPr>
            <p:cNvPr id="29736" name="Rectangle 572"/>
            <p:cNvSpPr>
              <a:spLocks noChangeArrowheads="1"/>
            </p:cNvSpPr>
            <p:nvPr/>
          </p:nvSpPr>
          <p:spPr bwMode="auto">
            <a:xfrm>
              <a:off x="897" y="2307"/>
              <a:ext cx="32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/>
                <a:t>eye</a:t>
              </a:r>
              <a:endParaRPr lang="en-US" altLang="en-US" sz="2000" b="1" i="0"/>
            </a:p>
          </p:txBody>
        </p:sp>
        <p:sp>
          <p:nvSpPr>
            <p:cNvPr id="29737" name="Line 573"/>
            <p:cNvSpPr>
              <a:spLocks noChangeShapeType="1"/>
            </p:cNvSpPr>
            <p:nvPr/>
          </p:nvSpPr>
          <p:spPr bwMode="auto">
            <a:xfrm flipV="1">
              <a:off x="2643" y="2118"/>
              <a:ext cx="885" cy="60"/>
            </a:xfrm>
            <a:prstGeom prst="line">
              <a:avLst/>
            </a:prstGeom>
            <a:noFill/>
            <a:ln w="38100">
              <a:solidFill>
                <a:srgbClr val="24248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29738" name="Rectangle 574"/>
            <p:cNvSpPr>
              <a:spLocks noChangeArrowheads="1"/>
            </p:cNvSpPr>
            <p:nvPr/>
          </p:nvSpPr>
          <p:spPr bwMode="auto">
            <a:xfrm>
              <a:off x="2340" y="1873"/>
              <a:ext cx="3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p</a:t>
              </a:r>
              <a:r>
                <a:rPr lang="en-US" altLang="en-US" sz="2400" baseline="-25000"/>
                <a:t>xy</a:t>
              </a:r>
              <a:endParaRPr lang="en-US" altLang="en-US" sz="2400"/>
            </a:p>
          </p:txBody>
        </p:sp>
      </p:grpSp>
      <p:graphicFrame>
        <p:nvGraphicFramePr>
          <p:cNvPr id="29708" name="Object 577"/>
          <p:cNvGraphicFramePr>
            <a:graphicFrameLocks noChangeAspect="1"/>
          </p:cNvGraphicFramePr>
          <p:nvPr/>
        </p:nvGraphicFramePr>
        <p:xfrm>
          <a:off x="4692650" y="3711575"/>
          <a:ext cx="246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86" name="Equation" r:id="rId8" imgW="1231366" imgH="203112" progId="Equation.3">
                  <p:embed/>
                </p:oleObj>
              </mc:Choice>
              <mc:Fallback>
                <p:oleObj name="Equation" r:id="rId8" imgW="1231366" imgH="203112" progId="Equation.3">
                  <p:embed/>
                  <p:pic>
                    <p:nvPicPr>
                      <p:cNvPr id="0" name="Object 5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711575"/>
                        <a:ext cx="2463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9" name="Text Box 581"/>
          <p:cNvSpPr txBox="1">
            <a:spLocks noChangeArrowheads="1"/>
          </p:cNvSpPr>
          <p:nvPr/>
        </p:nvSpPr>
        <p:spPr bwMode="auto">
          <a:xfrm>
            <a:off x="2955925" y="2879725"/>
            <a:ext cx="292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072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Lançamento de Raios</a:t>
            </a:r>
          </a:p>
        </p:txBody>
      </p:sp>
      <p:graphicFrame>
        <p:nvGraphicFramePr>
          <p:cNvPr id="476204" name="Object 1068"/>
          <p:cNvGraphicFramePr>
            <a:graphicFrameLocks noChangeAspect="1"/>
          </p:cNvGraphicFramePr>
          <p:nvPr/>
        </p:nvGraphicFramePr>
        <p:xfrm>
          <a:off x="5194300" y="3522663"/>
          <a:ext cx="36607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7" name="Equation" r:id="rId4" imgW="1485900" imgH="241300" progId="Equation.3">
                  <p:embed/>
                </p:oleObj>
              </mc:Choice>
              <mc:Fallback>
                <p:oleObj name="Equation" r:id="rId4" imgW="1485900" imgH="241300" progId="Equation.3">
                  <p:embed/>
                  <p:pic>
                    <p:nvPicPr>
                      <p:cNvPr id="0" name="Object 10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4300" y="3522663"/>
                        <a:ext cx="3660775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6205" name="Object 1069"/>
          <p:cNvGraphicFramePr>
            <a:graphicFrameLocks noChangeAspect="1"/>
          </p:cNvGraphicFramePr>
          <p:nvPr/>
        </p:nvGraphicFramePr>
        <p:xfrm>
          <a:off x="5873750" y="1601788"/>
          <a:ext cx="1671638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8" name="Equation" r:id="rId6" imgW="799753" imgH="444307" progId="Equation.3">
                  <p:embed/>
                </p:oleObj>
              </mc:Choice>
              <mc:Fallback>
                <p:oleObj name="Equation" r:id="rId6" imgW="799753" imgH="444307" progId="Equation.3">
                  <p:embed/>
                  <p:pic>
                    <p:nvPicPr>
                      <p:cNvPr id="0" name="Object 10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750" y="1601788"/>
                        <a:ext cx="1671638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6206" name="Object 1070"/>
          <p:cNvGraphicFramePr>
            <a:graphicFrameLocks noChangeAspect="1"/>
          </p:cNvGraphicFramePr>
          <p:nvPr/>
        </p:nvGraphicFramePr>
        <p:xfrm>
          <a:off x="5824538" y="2460625"/>
          <a:ext cx="1592262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9" name="Equation" r:id="rId8" imgW="761669" imgH="418918" progId="Equation.3">
                  <p:embed/>
                </p:oleObj>
              </mc:Choice>
              <mc:Fallback>
                <p:oleObj name="Equation" r:id="rId8" imgW="761669" imgH="418918" progId="Equation.3">
                  <p:embed/>
                  <p:pic>
                    <p:nvPicPr>
                      <p:cNvPr id="0" name="Object 10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4538" y="2460625"/>
                        <a:ext cx="1592262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27" name="Group 2"/>
          <p:cNvGrpSpPr>
            <a:grpSpLocks/>
          </p:cNvGrpSpPr>
          <p:nvPr/>
        </p:nvGrpSpPr>
        <p:grpSpPr bwMode="auto">
          <a:xfrm>
            <a:off x="396875" y="1365250"/>
            <a:ext cx="5199063" cy="4068763"/>
            <a:chOff x="396876" y="1365250"/>
            <a:chExt cx="5199063" cy="4068763"/>
          </a:xfrm>
        </p:grpSpPr>
        <p:sp>
          <p:nvSpPr>
            <p:cNvPr id="2" name="Rectangle 1"/>
            <p:cNvSpPr/>
            <p:nvPr/>
          </p:nvSpPr>
          <p:spPr bwMode="auto">
            <a:xfrm>
              <a:off x="3346451" y="2732088"/>
              <a:ext cx="512763" cy="4191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69850" tIns="33338" rIns="69850" bIns="33338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0730" name="Group 1082"/>
            <p:cNvGrpSpPr>
              <a:grpSpLocks/>
            </p:cNvGrpSpPr>
            <p:nvPr/>
          </p:nvGrpSpPr>
          <p:grpSpPr bwMode="auto">
            <a:xfrm>
              <a:off x="396876" y="1365250"/>
              <a:ext cx="5199063" cy="4068763"/>
              <a:chOff x="250" y="860"/>
              <a:chExt cx="3275" cy="2563"/>
            </a:xfrm>
          </p:grpSpPr>
          <p:grpSp>
            <p:nvGrpSpPr>
              <p:cNvPr id="30731" name="Group 1062"/>
              <p:cNvGrpSpPr>
                <a:grpSpLocks/>
              </p:cNvGrpSpPr>
              <p:nvPr/>
            </p:nvGrpSpPr>
            <p:grpSpPr bwMode="auto">
              <a:xfrm>
                <a:off x="822" y="1164"/>
                <a:ext cx="2260" cy="1670"/>
                <a:chOff x="822" y="972"/>
                <a:chExt cx="2636" cy="1574"/>
              </a:xfrm>
            </p:grpSpPr>
            <p:grpSp>
              <p:nvGrpSpPr>
                <p:cNvPr id="30760" name="Group 1060"/>
                <p:cNvGrpSpPr>
                  <a:grpSpLocks/>
                </p:cNvGrpSpPr>
                <p:nvPr/>
              </p:nvGrpSpPr>
              <p:grpSpPr bwMode="auto">
                <a:xfrm>
                  <a:off x="822" y="972"/>
                  <a:ext cx="2628" cy="1574"/>
                  <a:chOff x="822" y="972"/>
                  <a:chExt cx="2628" cy="1574"/>
                </a:xfrm>
              </p:grpSpPr>
              <p:sp>
                <p:nvSpPr>
                  <p:cNvPr id="30769" name="Line 1028"/>
                  <p:cNvSpPr>
                    <a:spLocks noChangeShapeType="1"/>
                  </p:cNvSpPr>
                  <p:nvPr/>
                </p:nvSpPr>
                <p:spPr bwMode="auto">
                  <a:xfrm>
                    <a:off x="822" y="981"/>
                    <a:ext cx="0" cy="156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70" name="Line 1029"/>
                  <p:cNvSpPr>
                    <a:spLocks noChangeShapeType="1"/>
                  </p:cNvSpPr>
                  <p:nvPr/>
                </p:nvSpPr>
                <p:spPr bwMode="auto">
                  <a:xfrm>
                    <a:off x="1197" y="981"/>
                    <a:ext cx="0" cy="156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71" name="Line 1030"/>
                  <p:cNvSpPr>
                    <a:spLocks noChangeShapeType="1"/>
                  </p:cNvSpPr>
                  <p:nvPr/>
                </p:nvSpPr>
                <p:spPr bwMode="auto">
                  <a:xfrm>
                    <a:off x="1572" y="981"/>
                    <a:ext cx="0" cy="156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72" name="Line 1031"/>
                  <p:cNvSpPr>
                    <a:spLocks noChangeShapeType="1"/>
                  </p:cNvSpPr>
                  <p:nvPr/>
                </p:nvSpPr>
                <p:spPr bwMode="auto">
                  <a:xfrm>
                    <a:off x="1948" y="981"/>
                    <a:ext cx="0" cy="156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73" name="Line 1032"/>
                  <p:cNvSpPr>
                    <a:spLocks noChangeShapeType="1"/>
                  </p:cNvSpPr>
                  <p:nvPr/>
                </p:nvSpPr>
                <p:spPr bwMode="auto">
                  <a:xfrm>
                    <a:off x="2323" y="981"/>
                    <a:ext cx="0" cy="156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74" name="Line 1033"/>
                  <p:cNvSpPr>
                    <a:spLocks noChangeShapeType="1"/>
                  </p:cNvSpPr>
                  <p:nvPr/>
                </p:nvSpPr>
                <p:spPr bwMode="auto">
                  <a:xfrm>
                    <a:off x="2699" y="972"/>
                    <a:ext cx="0" cy="156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75" name="Line 1034"/>
                  <p:cNvSpPr>
                    <a:spLocks noChangeShapeType="1"/>
                  </p:cNvSpPr>
                  <p:nvPr/>
                </p:nvSpPr>
                <p:spPr bwMode="auto">
                  <a:xfrm>
                    <a:off x="3074" y="981"/>
                    <a:ext cx="0" cy="156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76" name="Line 1035"/>
                  <p:cNvSpPr>
                    <a:spLocks noChangeShapeType="1"/>
                  </p:cNvSpPr>
                  <p:nvPr/>
                </p:nvSpPr>
                <p:spPr bwMode="auto">
                  <a:xfrm>
                    <a:off x="3450" y="981"/>
                    <a:ext cx="0" cy="1565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0761" name="Group 1061"/>
                <p:cNvGrpSpPr>
                  <a:grpSpLocks/>
                </p:cNvGrpSpPr>
                <p:nvPr/>
              </p:nvGrpSpPr>
              <p:grpSpPr bwMode="auto">
                <a:xfrm>
                  <a:off x="822" y="977"/>
                  <a:ext cx="2636" cy="1560"/>
                  <a:chOff x="822" y="977"/>
                  <a:chExt cx="2636" cy="1560"/>
                </a:xfrm>
              </p:grpSpPr>
              <p:sp>
                <p:nvSpPr>
                  <p:cNvPr id="30762" name="Line 1036"/>
                  <p:cNvSpPr>
                    <a:spLocks noChangeShapeType="1"/>
                  </p:cNvSpPr>
                  <p:nvPr/>
                </p:nvSpPr>
                <p:spPr bwMode="auto">
                  <a:xfrm>
                    <a:off x="822" y="2537"/>
                    <a:ext cx="2623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63" name="Line 1037"/>
                  <p:cNvSpPr>
                    <a:spLocks noChangeShapeType="1"/>
                  </p:cNvSpPr>
                  <p:nvPr/>
                </p:nvSpPr>
                <p:spPr bwMode="auto">
                  <a:xfrm>
                    <a:off x="822" y="2277"/>
                    <a:ext cx="2623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64" name="Line 1038"/>
                  <p:cNvSpPr>
                    <a:spLocks noChangeShapeType="1"/>
                  </p:cNvSpPr>
                  <p:nvPr/>
                </p:nvSpPr>
                <p:spPr bwMode="auto">
                  <a:xfrm>
                    <a:off x="822" y="2017"/>
                    <a:ext cx="2623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65" name="Line 1039"/>
                  <p:cNvSpPr>
                    <a:spLocks noChangeShapeType="1"/>
                  </p:cNvSpPr>
                  <p:nvPr/>
                </p:nvSpPr>
                <p:spPr bwMode="auto">
                  <a:xfrm>
                    <a:off x="822" y="1757"/>
                    <a:ext cx="2623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66" name="Line 1040"/>
                  <p:cNvSpPr>
                    <a:spLocks noChangeShapeType="1"/>
                  </p:cNvSpPr>
                  <p:nvPr/>
                </p:nvSpPr>
                <p:spPr bwMode="auto">
                  <a:xfrm>
                    <a:off x="822" y="1497"/>
                    <a:ext cx="2623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67" name="Line 1041"/>
                  <p:cNvSpPr>
                    <a:spLocks noChangeShapeType="1"/>
                  </p:cNvSpPr>
                  <p:nvPr/>
                </p:nvSpPr>
                <p:spPr bwMode="auto">
                  <a:xfrm>
                    <a:off x="822" y="1237"/>
                    <a:ext cx="2623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0768" name="Line 1042"/>
                  <p:cNvSpPr>
                    <a:spLocks noChangeShapeType="1"/>
                  </p:cNvSpPr>
                  <p:nvPr/>
                </p:nvSpPr>
                <p:spPr bwMode="auto">
                  <a:xfrm>
                    <a:off x="833" y="977"/>
                    <a:ext cx="2625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732" name="Text Box 1044"/>
              <p:cNvSpPr txBox="1">
                <a:spLocks noChangeArrowheads="1"/>
              </p:cNvSpPr>
              <p:nvPr/>
            </p:nvSpPr>
            <p:spPr bwMode="auto">
              <a:xfrm>
                <a:off x="578" y="2798"/>
                <a:ext cx="27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b="1" i="0"/>
                  <a:t>o</a:t>
                </a:r>
                <a:r>
                  <a:rPr lang="en-US" altLang="en-US" sz="2400" i="0" baseline="-25000"/>
                  <a:t>1</a:t>
                </a:r>
                <a:endParaRPr lang="en-US" altLang="en-US" sz="2400" i="0"/>
              </a:p>
            </p:txBody>
          </p:sp>
          <p:sp>
            <p:nvSpPr>
              <p:cNvPr id="30733" name="Freeform 1045"/>
              <p:cNvSpPr>
                <a:spLocks/>
              </p:cNvSpPr>
              <p:nvPr/>
            </p:nvSpPr>
            <p:spPr bwMode="auto">
              <a:xfrm>
                <a:off x="869" y="2819"/>
                <a:ext cx="2628" cy="6"/>
              </a:xfrm>
              <a:custGeom>
                <a:avLst/>
                <a:gdLst>
                  <a:gd name="T0" fmla="*/ 0 w 2628"/>
                  <a:gd name="T1" fmla="*/ 6 h 6"/>
                  <a:gd name="T2" fmla="*/ 2628 w 2628"/>
                  <a:gd name="T3" fmla="*/ 0 h 6"/>
                  <a:gd name="T4" fmla="*/ 0 60000 65536"/>
                  <a:gd name="T5" fmla="*/ 0 60000 65536"/>
                  <a:gd name="T6" fmla="*/ 0 w 2628"/>
                  <a:gd name="T7" fmla="*/ 0 h 6"/>
                  <a:gd name="T8" fmla="*/ 2628 w 2628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628" h="6">
                    <a:moveTo>
                      <a:pt x="0" y="6"/>
                    </a:moveTo>
                    <a:lnTo>
                      <a:pt x="2628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4" name="Freeform 1048"/>
              <p:cNvSpPr>
                <a:spLocks/>
              </p:cNvSpPr>
              <p:nvPr/>
            </p:nvSpPr>
            <p:spPr bwMode="auto">
              <a:xfrm>
                <a:off x="819" y="941"/>
                <a:ext cx="2" cy="1871"/>
              </a:xfrm>
              <a:custGeom>
                <a:avLst/>
                <a:gdLst>
                  <a:gd name="T0" fmla="*/ 2 w 2"/>
                  <a:gd name="T1" fmla="*/ 1871 h 1871"/>
                  <a:gd name="T2" fmla="*/ 0 w 2"/>
                  <a:gd name="T3" fmla="*/ 0 h 1871"/>
                  <a:gd name="T4" fmla="*/ 0 60000 65536"/>
                  <a:gd name="T5" fmla="*/ 0 60000 65536"/>
                  <a:gd name="T6" fmla="*/ 0 w 2"/>
                  <a:gd name="T7" fmla="*/ 0 h 1871"/>
                  <a:gd name="T8" fmla="*/ 2 w 2"/>
                  <a:gd name="T9" fmla="*/ 1871 h 187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1871">
                    <a:moveTo>
                      <a:pt x="2" y="1871"/>
                    </a:move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735" name="Text Box 1049"/>
              <p:cNvSpPr txBox="1">
                <a:spLocks noChangeArrowheads="1"/>
              </p:cNvSpPr>
              <p:nvPr/>
            </p:nvSpPr>
            <p:spPr bwMode="auto">
              <a:xfrm>
                <a:off x="2119" y="1681"/>
                <a:ext cx="35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2400" b="1" i="0"/>
                  <a:t>p</a:t>
                </a:r>
                <a:r>
                  <a:rPr lang="en-US" altLang="en-US" sz="2400" b="1" i="0" baseline="-25000"/>
                  <a:t>xy</a:t>
                </a:r>
                <a:endParaRPr lang="en-US" altLang="en-US" sz="2400" b="1" i="0"/>
              </a:p>
            </p:txBody>
          </p:sp>
          <p:sp>
            <p:nvSpPr>
              <p:cNvPr id="30736" name="Oval 1050"/>
              <p:cNvSpPr>
                <a:spLocks noChangeArrowheads="1"/>
              </p:cNvSpPr>
              <p:nvPr/>
            </p:nvSpPr>
            <p:spPr bwMode="auto">
              <a:xfrm>
                <a:off x="2078" y="1967"/>
                <a:ext cx="60" cy="6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737" name="Text Box 1051"/>
              <p:cNvSpPr txBox="1">
                <a:spLocks noChangeArrowheads="1"/>
              </p:cNvSpPr>
              <p:nvPr/>
            </p:nvSpPr>
            <p:spPr bwMode="auto">
              <a:xfrm>
                <a:off x="1065" y="2845"/>
                <a:ext cx="136" cy="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200" i="0"/>
                  <a:t>1</a:t>
                </a:r>
              </a:p>
            </p:txBody>
          </p:sp>
          <p:sp>
            <p:nvSpPr>
              <p:cNvPr id="30738" name="Text Box 1052"/>
              <p:cNvSpPr txBox="1">
                <a:spLocks noChangeArrowheads="1"/>
              </p:cNvSpPr>
              <p:nvPr/>
            </p:nvSpPr>
            <p:spPr bwMode="auto">
              <a:xfrm>
                <a:off x="720" y="2837"/>
                <a:ext cx="136" cy="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200" i="0"/>
                  <a:t>0</a:t>
                </a:r>
              </a:p>
            </p:txBody>
          </p:sp>
          <p:sp>
            <p:nvSpPr>
              <p:cNvPr id="30739" name="Text Box 1053"/>
              <p:cNvSpPr txBox="1">
                <a:spLocks noChangeArrowheads="1"/>
              </p:cNvSpPr>
              <p:nvPr/>
            </p:nvSpPr>
            <p:spPr bwMode="auto">
              <a:xfrm>
                <a:off x="1392" y="2845"/>
                <a:ext cx="135" cy="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200" i="0"/>
                  <a:t>2</a:t>
                </a:r>
              </a:p>
            </p:txBody>
          </p:sp>
          <p:sp>
            <p:nvSpPr>
              <p:cNvPr id="30740" name="Text Box 1054"/>
              <p:cNvSpPr txBox="1">
                <a:spLocks noChangeArrowheads="1"/>
              </p:cNvSpPr>
              <p:nvPr/>
            </p:nvSpPr>
            <p:spPr bwMode="auto">
              <a:xfrm>
                <a:off x="2015" y="2803"/>
                <a:ext cx="170" cy="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2000" b="1"/>
                  <a:t>x</a:t>
                </a:r>
                <a:endParaRPr lang="en-US" altLang="en-US" sz="2000" b="1" i="0"/>
              </a:p>
            </p:txBody>
          </p:sp>
          <p:sp>
            <p:nvSpPr>
              <p:cNvPr id="30741" name="Text Box 1055"/>
              <p:cNvSpPr txBox="1">
                <a:spLocks noChangeArrowheads="1"/>
              </p:cNvSpPr>
              <p:nvPr/>
            </p:nvSpPr>
            <p:spPr bwMode="auto">
              <a:xfrm>
                <a:off x="1716" y="2824"/>
                <a:ext cx="136" cy="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200" i="0"/>
                  <a:t>3</a:t>
                </a:r>
              </a:p>
            </p:txBody>
          </p:sp>
          <p:sp>
            <p:nvSpPr>
              <p:cNvPr id="30742" name="Text Box 1056"/>
              <p:cNvSpPr txBox="1">
                <a:spLocks noChangeArrowheads="1"/>
              </p:cNvSpPr>
              <p:nvPr/>
            </p:nvSpPr>
            <p:spPr bwMode="auto">
              <a:xfrm>
                <a:off x="538" y="1321"/>
                <a:ext cx="301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2000"/>
                  <a:t>h-</a:t>
                </a:r>
                <a:r>
                  <a:rPr lang="en-US" altLang="en-US" sz="2000" i="0"/>
                  <a:t>1</a:t>
                </a:r>
                <a:endParaRPr lang="en-US" altLang="en-US" sz="1800" i="0"/>
              </a:p>
            </p:txBody>
          </p:sp>
          <p:sp>
            <p:nvSpPr>
              <p:cNvPr id="30743" name="Rectangle 1058"/>
              <p:cNvSpPr>
                <a:spLocks noChangeArrowheads="1"/>
              </p:cNvSpPr>
              <p:nvPr/>
            </p:nvSpPr>
            <p:spPr bwMode="auto">
              <a:xfrm>
                <a:off x="3312" y="2820"/>
                <a:ext cx="213" cy="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2800" b="1"/>
                  <a:t>u</a:t>
                </a:r>
              </a:p>
            </p:txBody>
          </p:sp>
          <p:sp>
            <p:nvSpPr>
              <p:cNvPr id="30744" name="Text Box 1059"/>
              <p:cNvSpPr txBox="1">
                <a:spLocks noChangeArrowheads="1"/>
              </p:cNvSpPr>
              <p:nvPr/>
            </p:nvSpPr>
            <p:spPr bwMode="auto">
              <a:xfrm>
                <a:off x="2603" y="2821"/>
                <a:ext cx="304" cy="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/>
                  <a:t>w</a:t>
                </a:r>
                <a:r>
                  <a:rPr lang="en-US" altLang="en-US" sz="1800" i="0"/>
                  <a:t>-1</a:t>
                </a:r>
              </a:p>
            </p:txBody>
          </p:sp>
          <p:sp>
            <p:nvSpPr>
              <p:cNvPr id="30745" name="Rectangle 1063"/>
              <p:cNvSpPr>
                <a:spLocks noChangeArrowheads="1"/>
              </p:cNvSpPr>
              <p:nvPr/>
            </p:nvSpPr>
            <p:spPr bwMode="auto">
              <a:xfrm>
                <a:off x="562" y="860"/>
                <a:ext cx="187" cy="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2800" b="1"/>
                  <a:t>v</a:t>
                </a:r>
              </a:p>
            </p:txBody>
          </p:sp>
          <p:sp>
            <p:nvSpPr>
              <p:cNvPr id="30746" name="Oval 1043"/>
              <p:cNvSpPr>
                <a:spLocks noChangeArrowheads="1"/>
              </p:cNvSpPr>
              <p:nvPr/>
            </p:nvSpPr>
            <p:spPr bwMode="auto">
              <a:xfrm>
                <a:off x="771" y="2784"/>
                <a:ext cx="94" cy="82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747" name="Text Box 1064"/>
              <p:cNvSpPr txBox="1">
                <a:spLocks noChangeArrowheads="1"/>
              </p:cNvSpPr>
              <p:nvPr/>
            </p:nvSpPr>
            <p:spPr bwMode="auto">
              <a:xfrm>
                <a:off x="673" y="2477"/>
                <a:ext cx="136" cy="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200" i="0"/>
                  <a:t>1</a:t>
                </a:r>
              </a:p>
            </p:txBody>
          </p:sp>
          <p:sp>
            <p:nvSpPr>
              <p:cNvPr id="30748" name="Text Box 1065"/>
              <p:cNvSpPr txBox="1">
                <a:spLocks noChangeArrowheads="1"/>
              </p:cNvSpPr>
              <p:nvPr/>
            </p:nvSpPr>
            <p:spPr bwMode="auto">
              <a:xfrm>
                <a:off x="672" y="2189"/>
                <a:ext cx="135" cy="1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200" i="0"/>
                  <a:t>2</a:t>
                </a:r>
              </a:p>
            </p:txBody>
          </p:sp>
          <p:sp>
            <p:nvSpPr>
              <p:cNvPr id="30749" name="Text Box 1066"/>
              <p:cNvSpPr txBox="1">
                <a:spLocks noChangeArrowheads="1"/>
              </p:cNvSpPr>
              <p:nvPr/>
            </p:nvSpPr>
            <p:spPr bwMode="auto">
              <a:xfrm>
                <a:off x="675" y="1867"/>
                <a:ext cx="161" cy="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2000" b="1"/>
                  <a:t>y</a:t>
                </a:r>
                <a:endParaRPr lang="en-US" altLang="en-US" sz="2000" b="1" i="0"/>
              </a:p>
            </p:txBody>
          </p:sp>
          <p:grpSp>
            <p:nvGrpSpPr>
              <p:cNvPr id="30750" name="Group 1081"/>
              <p:cNvGrpSpPr>
                <a:grpSpLocks/>
              </p:cNvGrpSpPr>
              <p:nvPr/>
            </p:nvGrpSpPr>
            <p:grpSpPr bwMode="auto">
              <a:xfrm>
                <a:off x="608" y="3187"/>
                <a:ext cx="2624" cy="236"/>
                <a:chOff x="608" y="2899"/>
                <a:chExt cx="2624" cy="236"/>
              </a:xfrm>
            </p:grpSpPr>
            <p:sp>
              <p:nvSpPr>
                <p:cNvPr id="30756" name="Line 1071"/>
                <p:cNvSpPr>
                  <a:spLocks noChangeShapeType="1"/>
                </p:cNvSpPr>
                <p:nvPr/>
              </p:nvSpPr>
              <p:spPr bwMode="auto">
                <a:xfrm>
                  <a:off x="608" y="3017"/>
                  <a:ext cx="2624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69850" tIns="33338" rIns="69850" bIns="33338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757" name="Line 1072"/>
                <p:cNvSpPr>
                  <a:spLocks noChangeShapeType="1"/>
                </p:cNvSpPr>
                <p:nvPr/>
              </p:nvSpPr>
              <p:spPr bwMode="auto">
                <a:xfrm>
                  <a:off x="808" y="2929"/>
                  <a:ext cx="0" cy="17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69850" tIns="33338" rIns="69850" bIns="33338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758" name="Line 1073"/>
                <p:cNvSpPr>
                  <a:spLocks noChangeShapeType="1"/>
                </p:cNvSpPr>
                <p:nvPr/>
              </p:nvSpPr>
              <p:spPr bwMode="auto">
                <a:xfrm>
                  <a:off x="3072" y="2929"/>
                  <a:ext cx="0" cy="17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69850" tIns="33338" rIns="69850" bIns="33338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759" name="Text Box 1074"/>
                <p:cNvSpPr txBox="1">
                  <a:spLocks noChangeArrowheads="1"/>
                </p:cNvSpPr>
                <p:nvPr/>
              </p:nvSpPr>
              <p:spPr bwMode="auto">
                <a:xfrm>
                  <a:off x="1220" y="2899"/>
                  <a:ext cx="1151" cy="2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69850" tIns="33338" rIns="69850" bIns="33338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pt-BR" altLang="en-US" sz="2000"/>
                    <a:t>w </a:t>
                  </a:r>
                  <a:r>
                    <a:rPr lang="pt-BR" altLang="en-US" sz="2000" i="0"/>
                    <a:t>pixels na </a:t>
                  </a:r>
                  <a:r>
                    <a:rPr lang="pt-BR" altLang="en-US" sz="2000"/>
                    <a:t>base</a:t>
                  </a:r>
                  <a:endParaRPr lang="en-US" altLang="en-US" sz="2000"/>
                </a:p>
              </p:txBody>
            </p:sp>
          </p:grpSp>
          <p:grpSp>
            <p:nvGrpSpPr>
              <p:cNvPr id="30751" name="Group 1080"/>
              <p:cNvGrpSpPr>
                <a:grpSpLocks/>
              </p:cNvGrpSpPr>
              <p:nvPr/>
            </p:nvGrpSpPr>
            <p:grpSpPr bwMode="auto">
              <a:xfrm>
                <a:off x="250" y="1112"/>
                <a:ext cx="236" cy="1792"/>
                <a:chOff x="250" y="824"/>
                <a:chExt cx="236" cy="1792"/>
              </a:xfrm>
            </p:grpSpPr>
            <p:sp>
              <p:nvSpPr>
                <p:cNvPr id="30752" name="Line 1075"/>
                <p:cNvSpPr>
                  <a:spLocks noChangeShapeType="1"/>
                </p:cNvSpPr>
                <p:nvPr/>
              </p:nvSpPr>
              <p:spPr bwMode="auto">
                <a:xfrm flipV="1">
                  <a:off x="368" y="824"/>
                  <a:ext cx="0" cy="179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69850" tIns="33338" rIns="69850" bIns="33338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753" name="Line 1076"/>
                <p:cNvSpPr>
                  <a:spLocks noChangeShapeType="1"/>
                </p:cNvSpPr>
                <p:nvPr/>
              </p:nvSpPr>
              <p:spPr bwMode="auto">
                <a:xfrm flipH="1">
                  <a:off x="272" y="2544"/>
                  <a:ext cx="19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69850" tIns="33338" rIns="69850" bIns="33338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754" name="Line 1077"/>
                <p:cNvSpPr>
                  <a:spLocks noChangeShapeType="1"/>
                </p:cNvSpPr>
                <p:nvPr/>
              </p:nvSpPr>
              <p:spPr bwMode="auto">
                <a:xfrm flipH="1">
                  <a:off x="272" y="880"/>
                  <a:ext cx="19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69850" tIns="33338" rIns="69850" bIns="33338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755" name="Text Box 1079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-243" y="1522"/>
                  <a:ext cx="1222" cy="23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69850" tIns="33338" rIns="69850" bIns="33338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pt-BR" altLang="en-US" sz="2000"/>
                    <a:t>h </a:t>
                  </a:r>
                  <a:r>
                    <a:rPr lang="pt-BR" altLang="en-US" sz="2000" i="0"/>
                    <a:t>pixels na </a:t>
                  </a:r>
                  <a:r>
                    <a:rPr lang="pt-BR" altLang="en-US" sz="2000"/>
                    <a:t>altura</a:t>
                  </a:r>
                  <a:endParaRPr lang="en-US" altLang="en-US" sz="2000"/>
                </a:p>
              </p:txBody>
            </p:sp>
          </p:grpSp>
        </p:grpSp>
      </p:grpSp>
      <p:graphicFrame>
        <p:nvGraphicFramePr>
          <p:cNvPr id="476219" name="Object 1083"/>
          <p:cNvGraphicFramePr>
            <a:graphicFrameLocks noChangeAspect="1"/>
          </p:cNvGraphicFramePr>
          <p:nvPr/>
        </p:nvGraphicFramePr>
        <p:xfrm>
          <a:off x="2674938" y="5475288"/>
          <a:ext cx="4579937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0" name="Equation" r:id="rId10" imgW="1688367" imgH="444307" progId="Equation.3">
                  <p:embed/>
                </p:oleObj>
              </mc:Choice>
              <mc:Fallback>
                <p:oleObj name="Equation" r:id="rId10" imgW="1688367" imgH="444307" progId="Equation.3">
                  <p:embed/>
                  <p:pic>
                    <p:nvPicPr>
                      <p:cNvPr id="0" name="Object 10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4938" y="5475288"/>
                        <a:ext cx="4579937" cy="12017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1747" name="Line 1105"/>
          <p:cNvSpPr>
            <a:spLocks noChangeShapeType="1"/>
          </p:cNvSpPr>
          <p:nvPr/>
        </p:nvSpPr>
        <p:spPr bwMode="auto">
          <a:xfrm flipV="1">
            <a:off x="1328738" y="2233613"/>
            <a:ext cx="1814512" cy="10810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1748" name="Rectangle 1027"/>
          <p:cNvSpPr>
            <a:spLocks noGrp="1" noChangeArrowheads="1"/>
          </p:cNvSpPr>
          <p:nvPr>
            <p:ph type="title"/>
          </p:nvPr>
        </p:nvSpPr>
        <p:spPr>
          <a:xfrm>
            <a:off x="209550" y="74613"/>
            <a:ext cx="8674100" cy="1143000"/>
          </a:xfrm>
        </p:spPr>
        <p:txBody>
          <a:bodyPr/>
          <a:lstStyle/>
          <a:p>
            <a:r>
              <a:rPr lang="en-US" altLang="en-US" sz="2400"/>
              <a:t>Canto inferior esquerdo da janela no plano </a:t>
            </a:r>
            <a:r>
              <a:rPr lang="en-US" altLang="en-US" sz="2400" i="1"/>
              <a:t>near </a:t>
            </a:r>
            <a:r>
              <a:rPr lang="en-US" altLang="en-US" sz="2400"/>
              <a:t>(ou </a:t>
            </a:r>
            <a:r>
              <a:rPr lang="en-US" altLang="en-US" sz="2400" i="1"/>
              <a:t>far</a:t>
            </a:r>
            <a:r>
              <a:rPr lang="en-US" altLang="en-US" sz="2400"/>
              <a:t>)</a:t>
            </a:r>
          </a:p>
        </p:txBody>
      </p:sp>
      <p:grpSp>
        <p:nvGrpSpPr>
          <p:cNvPr id="3" name="Group 1124"/>
          <p:cNvGrpSpPr>
            <a:grpSpLocks/>
          </p:cNvGrpSpPr>
          <p:nvPr/>
        </p:nvGrpSpPr>
        <p:grpSpPr bwMode="auto">
          <a:xfrm>
            <a:off x="496888" y="2873375"/>
            <a:ext cx="825500" cy="776288"/>
            <a:chOff x="313" y="1810"/>
            <a:chExt cx="520" cy="489"/>
          </a:xfrm>
        </p:grpSpPr>
        <p:sp>
          <p:nvSpPr>
            <p:cNvPr id="31782" name="Line 1058"/>
            <p:cNvSpPr>
              <a:spLocks noChangeShapeType="1"/>
            </p:cNvSpPr>
            <p:nvPr/>
          </p:nvSpPr>
          <p:spPr bwMode="auto">
            <a:xfrm>
              <a:off x="831" y="210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31783" name="Object 1103"/>
            <p:cNvGraphicFramePr>
              <a:graphicFrameLocks noChangeAspect="1"/>
            </p:cNvGraphicFramePr>
            <p:nvPr/>
          </p:nvGraphicFramePr>
          <p:xfrm>
            <a:off x="313" y="1810"/>
            <a:ext cx="520" cy="4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34" name="Equation" r:id="rId4" imgW="418918" imgH="393529" progId="Equation.3">
                    <p:embed/>
                  </p:oleObj>
                </mc:Choice>
                <mc:Fallback>
                  <p:oleObj name="Equation" r:id="rId4" imgW="418918" imgH="393529" progId="Equation.3">
                    <p:embed/>
                    <p:pic>
                      <p:nvPicPr>
                        <p:cNvPr id="0" name="Object 11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" y="1810"/>
                          <a:ext cx="520" cy="4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50" name="Line 1030"/>
          <p:cNvSpPr>
            <a:spLocks noChangeShapeType="1"/>
          </p:cNvSpPr>
          <p:nvPr/>
        </p:nvSpPr>
        <p:spPr bwMode="auto">
          <a:xfrm flipV="1">
            <a:off x="2163763" y="2195513"/>
            <a:ext cx="1019175" cy="15224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Line 1031"/>
          <p:cNvSpPr>
            <a:spLocks noChangeShapeType="1"/>
          </p:cNvSpPr>
          <p:nvPr/>
        </p:nvSpPr>
        <p:spPr bwMode="auto">
          <a:xfrm flipV="1">
            <a:off x="623888" y="2205038"/>
            <a:ext cx="2540000" cy="728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1033"/>
          <p:cNvSpPr>
            <a:spLocks noChangeShapeType="1"/>
          </p:cNvSpPr>
          <p:nvPr/>
        </p:nvSpPr>
        <p:spPr bwMode="auto">
          <a:xfrm flipV="1">
            <a:off x="631825" y="2179638"/>
            <a:ext cx="2581275" cy="13382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Line 1034"/>
          <p:cNvSpPr>
            <a:spLocks noChangeShapeType="1"/>
          </p:cNvSpPr>
          <p:nvPr/>
        </p:nvSpPr>
        <p:spPr bwMode="auto">
          <a:xfrm flipV="1">
            <a:off x="2154238" y="2205038"/>
            <a:ext cx="1028700" cy="923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Oval 1035"/>
          <p:cNvSpPr>
            <a:spLocks noChangeArrowheads="1"/>
          </p:cNvSpPr>
          <p:nvPr/>
        </p:nvSpPr>
        <p:spPr bwMode="auto">
          <a:xfrm>
            <a:off x="1274763" y="3286125"/>
            <a:ext cx="88900" cy="682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5" name="Rectangle 1036"/>
          <p:cNvSpPr>
            <a:spLocks noChangeArrowheads="1"/>
          </p:cNvSpPr>
          <p:nvPr/>
        </p:nvSpPr>
        <p:spPr bwMode="auto">
          <a:xfrm>
            <a:off x="3163888" y="2116138"/>
            <a:ext cx="484187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/>
              <a:t>eye</a:t>
            </a:r>
          </a:p>
        </p:txBody>
      </p:sp>
      <p:sp>
        <p:nvSpPr>
          <p:cNvPr id="31756" name="Oval 1037"/>
          <p:cNvSpPr>
            <a:spLocks noChangeArrowheads="1"/>
          </p:cNvSpPr>
          <p:nvPr/>
        </p:nvSpPr>
        <p:spPr bwMode="auto">
          <a:xfrm>
            <a:off x="3144838" y="2162175"/>
            <a:ext cx="58737" cy="682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57" name="Line 1039"/>
          <p:cNvSpPr>
            <a:spLocks noChangeShapeType="1"/>
          </p:cNvSpPr>
          <p:nvPr/>
        </p:nvSpPr>
        <p:spPr bwMode="auto">
          <a:xfrm flipV="1">
            <a:off x="484188" y="4252913"/>
            <a:ext cx="0" cy="482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Line 1041"/>
          <p:cNvSpPr>
            <a:spLocks noChangeShapeType="1"/>
          </p:cNvSpPr>
          <p:nvPr/>
        </p:nvSpPr>
        <p:spPr bwMode="auto">
          <a:xfrm>
            <a:off x="368300" y="4681538"/>
            <a:ext cx="1109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9" name="Line 1043"/>
          <p:cNvSpPr>
            <a:spLocks noChangeShapeType="1"/>
          </p:cNvSpPr>
          <p:nvPr/>
        </p:nvSpPr>
        <p:spPr bwMode="auto">
          <a:xfrm flipH="1">
            <a:off x="85725" y="4637088"/>
            <a:ext cx="473075" cy="30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0" name="AutoShape 1045"/>
          <p:cNvSpPr>
            <a:spLocks noChangeArrowheads="1"/>
          </p:cNvSpPr>
          <p:nvPr/>
        </p:nvSpPr>
        <p:spPr bwMode="auto">
          <a:xfrm>
            <a:off x="442913" y="4637088"/>
            <a:ext cx="622300" cy="90487"/>
          </a:xfrm>
          <a:prstGeom prst="cube">
            <a:avLst>
              <a:gd name="adj" fmla="val 2499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1" name="AutoShape 1046"/>
          <p:cNvSpPr>
            <a:spLocks noChangeArrowheads="1"/>
          </p:cNvSpPr>
          <p:nvPr/>
        </p:nvSpPr>
        <p:spPr bwMode="auto">
          <a:xfrm>
            <a:off x="298450" y="4703763"/>
            <a:ext cx="685800" cy="103187"/>
          </a:xfrm>
          <a:prstGeom prst="cube">
            <a:avLst>
              <a:gd name="adj" fmla="val 2499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2" name="Rectangle 1047"/>
          <p:cNvSpPr>
            <a:spLocks noChangeArrowheads="1"/>
          </p:cNvSpPr>
          <p:nvPr/>
        </p:nvSpPr>
        <p:spPr bwMode="auto">
          <a:xfrm>
            <a:off x="0" y="4935538"/>
            <a:ext cx="2984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700" b="1"/>
              <a:t>z</a:t>
            </a:r>
            <a:r>
              <a:rPr lang="en-US" altLang="en-US" sz="1600" i="0" baseline="-25000"/>
              <a:t>0</a:t>
            </a:r>
          </a:p>
        </p:txBody>
      </p:sp>
      <p:sp>
        <p:nvSpPr>
          <p:cNvPr id="31763" name="Rectangle 1048"/>
          <p:cNvSpPr>
            <a:spLocks noChangeArrowheads="1"/>
          </p:cNvSpPr>
          <p:nvPr/>
        </p:nvSpPr>
        <p:spPr bwMode="auto">
          <a:xfrm>
            <a:off x="130175" y="4132263"/>
            <a:ext cx="311150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700" b="1"/>
              <a:t>y</a:t>
            </a:r>
            <a:r>
              <a:rPr lang="en-US" altLang="en-US" sz="1600" i="0" baseline="-25000"/>
              <a:t>0</a:t>
            </a:r>
          </a:p>
        </p:txBody>
      </p:sp>
      <p:sp>
        <p:nvSpPr>
          <p:cNvPr id="31764" name="Rectangle 1049"/>
          <p:cNvSpPr>
            <a:spLocks noChangeArrowheads="1"/>
          </p:cNvSpPr>
          <p:nvPr/>
        </p:nvSpPr>
        <p:spPr bwMode="auto">
          <a:xfrm>
            <a:off x="1330325" y="4691063"/>
            <a:ext cx="322263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700" b="1"/>
              <a:t>x</a:t>
            </a:r>
            <a:r>
              <a:rPr lang="en-US" altLang="en-US" sz="1600" i="0" baseline="-25000"/>
              <a:t>0</a:t>
            </a:r>
          </a:p>
        </p:txBody>
      </p:sp>
      <p:sp>
        <p:nvSpPr>
          <p:cNvPr id="31765" name="AutoShape 1050"/>
          <p:cNvSpPr>
            <a:spLocks noChangeArrowheads="1"/>
          </p:cNvSpPr>
          <p:nvPr/>
        </p:nvSpPr>
        <p:spPr bwMode="auto">
          <a:xfrm rot="5400000">
            <a:off x="981076" y="2581275"/>
            <a:ext cx="831850" cy="1527175"/>
          </a:xfrm>
          <a:prstGeom prst="parallelogram">
            <a:avLst>
              <a:gd name="adj" fmla="val 24995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66" name="Line 1052"/>
          <p:cNvSpPr>
            <a:spLocks noChangeShapeType="1"/>
          </p:cNvSpPr>
          <p:nvPr/>
        </p:nvSpPr>
        <p:spPr bwMode="auto">
          <a:xfrm flipV="1">
            <a:off x="3194050" y="1949450"/>
            <a:ext cx="409575" cy="252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7" name="Line 1053"/>
          <p:cNvSpPr>
            <a:spLocks noChangeShapeType="1"/>
          </p:cNvSpPr>
          <p:nvPr/>
        </p:nvSpPr>
        <p:spPr bwMode="auto">
          <a:xfrm flipH="1" flipV="1">
            <a:off x="2568575" y="2127250"/>
            <a:ext cx="595313" cy="74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68" name="Rectangle 1054"/>
          <p:cNvSpPr>
            <a:spLocks noChangeArrowheads="1"/>
          </p:cNvSpPr>
          <p:nvPr/>
        </p:nvSpPr>
        <p:spPr bwMode="auto">
          <a:xfrm>
            <a:off x="3544888" y="1784350"/>
            <a:ext cx="3556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z</a:t>
            </a:r>
            <a:r>
              <a:rPr lang="en-US" altLang="en-US" sz="2400" b="1" baseline="-25000"/>
              <a:t>e</a:t>
            </a:r>
          </a:p>
        </p:txBody>
      </p:sp>
      <p:sp>
        <p:nvSpPr>
          <p:cNvPr id="31769" name="Rectangle 1055"/>
          <p:cNvSpPr>
            <a:spLocks noChangeArrowheads="1"/>
          </p:cNvSpPr>
          <p:nvPr/>
        </p:nvSpPr>
        <p:spPr bwMode="auto">
          <a:xfrm>
            <a:off x="2297113" y="1908175"/>
            <a:ext cx="38893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x</a:t>
            </a:r>
            <a:r>
              <a:rPr lang="en-US" altLang="en-US" sz="2400" b="1" baseline="-25000"/>
              <a:t>e</a:t>
            </a:r>
          </a:p>
        </p:txBody>
      </p:sp>
      <p:sp>
        <p:nvSpPr>
          <p:cNvPr id="31770" name="Rectangle 1056"/>
          <p:cNvSpPr>
            <a:spLocks noChangeArrowheads="1"/>
          </p:cNvSpPr>
          <p:nvPr/>
        </p:nvSpPr>
        <p:spPr bwMode="auto">
          <a:xfrm>
            <a:off x="3195638" y="1538288"/>
            <a:ext cx="3714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y</a:t>
            </a:r>
            <a:r>
              <a:rPr lang="en-US" altLang="en-US" sz="2400" b="1" baseline="-25000"/>
              <a:t>e</a:t>
            </a:r>
          </a:p>
        </p:txBody>
      </p:sp>
      <p:sp>
        <p:nvSpPr>
          <p:cNvPr id="31771" name="Line 1057"/>
          <p:cNvSpPr>
            <a:spLocks noChangeShapeType="1"/>
          </p:cNvSpPr>
          <p:nvPr/>
        </p:nvSpPr>
        <p:spPr bwMode="auto">
          <a:xfrm flipV="1">
            <a:off x="3186113" y="1749425"/>
            <a:ext cx="0" cy="460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2" name="Oval 1062"/>
          <p:cNvSpPr>
            <a:spLocks noChangeArrowheads="1"/>
          </p:cNvSpPr>
          <p:nvPr/>
        </p:nvSpPr>
        <p:spPr bwMode="auto">
          <a:xfrm>
            <a:off x="2125663" y="3702050"/>
            <a:ext cx="95250" cy="8413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73" name="Text Box 1094"/>
          <p:cNvSpPr txBox="1">
            <a:spLocks noChangeArrowheads="1"/>
          </p:cNvSpPr>
          <p:nvPr/>
        </p:nvSpPr>
        <p:spPr bwMode="auto">
          <a:xfrm>
            <a:off x="774700" y="2481263"/>
            <a:ext cx="1246188" cy="3714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t-BR" altLang="en-US" sz="2000"/>
              <a:t>plano near</a:t>
            </a:r>
            <a:endParaRPr lang="en-US" altLang="en-US" sz="2000"/>
          </a:p>
        </p:txBody>
      </p:sp>
      <p:sp>
        <p:nvSpPr>
          <p:cNvPr id="31774" name="Text Box 1095"/>
          <p:cNvSpPr txBox="1">
            <a:spLocks noChangeArrowheads="1"/>
          </p:cNvSpPr>
          <p:nvPr/>
        </p:nvSpPr>
        <p:spPr bwMode="auto">
          <a:xfrm>
            <a:off x="1754188" y="4246563"/>
            <a:ext cx="160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75000"/>
              </a:lnSpc>
              <a:spcBef>
                <a:spcPct val="0"/>
              </a:spcBef>
              <a:buFontTx/>
              <a:buNone/>
            </a:pPr>
            <a:r>
              <a:rPr lang="pt-BR" altLang="en-US" sz="2000"/>
              <a:t>canto inferior </a:t>
            </a:r>
          </a:p>
          <a:p>
            <a:pPr algn="ctr">
              <a:lnSpc>
                <a:spcPct val="75000"/>
              </a:lnSpc>
              <a:spcBef>
                <a:spcPct val="0"/>
              </a:spcBef>
              <a:buFontTx/>
              <a:buNone/>
            </a:pPr>
            <a:r>
              <a:rPr lang="pt-BR" altLang="en-US" sz="2000"/>
              <a:t>esquerdo</a:t>
            </a:r>
            <a:endParaRPr lang="en-US" altLang="en-US" sz="2000"/>
          </a:p>
        </p:txBody>
      </p:sp>
      <p:sp>
        <p:nvSpPr>
          <p:cNvPr id="31775" name="Line 1106"/>
          <p:cNvSpPr>
            <a:spLocks noChangeShapeType="1"/>
          </p:cNvSpPr>
          <p:nvPr/>
        </p:nvSpPr>
        <p:spPr bwMode="auto">
          <a:xfrm flipH="1" flipV="1">
            <a:off x="2222500" y="3810000"/>
            <a:ext cx="88900" cy="139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31776" name="Object 1111"/>
          <p:cNvGraphicFramePr>
            <a:graphicFrameLocks noChangeAspect="1"/>
          </p:cNvGraphicFramePr>
          <p:nvPr/>
        </p:nvGraphicFramePr>
        <p:xfrm>
          <a:off x="2322513" y="3798888"/>
          <a:ext cx="344487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5" name="Equation" r:id="rId6" imgW="152268" imgH="215713" progId="Equation.3">
                  <p:embed/>
                </p:oleObj>
              </mc:Choice>
              <mc:Fallback>
                <p:oleObj name="Equation" r:id="rId6" imgW="152268" imgH="215713" progId="Equation.3">
                  <p:embed/>
                  <p:pic>
                    <p:nvPicPr>
                      <p:cNvPr id="0" name="Object 11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3798888"/>
                        <a:ext cx="344487" cy="487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4205" name="Object 1117"/>
          <p:cNvGraphicFramePr>
            <a:graphicFrameLocks noChangeAspect="1"/>
          </p:cNvGraphicFramePr>
          <p:nvPr/>
        </p:nvGraphicFramePr>
        <p:xfrm>
          <a:off x="4986338" y="1857375"/>
          <a:ext cx="3384550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6" name="Equation" r:id="rId8" imgW="1815312" imgH="393529" progId="Equation.3">
                  <p:embed/>
                </p:oleObj>
              </mc:Choice>
              <mc:Fallback>
                <p:oleObj name="Equation" r:id="rId8" imgW="1815312" imgH="393529" progId="Equation.3">
                  <p:embed/>
                  <p:pic>
                    <p:nvPicPr>
                      <p:cNvPr id="0" name="Object 1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6338" y="1857375"/>
                        <a:ext cx="3384550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4208" name="Object 1120"/>
          <p:cNvGraphicFramePr>
            <a:graphicFrameLocks noChangeAspect="1"/>
          </p:cNvGraphicFramePr>
          <p:nvPr/>
        </p:nvGraphicFramePr>
        <p:xfrm>
          <a:off x="4932363" y="3441700"/>
          <a:ext cx="34290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7" name="Equation" r:id="rId10" imgW="1688367" imgH="444307" progId="Equation.3">
                  <p:embed/>
                </p:oleObj>
              </mc:Choice>
              <mc:Fallback>
                <p:oleObj name="Equation" r:id="rId10" imgW="1688367" imgH="444307" progId="Equation.3">
                  <p:embed/>
                  <p:pic>
                    <p:nvPicPr>
                      <p:cNvPr id="0" name="Object 1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441700"/>
                        <a:ext cx="3429000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9" name="Rectangle 1122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1780" name="Rectangle 1127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474214" name="Object 1126"/>
          <p:cNvGraphicFramePr>
            <a:graphicFrameLocks noChangeAspect="1"/>
          </p:cNvGraphicFramePr>
          <p:nvPr/>
        </p:nvGraphicFramePr>
        <p:xfrm>
          <a:off x="2266950" y="5326063"/>
          <a:ext cx="5603875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8" name="Equation" r:id="rId12" imgW="2578100" imgH="508000" progId="Equation.3">
                  <p:embed/>
                </p:oleObj>
              </mc:Choice>
              <mc:Fallback>
                <p:oleObj name="Equation" r:id="rId12" imgW="2578100" imgH="508000" progId="Equation.3">
                  <p:embed/>
                  <p:pic>
                    <p:nvPicPr>
                      <p:cNvPr id="0" name="Object 11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5326063"/>
                        <a:ext cx="5603875" cy="10969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Resultando</a:t>
            </a:r>
          </a:p>
        </p:txBody>
      </p:sp>
      <p:sp>
        <p:nvSpPr>
          <p:cNvPr id="32772" name="Line 3"/>
          <p:cNvSpPr>
            <a:spLocks noChangeShapeType="1"/>
          </p:cNvSpPr>
          <p:nvPr/>
        </p:nvSpPr>
        <p:spPr bwMode="auto">
          <a:xfrm>
            <a:off x="2055813" y="2582863"/>
            <a:ext cx="52387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1409700" y="59467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z</a:t>
            </a:r>
            <a:r>
              <a:rPr lang="en-US" altLang="en-US" sz="2400" b="1" i="0" baseline="-25000"/>
              <a:t>o</a:t>
            </a:r>
            <a:endParaRPr lang="en-US" altLang="en-US" sz="2400" b="1" i="0"/>
          </a:p>
        </p:txBody>
      </p:sp>
      <p:grpSp>
        <p:nvGrpSpPr>
          <p:cNvPr id="32774" name="Group 5"/>
          <p:cNvGrpSpPr>
            <a:grpSpLocks/>
          </p:cNvGrpSpPr>
          <p:nvPr/>
        </p:nvGrpSpPr>
        <p:grpSpPr bwMode="auto">
          <a:xfrm>
            <a:off x="1376363" y="4637088"/>
            <a:ext cx="1328737" cy="1497012"/>
            <a:chOff x="290" y="3073"/>
            <a:chExt cx="1006" cy="1007"/>
          </a:xfrm>
        </p:grpSpPr>
        <p:sp>
          <p:nvSpPr>
            <p:cNvPr id="32825" name="Line 6"/>
            <p:cNvSpPr>
              <a:spLocks noChangeShapeType="1"/>
            </p:cNvSpPr>
            <p:nvPr/>
          </p:nvSpPr>
          <p:spPr bwMode="auto">
            <a:xfrm>
              <a:off x="578" y="3696"/>
              <a:ext cx="7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826" name="Line 7"/>
            <p:cNvSpPr>
              <a:spLocks noChangeShapeType="1"/>
            </p:cNvSpPr>
            <p:nvPr/>
          </p:nvSpPr>
          <p:spPr bwMode="auto">
            <a:xfrm flipV="1">
              <a:off x="672" y="3073"/>
              <a:ext cx="0" cy="7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827" name="Line 8"/>
            <p:cNvSpPr>
              <a:spLocks noChangeShapeType="1"/>
            </p:cNvSpPr>
            <p:nvPr/>
          </p:nvSpPr>
          <p:spPr bwMode="auto">
            <a:xfrm flipH="1">
              <a:off x="290" y="3650"/>
              <a:ext cx="430" cy="4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2775" name="Rectangle 9"/>
          <p:cNvSpPr>
            <a:spLocks noChangeArrowheads="1"/>
          </p:cNvSpPr>
          <p:nvPr/>
        </p:nvSpPr>
        <p:spPr bwMode="auto">
          <a:xfrm>
            <a:off x="2725738" y="5503863"/>
            <a:ext cx="438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x</a:t>
            </a:r>
            <a:r>
              <a:rPr lang="en-US" altLang="en-US" sz="2400" b="1" i="0" baseline="-25000"/>
              <a:t>o</a:t>
            </a:r>
            <a:endParaRPr lang="en-US" altLang="en-US" sz="2400" b="1" i="0"/>
          </a:p>
        </p:txBody>
      </p:sp>
      <p:graphicFrame>
        <p:nvGraphicFramePr>
          <p:cNvPr id="32776" name="Object 10"/>
          <p:cNvGraphicFramePr>
            <a:graphicFrameLocks noChangeAspect="1"/>
          </p:cNvGraphicFramePr>
          <p:nvPr/>
        </p:nvGraphicFramePr>
        <p:xfrm>
          <a:off x="6462713" y="4835525"/>
          <a:ext cx="1084262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8" name="Equation" r:id="rId4" imgW="482391" imgH="165028" progId="Equation.3">
                  <p:embed/>
                </p:oleObj>
              </mc:Choice>
              <mc:Fallback>
                <p:oleObj name="Equation" r:id="rId4" imgW="482391" imgH="165028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2713" y="4835525"/>
                        <a:ext cx="1084262" cy="369888"/>
                      </a:xfrm>
                      <a:prstGeom prst="rect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7" name="Rectangle 12"/>
          <p:cNvSpPr>
            <a:spLocks noChangeArrowheads="1"/>
          </p:cNvSpPr>
          <p:nvPr/>
        </p:nvSpPr>
        <p:spPr bwMode="auto">
          <a:xfrm>
            <a:off x="1912938" y="4437063"/>
            <a:ext cx="420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y</a:t>
            </a:r>
            <a:r>
              <a:rPr lang="en-US" altLang="en-US" sz="2400" b="1" i="0" baseline="-25000"/>
              <a:t>o</a:t>
            </a:r>
            <a:endParaRPr lang="en-US" altLang="en-US" sz="2400" b="1" i="0"/>
          </a:p>
        </p:txBody>
      </p:sp>
      <p:grpSp>
        <p:nvGrpSpPr>
          <p:cNvPr id="32778" name="Group 13"/>
          <p:cNvGrpSpPr>
            <a:grpSpLocks/>
          </p:cNvGrpSpPr>
          <p:nvPr/>
        </p:nvGrpSpPr>
        <p:grpSpPr bwMode="auto">
          <a:xfrm rot="659593">
            <a:off x="1100138" y="1973263"/>
            <a:ext cx="5738812" cy="3027362"/>
            <a:chOff x="693" y="1243"/>
            <a:chExt cx="3615" cy="1907"/>
          </a:xfrm>
        </p:grpSpPr>
        <p:sp>
          <p:nvSpPr>
            <p:cNvPr id="32784" name="Line 14"/>
            <p:cNvSpPr>
              <a:spLocks noChangeShapeType="1"/>
            </p:cNvSpPr>
            <p:nvPr/>
          </p:nvSpPr>
          <p:spPr bwMode="auto">
            <a:xfrm flipV="1">
              <a:off x="1160" y="2185"/>
              <a:ext cx="1311" cy="72"/>
            </a:xfrm>
            <a:prstGeom prst="line">
              <a:avLst/>
            </a:prstGeom>
            <a:noFill/>
            <a:ln w="38100">
              <a:solidFill>
                <a:srgbClr val="24248E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2785" name="Line 15"/>
            <p:cNvSpPr>
              <a:spLocks noChangeShapeType="1"/>
            </p:cNvSpPr>
            <p:nvPr/>
          </p:nvSpPr>
          <p:spPr bwMode="auto">
            <a:xfrm flipV="1">
              <a:off x="1134" y="1369"/>
              <a:ext cx="2210" cy="8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6" name="Line 16"/>
            <p:cNvSpPr>
              <a:spLocks noChangeShapeType="1"/>
            </p:cNvSpPr>
            <p:nvPr/>
          </p:nvSpPr>
          <p:spPr bwMode="auto">
            <a:xfrm>
              <a:off x="2183" y="1847"/>
              <a:ext cx="452" cy="25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7" name="Line 17"/>
            <p:cNvSpPr>
              <a:spLocks noChangeShapeType="1"/>
            </p:cNvSpPr>
            <p:nvPr/>
          </p:nvSpPr>
          <p:spPr bwMode="auto">
            <a:xfrm>
              <a:off x="2636" y="2095"/>
              <a:ext cx="0" cy="5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8" name="Line 18"/>
            <p:cNvSpPr>
              <a:spLocks noChangeShapeType="1"/>
            </p:cNvSpPr>
            <p:nvPr/>
          </p:nvSpPr>
          <p:spPr bwMode="auto">
            <a:xfrm>
              <a:off x="2183" y="2440"/>
              <a:ext cx="449" cy="2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9" name="Line 19"/>
            <p:cNvSpPr>
              <a:spLocks noChangeShapeType="1"/>
            </p:cNvSpPr>
            <p:nvPr/>
          </p:nvSpPr>
          <p:spPr bwMode="auto">
            <a:xfrm>
              <a:off x="2178" y="1847"/>
              <a:ext cx="0" cy="58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0" name="Line 20"/>
            <p:cNvSpPr>
              <a:spLocks noChangeShapeType="1"/>
            </p:cNvSpPr>
            <p:nvPr/>
          </p:nvSpPr>
          <p:spPr bwMode="auto">
            <a:xfrm>
              <a:off x="1140" y="2253"/>
              <a:ext cx="3168" cy="8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1" name="Line 21"/>
            <p:cNvSpPr>
              <a:spLocks noChangeShapeType="1"/>
            </p:cNvSpPr>
            <p:nvPr/>
          </p:nvSpPr>
          <p:spPr bwMode="auto">
            <a:xfrm>
              <a:off x="1140" y="2261"/>
              <a:ext cx="1037" cy="1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2" name="Line 22"/>
            <p:cNvSpPr>
              <a:spLocks noChangeShapeType="1"/>
            </p:cNvSpPr>
            <p:nvPr/>
          </p:nvSpPr>
          <p:spPr bwMode="auto">
            <a:xfrm>
              <a:off x="1140" y="2253"/>
              <a:ext cx="201" cy="2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3" name="Line 23"/>
            <p:cNvSpPr>
              <a:spLocks noChangeShapeType="1"/>
            </p:cNvSpPr>
            <p:nvPr/>
          </p:nvSpPr>
          <p:spPr bwMode="auto">
            <a:xfrm flipV="1">
              <a:off x="1138" y="1921"/>
              <a:ext cx="0" cy="3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4" name="Line 24"/>
            <p:cNvSpPr>
              <a:spLocks noChangeShapeType="1"/>
            </p:cNvSpPr>
            <p:nvPr/>
          </p:nvSpPr>
          <p:spPr bwMode="auto">
            <a:xfrm flipV="1">
              <a:off x="1140" y="1901"/>
              <a:ext cx="3160" cy="3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5" name="Rectangle 25"/>
            <p:cNvSpPr>
              <a:spLocks noChangeArrowheads="1"/>
            </p:cNvSpPr>
            <p:nvPr/>
          </p:nvSpPr>
          <p:spPr bwMode="auto">
            <a:xfrm>
              <a:off x="1286" y="2443"/>
              <a:ext cx="2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x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32796" name="Rectangle 26"/>
            <p:cNvSpPr>
              <a:spLocks noChangeArrowheads="1"/>
            </p:cNvSpPr>
            <p:nvPr/>
          </p:nvSpPr>
          <p:spPr bwMode="auto">
            <a:xfrm>
              <a:off x="948" y="1642"/>
              <a:ext cx="2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y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sp>
          <p:nvSpPr>
            <p:cNvPr id="32797" name="Line 27"/>
            <p:cNvSpPr>
              <a:spLocks noChangeShapeType="1"/>
            </p:cNvSpPr>
            <p:nvPr/>
          </p:nvSpPr>
          <p:spPr bwMode="auto">
            <a:xfrm flipH="1">
              <a:off x="807" y="2253"/>
              <a:ext cx="15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2798" name="Rectangle 28"/>
            <p:cNvSpPr>
              <a:spLocks noChangeArrowheads="1"/>
            </p:cNvSpPr>
            <p:nvPr/>
          </p:nvSpPr>
          <p:spPr bwMode="auto">
            <a:xfrm>
              <a:off x="693" y="227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z</a:t>
              </a:r>
              <a:r>
                <a:rPr lang="en-US" altLang="en-US" sz="2400" b="1" baseline="-25000"/>
                <a:t>e</a:t>
              </a:r>
              <a:endParaRPr lang="en-US" altLang="en-US" sz="2400" b="1"/>
            </a:p>
          </p:txBody>
        </p:sp>
        <p:grpSp>
          <p:nvGrpSpPr>
            <p:cNvPr id="32799" name="Group 29"/>
            <p:cNvGrpSpPr>
              <a:grpSpLocks/>
            </p:cNvGrpSpPr>
            <p:nvPr/>
          </p:nvGrpSpPr>
          <p:grpSpPr bwMode="auto">
            <a:xfrm>
              <a:off x="999" y="2132"/>
              <a:ext cx="166" cy="242"/>
              <a:chOff x="367" y="2172"/>
              <a:chExt cx="166" cy="242"/>
            </a:xfrm>
          </p:grpSpPr>
          <p:sp>
            <p:nvSpPr>
              <p:cNvPr id="32813" name="Line 30"/>
              <p:cNvSpPr>
                <a:spLocks noChangeShapeType="1"/>
              </p:cNvSpPr>
              <p:nvPr/>
            </p:nvSpPr>
            <p:spPr bwMode="auto">
              <a:xfrm flipV="1">
                <a:off x="367" y="2198"/>
                <a:ext cx="161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14" name="Line 31"/>
              <p:cNvSpPr>
                <a:spLocks noChangeShapeType="1"/>
              </p:cNvSpPr>
              <p:nvPr/>
            </p:nvSpPr>
            <p:spPr bwMode="auto">
              <a:xfrm>
                <a:off x="374" y="2313"/>
                <a:ext cx="155" cy="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15" name="Oval 32"/>
              <p:cNvSpPr>
                <a:spLocks noChangeArrowheads="1"/>
              </p:cNvSpPr>
              <p:nvPr/>
            </p:nvSpPr>
            <p:spPr bwMode="auto">
              <a:xfrm>
                <a:off x="492" y="2259"/>
                <a:ext cx="40" cy="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2816" name="Line 33"/>
              <p:cNvSpPr>
                <a:spLocks noChangeShapeType="1"/>
              </p:cNvSpPr>
              <p:nvPr/>
            </p:nvSpPr>
            <p:spPr bwMode="auto">
              <a:xfrm flipH="1">
                <a:off x="501" y="2172"/>
                <a:ext cx="15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17" name="Line 34"/>
              <p:cNvSpPr>
                <a:spLocks noChangeShapeType="1"/>
              </p:cNvSpPr>
              <p:nvPr/>
            </p:nvSpPr>
            <p:spPr bwMode="auto">
              <a:xfrm flipH="1">
                <a:off x="474" y="2188"/>
                <a:ext cx="10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18" name="Line 35"/>
              <p:cNvSpPr>
                <a:spLocks noChangeShapeType="1"/>
              </p:cNvSpPr>
              <p:nvPr/>
            </p:nvSpPr>
            <p:spPr bwMode="auto">
              <a:xfrm flipH="1">
                <a:off x="442" y="2215"/>
                <a:ext cx="12" cy="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19" name="Line 36"/>
              <p:cNvSpPr>
                <a:spLocks noChangeShapeType="1"/>
              </p:cNvSpPr>
              <p:nvPr/>
            </p:nvSpPr>
            <p:spPr bwMode="auto">
              <a:xfrm flipH="1">
                <a:off x="410" y="2237"/>
                <a:ext cx="10" cy="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20" name="Line 37"/>
              <p:cNvSpPr>
                <a:spLocks noChangeShapeType="1"/>
              </p:cNvSpPr>
              <p:nvPr/>
            </p:nvSpPr>
            <p:spPr bwMode="auto">
              <a:xfrm>
                <a:off x="524" y="2381"/>
                <a:ext cx="5" cy="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21" name="Line 38"/>
              <p:cNvSpPr>
                <a:spLocks noChangeShapeType="1"/>
              </p:cNvSpPr>
              <p:nvPr/>
            </p:nvSpPr>
            <p:spPr bwMode="auto">
              <a:xfrm>
                <a:off x="483" y="2369"/>
                <a:ext cx="1" cy="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22" name="Line 39"/>
              <p:cNvSpPr>
                <a:spLocks noChangeShapeType="1"/>
              </p:cNvSpPr>
              <p:nvPr/>
            </p:nvSpPr>
            <p:spPr bwMode="auto">
              <a:xfrm>
                <a:off x="412" y="2336"/>
                <a:ext cx="5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23" name="Line 40"/>
              <p:cNvSpPr>
                <a:spLocks noChangeShapeType="1"/>
              </p:cNvSpPr>
              <p:nvPr/>
            </p:nvSpPr>
            <p:spPr bwMode="auto">
              <a:xfrm>
                <a:off x="451" y="2351"/>
                <a:ext cx="1" cy="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824" name="Arc 41"/>
              <p:cNvSpPr>
                <a:spLocks/>
              </p:cNvSpPr>
              <p:nvPr/>
            </p:nvSpPr>
            <p:spPr bwMode="auto">
              <a:xfrm>
                <a:off x="488" y="2238"/>
                <a:ext cx="45" cy="118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  <a:gd name="T9" fmla="*/ 0 w 22971"/>
                  <a:gd name="T10" fmla="*/ 0 h 43033"/>
                  <a:gd name="T11" fmla="*/ 22971 w 22971"/>
                  <a:gd name="T12" fmla="*/ 43033 h 43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2800" name="Oval 42"/>
            <p:cNvSpPr>
              <a:spLocks noChangeArrowheads="1"/>
            </p:cNvSpPr>
            <p:nvPr/>
          </p:nvSpPr>
          <p:spPr bwMode="auto">
            <a:xfrm rot="656029">
              <a:off x="2472" y="2157"/>
              <a:ext cx="47" cy="4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01" name="Line 43"/>
            <p:cNvSpPr>
              <a:spLocks noChangeShapeType="1"/>
            </p:cNvSpPr>
            <p:nvPr/>
          </p:nvSpPr>
          <p:spPr bwMode="auto">
            <a:xfrm>
              <a:off x="2176" y="2440"/>
              <a:ext cx="746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2802" name="Line 44"/>
            <p:cNvSpPr>
              <a:spLocks noChangeShapeType="1"/>
            </p:cNvSpPr>
            <p:nvPr/>
          </p:nvSpPr>
          <p:spPr bwMode="auto">
            <a:xfrm flipV="1">
              <a:off x="2178" y="1576"/>
              <a:ext cx="0" cy="8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2803" name="Oval 45"/>
            <p:cNvSpPr>
              <a:spLocks noChangeArrowheads="1"/>
            </p:cNvSpPr>
            <p:nvPr/>
          </p:nvSpPr>
          <p:spPr bwMode="auto">
            <a:xfrm>
              <a:off x="2154" y="2418"/>
              <a:ext cx="50" cy="52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2804" name="Line 46"/>
            <p:cNvSpPr>
              <a:spLocks noChangeShapeType="1"/>
            </p:cNvSpPr>
            <p:nvPr/>
          </p:nvSpPr>
          <p:spPr bwMode="auto">
            <a:xfrm>
              <a:off x="2644" y="2526"/>
              <a:ext cx="510" cy="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2805" name="Line 47"/>
            <p:cNvSpPr>
              <a:spLocks noChangeShapeType="1"/>
            </p:cNvSpPr>
            <p:nvPr/>
          </p:nvSpPr>
          <p:spPr bwMode="auto">
            <a:xfrm flipV="1">
              <a:off x="2486" y="2208"/>
              <a:ext cx="0" cy="37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2806" name="Line 48"/>
            <p:cNvSpPr>
              <a:spLocks noChangeShapeType="1"/>
            </p:cNvSpPr>
            <p:nvPr/>
          </p:nvSpPr>
          <p:spPr bwMode="auto">
            <a:xfrm>
              <a:off x="2194" y="2446"/>
              <a:ext cx="286" cy="1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2807" name="Rectangle 49"/>
            <p:cNvSpPr>
              <a:spLocks noChangeArrowheads="1"/>
            </p:cNvSpPr>
            <p:nvPr/>
          </p:nvSpPr>
          <p:spPr bwMode="auto">
            <a:xfrm>
              <a:off x="2787" y="2769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u</a:t>
              </a:r>
              <a:endParaRPr lang="en-US" altLang="en-US" sz="2400" b="1" i="0"/>
            </a:p>
          </p:txBody>
        </p:sp>
        <p:sp>
          <p:nvSpPr>
            <p:cNvPr id="32808" name="Rectangle 50"/>
            <p:cNvSpPr>
              <a:spLocks noChangeArrowheads="1"/>
            </p:cNvSpPr>
            <p:nvPr/>
          </p:nvSpPr>
          <p:spPr bwMode="auto">
            <a:xfrm>
              <a:off x="2050" y="1243"/>
              <a:ext cx="20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v</a:t>
              </a:r>
              <a:endParaRPr lang="en-US" altLang="en-US" sz="2400" b="1" i="0"/>
            </a:p>
          </p:txBody>
        </p:sp>
        <p:sp>
          <p:nvSpPr>
            <p:cNvPr id="32809" name="Rectangle 51"/>
            <p:cNvSpPr>
              <a:spLocks noChangeArrowheads="1"/>
            </p:cNvSpPr>
            <p:nvPr/>
          </p:nvSpPr>
          <p:spPr bwMode="auto">
            <a:xfrm>
              <a:off x="1909" y="2380"/>
              <a:ext cx="2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o</a:t>
              </a:r>
              <a:r>
                <a:rPr lang="en-US" altLang="en-US" sz="2400" i="0" baseline="-25000"/>
                <a:t>1</a:t>
              </a:r>
              <a:endParaRPr lang="en-US" altLang="en-US" sz="2400" i="0"/>
            </a:p>
          </p:txBody>
        </p:sp>
        <p:sp>
          <p:nvSpPr>
            <p:cNvPr id="32810" name="Rectangle 52"/>
            <p:cNvSpPr>
              <a:spLocks noChangeArrowheads="1"/>
            </p:cNvSpPr>
            <p:nvPr/>
          </p:nvSpPr>
          <p:spPr bwMode="auto">
            <a:xfrm>
              <a:off x="897" y="2307"/>
              <a:ext cx="32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/>
                <a:t>eye</a:t>
              </a:r>
              <a:endParaRPr lang="en-US" altLang="en-US" sz="2000" b="1" i="0"/>
            </a:p>
          </p:txBody>
        </p:sp>
        <p:sp>
          <p:nvSpPr>
            <p:cNvPr id="32811" name="Line 53"/>
            <p:cNvSpPr>
              <a:spLocks noChangeShapeType="1"/>
            </p:cNvSpPr>
            <p:nvPr/>
          </p:nvSpPr>
          <p:spPr bwMode="auto">
            <a:xfrm flipV="1">
              <a:off x="2643" y="2118"/>
              <a:ext cx="885" cy="60"/>
            </a:xfrm>
            <a:prstGeom prst="line">
              <a:avLst/>
            </a:prstGeom>
            <a:noFill/>
            <a:ln w="38100">
              <a:solidFill>
                <a:srgbClr val="24248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2812" name="Rectangle 54"/>
            <p:cNvSpPr>
              <a:spLocks noChangeArrowheads="1"/>
            </p:cNvSpPr>
            <p:nvPr/>
          </p:nvSpPr>
          <p:spPr bwMode="auto">
            <a:xfrm>
              <a:off x="2340" y="1873"/>
              <a:ext cx="3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p</a:t>
              </a:r>
              <a:r>
                <a:rPr lang="en-US" altLang="en-US" sz="2400" baseline="-25000"/>
                <a:t>xy</a:t>
              </a:r>
              <a:endParaRPr lang="en-US" altLang="en-US" sz="2400"/>
            </a:p>
          </p:txBody>
        </p:sp>
      </p:grpSp>
      <p:graphicFrame>
        <p:nvGraphicFramePr>
          <p:cNvPr id="32779" name="Object 55"/>
          <p:cNvGraphicFramePr>
            <a:graphicFrameLocks noChangeAspect="1"/>
          </p:cNvGraphicFramePr>
          <p:nvPr/>
        </p:nvGraphicFramePr>
        <p:xfrm>
          <a:off x="4692650" y="3711575"/>
          <a:ext cx="2463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9" name="Equation" r:id="rId6" imgW="1231366" imgH="203112" progId="Equation.3">
                  <p:embed/>
                </p:oleObj>
              </mc:Choice>
              <mc:Fallback>
                <p:oleObj name="Equation" r:id="rId6" imgW="1231366" imgH="203112" progId="Equation.3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2650" y="3711575"/>
                        <a:ext cx="24638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0" name="Text Box 56"/>
          <p:cNvSpPr txBox="1">
            <a:spLocks noChangeArrowheads="1"/>
          </p:cNvSpPr>
          <p:nvPr/>
        </p:nvSpPr>
        <p:spPr bwMode="auto">
          <a:xfrm>
            <a:off x="2955925" y="2879725"/>
            <a:ext cx="292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d</a:t>
            </a:r>
          </a:p>
        </p:txBody>
      </p:sp>
      <p:sp>
        <p:nvSpPr>
          <p:cNvPr id="32781" name="Rectangle 59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2782" name="Rectangle 61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2783" name="Object 60"/>
          <p:cNvGraphicFramePr>
            <a:graphicFrameLocks noChangeAspect="1"/>
          </p:cNvGraphicFramePr>
          <p:nvPr/>
        </p:nvGraphicFramePr>
        <p:xfrm>
          <a:off x="3627438" y="5643563"/>
          <a:ext cx="48228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0" name="Equation" r:id="rId8" imgW="2578100" imgH="508000" progId="Equation.3">
                  <p:embed/>
                </p:oleObj>
              </mc:Choice>
              <mc:Fallback>
                <p:oleObj name="Equation" r:id="rId8" imgW="2578100" imgH="508000" progId="Equation.3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438" y="5643563"/>
                        <a:ext cx="4822825" cy="9429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Tipo Abstrato de Dados: Camera em C</a:t>
            </a:r>
            <a:endParaRPr lang="en-US" altLang="en-US"/>
          </a:p>
        </p:txBody>
      </p:sp>
      <p:sp>
        <p:nvSpPr>
          <p:cNvPr id="33796" name="Rectangle 7"/>
          <p:cNvSpPr>
            <a:spLocks noChangeArrowheads="1"/>
          </p:cNvSpPr>
          <p:nvPr/>
        </p:nvSpPr>
        <p:spPr bwMode="auto">
          <a:xfrm>
            <a:off x="1857375" y="1403350"/>
            <a:ext cx="5181600" cy="3502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struct _Camera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  /* </a:t>
            </a:r>
            <a:r>
              <a:rPr lang="en-US" altLang="en-US" sz="1600" b="1" i="0" dirty="0" err="1">
                <a:latin typeface="Courier New" pitchFamily="49" charset="0"/>
              </a:rPr>
              <a:t>Definição</a:t>
            </a:r>
            <a:r>
              <a:rPr lang="en-US" altLang="en-US" sz="1600" b="1" i="0" dirty="0">
                <a:latin typeface="Courier New" pitchFamily="49" charset="0"/>
              </a:rPr>
              <a:t> da </a:t>
            </a:r>
            <a:r>
              <a:rPr lang="en-US" altLang="en-US" sz="1600" b="1" i="0" dirty="0" err="1">
                <a:latin typeface="Courier New" pitchFamily="49" charset="0"/>
              </a:rPr>
              <a:t>câmera</a:t>
            </a:r>
            <a:r>
              <a:rPr lang="en-US" altLang="en-US" sz="1600" b="1" i="0" dirty="0">
                <a:latin typeface="Courier New" pitchFamily="49" charset="0"/>
              </a:rPr>
              <a:t> 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>
                <a:solidFill>
                  <a:srgbClr val="0000FF"/>
                </a:solidFill>
                <a:latin typeface="Courier New" pitchFamily="49" charset="0"/>
              </a:rPr>
              <a:t>Vector</a:t>
            </a:r>
            <a:r>
              <a:rPr lang="en-US" altLang="en-US" sz="1600" b="1" i="0" dirty="0">
                <a:latin typeface="Courier New" pitchFamily="49" charset="0"/>
              </a:rPr>
              <a:t> eye, center, up;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>
                <a:solidFill>
                  <a:srgbClr val="0000FF"/>
                </a:solidFill>
                <a:latin typeface="Courier New" pitchFamily="49" charset="0"/>
              </a:rPr>
              <a:t>float</a:t>
            </a: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 err="1">
                <a:latin typeface="Courier New" pitchFamily="49" charset="0"/>
              </a:rPr>
              <a:t>fovy</a:t>
            </a:r>
            <a:r>
              <a:rPr lang="en-US" altLang="en-US" sz="1600" b="1" i="0" dirty="0"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>
                <a:solidFill>
                  <a:srgbClr val="0000FF"/>
                </a:solidFill>
                <a:latin typeface="Courier New" pitchFamily="49" charset="0"/>
              </a:rPr>
              <a:t>float</a:t>
            </a: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 err="1">
                <a:latin typeface="Courier New" pitchFamily="49" charset="0"/>
              </a:rPr>
              <a:t>n,f</a:t>
            </a:r>
            <a:r>
              <a:rPr lang="en-US" altLang="en-US" sz="1600" b="1" i="0" dirty="0"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 err="1">
                <a:solidFill>
                  <a:srgbClr val="0000FF"/>
                </a:solidFill>
                <a:latin typeface="Courier New" pitchFamily="49" charset="0"/>
              </a:rPr>
              <a:t>int</a:t>
            </a:r>
            <a:r>
              <a:rPr lang="en-US" altLang="en-US" sz="1600" b="1" i="0" dirty="0">
                <a:latin typeface="Courier New" pitchFamily="49" charset="0"/>
              </a:rPr>
              <a:t>    </a:t>
            </a:r>
            <a:r>
              <a:rPr lang="en-US" altLang="en-US" sz="1600" b="1" i="0" dirty="0" err="1">
                <a:latin typeface="Courier New" pitchFamily="49" charset="0"/>
              </a:rPr>
              <a:t>wp,hp</a:t>
            </a:r>
            <a:r>
              <a:rPr lang="en-US" altLang="en-US" sz="1600" b="1" i="0" dirty="0"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b="1" i="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  /* </a:t>
            </a:r>
            <a:r>
              <a:rPr lang="en-US" altLang="en-US" sz="1600" b="1" i="0" dirty="0" err="1">
                <a:latin typeface="Courier New" pitchFamily="49" charset="0"/>
              </a:rPr>
              <a:t>Parametros</a:t>
            </a:r>
            <a:r>
              <a:rPr lang="en-US" altLang="en-US" sz="1600" b="1" i="0" dirty="0">
                <a:latin typeface="Courier New" pitchFamily="49" charset="0"/>
              </a:rPr>
              <a:t> </a:t>
            </a:r>
            <a:r>
              <a:rPr lang="en-US" altLang="en-US" sz="1600" b="1" i="0" dirty="0" err="1">
                <a:latin typeface="Courier New" pitchFamily="49" charset="0"/>
              </a:rPr>
              <a:t>derivados</a:t>
            </a:r>
            <a:r>
              <a:rPr lang="en-US" altLang="en-US" sz="1600" b="1" i="0" dirty="0">
                <a:latin typeface="Courier New" pitchFamily="49" charset="0"/>
              </a:rPr>
              <a:t> */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solidFill>
                  <a:srgbClr val="0000FF"/>
                </a:solidFill>
                <a:latin typeface="Courier New" pitchFamily="49" charset="0"/>
              </a:rPr>
              <a:t>  float</a:t>
            </a: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 err="1">
                <a:latin typeface="Courier New" pitchFamily="49" charset="0"/>
              </a:rPr>
              <a:t>df</a:t>
            </a:r>
            <a:r>
              <a:rPr lang="en-US" altLang="en-US" sz="1600" b="1" i="0" dirty="0"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>
                <a:solidFill>
                  <a:srgbClr val="0000FF"/>
                </a:solidFill>
                <a:latin typeface="Courier New" pitchFamily="49" charset="0"/>
              </a:rPr>
              <a:t>float</a:t>
            </a: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 err="1">
                <a:latin typeface="Courier New" pitchFamily="49" charset="0"/>
              </a:rPr>
              <a:t>w,h</a:t>
            </a:r>
            <a:r>
              <a:rPr lang="en-US" altLang="en-US" sz="1600" b="1" i="0" dirty="0"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  </a:t>
            </a:r>
            <a:r>
              <a:rPr lang="en-US" altLang="en-US" sz="1600" b="1" i="0" dirty="0">
                <a:solidFill>
                  <a:srgbClr val="0000FF"/>
                </a:solidFill>
                <a:latin typeface="Courier New" pitchFamily="49" charset="0"/>
              </a:rPr>
              <a:t>Vector</a:t>
            </a:r>
            <a:r>
              <a:rPr lang="en-US" altLang="en-US" sz="1600" b="1" i="0" dirty="0">
                <a:latin typeface="Courier New" pitchFamily="49" charset="0"/>
              </a:rPr>
              <a:t> </a:t>
            </a:r>
            <a:r>
              <a:rPr lang="en-US" altLang="en-US" sz="1600" b="1" i="0" dirty="0" err="1">
                <a:latin typeface="Courier New" pitchFamily="49" charset="0"/>
              </a:rPr>
              <a:t>xe,ye,ze</a:t>
            </a:r>
            <a:r>
              <a:rPr lang="en-US" altLang="en-US" sz="1600" b="1" i="0" dirty="0"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b="1" i="0" dirty="0">
                <a:latin typeface="Courier New" pitchFamily="49" charset="0"/>
              </a:rPr>
              <a:t>};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en-US" sz="1600" b="1" i="0" dirty="0">
              <a:latin typeface="Courier New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t-BR" altLang="en-US" sz="1600" b="1" i="0" dirty="0" err="1">
                <a:latin typeface="Courier New" pitchFamily="49" charset="0"/>
              </a:rPr>
              <a:t>typedef</a:t>
            </a:r>
            <a:r>
              <a:rPr lang="pt-BR" altLang="en-US" sz="1600" b="1" i="0" dirty="0">
                <a:latin typeface="Courier New" pitchFamily="49" charset="0"/>
              </a:rPr>
              <a:t> </a:t>
            </a:r>
            <a:r>
              <a:rPr lang="pt-BR" altLang="en-US" sz="1600" b="1" i="0" dirty="0" err="1">
                <a:latin typeface="Courier New" pitchFamily="49" charset="0"/>
              </a:rPr>
              <a:t>struct</a:t>
            </a:r>
            <a:r>
              <a:rPr lang="pt-BR" altLang="en-US" sz="1600" b="1" i="0" dirty="0">
                <a:latin typeface="Courier New" pitchFamily="49" charset="0"/>
              </a:rPr>
              <a:t> _</a:t>
            </a:r>
            <a:r>
              <a:rPr lang="pt-BR" altLang="en-US" sz="1600" b="1" i="0" dirty="0" err="1">
                <a:latin typeface="Courier New" pitchFamily="49" charset="0"/>
              </a:rPr>
              <a:t>Camera</a:t>
            </a:r>
            <a:r>
              <a:rPr lang="pt-BR" altLang="en-US" sz="1600" b="1" i="0" dirty="0">
                <a:latin typeface="Courier New" pitchFamily="49" charset="0"/>
              </a:rPr>
              <a:t>  </a:t>
            </a:r>
            <a:r>
              <a:rPr lang="pt-BR" altLang="en-US" sz="1600" b="1" i="0" dirty="0" err="1">
                <a:latin typeface="Courier New" pitchFamily="49" charset="0"/>
              </a:rPr>
              <a:t>Camera</a:t>
            </a:r>
            <a:r>
              <a:rPr lang="pt-BR" altLang="en-US" sz="1600" b="1" i="0" dirty="0">
                <a:latin typeface="Courier New" pitchFamily="49" charset="0"/>
              </a:rPr>
              <a:t>;</a:t>
            </a:r>
            <a:endParaRPr lang="en-US" altLang="en-US" sz="1600" b="1" i="0" dirty="0">
              <a:latin typeface="Courier New" pitchFamily="49" charset="0"/>
            </a:endParaRPr>
          </a:p>
        </p:txBody>
      </p:sp>
      <p:sp>
        <p:nvSpPr>
          <p:cNvPr id="495625" name="Rectangle 9"/>
          <p:cNvSpPr>
            <a:spLocks noChangeArrowheads="1"/>
          </p:cNvSpPr>
          <p:nvPr/>
        </p:nvSpPr>
        <p:spPr bwMode="auto">
          <a:xfrm>
            <a:off x="153988" y="5157788"/>
            <a:ext cx="8720137" cy="806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1" i="0">
                <a:latin typeface="Courier New" pitchFamily="49" charset="0"/>
              </a:rPr>
              <a:t>Camera* camCreate( Vector eye, Vector at, Vector up, </a:t>
            </a:r>
            <a:br>
              <a:rPr lang="en-US" altLang="en-US" sz="1600" b="1" i="0">
                <a:latin typeface="Courier New" pitchFamily="49" charset="0"/>
              </a:rPr>
            </a:br>
            <a:r>
              <a:rPr lang="en-US" altLang="en-US" sz="1600" b="1" i="0">
                <a:latin typeface="Courier New" pitchFamily="49" charset="0"/>
              </a:rPr>
              <a:t>		double fovy, double _near, double _far, int wp, int hp );</a:t>
            </a:r>
          </a:p>
        </p:txBody>
      </p:sp>
      <p:sp>
        <p:nvSpPr>
          <p:cNvPr id="495628" name="Rectangle 12"/>
          <p:cNvSpPr>
            <a:spLocks noChangeArrowheads="1"/>
          </p:cNvSpPr>
          <p:nvPr/>
        </p:nvSpPr>
        <p:spPr bwMode="auto">
          <a:xfrm>
            <a:off x="182563" y="5905500"/>
            <a:ext cx="6450012" cy="32385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1" i="0">
                <a:latin typeface="Courier New" pitchFamily="49" charset="0"/>
              </a:rPr>
              <a:t>Ray camGetRay( Camera camera, double x, double y 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25" grpId="0" animBg="1"/>
      <p:bldP spid="4956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4819" name="Rectangle 27"/>
          <p:cNvSpPr>
            <a:spLocks noChangeArrowheads="1"/>
          </p:cNvSpPr>
          <p:nvPr/>
        </p:nvSpPr>
        <p:spPr bwMode="auto">
          <a:xfrm>
            <a:off x="153988" y="1312863"/>
            <a:ext cx="8669337" cy="53578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Objeto câmera</a:t>
            </a:r>
            <a:endParaRPr lang="en-US" alt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009650" y="3122613"/>
            <a:ext cx="7153275" cy="666750"/>
            <a:chOff x="796" y="1680"/>
            <a:chExt cx="4506" cy="420"/>
          </a:xfrm>
        </p:grpSpPr>
        <p:graphicFrame>
          <p:nvGraphicFramePr>
            <p:cNvPr id="34833" name="Object 4"/>
            <p:cNvGraphicFramePr>
              <a:graphicFrameLocks noChangeAspect="1"/>
            </p:cNvGraphicFramePr>
            <p:nvPr/>
          </p:nvGraphicFramePr>
          <p:xfrm>
            <a:off x="796" y="1680"/>
            <a:ext cx="1931" cy="4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16" name="Equation" r:id="rId4" imgW="2044700" imgH="444500" progId="Equation.3">
                    <p:embed/>
                  </p:oleObj>
                </mc:Choice>
                <mc:Fallback>
                  <p:oleObj name="Equation" r:id="rId4" imgW="2044700" imgH="44450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" y="1680"/>
                          <a:ext cx="1931" cy="4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34" name="Object 6"/>
            <p:cNvGraphicFramePr>
              <a:graphicFrameLocks noChangeAspect="1"/>
            </p:cNvGraphicFramePr>
            <p:nvPr/>
          </p:nvGraphicFramePr>
          <p:xfrm>
            <a:off x="2965" y="1680"/>
            <a:ext cx="1319" cy="4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17" name="Equation" r:id="rId6" imgW="1396394" imgH="444307" progId="Equation.3">
                    <p:embed/>
                  </p:oleObj>
                </mc:Choice>
                <mc:Fallback>
                  <p:oleObj name="Equation" r:id="rId6" imgW="1396394" imgH="444307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65" y="1680"/>
                          <a:ext cx="1319" cy="4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35" name="Object 7"/>
            <p:cNvGraphicFramePr>
              <a:graphicFrameLocks noChangeAspect="1"/>
            </p:cNvGraphicFramePr>
            <p:nvPr/>
          </p:nvGraphicFramePr>
          <p:xfrm>
            <a:off x="4522" y="1782"/>
            <a:ext cx="780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18" name="Equation" r:id="rId8" imgW="825500" imgH="228600" progId="Equation.3">
                    <p:embed/>
                  </p:oleObj>
                </mc:Choice>
                <mc:Fallback>
                  <p:oleObj name="Equation" r:id="rId8" imgW="825500" imgH="22860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22" y="1782"/>
                          <a:ext cx="780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822" name="Text Box 15"/>
          <p:cNvSpPr txBox="1">
            <a:spLocks noChangeArrowheads="1"/>
          </p:cNvSpPr>
          <p:nvPr/>
        </p:nvSpPr>
        <p:spPr bwMode="auto">
          <a:xfrm>
            <a:off x="257175" y="1412875"/>
            <a:ext cx="4356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i="0"/>
              <a:t>Inicialização (pré-processamento):</a:t>
            </a:r>
            <a:endParaRPr lang="en-US" altLang="en-US" sz="2400" i="0"/>
          </a:p>
        </p:txBody>
      </p:sp>
      <p:sp>
        <p:nvSpPr>
          <p:cNvPr id="34823" name="Text Box 16"/>
          <p:cNvSpPr txBox="1">
            <a:spLocks noChangeArrowheads="1"/>
          </p:cNvSpPr>
          <p:nvPr/>
        </p:nvSpPr>
        <p:spPr bwMode="auto">
          <a:xfrm>
            <a:off x="269875" y="4032250"/>
            <a:ext cx="36877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i="0"/>
              <a:t>Lançamento de raios: </a:t>
            </a:r>
            <a:r>
              <a:rPr lang="pt-BR" altLang="en-US" sz="2800" b="1" i="0"/>
              <a:t>o </a:t>
            </a:r>
            <a:r>
              <a:rPr lang="pt-BR" altLang="en-US" sz="2800" i="0"/>
              <a:t>+ t</a:t>
            </a:r>
            <a:r>
              <a:rPr lang="pt-BR" altLang="en-US" sz="2800" b="1" i="0"/>
              <a:t>d</a:t>
            </a:r>
            <a:endParaRPr lang="en-US" altLang="en-US" sz="2800" i="0"/>
          </a:p>
        </p:txBody>
      </p:sp>
      <p:graphicFrame>
        <p:nvGraphicFramePr>
          <p:cNvPr id="497681" name="Object 17"/>
          <p:cNvGraphicFramePr>
            <a:graphicFrameLocks noChangeAspect="1"/>
          </p:cNvGraphicFramePr>
          <p:nvPr/>
        </p:nvGraphicFramePr>
        <p:xfrm>
          <a:off x="1300163" y="5195888"/>
          <a:ext cx="9652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9" name="Equation" r:id="rId10" imgW="482391" imgH="165028" progId="Equation.3">
                  <p:embed/>
                </p:oleObj>
              </mc:Choice>
              <mc:Fallback>
                <p:oleObj name="Equation" r:id="rId10" imgW="482391" imgH="165028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5195888"/>
                        <a:ext cx="9652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7683" name="Object 19"/>
          <p:cNvGraphicFramePr>
            <a:graphicFrameLocks noChangeAspect="1"/>
          </p:cNvGraphicFramePr>
          <p:nvPr/>
        </p:nvGraphicFramePr>
        <p:xfrm>
          <a:off x="1192213" y="2598738"/>
          <a:ext cx="66675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0" name="Equation" r:id="rId12" imgW="444307" imgH="241195" progId="Equation.3">
                  <p:embed/>
                </p:oleObj>
              </mc:Choice>
              <mc:Fallback>
                <p:oleObj name="Equation" r:id="rId12" imgW="444307" imgH="241195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2213" y="2598738"/>
                        <a:ext cx="66675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8" name="Text Box 23"/>
          <p:cNvSpPr txBox="1">
            <a:spLocks noChangeArrowheads="1"/>
          </p:cNvSpPr>
          <p:nvPr/>
        </p:nvSpPr>
        <p:spPr bwMode="auto">
          <a:xfrm>
            <a:off x="269875" y="1854200"/>
            <a:ext cx="5030788" cy="4365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defRPr sz="2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pt-BR" i="0" dirty="0"/>
              <a:t>Dados: </a:t>
            </a:r>
            <a:r>
              <a:rPr lang="pt-BR" dirty="0" err="1"/>
              <a:t>fov</a:t>
            </a:r>
            <a:r>
              <a:rPr lang="pt-BR" baseline="-25000" dirty="0" err="1"/>
              <a:t>y</a:t>
            </a:r>
            <a:r>
              <a:rPr lang="pt-BR" dirty="0"/>
              <a:t>, </a:t>
            </a:r>
            <a:r>
              <a:rPr lang="pt-BR" dirty="0" err="1"/>
              <a:t>w</a:t>
            </a:r>
            <a:r>
              <a:rPr lang="pt-BR" baseline="-25000" dirty="0" err="1"/>
              <a:t>p</a:t>
            </a:r>
            <a:r>
              <a:rPr lang="pt-BR" dirty="0"/>
              <a:t>, </a:t>
            </a:r>
            <a:r>
              <a:rPr lang="pt-BR" dirty="0" err="1"/>
              <a:t>h</a:t>
            </a:r>
            <a:r>
              <a:rPr lang="pt-BR" baseline="-25000" dirty="0" err="1"/>
              <a:t>p</a:t>
            </a:r>
            <a:r>
              <a:rPr lang="pt-BR" dirty="0"/>
              <a:t>, n, 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f</a:t>
            </a:r>
            <a:r>
              <a:rPr lang="pt-BR" dirty="0"/>
              <a:t>, </a:t>
            </a:r>
            <a:r>
              <a:rPr lang="pt-BR" b="1" dirty="0" err="1"/>
              <a:t>eye</a:t>
            </a:r>
            <a:r>
              <a:rPr lang="pt-BR" dirty="0"/>
              <a:t>,</a:t>
            </a:r>
            <a:r>
              <a:rPr lang="pt-BR" b="1" dirty="0"/>
              <a:t> center</a:t>
            </a:r>
            <a:r>
              <a:rPr lang="pt-BR" dirty="0"/>
              <a:t>,</a:t>
            </a:r>
            <a:r>
              <a:rPr lang="pt-BR" b="1" dirty="0"/>
              <a:t> </a:t>
            </a:r>
            <a:r>
              <a:rPr lang="pt-BR" b="1" dirty="0" err="1"/>
              <a:t>up</a:t>
            </a:r>
            <a:endParaRPr lang="en-US" i="0" dirty="0"/>
          </a:p>
        </p:txBody>
      </p:sp>
      <p:sp>
        <p:nvSpPr>
          <p:cNvPr id="34827" name="Rectangle 24"/>
          <p:cNvSpPr>
            <a:spLocks noChangeArrowheads="1"/>
          </p:cNvSpPr>
          <p:nvPr/>
        </p:nvSpPr>
        <p:spPr bwMode="auto">
          <a:xfrm>
            <a:off x="257175" y="1824038"/>
            <a:ext cx="8410575" cy="21383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" name="Rectangle 25"/>
          <p:cNvSpPr>
            <a:spLocks noChangeArrowheads="1"/>
          </p:cNvSpPr>
          <p:nvPr/>
        </p:nvSpPr>
        <p:spPr bwMode="auto">
          <a:xfrm>
            <a:off x="269875" y="4506913"/>
            <a:ext cx="8423275" cy="20224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497690" name="Object 26"/>
          <p:cNvGraphicFramePr>
            <a:graphicFrameLocks noChangeAspect="1"/>
          </p:cNvGraphicFramePr>
          <p:nvPr/>
        </p:nvGraphicFramePr>
        <p:xfrm>
          <a:off x="1631950" y="5438775"/>
          <a:ext cx="5435600" cy="106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1" name="Equation" r:id="rId14" imgW="2578100" imgH="508000" progId="Equation.3">
                  <p:embed/>
                </p:oleObj>
              </mc:Choice>
              <mc:Fallback>
                <p:oleObj name="Equation" r:id="rId14" imgW="2578100" imgH="5080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1950" y="5438775"/>
                        <a:ext cx="5435600" cy="106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0" name="Text Box 23"/>
          <p:cNvSpPr txBox="1">
            <a:spLocks noChangeArrowheads="1"/>
          </p:cNvSpPr>
          <p:nvPr/>
        </p:nvSpPr>
        <p:spPr bwMode="auto">
          <a:xfrm>
            <a:off x="269875" y="4506913"/>
            <a:ext cx="1516063" cy="4365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i="0"/>
              <a:t>Dados: </a:t>
            </a:r>
            <a:r>
              <a:rPr lang="pt-BR" altLang="en-US" sz="2400"/>
              <a:t>x, y</a:t>
            </a:r>
            <a:endParaRPr lang="en-US" altLang="en-US" sz="2400" i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2684463" y="2432050"/>
          <a:ext cx="1870075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2" name="Equation" r:id="rId16" imgW="1193800" imgH="457200" progId="Equation.3">
                  <p:embed/>
                </p:oleObj>
              </mc:Choice>
              <mc:Fallback>
                <p:oleObj name="Equation" r:id="rId16" imgW="11938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4463" y="2432050"/>
                        <a:ext cx="1870075" cy="712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522913" y="2427288"/>
          <a:ext cx="911225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3" name="Equation" r:id="rId18" imgW="609600" imgH="457200" progId="Equation.3">
                  <p:embed/>
                </p:oleObj>
              </mc:Choice>
              <mc:Fallback>
                <p:oleObj name="Equation" r:id="rId18" imgW="609600" imgH="457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2913" y="2427288"/>
                        <a:ext cx="911225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58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Modelagem dos Objetos</a:t>
            </a:r>
            <a:endParaRPr lang="en-US" altLang="en-US"/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2098675" y="1730375"/>
            <a:ext cx="1397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000" b="1"/>
          </a:p>
        </p:txBody>
      </p:sp>
      <p:sp>
        <p:nvSpPr>
          <p:cNvPr id="35845" name="Text Box 6"/>
          <p:cNvSpPr txBox="1">
            <a:spLocks noChangeArrowheads="1"/>
          </p:cNvSpPr>
          <p:nvPr/>
        </p:nvSpPr>
        <p:spPr bwMode="auto">
          <a:xfrm>
            <a:off x="1870075" y="1414463"/>
            <a:ext cx="13398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/>
              <a:t>Implícita:</a:t>
            </a:r>
            <a:endParaRPr lang="en-US" altLang="en-US" sz="2400"/>
          </a:p>
        </p:txBody>
      </p:sp>
      <p:sp>
        <p:nvSpPr>
          <p:cNvPr id="499719" name="Text Box 7"/>
          <p:cNvSpPr txBox="1">
            <a:spLocks noChangeArrowheads="1"/>
          </p:cNvSpPr>
          <p:nvPr/>
        </p:nvSpPr>
        <p:spPr bwMode="auto">
          <a:xfrm>
            <a:off x="5727700" y="1362075"/>
            <a:ext cx="1857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/>
              <a:t>Por fronteira:</a:t>
            </a:r>
            <a:endParaRPr lang="en-US" altLang="en-US" sz="2400"/>
          </a:p>
        </p:txBody>
      </p:sp>
      <p:sp>
        <p:nvSpPr>
          <p:cNvPr id="35847" name="Line 9"/>
          <p:cNvSpPr>
            <a:spLocks noChangeShapeType="1"/>
          </p:cNvSpPr>
          <p:nvPr/>
        </p:nvSpPr>
        <p:spPr bwMode="auto">
          <a:xfrm>
            <a:off x="2105025" y="4852988"/>
            <a:ext cx="109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 flipV="1">
            <a:off x="2193925" y="4243388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5849" name="Line 11"/>
          <p:cNvSpPr>
            <a:spLocks noChangeShapeType="1"/>
          </p:cNvSpPr>
          <p:nvPr/>
        </p:nvSpPr>
        <p:spPr bwMode="auto">
          <a:xfrm flipH="1">
            <a:off x="1800225" y="4751388"/>
            <a:ext cx="508000" cy="50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9724" name="Oval 12"/>
          <p:cNvSpPr>
            <a:spLocks noChangeArrowheads="1"/>
          </p:cNvSpPr>
          <p:nvPr/>
        </p:nvSpPr>
        <p:spPr bwMode="auto">
          <a:xfrm>
            <a:off x="2105025" y="2833688"/>
            <a:ext cx="1143000" cy="1143000"/>
          </a:xfrm>
          <a:prstGeom prst="ellipse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69850" tIns="33338" rIns="69850" bIns="33338" anchor="ctr">
            <a:spAutoFit/>
          </a:bodyPr>
          <a:lstStyle/>
          <a:p>
            <a:pPr>
              <a:defRPr/>
            </a:pPr>
            <a:endParaRPr lang="en-US"/>
          </a:p>
        </p:txBody>
      </p:sp>
      <p:graphicFrame>
        <p:nvGraphicFramePr>
          <p:cNvPr id="35851" name="Object 14"/>
          <p:cNvGraphicFramePr>
            <a:graphicFrameLocks noChangeAspect="1"/>
          </p:cNvGraphicFramePr>
          <p:nvPr/>
        </p:nvGraphicFramePr>
        <p:xfrm>
          <a:off x="2606675" y="4154488"/>
          <a:ext cx="11112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6" name="Equation" r:id="rId4" imgW="634725" imgH="253890" progId="Equation.3">
                  <p:embed/>
                </p:oleObj>
              </mc:Choice>
              <mc:Fallback>
                <p:oleObj name="Equation" r:id="rId4" imgW="634725" imgH="25389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675" y="4154488"/>
                        <a:ext cx="11112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52" name="Oval 15"/>
          <p:cNvSpPr>
            <a:spLocks noChangeArrowheads="1"/>
          </p:cNvSpPr>
          <p:nvPr/>
        </p:nvSpPr>
        <p:spPr bwMode="auto">
          <a:xfrm>
            <a:off x="2867025" y="315118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853" name="Text Box 16"/>
          <p:cNvSpPr txBox="1">
            <a:spLocks noChangeArrowheads="1"/>
          </p:cNvSpPr>
          <p:nvPr/>
        </p:nvSpPr>
        <p:spPr bwMode="auto">
          <a:xfrm>
            <a:off x="3051175" y="2671763"/>
            <a:ext cx="3095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b="1" i="0"/>
              <a:t>p</a:t>
            </a:r>
            <a:endParaRPr lang="en-US" altLang="en-US" sz="2400" b="1" i="0"/>
          </a:p>
        </p:txBody>
      </p:sp>
      <p:pic>
        <p:nvPicPr>
          <p:cNvPr id="499729" name="Picture 17" descr="image00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398713"/>
            <a:ext cx="171450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9730" name="Line 18"/>
          <p:cNvSpPr>
            <a:spLocks noChangeShapeType="1"/>
          </p:cNvSpPr>
          <p:nvPr/>
        </p:nvSpPr>
        <p:spPr bwMode="auto">
          <a:xfrm>
            <a:off x="6089650" y="5829300"/>
            <a:ext cx="109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9731" name="Line 19"/>
          <p:cNvSpPr>
            <a:spLocks noChangeShapeType="1"/>
          </p:cNvSpPr>
          <p:nvPr/>
        </p:nvSpPr>
        <p:spPr bwMode="auto">
          <a:xfrm flipV="1">
            <a:off x="6178550" y="5219700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9732" name="Line 20"/>
          <p:cNvSpPr>
            <a:spLocks noChangeShapeType="1"/>
          </p:cNvSpPr>
          <p:nvPr/>
        </p:nvSpPr>
        <p:spPr bwMode="auto">
          <a:xfrm flipH="1">
            <a:off x="5784850" y="5727700"/>
            <a:ext cx="508000" cy="508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9733" name="Freeform 21"/>
          <p:cNvSpPr>
            <a:spLocks/>
          </p:cNvSpPr>
          <p:nvPr/>
        </p:nvSpPr>
        <p:spPr bwMode="auto">
          <a:xfrm>
            <a:off x="6483350" y="4838700"/>
            <a:ext cx="749300" cy="546100"/>
          </a:xfrm>
          <a:custGeom>
            <a:avLst/>
            <a:gdLst>
              <a:gd name="T0" fmla="*/ 0 w 472"/>
              <a:gd name="T1" fmla="*/ 0 h 344"/>
              <a:gd name="T2" fmla="*/ 2147483647 w 472"/>
              <a:gd name="T3" fmla="*/ 2147483647 h 344"/>
              <a:gd name="T4" fmla="*/ 2147483647 w 472"/>
              <a:gd name="T5" fmla="*/ 2147483647 h 344"/>
              <a:gd name="T6" fmla="*/ 0 w 472"/>
              <a:gd name="T7" fmla="*/ 0 h 344"/>
              <a:gd name="T8" fmla="*/ 0 60000 65536"/>
              <a:gd name="T9" fmla="*/ 0 60000 65536"/>
              <a:gd name="T10" fmla="*/ 0 60000 65536"/>
              <a:gd name="T11" fmla="*/ 0 60000 65536"/>
              <a:gd name="T12" fmla="*/ 0 w 472"/>
              <a:gd name="T13" fmla="*/ 0 h 344"/>
              <a:gd name="T14" fmla="*/ 472 w 472"/>
              <a:gd name="T15" fmla="*/ 344 h 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72" h="344">
                <a:moveTo>
                  <a:pt x="0" y="0"/>
                </a:moveTo>
                <a:lnTo>
                  <a:pt x="128" y="344"/>
                </a:lnTo>
                <a:lnTo>
                  <a:pt x="472" y="4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9734" name="Oval 22"/>
          <p:cNvSpPr>
            <a:spLocks noChangeArrowheads="1"/>
          </p:cNvSpPr>
          <p:nvPr/>
        </p:nvSpPr>
        <p:spPr bwMode="auto">
          <a:xfrm>
            <a:off x="6648450" y="5346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9735" name="Oval 23"/>
          <p:cNvSpPr>
            <a:spLocks noChangeArrowheads="1"/>
          </p:cNvSpPr>
          <p:nvPr/>
        </p:nvSpPr>
        <p:spPr bwMode="auto">
          <a:xfrm>
            <a:off x="7181850" y="48641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99736" name="Oval 24"/>
          <p:cNvSpPr>
            <a:spLocks noChangeArrowheads="1"/>
          </p:cNvSpPr>
          <p:nvPr/>
        </p:nvSpPr>
        <p:spPr bwMode="auto">
          <a:xfrm>
            <a:off x="6432550" y="48006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5862" name="Text Box 26"/>
          <p:cNvSpPr txBox="1">
            <a:spLocks noChangeArrowheads="1"/>
          </p:cNvSpPr>
          <p:nvPr/>
        </p:nvSpPr>
        <p:spPr bwMode="auto">
          <a:xfrm>
            <a:off x="2111375" y="5133975"/>
            <a:ext cx="1125538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000"/>
              <a:t>dados: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en-US" sz="2000"/>
              <a:t>  centro</a:t>
            </a:r>
            <a:r>
              <a:rPr lang="pt-BR" altLang="en-US" sz="2400"/>
              <a:t> </a:t>
            </a:r>
            <a:r>
              <a:rPr lang="pt-BR" altLang="en-US" sz="2400" b="1" i="0"/>
              <a:t>c</a:t>
            </a:r>
            <a:endParaRPr lang="pt-BR" altLang="en-US" sz="2000"/>
          </a:p>
          <a:p>
            <a:pPr>
              <a:spcBef>
                <a:spcPct val="0"/>
              </a:spcBef>
              <a:buFontTx/>
              <a:buNone/>
            </a:pPr>
            <a:r>
              <a:rPr lang="pt-BR" altLang="en-US" sz="2000"/>
              <a:t>  raio r</a:t>
            </a:r>
            <a:endParaRPr lang="en-US" altLang="en-US" sz="2000"/>
          </a:p>
        </p:txBody>
      </p:sp>
      <p:sp>
        <p:nvSpPr>
          <p:cNvPr id="499740" name="Text Box 28"/>
          <p:cNvSpPr txBox="1">
            <a:spLocks noChangeArrowheads="1"/>
          </p:cNvSpPr>
          <p:nvPr/>
        </p:nvSpPr>
        <p:spPr bwMode="auto">
          <a:xfrm>
            <a:off x="6604000" y="5311775"/>
            <a:ext cx="4111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b="1" i="0"/>
              <a:t>p</a:t>
            </a:r>
            <a:r>
              <a:rPr lang="pt-BR" altLang="en-US" sz="2400" i="0" baseline="-25000"/>
              <a:t>1</a:t>
            </a:r>
            <a:endParaRPr lang="en-US" altLang="en-US" sz="2400" i="0"/>
          </a:p>
        </p:txBody>
      </p:sp>
      <p:sp>
        <p:nvSpPr>
          <p:cNvPr id="499741" name="Text Box 29"/>
          <p:cNvSpPr txBox="1">
            <a:spLocks noChangeArrowheads="1"/>
          </p:cNvSpPr>
          <p:nvPr/>
        </p:nvSpPr>
        <p:spPr bwMode="auto">
          <a:xfrm>
            <a:off x="7251700" y="4676775"/>
            <a:ext cx="4111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b="1" i="0"/>
              <a:t>p</a:t>
            </a:r>
            <a:r>
              <a:rPr lang="pt-BR" altLang="en-US" sz="2400" i="0" baseline="-25000"/>
              <a:t>2</a:t>
            </a:r>
            <a:endParaRPr lang="en-US" altLang="en-US" sz="2400" i="0"/>
          </a:p>
        </p:txBody>
      </p:sp>
      <p:sp>
        <p:nvSpPr>
          <p:cNvPr id="499742" name="Text Box 30"/>
          <p:cNvSpPr txBox="1">
            <a:spLocks noChangeArrowheads="1"/>
          </p:cNvSpPr>
          <p:nvPr/>
        </p:nvSpPr>
        <p:spPr bwMode="auto">
          <a:xfrm>
            <a:off x="6108700" y="4613275"/>
            <a:ext cx="4111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b="1" i="0"/>
              <a:t>p</a:t>
            </a:r>
            <a:r>
              <a:rPr lang="pt-BR" altLang="en-US" sz="2400" i="0" baseline="-25000"/>
              <a:t>3</a:t>
            </a:r>
            <a:endParaRPr lang="en-US" altLang="en-US" sz="2400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9719" grpId="0"/>
      <p:bldP spid="499730" grpId="0" animBg="1"/>
      <p:bldP spid="499731" grpId="0" animBg="1"/>
      <p:bldP spid="499732" grpId="0" animBg="1"/>
      <p:bldP spid="499733" grpId="0" animBg="1"/>
      <p:bldP spid="499734" grpId="0" animBg="1"/>
      <p:bldP spid="499735" grpId="0" animBg="1"/>
      <p:bldP spid="499736" grpId="0" animBg="1"/>
      <p:bldP spid="499740" grpId="0"/>
      <p:bldP spid="499741" grpId="0"/>
      <p:bldP spid="49974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635519"/>
            <a:ext cx="8534400" cy="4114800"/>
          </a:xfrm>
          <a:noFill/>
        </p:spPr>
        <p:txBody>
          <a:bodyPr lIns="92075" tIns="46038" rIns="92075" bIns="46038"/>
          <a:lstStyle/>
          <a:p>
            <a:r>
              <a:rPr lang="en-US" altLang="en-US" dirty="0"/>
              <a:t>    </a:t>
            </a:r>
            <a:r>
              <a:rPr lang="en-US" altLang="en-US" dirty="0" err="1"/>
              <a:t>Seja</a:t>
            </a:r>
            <a:r>
              <a:rPr lang="en-US" altLang="en-US" dirty="0"/>
              <a:t> f(</a:t>
            </a:r>
            <a:r>
              <a:rPr lang="en-US" altLang="en-US" dirty="0" err="1"/>
              <a:t>x,y,z</a:t>
            </a:r>
            <a:r>
              <a:rPr lang="en-US" altLang="en-US" dirty="0"/>
              <a:t>), </a:t>
            </a:r>
            <a:r>
              <a:rPr lang="en-US" altLang="en-US" dirty="0" err="1"/>
              <a:t>uma</a:t>
            </a:r>
            <a:r>
              <a:rPr lang="en-US" altLang="en-US" dirty="0"/>
              <a:t> </a:t>
            </a:r>
            <a:r>
              <a:rPr lang="en-US" altLang="en-US" dirty="0" err="1"/>
              <a:t>função</a:t>
            </a:r>
            <a:r>
              <a:rPr lang="en-US" altLang="en-US" dirty="0"/>
              <a:t> </a:t>
            </a:r>
            <a:r>
              <a:rPr lang="en-US" altLang="en-US" dirty="0" err="1"/>
              <a:t>amostrada</a:t>
            </a:r>
            <a:r>
              <a:rPr lang="en-US" altLang="en-US" dirty="0"/>
              <a:t> </a:t>
            </a:r>
            <a:r>
              <a:rPr lang="en-US" altLang="en-US" dirty="0" err="1"/>
              <a:t>em</a:t>
            </a:r>
            <a:r>
              <a:rPr lang="en-US" altLang="en-US" dirty="0"/>
              <a:t> R</a:t>
            </a:r>
            <a:r>
              <a:rPr lang="en-US" altLang="en-US" baseline="30000" dirty="0"/>
              <a:t>3</a:t>
            </a:r>
            <a:r>
              <a:rPr lang="en-US" altLang="en-US" dirty="0"/>
              <a:t> </a:t>
            </a:r>
          </a:p>
          <a:p>
            <a:pPr>
              <a:buFont typeface="Monotype Sorts" pitchFamily="2" charset="2"/>
              <a:buNone/>
            </a:pPr>
            <a:endParaRPr lang="en-US" altLang="en-US" dirty="0"/>
          </a:p>
          <a:p>
            <a:pPr>
              <a:buFont typeface="Monotype Sorts" pitchFamily="2" charset="2"/>
              <a:buNone/>
            </a:pPr>
            <a:endParaRPr lang="en-US" altLang="en-US" dirty="0"/>
          </a:p>
          <a:p>
            <a:pPr algn="just">
              <a:buFont typeface="Monotype Sorts" pitchFamily="2" charset="2"/>
              <a:buNone/>
            </a:pPr>
            <a:r>
              <a:rPr lang="en-US" altLang="en-US" dirty="0"/>
              <a:t>			</a:t>
            </a:r>
          </a:p>
          <a:p>
            <a:pPr marL="0" indent="0" algn="just">
              <a:buNone/>
            </a:pPr>
            <a:endParaRPr lang="en-US" altLang="en-US" dirty="0"/>
          </a:p>
          <a:p>
            <a:pPr marL="0" indent="0" algn="just">
              <a:buNone/>
            </a:pPr>
            <a:r>
              <a:rPr lang="en-US" altLang="en-US" dirty="0" err="1"/>
              <a:t>Objetivo</a:t>
            </a:r>
            <a:r>
              <a:rPr lang="en-US" altLang="en-US" dirty="0"/>
              <a:t>: </a:t>
            </a:r>
          </a:p>
          <a:p>
            <a:pPr lvl="1" algn="just"/>
            <a:r>
              <a:rPr lang="en-US" altLang="en-US" dirty="0" err="1"/>
              <a:t>Visualizar</a:t>
            </a:r>
            <a:r>
              <a:rPr lang="en-US" altLang="en-US" dirty="0"/>
              <a:t> </a:t>
            </a:r>
            <a:r>
              <a:rPr lang="en-US" altLang="en-US" dirty="0" err="1"/>
              <a:t>uma</a:t>
            </a:r>
            <a:r>
              <a:rPr lang="en-US" altLang="en-US" dirty="0"/>
              <a:t> </a:t>
            </a:r>
            <a:r>
              <a:rPr lang="en-US" altLang="en-US" b="1" dirty="0" err="1"/>
              <a:t>isosuperfície</a:t>
            </a:r>
            <a:r>
              <a:rPr lang="en-US" altLang="en-US" dirty="0"/>
              <a:t> S </a:t>
            </a:r>
            <a:r>
              <a:rPr lang="en-US" altLang="en-US" dirty="0" err="1"/>
              <a:t>definida</a:t>
            </a:r>
            <a:r>
              <a:rPr lang="en-US" altLang="en-US" dirty="0"/>
              <a:t> </a:t>
            </a:r>
            <a:r>
              <a:rPr lang="en-US" altLang="en-US" dirty="0" err="1"/>
              <a:t>por</a:t>
            </a:r>
            <a:r>
              <a:rPr lang="en-US" altLang="en-US" dirty="0"/>
              <a:t> </a:t>
            </a:r>
            <a:br>
              <a:rPr lang="en-US" altLang="en-US" dirty="0"/>
            </a:br>
            <a:r>
              <a:rPr lang="en-US" altLang="en-US" dirty="0"/>
              <a:t>			f(</a:t>
            </a:r>
            <a:r>
              <a:rPr lang="en-US" altLang="en-US" dirty="0" err="1"/>
              <a:t>x,y,z</a:t>
            </a:r>
            <a:r>
              <a:rPr lang="en-US" altLang="en-US" dirty="0"/>
              <a:t>) = </a:t>
            </a:r>
            <a:r>
              <a:rPr lang="en-US" altLang="en-US" dirty="0">
                <a:latin typeface="Symbol" pitchFamily="18" charset="2"/>
              </a:rPr>
              <a:t>a</a:t>
            </a:r>
            <a:r>
              <a:rPr lang="en-US" altLang="en-US" dirty="0"/>
              <a:t>.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en-US" sz="2500" dirty="0" err="1"/>
              <a:t>Superfícies</a:t>
            </a:r>
            <a:r>
              <a:rPr lang="en-US" sz="2500" dirty="0"/>
              <a:t> </a:t>
            </a:r>
            <a:r>
              <a:rPr lang="en-US" sz="2500" dirty="0" err="1"/>
              <a:t>implícitas</a:t>
            </a:r>
            <a:r>
              <a:rPr lang="en-US" sz="2500" dirty="0"/>
              <a:t> </a:t>
            </a:r>
            <a:r>
              <a:rPr lang="en-US" sz="2500" dirty="0" err="1"/>
              <a:t>em</a:t>
            </a:r>
            <a:r>
              <a:rPr lang="en-US" sz="2500" dirty="0"/>
              <a:t> grades </a:t>
            </a:r>
            <a:r>
              <a:rPr lang="en-US" sz="2500" dirty="0" err="1"/>
              <a:t>Cartesianas</a:t>
            </a:r>
            <a:endParaRPr lang="en-US" sz="2500" dirty="0"/>
          </a:p>
        </p:txBody>
      </p:sp>
      <p:grpSp>
        <p:nvGrpSpPr>
          <p:cNvPr id="50180" name="Group 4"/>
          <p:cNvGrpSpPr>
            <a:grpSpLocks/>
          </p:cNvGrpSpPr>
          <p:nvPr/>
        </p:nvGrpSpPr>
        <p:grpSpPr bwMode="auto">
          <a:xfrm>
            <a:off x="2536825" y="2295919"/>
            <a:ext cx="4830763" cy="2616200"/>
            <a:chOff x="1598" y="1664"/>
            <a:chExt cx="3043" cy="1648"/>
          </a:xfrm>
        </p:grpSpPr>
        <p:grpSp>
          <p:nvGrpSpPr>
            <p:cNvPr id="50181" name="Group 5"/>
            <p:cNvGrpSpPr>
              <a:grpSpLocks/>
            </p:cNvGrpSpPr>
            <p:nvPr/>
          </p:nvGrpSpPr>
          <p:grpSpPr bwMode="auto">
            <a:xfrm>
              <a:off x="1598" y="1664"/>
              <a:ext cx="1483" cy="1648"/>
              <a:chOff x="1598" y="1664"/>
              <a:chExt cx="1483" cy="1648"/>
            </a:xfrm>
          </p:grpSpPr>
          <p:sp>
            <p:nvSpPr>
              <p:cNvPr id="50215" name="AutoShape 6"/>
              <p:cNvSpPr>
                <a:spLocks noChangeArrowheads="1"/>
              </p:cNvSpPr>
              <p:nvPr/>
            </p:nvSpPr>
            <p:spPr bwMode="auto">
              <a:xfrm>
                <a:off x="1874" y="2397"/>
                <a:ext cx="472" cy="472"/>
              </a:xfrm>
              <a:prstGeom prst="cube">
                <a:avLst>
                  <a:gd name="adj" fmla="val 24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16" name="AutoShape 7"/>
              <p:cNvSpPr>
                <a:spLocks noChangeArrowheads="1"/>
              </p:cNvSpPr>
              <p:nvPr/>
            </p:nvSpPr>
            <p:spPr bwMode="auto">
              <a:xfrm>
                <a:off x="2238" y="2397"/>
                <a:ext cx="472" cy="472"/>
              </a:xfrm>
              <a:prstGeom prst="cube">
                <a:avLst>
                  <a:gd name="adj" fmla="val 24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17" name="AutoShape 8"/>
              <p:cNvSpPr>
                <a:spLocks noChangeArrowheads="1"/>
              </p:cNvSpPr>
              <p:nvPr/>
            </p:nvSpPr>
            <p:spPr bwMode="auto">
              <a:xfrm>
                <a:off x="1874" y="2037"/>
                <a:ext cx="472" cy="472"/>
              </a:xfrm>
              <a:prstGeom prst="cube">
                <a:avLst>
                  <a:gd name="adj" fmla="val 24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18" name="AutoShape 9"/>
              <p:cNvSpPr>
                <a:spLocks noChangeArrowheads="1"/>
              </p:cNvSpPr>
              <p:nvPr/>
            </p:nvSpPr>
            <p:spPr bwMode="auto">
              <a:xfrm>
                <a:off x="2238" y="2037"/>
                <a:ext cx="472" cy="472"/>
              </a:xfrm>
              <a:prstGeom prst="cube">
                <a:avLst>
                  <a:gd name="adj" fmla="val 24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19" name="AutoShape 10"/>
              <p:cNvSpPr>
                <a:spLocks noChangeArrowheads="1"/>
              </p:cNvSpPr>
              <p:nvPr/>
            </p:nvSpPr>
            <p:spPr bwMode="auto">
              <a:xfrm>
                <a:off x="1754" y="2517"/>
                <a:ext cx="472" cy="472"/>
              </a:xfrm>
              <a:prstGeom prst="cube">
                <a:avLst>
                  <a:gd name="adj" fmla="val 24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20" name="AutoShape 11"/>
              <p:cNvSpPr>
                <a:spLocks noChangeArrowheads="1"/>
              </p:cNvSpPr>
              <p:nvPr/>
            </p:nvSpPr>
            <p:spPr bwMode="auto">
              <a:xfrm>
                <a:off x="2118" y="2517"/>
                <a:ext cx="472" cy="472"/>
              </a:xfrm>
              <a:prstGeom prst="cube">
                <a:avLst>
                  <a:gd name="adj" fmla="val 24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21" name="AutoShape 12"/>
              <p:cNvSpPr>
                <a:spLocks noChangeArrowheads="1"/>
              </p:cNvSpPr>
              <p:nvPr/>
            </p:nvSpPr>
            <p:spPr bwMode="auto">
              <a:xfrm>
                <a:off x="1754" y="2157"/>
                <a:ext cx="472" cy="472"/>
              </a:xfrm>
              <a:prstGeom prst="cube">
                <a:avLst>
                  <a:gd name="adj" fmla="val 24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22" name="AutoShape 13"/>
              <p:cNvSpPr>
                <a:spLocks noChangeArrowheads="1"/>
              </p:cNvSpPr>
              <p:nvPr/>
            </p:nvSpPr>
            <p:spPr bwMode="auto">
              <a:xfrm>
                <a:off x="2118" y="2157"/>
                <a:ext cx="472" cy="472"/>
              </a:xfrm>
              <a:prstGeom prst="cube">
                <a:avLst>
                  <a:gd name="adj" fmla="val 24995"/>
                </a:avLst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223" name="Line 14"/>
              <p:cNvSpPr>
                <a:spLocks noChangeShapeType="1"/>
              </p:cNvSpPr>
              <p:nvPr/>
            </p:nvSpPr>
            <p:spPr bwMode="auto">
              <a:xfrm flipV="1">
                <a:off x="1990" y="1693"/>
                <a:ext cx="0" cy="10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24" name="Line 15"/>
              <p:cNvSpPr>
                <a:spLocks noChangeShapeType="1"/>
              </p:cNvSpPr>
              <p:nvPr/>
            </p:nvSpPr>
            <p:spPr bwMode="auto">
              <a:xfrm flipH="1">
                <a:off x="1598" y="2765"/>
                <a:ext cx="392" cy="38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25" name="Line 16"/>
              <p:cNvSpPr>
                <a:spLocks noChangeShapeType="1"/>
              </p:cNvSpPr>
              <p:nvPr/>
            </p:nvSpPr>
            <p:spPr bwMode="auto">
              <a:xfrm>
                <a:off x="1994" y="2761"/>
                <a:ext cx="98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26" name="Rectangle 17"/>
              <p:cNvSpPr>
                <a:spLocks noChangeArrowheads="1"/>
              </p:cNvSpPr>
              <p:nvPr/>
            </p:nvSpPr>
            <p:spPr bwMode="auto">
              <a:xfrm>
                <a:off x="1640" y="3060"/>
                <a:ext cx="18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/>
                  <a:t>z</a:t>
                </a:r>
              </a:p>
            </p:txBody>
          </p:sp>
          <p:sp>
            <p:nvSpPr>
              <p:cNvPr id="50227" name="Rectangle 18"/>
              <p:cNvSpPr>
                <a:spLocks noChangeArrowheads="1"/>
              </p:cNvSpPr>
              <p:nvPr/>
            </p:nvSpPr>
            <p:spPr bwMode="auto">
              <a:xfrm>
                <a:off x="2892" y="2784"/>
                <a:ext cx="18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/>
                  <a:t>x</a:t>
                </a:r>
              </a:p>
            </p:txBody>
          </p:sp>
          <p:sp>
            <p:nvSpPr>
              <p:cNvPr id="50228" name="Rectangle 19"/>
              <p:cNvSpPr>
                <a:spLocks noChangeArrowheads="1"/>
              </p:cNvSpPr>
              <p:nvPr/>
            </p:nvSpPr>
            <p:spPr bwMode="auto">
              <a:xfrm>
                <a:off x="2008" y="1664"/>
                <a:ext cx="18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/>
                  <a:t>y</a:t>
                </a:r>
              </a:p>
            </p:txBody>
          </p:sp>
        </p:grpSp>
        <p:sp>
          <p:nvSpPr>
            <p:cNvPr id="50182" name="Line 20"/>
            <p:cNvSpPr>
              <a:spLocks noChangeShapeType="1"/>
            </p:cNvSpPr>
            <p:nvPr/>
          </p:nvSpPr>
          <p:spPr bwMode="auto">
            <a:xfrm flipV="1">
              <a:off x="3734" y="1777"/>
              <a:ext cx="652" cy="1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3" name="Rectangle 21"/>
            <p:cNvSpPr>
              <a:spLocks noChangeArrowheads="1"/>
            </p:cNvSpPr>
            <p:nvPr/>
          </p:nvSpPr>
          <p:spPr bwMode="auto">
            <a:xfrm>
              <a:off x="4380" y="1787"/>
              <a:ext cx="26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>
                  <a:latin typeface="Century Schoolbook" pitchFamily="18" charset="0"/>
                </a:rPr>
                <a:t>R</a:t>
              </a:r>
            </a:p>
          </p:txBody>
        </p:sp>
        <p:sp>
          <p:nvSpPr>
            <p:cNvPr id="50184" name="Oval 22"/>
            <p:cNvSpPr>
              <a:spLocks noChangeArrowheads="1"/>
            </p:cNvSpPr>
            <p:nvPr/>
          </p:nvSpPr>
          <p:spPr bwMode="auto">
            <a:xfrm>
              <a:off x="2450" y="224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85" name="Oval 23"/>
            <p:cNvSpPr>
              <a:spLocks noChangeArrowheads="1"/>
            </p:cNvSpPr>
            <p:nvPr/>
          </p:nvSpPr>
          <p:spPr bwMode="auto">
            <a:xfrm>
              <a:off x="2090" y="224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86" name="Oval 24"/>
            <p:cNvSpPr>
              <a:spLocks noChangeArrowheads="1"/>
            </p:cNvSpPr>
            <p:nvPr/>
          </p:nvSpPr>
          <p:spPr bwMode="auto">
            <a:xfrm>
              <a:off x="1734" y="224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87" name="Oval 25"/>
            <p:cNvSpPr>
              <a:spLocks noChangeArrowheads="1"/>
            </p:cNvSpPr>
            <p:nvPr/>
          </p:nvSpPr>
          <p:spPr bwMode="auto">
            <a:xfrm>
              <a:off x="2566" y="212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88" name="Oval 26"/>
            <p:cNvSpPr>
              <a:spLocks noChangeArrowheads="1"/>
            </p:cNvSpPr>
            <p:nvPr/>
          </p:nvSpPr>
          <p:spPr bwMode="auto">
            <a:xfrm>
              <a:off x="2206" y="212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89" name="Oval 27"/>
            <p:cNvSpPr>
              <a:spLocks noChangeArrowheads="1"/>
            </p:cNvSpPr>
            <p:nvPr/>
          </p:nvSpPr>
          <p:spPr bwMode="auto">
            <a:xfrm>
              <a:off x="1850" y="212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0" name="Oval 28"/>
            <p:cNvSpPr>
              <a:spLocks noChangeArrowheads="1"/>
            </p:cNvSpPr>
            <p:nvPr/>
          </p:nvSpPr>
          <p:spPr bwMode="auto">
            <a:xfrm>
              <a:off x="2678" y="200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1" name="Oval 29"/>
            <p:cNvSpPr>
              <a:spLocks noChangeArrowheads="1"/>
            </p:cNvSpPr>
            <p:nvPr/>
          </p:nvSpPr>
          <p:spPr bwMode="auto">
            <a:xfrm>
              <a:off x="2318" y="200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2" name="Oval 30"/>
            <p:cNvSpPr>
              <a:spLocks noChangeArrowheads="1"/>
            </p:cNvSpPr>
            <p:nvPr/>
          </p:nvSpPr>
          <p:spPr bwMode="auto">
            <a:xfrm>
              <a:off x="1962" y="200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3" name="Oval 31"/>
            <p:cNvSpPr>
              <a:spLocks noChangeArrowheads="1"/>
            </p:cNvSpPr>
            <p:nvPr/>
          </p:nvSpPr>
          <p:spPr bwMode="auto">
            <a:xfrm>
              <a:off x="2450" y="260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4" name="Oval 32"/>
            <p:cNvSpPr>
              <a:spLocks noChangeArrowheads="1"/>
            </p:cNvSpPr>
            <p:nvPr/>
          </p:nvSpPr>
          <p:spPr bwMode="auto">
            <a:xfrm>
              <a:off x="2090" y="260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5" name="Oval 33"/>
            <p:cNvSpPr>
              <a:spLocks noChangeArrowheads="1"/>
            </p:cNvSpPr>
            <p:nvPr/>
          </p:nvSpPr>
          <p:spPr bwMode="auto">
            <a:xfrm>
              <a:off x="1734" y="260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6" name="Oval 34"/>
            <p:cNvSpPr>
              <a:spLocks noChangeArrowheads="1"/>
            </p:cNvSpPr>
            <p:nvPr/>
          </p:nvSpPr>
          <p:spPr bwMode="auto">
            <a:xfrm>
              <a:off x="2566" y="248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7" name="Oval 35"/>
            <p:cNvSpPr>
              <a:spLocks noChangeArrowheads="1"/>
            </p:cNvSpPr>
            <p:nvPr/>
          </p:nvSpPr>
          <p:spPr bwMode="auto">
            <a:xfrm>
              <a:off x="2206" y="248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8" name="Oval 36"/>
            <p:cNvSpPr>
              <a:spLocks noChangeArrowheads="1"/>
            </p:cNvSpPr>
            <p:nvPr/>
          </p:nvSpPr>
          <p:spPr bwMode="auto">
            <a:xfrm>
              <a:off x="1850" y="248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199" name="Oval 37"/>
            <p:cNvSpPr>
              <a:spLocks noChangeArrowheads="1"/>
            </p:cNvSpPr>
            <p:nvPr/>
          </p:nvSpPr>
          <p:spPr bwMode="auto">
            <a:xfrm>
              <a:off x="2678" y="236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0" name="Oval 38"/>
            <p:cNvSpPr>
              <a:spLocks noChangeArrowheads="1"/>
            </p:cNvSpPr>
            <p:nvPr/>
          </p:nvSpPr>
          <p:spPr bwMode="auto">
            <a:xfrm>
              <a:off x="2318" y="236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1" name="Oval 39"/>
            <p:cNvSpPr>
              <a:spLocks noChangeArrowheads="1"/>
            </p:cNvSpPr>
            <p:nvPr/>
          </p:nvSpPr>
          <p:spPr bwMode="auto">
            <a:xfrm>
              <a:off x="1962" y="236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2" name="Oval 40"/>
            <p:cNvSpPr>
              <a:spLocks noChangeArrowheads="1"/>
            </p:cNvSpPr>
            <p:nvPr/>
          </p:nvSpPr>
          <p:spPr bwMode="auto">
            <a:xfrm>
              <a:off x="2450" y="296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3" name="Oval 41"/>
            <p:cNvSpPr>
              <a:spLocks noChangeArrowheads="1"/>
            </p:cNvSpPr>
            <p:nvPr/>
          </p:nvSpPr>
          <p:spPr bwMode="auto">
            <a:xfrm>
              <a:off x="2090" y="296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4" name="Oval 42"/>
            <p:cNvSpPr>
              <a:spLocks noChangeArrowheads="1"/>
            </p:cNvSpPr>
            <p:nvPr/>
          </p:nvSpPr>
          <p:spPr bwMode="auto">
            <a:xfrm>
              <a:off x="1734" y="296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5" name="Oval 43"/>
            <p:cNvSpPr>
              <a:spLocks noChangeArrowheads="1"/>
            </p:cNvSpPr>
            <p:nvPr/>
          </p:nvSpPr>
          <p:spPr bwMode="auto">
            <a:xfrm>
              <a:off x="2566" y="284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6" name="Oval 44"/>
            <p:cNvSpPr>
              <a:spLocks noChangeArrowheads="1"/>
            </p:cNvSpPr>
            <p:nvPr/>
          </p:nvSpPr>
          <p:spPr bwMode="auto">
            <a:xfrm>
              <a:off x="2206" y="284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7" name="Oval 45"/>
            <p:cNvSpPr>
              <a:spLocks noChangeArrowheads="1"/>
            </p:cNvSpPr>
            <p:nvPr/>
          </p:nvSpPr>
          <p:spPr bwMode="auto">
            <a:xfrm>
              <a:off x="1850" y="284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8" name="Oval 46"/>
            <p:cNvSpPr>
              <a:spLocks noChangeArrowheads="1"/>
            </p:cNvSpPr>
            <p:nvPr/>
          </p:nvSpPr>
          <p:spPr bwMode="auto">
            <a:xfrm>
              <a:off x="2678" y="272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09" name="Oval 47"/>
            <p:cNvSpPr>
              <a:spLocks noChangeArrowheads="1"/>
            </p:cNvSpPr>
            <p:nvPr/>
          </p:nvSpPr>
          <p:spPr bwMode="auto">
            <a:xfrm>
              <a:off x="2318" y="272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0" name="Oval 48"/>
            <p:cNvSpPr>
              <a:spLocks noChangeArrowheads="1"/>
            </p:cNvSpPr>
            <p:nvPr/>
          </p:nvSpPr>
          <p:spPr bwMode="auto">
            <a:xfrm>
              <a:off x="1962" y="2725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0211" name="Arc 49"/>
            <p:cNvSpPr>
              <a:spLocks/>
            </p:cNvSpPr>
            <p:nvPr/>
          </p:nvSpPr>
          <p:spPr bwMode="auto">
            <a:xfrm>
              <a:off x="3197" y="2050"/>
              <a:ext cx="603" cy="428"/>
            </a:xfrm>
            <a:custGeom>
              <a:avLst/>
              <a:gdLst>
                <a:gd name="T0" fmla="*/ 0 w 28065"/>
                <a:gd name="T1" fmla="*/ 0 h 21600"/>
                <a:gd name="T2" fmla="*/ 0 w 28065"/>
                <a:gd name="T3" fmla="*/ 0 h 21600"/>
                <a:gd name="T4" fmla="*/ 0 w 28065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065" h="21600" fill="none" extrusionOk="0">
                  <a:moveTo>
                    <a:pt x="-1" y="7156"/>
                  </a:moveTo>
                  <a:cubicBezTo>
                    <a:pt x="4096" y="2601"/>
                    <a:pt x="9934" y="-1"/>
                    <a:pt x="16061" y="0"/>
                  </a:cubicBezTo>
                  <a:cubicBezTo>
                    <a:pt x="20334" y="0"/>
                    <a:pt x="24512" y="1267"/>
                    <a:pt x="28065" y="3642"/>
                  </a:cubicBezTo>
                </a:path>
                <a:path w="28065" h="21600" stroke="0" extrusionOk="0">
                  <a:moveTo>
                    <a:pt x="-1" y="7156"/>
                  </a:moveTo>
                  <a:cubicBezTo>
                    <a:pt x="4096" y="2601"/>
                    <a:pt x="9934" y="-1"/>
                    <a:pt x="16061" y="0"/>
                  </a:cubicBezTo>
                  <a:cubicBezTo>
                    <a:pt x="20334" y="0"/>
                    <a:pt x="24512" y="1267"/>
                    <a:pt x="28065" y="3642"/>
                  </a:cubicBezTo>
                  <a:lnTo>
                    <a:pt x="16061" y="21600"/>
                  </a:lnTo>
                  <a:lnTo>
                    <a:pt x="-1" y="7156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2" name="Rectangle 50"/>
            <p:cNvSpPr>
              <a:spLocks noChangeArrowheads="1"/>
            </p:cNvSpPr>
            <p:nvPr/>
          </p:nvSpPr>
          <p:spPr bwMode="auto">
            <a:xfrm>
              <a:off x="3196" y="1699"/>
              <a:ext cx="68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/>
                <a:t>f(x,y,z) </a:t>
              </a:r>
            </a:p>
          </p:txBody>
        </p:sp>
        <p:sp>
          <p:nvSpPr>
            <p:cNvPr id="50213" name="Line 51"/>
            <p:cNvSpPr>
              <a:spLocks noChangeShapeType="1"/>
            </p:cNvSpPr>
            <p:nvPr/>
          </p:nvSpPr>
          <p:spPr bwMode="auto">
            <a:xfrm>
              <a:off x="4090" y="2213"/>
              <a:ext cx="72" cy="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14" name="Rectangle 52"/>
            <p:cNvSpPr>
              <a:spLocks noChangeArrowheads="1"/>
            </p:cNvSpPr>
            <p:nvPr/>
          </p:nvSpPr>
          <p:spPr bwMode="auto">
            <a:xfrm>
              <a:off x="4232" y="2199"/>
              <a:ext cx="23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>
                  <a:latin typeface="Symbol" pitchFamily="18" charset="2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046585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/>
              <a:t>Classificação do Voxel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3327400" y="6389688"/>
            <a:ext cx="1897063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0900" name="AutoShape 4"/>
          <p:cNvSpPr>
            <a:spLocks noChangeArrowheads="1"/>
          </p:cNvSpPr>
          <p:nvPr/>
        </p:nvSpPr>
        <p:spPr bwMode="auto">
          <a:xfrm flipH="1">
            <a:off x="5354638" y="2217738"/>
            <a:ext cx="488950" cy="569912"/>
          </a:xfrm>
          <a:prstGeom prst="cube">
            <a:avLst>
              <a:gd name="adj" fmla="val 2497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5233988" y="1706563"/>
            <a:ext cx="860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Voxel</a:t>
            </a: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6699250" y="6029325"/>
            <a:ext cx="698500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Arial" pitchFamily="34" charset="0"/>
              </a:rPr>
              <a:t>valor</a:t>
            </a:r>
          </a:p>
        </p:txBody>
      </p:sp>
      <p:sp>
        <p:nvSpPr>
          <p:cNvPr id="80903" name="Rectangle 17"/>
          <p:cNvSpPr>
            <a:spLocks noChangeArrowheads="1"/>
          </p:cNvSpPr>
          <p:nvPr/>
        </p:nvSpPr>
        <p:spPr bwMode="auto">
          <a:xfrm>
            <a:off x="4311650" y="6086475"/>
            <a:ext cx="506413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Arial" pitchFamily="34" charset="0"/>
              </a:rPr>
              <a:t>cor</a:t>
            </a:r>
          </a:p>
        </p:txBody>
      </p:sp>
      <p:grpSp>
        <p:nvGrpSpPr>
          <p:cNvPr id="80904" name="Group 18"/>
          <p:cNvGrpSpPr>
            <a:grpSpLocks/>
          </p:cNvGrpSpPr>
          <p:nvPr/>
        </p:nvGrpSpPr>
        <p:grpSpPr bwMode="auto">
          <a:xfrm>
            <a:off x="4240213" y="3632200"/>
            <a:ext cx="4792662" cy="2736850"/>
            <a:chOff x="2702" y="2288"/>
            <a:chExt cx="3397" cy="1724"/>
          </a:xfrm>
        </p:grpSpPr>
        <p:sp>
          <p:nvSpPr>
            <p:cNvPr id="80907" name="Line 19"/>
            <p:cNvSpPr>
              <a:spLocks noChangeAspect="1" noChangeShapeType="1"/>
            </p:cNvSpPr>
            <p:nvPr/>
          </p:nvSpPr>
          <p:spPr bwMode="auto">
            <a:xfrm>
              <a:off x="3392" y="2299"/>
              <a:ext cx="0" cy="149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08" name="Line 20"/>
            <p:cNvSpPr>
              <a:spLocks noChangeAspect="1" noChangeShapeType="1"/>
            </p:cNvSpPr>
            <p:nvPr/>
          </p:nvSpPr>
          <p:spPr bwMode="auto">
            <a:xfrm>
              <a:off x="3392" y="3792"/>
              <a:ext cx="2649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09" name="Freeform 21"/>
            <p:cNvSpPr>
              <a:spLocks noChangeAspect="1"/>
            </p:cNvSpPr>
            <p:nvPr/>
          </p:nvSpPr>
          <p:spPr bwMode="auto">
            <a:xfrm>
              <a:off x="3392" y="2472"/>
              <a:ext cx="2532" cy="1320"/>
            </a:xfrm>
            <a:custGeom>
              <a:avLst/>
              <a:gdLst>
                <a:gd name="T0" fmla="*/ 0 w 5272"/>
                <a:gd name="T1" fmla="*/ 8 h 2750"/>
                <a:gd name="T2" fmla="*/ 2 w 5272"/>
                <a:gd name="T3" fmla="*/ 8 h 2750"/>
                <a:gd name="T4" fmla="*/ 3 w 5272"/>
                <a:gd name="T5" fmla="*/ 6 h 2750"/>
                <a:gd name="T6" fmla="*/ 6 w 5272"/>
                <a:gd name="T7" fmla="*/ 6 h 2750"/>
                <a:gd name="T8" fmla="*/ 7 w 5272"/>
                <a:gd name="T9" fmla="*/ 3 h 2750"/>
                <a:gd name="T10" fmla="*/ 10 w 5272"/>
                <a:gd name="T11" fmla="*/ 3 h 2750"/>
                <a:gd name="T12" fmla="*/ 12 w 5272"/>
                <a:gd name="T13" fmla="*/ 0 h 2750"/>
                <a:gd name="T14" fmla="*/ 15 w 5272"/>
                <a:gd name="T15" fmla="*/ 0 h 2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72" h="2750">
                  <a:moveTo>
                    <a:pt x="0" y="2750"/>
                  </a:moveTo>
                  <a:lnTo>
                    <a:pt x="839" y="2750"/>
                  </a:lnTo>
                  <a:lnTo>
                    <a:pt x="1079" y="2032"/>
                  </a:lnTo>
                  <a:lnTo>
                    <a:pt x="2157" y="2032"/>
                  </a:lnTo>
                  <a:lnTo>
                    <a:pt x="2516" y="1076"/>
                  </a:lnTo>
                  <a:lnTo>
                    <a:pt x="3595" y="1076"/>
                  </a:lnTo>
                  <a:lnTo>
                    <a:pt x="4074" y="0"/>
                  </a:lnTo>
                  <a:lnTo>
                    <a:pt x="5272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0" name="Rectangle 22"/>
            <p:cNvSpPr>
              <a:spLocks noChangeAspect="1" noChangeArrowheads="1"/>
            </p:cNvSpPr>
            <p:nvPr/>
          </p:nvSpPr>
          <p:spPr bwMode="auto">
            <a:xfrm>
              <a:off x="3635" y="3595"/>
              <a:ext cx="11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ar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11" name="Rectangle 23"/>
            <p:cNvSpPr>
              <a:spLocks noChangeAspect="1" noChangeArrowheads="1"/>
            </p:cNvSpPr>
            <p:nvPr/>
          </p:nvSpPr>
          <p:spPr bwMode="auto">
            <a:xfrm>
              <a:off x="3927" y="3285"/>
              <a:ext cx="48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Gordura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12" name="Rectangle 24"/>
            <p:cNvSpPr>
              <a:spLocks noChangeAspect="1" noChangeArrowheads="1"/>
            </p:cNvSpPr>
            <p:nvPr/>
          </p:nvSpPr>
          <p:spPr bwMode="auto">
            <a:xfrm>
              <a:off x="4490" y="2807"/>
              <a:ext cx="5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Músculo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13" name="Rectangle 25"/>
            <p:cNvSpPr>
              <a:spLocks noChangeAspect="1" noChangeArrowheads="1"/>
            </p:cNvSpPr>
            <p:nvPr/>
          </p:nvSpPr>
          <p:spPr bwMode="auto">
            <a:xfrm>
              <a:off x="5521" y="2310"/>
              <a:ext cx="29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Osso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14" name="Rectangle 26"/>
            <p:cNvSpPr>
              <a:spLocks noChangeAspect="1" noChangeArrowheads="1"/>
            </p:cNvSpPr>
            <p:nvPr/>
          </p:nvSpPr>
          <p:spPr bwMode="auto">
            <a:xfrm>
              <a:off x="3857" y="2298"/>
              <a:ext cx="625" cy="148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0915" name="Rectangle 27"/>
            <p:cNvSpPr>
              <a:spLocks noChangeAspect="1" noChangeArrowheads="1"/>
            </p:cNvSpPr>
            <p:nvPr/>
          </p:nvSpPr>
          <p:spPr bwMode="auto">
            <a:xfrm>
              <a:off x="4484" y="2298"/>
              <a:ext cx="740" cy="148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0916" name="Line 28"/>
            <p:cNvSpPr>
              <a:spLocks noChangeAspect="1" noChangeShapeType="1"/>
            </p:cNvSpPr>
            <p:nvPr/>
          </p:nvSpPr>
          <p:spPr bwMode="auto">
            <a:xfrm>
              <a:off x="3392" y="2299"/>
              <a:ext cx="270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7" name="Line 29"/>
            <p:cNvSpPr>
              <a:spLocks noChangeAspect="1" noChangeShapeType="1"/>
            </p:cNvSpPr>
            <p:nvPr/>
          </p:nvSpPr>
          <p:spPr bwMode="auto">
            <a:xfrm>
              <a:off x="3392" y="2701"/>
              <a:ext cx="270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8" name="Line 30"/>
            <p:cNvSpPr>
              <a:spLocks noChangeAspect="1" noChangeShapeType="1"/>
            </p:cNvSpPr>
            <p:nvPr/>
          </p:nvSpPr>
          <p:spPr bwMode="auto">
            <a:xfrm>
              <a:off x="3392" y="3219"/>
              <a:ext cx="270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9" name="Line 31"/>
            <p:cNvSpPr>
              <a:spLocks noChangeAspect="1" noChangeShapeType="1"/>
            </p:cNvSpPr>
            <p:nvPr/>
          </p:nvSpPr>
          <p:spPr bwMode="auto">
            <a:xfrm>
              <a:off x="3392" y="3563"/>
              <a:ext cx="270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20" name="Rectangle 32"/>
            <p:cNvSpPr>
              <a:spLocks noChangeAspect="1" noChangeArrowheads="1"/>
            </p:cNvSpPr>
            <p:nvPr/>
          </p:nvSpPr>
          <p:spPr bwMode="auto">
            <a:xfrm>
              <a:off x="3386" y="3857"/>
              <a:ext cx="7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0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1" name="Rectangle 33"/>
            <p:cNvSpPr>
              <a:spLocks noChangeAspect="1" noChangeArrowheads="1"/>
            </p:cNvSpPr>
            <p:nvPr/>
          </p:nvSpPr>
          <p:spPr bwMode="auto">
            <a:xfrm>
              <a:off x="5898" y="3834"/>
              <a:ext cx="18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1.0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2" name="Rectangle 34"/>
            <p:cNvSpPr>
              <a:spLocks noChangeAspect="1" noChangeArrowheads="1"/>
            </p:cNvSpPr>
            <p:nvPr/>
          </p:nvSpPr>
          <p:spPr bwMode="auto">
            <a:xfrm>
              <a:off x="2702" y="2367"/>
              <a:ext cx="5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   Branco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3" name="Rectangle 35"/>
            <p:cNvSpPr>
              <a:spLocks noChangeAspect="1" noChangeArrowheads="1"/>
            </p:cNvSpPr>
            <p:nvPr/>
          </p:nvSpPr>
          <p:spPr bwMode="auto">
            <a:xfrm>
              <a:off x="2772" y="2505"/>
              <a:ext cx="38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(1,1,1)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4" name="Rectangle 36"/>
            <p:cNvSpPr>
              <a:spLocks noChangeAspect="1" noChangeArrowheads="1"/>
            </p:cNvSpPr>
            <p:nvPr/>
          </p:nvSpPr>
          <p:spPr bwMode="auto">
            <a:xfrm>
              <a:off x="2702" y="2885"/>
              <a:ext cx="56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Vermelho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5" name="Rectangle 37"/>
            <p:cNvSpPr>
              <a:spLocks noChangeAspect="1" noChangeArrowheads="1"/>
            </p:cNvSpPr>
            <p:nvPr/>
          </p:nvSpPr>
          <p:spPr bwMode="auto">
            <a:xfrm>
              <a:off x="2702" y="3022"/>
              <a:ext cx="46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  (1,0,0)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6" name="Rectangle 38"/>
            <p:cNvSpPr>
              <a:spLocks noChangeAspect="1" noChangeArrowheads="1"/>
            </p:cNvSpPr>
            <p:nvPr/>
          </p:nvSpPr>
          <p:spPr bwMode="auto">
            <a:xfrm>
              <a:off x="2714" y="3309"/>
              <a:ext cx="57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  Amarelo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7" name="Rectangle 39"/>
            <p:cNvSpPr>
              <a:spLocks noChangeAspect="1" noChangeArrowheads="1"/>
            </p:cNvSpPr>
            <p:nvPr/>
          </p:nvSpPr>
          <p:spPr bwMode="auto">
            <a:xfrm>
              <a:off x="2798" y="3447"/>
              <a:ext cx="38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(1,1,0)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8" name="Rectangle 33"/>
            <p:cNvSpPr>
              <a:spLocks noChangeAspect="1" noChangeArrowheads="1"/>
            </p:cNvSpPr>
            <p:nvPr/>
          </p:nvSpPr>
          <p:spPr bwMode="auto">
            <a:xfrm>
              <a:off x="3178" y="2288"/>
              <a:ext cx="18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1.0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80905" name="Object 1"/>
          <p:cNvGraphicFramePr>
            <a:graphicFrameLocks noChangeAspect="1"/>
          </p:cNvGraphicFramePr>
          <p:nvPr/>
        </p:nvGraphicFramePr>
        <p:xfrm>
          <a:off x="173038" y="1714500"/>
          <a:ext cx="3862387" cy="465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7" name="Document" r:id="rId4" imgW="4343400" imgH="4654296" progId="Word.Document.8">
                  <p:embed/>
                </p:oleObj>
              </mc:Choice>
              <mc:Fallback>
                <p:oleObj name="Document" r:id="rId4" imgW="4343400" imgH="465429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8" y="1714500"/>
                        <a:ext cx="3862387" cy="465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6" name="Rectangle 17"/>
          <p:cNvSpPr>
            <a:spLocks noChangeArrowheads="1"/>
          </p:cNvSpPr>
          <p:nvPr/>
        </p:nvSpPr>
        <p:spPr bwMode="auto">
          <a:xfrm>
            <a:off x="5213350" y="3197225"/>
            <a:ext cx="1289050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Arial" pitchFamily="34" charset="0"/>
              </a:rPr>
              <a:t>opacidade</a:t>
            </a:r>
          </a:p>
        </p:txBody>
      </p:sp>
    </p:spTree>
    <p:extLst>
      <p:ext uri="{BB962C8B-B14F-4D97-AF65-F5344CB8AC3E}">
        <p14:creationId xmlns:p14="http://schemas.microsoft.com/office/powerpoint/2010/main" val="849617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6867" name="Oval 10"/>
          <p:cNvSpPr>
            <a:spLocks noChangeAspect="1" noChangeArrowheads="1"/>
          </p:cNvSpPr>
          <p:nvPr/>
        </p:nvSpPr>
        <p:spPr bwMode="auto">
          <a:xfrm>
            <a:off x="6308725" y="2625725"/>
            <a:ext cx="1879600" cy="188118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68" name="Line 9"/>
          <p:cNvSpPr>
            <a:spLocks noChangeAspect="1" noChangeShapeType="1"/>
          </p:cNvSpPr>
          <p:nvPr/>
        </p:nvSpPr>
        <p:spPr bwMode="auto">
          <a:xfrm>
            <a:off x="3981450" y="1571625"/>
            <a:ext cx="3038475" cy="1851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68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Interseção  de um raio com uma  esfera</a:t>
            </a:r>
          </a:p>
        </p:txBody>
      </p:sp>
      <p:graphicFrame>
        <p:nvGraphicFramePr>
          <p:cNvPr id="440334" name="Object 14"/>
          <p:cNvGraphicFramePr>
            <a:graphicFrameLocks noChangeAspect="1"/>
          </p:cNvGraphicFramePr>
          <p:nvPr/>
        </p:nvGraphicFramePr>
        <p:xfrm>
          <a:off x="481013" y="5614988"/>
          <a:ext cx="2386012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9" name="Equation" r:id="rId4" imgW="1193800" imgH="241300" progId="Equation.3">
                  <p:embed/>
                </p:oleObj>
              </mc:Choice>
              <mc:Fallback>
                <p:oleObj name="Equation" r:id="rId4" imgW="1193800" imgH="241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013" y="5614988"/>
                        <a:ext cx="2386012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1" name="Oval 4"/>
          <p:cNvSpPr>
            <a:spLocks noChangeAspect="1" noChangeArrowheads="1"/>
          </p:cNvSpPr>
          <p:nvPr/>
        </p:nvSpPr>
        <p:spPr bwMode="auto">
          <a:xfrm>
            <a:off x="3940175" y="1509713"/>
            <a:ext cx="84138" cy="11588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6872" name="Line 6"/>
          <p:cNvSpPr>
            <a:spLocks noChangeAspect="1" noChangeShapeType="1"/>
          </p:cNvSpPr>
          <p:nvPr/>
        </p:nvSpPr>
        <p:spPr bwMode="auto">
          <a:xfrm>
            <a:off x="4011613" y="1593850"/>
            <a:ext cx="925512" cy="554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6873" name="Text Box 7"/>
          <p:cNvSpPr txBox="1">
            <a:spLocks noChangeAspect="1" noChangeArrowheads="1"/>
          </p:cNvSpPr>
          <p:nvPr/>
        </p:nvSpPr>
        <p:spPr bwMode="auto">
          <a:xfrm>
            <a:off x="3638550" y="1565275"/>
            <a:ext cx="3175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0"/>
              <a:t>o</a:t>
            </a:r>
          </a:p>
        </p:txBody>
      </p:sp>
      <p:sp>
        <p:nvSpPr>
          <p:cNvPr id="36874" name="Text Box 8"/>
          <p:cNvSpPr txBox="1">
            <a:spLocks noChangeAspect="1" noChangeArrowheads="1"/>
          </p:cNvSpPr>
          <p:nvPr/>
        </p:nvSpPr>
        <p:spPr bwMode="auto">
          <a:xfrm>
            <a:off x="4938713" y="1663700"/>
            <a:ext cx="33813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0"/>
              <a:t>d</a:t>
            </a:r>
          </a:p>
        </p:txBody>
      </p:sp>
      <p:sp>
        <p:nvSpPr>
          <p:cNvPr id="36875" name="Line 11"/>
          <p:cNvSpPr>
            <a:spLocks noChangeAspect="1" noChangeShapeType="1"/>
          </p:cNvSpPr>
          <p:nvPr/>
        </p:nvSpPr>
        <p:spPr bwMode="auto">
          <a:xfrm>
            <a:off x="7543800" y="3762375"/>
            <a:ext cx="1374775" cy="836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6876" name="Text Box 12"/>
          <p:cNvSpPr txBox="1">
            <a:spLocks noChangeAspect="1" noChangeArrowheads="1"/>
          </p:cNvSpPr>
          <p:nvPr/>
        </p:nvSpPr>
        <p:spPr bwMode="auto">
          <a:xfrm>
            <a:off x="6826250" y="2867025"/>
            <a:ext cx="3048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/>
              <a:t>t</a:t>
            </a:r>
            <a:r>
              <a:rPr lang="en-US" altLang="en-US" sz="2800" baseline="-25000"/>
              <a:t>i</a:t>
            </a:r>
            <a:endParaRPr lang="en-US" altLang="en-US" sz="2800"/>
          </a:p>
        </p:txBody>
      </p:sp>
      <p:graphicFrame>
        <p:nvGraphicFramePr>
          <p:cNvPr id="36877" name="Object 17"/>
          <p:cNvGraphicFramePr>
            <a:graphicFrameLocks noChangeAspect="1"/>
          </p:cNvGraphicFramePr>
          <p:nvPr/>
        </p:nvGraphicFramePr>
        <p:xfrm>
          <a:off x="368300" y="1651000"/>
          <a:ext cx="2538413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0" name="Equation" r:id="rId6" imgW="1269449" imgH="203112" progId="Equation.3">
                  <p:embed/>
                </p:oleObj>
              </mc:Choice>
              <mc:Fallback>
                <p:oleObj name="Equation" r:id="rId6" imgW="1269449" imgH="203112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1651000"/>
                        <a:ext cx="2538413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38" name="Object 18"/>
          <p:cNvGraphicFramePr>
            <a:graphicFrameLocks noChangeAspect="1"/>
          </p:cNvGraphicFramePr>
          <p:nvPr/>
        </p:nvGraphicFramePr>
        <p:xfrm>
          <a:off x="368300" y="2284413"/>
          <a:ext cx="309721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1" name="Equation" r:id="rId8" imgW="1549400" imgH="279400" progId="Equation.3">
                  <p:embed/>
                </p:oleObj>
              </mc:Choice>
              <mc:Fallback>
                <p:oleObj name="Equation" r:id="rId8" imgW="1549400" imgH="279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2284413"/>
                        <a:ext cx="3097213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39" name="Object 19"/>
          <p:cNvGraphicFramePr>
            <a:graphicFrameLocks noChangeAspect="1"/>
          </p:cNvGraphicFramePr>
          <p:nvPr/>
        </p:nvGraphicFramePr>
        <p:xfrm>
          <a:off x="368300" y="3070225"/>
          <a:ext cx="205581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2" name="Equation" r:id="rId10" imgW="1028700" imgH="279400" progId="Equation.3">
                  <p:embed/>
                </p:oleObj>
              </mc:Choice>
              <mc:Fallback>
                <p:oleObj name="Equation" r:id="rId10" imgW="1028700" imgH="2794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3070225"/>
                        <a:ext cx="2055813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40" name="Object 20"/>
          <p:cNvGraphicFramePr>
            <a:graphicFrameLocks noChangeAspect="1"/>
          </p:cNvGraphicFramePr>
          <p:nvPr/>
        </p:nvGraphicFramePr>
        <p:xfrm>
          <a:off x="368300" y="3856038"/>
          <a:ext cx="37576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3" name="Equation" r:id="rId12" imgW="1879600" imgH="241300" progId="Equation.3">
                  <p:embed/>
                </p:oleObj>
              </mc:Choice>
              <mc:Fallback>
                <p:oleObj name="Equation" r:id="rId12" imgW="1879600" imgH="2413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3856038"/>
                        <a:ext cx="3757613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41" name="Object 21"/>
          <p:cNvGraphicFramePr>
            <a:graphicFrameLocks noChangeAspect="1"/>
          </p:cNvGraphicFramePr>
          <p:nvPr/>
        </p:nvGraphicFramePr>
        <p:xfrm>
          <a:off x="368300" y="4565650"/>
          <a:ext cx="58658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4" name="Equation" r:id="rId14" imgW="2933700" imgH="241300" progId="Equation.3">
                  <p:embed/>
                </p:oleObj>
              </mc:Choice>
              <mc:Fallback>
                <p:oleObj name="Equation" r:id="rId14" imgW="2933700" imgH="2413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300" y="4565650"/>
                        <a:ext cx="5865813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42" name="Object 22"/>
          <p:cNvGraphicFramePr>
            <a:graphicFrameLocks noChangeAspect="1"/>
          </p:cNvGraphicFramePr>
          <p:nvPr/>
        </p:nvGraphicFramePr>
        <p:xfrm>
          <a:off x="3529013" y="5360988"/>
          <a:ext cx="24114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5" name="Equation" r:id="rId16" imgW="1205977" imgH="444307" progId="Equation.3">
                  <p:embed/>
                </p:oleObj>
              </mc:Choice>
              <mc:Fallback>
                <p:oleObj name="Equation" r:id="rId16" imgW="1205977" imgH="444307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9013" y="5360988"/>
                        <a:ext cx="2411412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83" name="Group 23"/>
          <p:cNvGrpSpPr>
            <a:grpSpLocks/>
          </p:cNvGrpSpPr>
          <p:nvPr/>
        </p:nvGrpSpPr>
        <p:grpSpPr bwMode="auto">
          <a:xfrm rot="2138123">
            <a:off x="3694113" y="1238250"/>
            <a:ext cx="263525" cy="384175"/>
            <a:chOff x="404" y="2324"/>
            <a:chExt cx="187" cy="242"/>
          </a:xfrm>
        </p:grpSpPr>
        <p:sp>
          <p:nvSpPr>
            <p:cNvPr id="36887" name="Oval 24"/>
            <p:cNvSpPr>
              <a:spLocks noChangeArrowheads="1"/>
            </p:cNvSpPr>
            <p:nvPr/>
          </p:nvSpPr>
          <p:spPr bwMode="auto">
            <a:xfrm>
              <a:off x="545" y="2411"/>
              <a:ext cx="44" cy="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6888" name="Line 25"/>
            <p:cNvSpPr>
              <a:spLocks noChangeShapeType="1"/>
            </p:cNvSpPr>
            <p:nvPr/>
          </p:nvSpPr>
          <p:spPr bwMode="auto">
            <a:xfrm flipV="1">
              <a:off x="404" y="2350"/>
              <a:ext cx="181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9" name="Line 26"/>
            <p:cNvSpPr>
              <a:spLocks noChangeShapeType="1"/>
            </p:cNvSpPr>
            <p:nvPr/>
          </p:nvSpPr>
          <p:spPr bwMode="auto">
            <a:xfrm>
              <a:off x="412" y="2465"/>
              <a:ext cx="174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0" name="Line 27"/>
            <p:cNvSpPr>
              <a:spLocks noChangeShapeType="1"/>
            </p:cNvSpPr>
            <p:nvPr/>
          </p:nvSpPr>
          <p:spPr bwMode="auto">
            <a:xfrm flipH="1">
              <a:off x="555" y="2324"/>
              <a:ext cx="17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1" name="Line 28"/>
            <p:cNvSpPr>
              <a:spLocks noChangeShapeType="1"/>
            </p:cNvSpPr>
            <p:nvPr/>
          </p:nvSpPr>
          <p:spPr bwMode="auto">
            <a:xfrm flipH="1">
              <a:off x="524" y="2340"/>
              <a:ext cx="12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2" name="Line 29"/>
            <p:cNvSpPr>
              <a:spLocks noChangeShapeType="1"/>
            </p:cNvSpPr>
            <p:nvPr/>
          </p:nvSpPr>
          <p:spPr bwMode="auto">
            <a:xfrm flipH="1">
              <a:off x="488" y="2367"/>
              <a:ext cx="14" cy="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3" name="Line 30"/>
            <p:cNvSpPr>
              <a:spLocks noChangeShapeType="1"/>
            </p:cNvSpPr>
            <p:nvPr/>
          </p:nvSpPr>
          <p:spPr bwMode="auto">
            <a:xfrm flipH="1">
              <a:off x="452" y="2389"/>
              <a:ext cx="11" cy="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4" name="Line 31"/>
            <p:cNvSpPr>
              <a:spLocks noChangeShapeType="1"/>
            </p:cNvSpPr>
            <p:nvPr/>
          </p:nvSpPr>
          <p:spPr bwMode="auto">
            <a:xfrm>
              <a:off x="580" y="2533"/>
              <a:ext cx="6" cy="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5" name="Line 32"/>
            <p:cNvSpPr>
              <a:spLocks noChangeShapeType="1"/>
            </p:cNvSpPr>
            <p:nvPr/>
          </p:nvSpPr>
          <p:spPr bwMode="auto">
            <a:xfrm>
              <a:off x="534" y="2521"/>
              <a:ext cx="1" cy="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6" name="Line 33"/>
            <p:cNvSpPr>
              <a:spLocks noChangeShapeType="1"/>
            </p:cNvSpPr>
            <p:nvPr/>
          </p:nvSpPr>
          <p:spPr bwMode="auto">
            <a:xfrm>
              <a:off x="455" y="2488"/>
              <a:ext cx="5" cy="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7" name="Line 34"/>
            <p:cNvSpPr>
              <a:spLocks noChangeShapeType="1"/>
            </p:cNvSpPr>
            <p:nvPr/>
          </p:nvSpPr>
          <p:spPr bwMode="auto">
            <a:xfrm>
              <a:off x="498" y="2503"/>
              <a:ext cx="1" cy="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8" name="Arc 35"/>
            <p:cNvSpPr>
              <a:spLocks/>
            </p:cNvSpPr>
            <p:nvPr/>
          </p:nvSpPr>
          <p:spPr bwMode="auto">
            <a:xfrm>
              <a:off x="540" y="2390"/>
              <a:ext cx="51" cy="118"/>
            </a:xfrm>
            <a:custGeom>
              <a:avLst/>
              <a:gdLst>
                <a:gd name="T0" fmla="*/ 0 w 22971"/>
                <a:gd name="T1" fmla="*/ 0 h 43033"/>
                <a:gd name="T2" fmla="*/ 0 w 22971"/>
                <a:gd name="T3" fmla="*/ 0 h 43033"/>
                <a:gd name="T4" fmla="*/ 0 w 22971"/>
                <a:gd name="T5" fmla="*/ 0 h 43033"/>
                <a:gd name="T6" fmla="*/ 0 60000 65536"/>
                <a:gd name="T7" fmla="*/ 0 60000 65536"/>
                <a:gd name="T8" fmla="*/ 0 60000 65536"/>
                <a:gd name="T9" fmla="*/ 0 w 22971"/>
                <a:gd name="T10" fmla="*/ 0 h 43033"/>
                <a:gd name="T11" fmla="*/ 22971 w 22971"/>
                <a:gd name="T12" fmla="*/ 43033 h 430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971" h="43033" fill="none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</a:path>
                <a:path w="22971" h="43033" stroke="0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  <a:lnTo>
                    <a:pt x="1371" y="21433"/>
                  </a:lnTo>
                  <a:lnTo>
                    <a:pt x="4050" y="-1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6884" name="Line 36"/>
          <p:cNvSpPr>
            <a:spLocks noChangeShapeType="1"/>
          </p:cNvSpPr>
          <p:nvPr/>
        </p:nvSpPr>
        <p:spPr bwMode="auto">
          <a:xfrm flipV="1">
            <a:off x="6665913" y="4629150"/>
            <a:ext cx="0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5" name="Line 37"/>
          <p:cNvSpPr>
            <a:spLocks noChangeShapeType="1"/>
          </p:cNvSpPr>
          <p:nvPr/>
        </p:nvSpPr>
        <p:spPr bwMode="auto">
          <a:xfrm>
            <a:off x="6559550" y="5073650"/>
            <a:ext cx="6461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86" name="Line 38"/>
          <p:cNvSpPr>
            <a:spLocks noChangeShapeType="1"/>
          </p:cNvSpPr>
          <p:nvPr/>
        </p:nvSpPr>
        <p:spPr bwMode="auto">
          <a:xfrm flipH="1">
            <a:off x="6426200" y="5019675"/>
            <a:ext cx="295275" cy="295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211138" y="0"/>
            <a:ext cx="7981950" cy="1143000"/>
          </a:xfrm>
          <a:noFill/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pt-BR" altLang="en-US" b="0"/>
              <a:t>Objeto esfera: métodos (dados</a:t>
            </a:r>
            <a:r>
              <a:rPr lang="pt-BR" altLang="en-US"/>
              <a:t> o, d, c,</a:t>
            </a:r>
            <a:r>
              <a:rPr lang="pt-BR" altLang="en-US" b="0"/>
              <a:t> </a:t>
            </a:r>
            <a:r>
              <a:rPr lang="pt-BR" altLang="en-US" b="0" i="1"/>
              <a:t>r </a:t>
            </a:r>
            <a:r>
              <a:rPr lang="pt-BR" altLang="en-US" b="0"/>
              <a:t>)</a:t>
            </a:r>
            <a:endParaRPr lang="en-US" altLang="en-US" i="1"/>
          </a:p>
        </p:txBody>
      </p:sp>
      <p:sp>
        <p:nvSpPr>
          <p:cNvPr id="37892" name="Text Box 98"/>
          <p:cNvSpPr txBox="1">
            <a:spLocks noChangeArrowheads="1"/>
          </p:cNvSpPr>
          <p:nvPr/>
        </p:nvSpPr>
        <p:spPr bwMode="auto">
          <a:xfrm>
            <a:off x="425450" y="1565275"/>
            <a:ext cx="14747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i="0"/>
              <a:t>Interseção:</a:t>
            </a:r>
            <a:endParaRPr lang="en-US" altLang="en-US" sz="2400" i="0"/>
          </a:p>
        </p:txBody>
      </p:sp>
      <p:graphicFrame>
        <p:nvGraphicFramePr>
          <p:cNvPr id="298084" name="Object 100"/>
          <p:cNvGraphicFramePr>
            <a:graphicFrameLocks noChangeAspect="1"/>
          </p:cNvGraphicFramePr>
          <p:nvPr/>
        </p:nvGraphicFramePr>
        <p:xfrm>
          <a:off x="696913" y="3016250"/>
          <a:ext cx="2641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4" name="Equation" r:id="rId4" imgW="1320800" imgH="228600" progId="Equation.3">
                  <p:embed/>
                </p:oleObj>
              </mc:Choice>
              <mc:Fallback>
                <p:oleObj name="Equation" r:id="rId4" imgW="1320800" imgH="228600" progId="Equation.3">
                  <p:embed/>
                  <p:pic>
                    <p:nvPicPr>
                      <p:cNvPr id="0" name="Object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913" y="3016250"/>
                        <a:ext cx="2641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085" name="Object 101"/>
          <p:cNvGraphicFramePr>
            <a:graphicFrameLocks noChangeAspect="1"/>
          </p:cNvGraphicFramePr>
          <p:nvPr/>
        </p:nvGraphicFramePr>
        <p:xfrm>
          <a:off x="709613" y="2063750"/>
          <a:ext cx="10414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5" name="Equation" r:id="rId6" imgW="520248" imgH="177646" progId="Equation.3">
                  <p:embed/>
                </p:oleObj>
              </mc:Choice>
              <mc:Fallback>
                <p:oleObj name="Equation" r:id="rId6" imgW="520248" imgH="177646" progId="Equation.3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3" y="2063750"/>
                        <a:ext cx="10414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086" name="Object 102"/>
          <p:cNvGraphicFramePr>
            <a:graphicFrameLocks noChangeAspect="1"/>
          </p:cNvGraphicFramePr>
          <p:nvPr/>
        </p:nvGraphicFramePr>
        <p:xfrm>
          <a:off x="682625" y="2565400"/>
          <a:ext cx="166687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6" name="Equation" r:id="rId8" imgW="888614" imgH="203112" progId="Equation.3">
                  <p:embed/>
                </p:oleObj>
              </mc:Choice>
              <mc:Fallback>
                <p:oleObj name="Equation" r:id="rId8" imgW="888614" imgH="203112" progId="Equation.3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25" y="2565400"/>
                        <a:ext cx="1666875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087" name="Object 103"/>
          <p:cNvGraphicFramePr>
            <a:graphicFrameLocks noChangeAspect="1"/>
          </p:cNvGraphicFramePr>
          <p:nvPr/>
        </p:nvGraphicFramePr>
        <p:xfrm>
          <a:off x="811213" y="3778250"/>
          <a:ext cx="25908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7" name="Equation" r:id="rId10" imgW="1295400" imgH="228600" progId="Equation.3">
                  <p:embed/>
                </p:oleObj>
              </mc:Choice>
              <mc:Fallback>
                <p:oleObj name="Equation" r:id="rId10" imgW="1295400" imgH="228600" progId="Equation.3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213" y="3778250"/>
                        <a:ext cx="25908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088" name="Object 104"/>
          <p:cNvGraphicFramePr>
            <a:graphicFrameLocks noChangeAspect="1"/>
          </p:cNvGraphicFramePr>
          <p:nvPr/>
        </p:nvGraphicFramePr>
        <p:xfrm>
          <a:off x="860425" y="4522788"/>
          <a:ext cx="17272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8" name="Equation" r:id="rId12" imgW="863225" imgH="863225" progId="Equation.3">
                  <p:embed/>
                </p:oleObj>
              </mc:Choice>
              <mc:Fallback>
                <p:oleObj name="Equation" r:id="rId12" imgW="863225" imgH="863225" progId="Equation.3">
                  <p:embed/>
                  <p:pic>
                    <p:nvPicPr>
                      <p:cNvPr id="0" name="Object 1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425" y="4522788"/>
                        <a:ext cx="172720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089" name="Object 105"/>
          <p:cNvGraphicFramePr>
            <a:graphicFrameLocks noChangeAspect="1"/>
          </p:cNvGraphicFramePr>
          <p:nvPr/>
        </p:nvGraphicFramePr>
        <p:xfrm>
          <a:off x="2905125" y="5068888"/>
          <a:ext cx="17526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09" name="Equation" r:id="rId14" imgW="876300" imgH="228600" progId="Equation.3">
                  <p:embed/>
                </p:oleObj>
              </mc:Choice>
              <mc:Fallback>
                <p:oleObj name="Equation" r:id="rId14" imgW="876300" imgH="228600" progId="Equation.3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25" y="5068888"/>
                        <a:ext cx="17526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8090" name="Text Box 106"/>
          <p:cNvSpPr txBox="1">
            <a:spLocks noChangeArrowheads="1"/>
          </p:cNvSpPr>
          <p:nvPr/>
        </p:nvSpPr>
        <p:spPr bwMode="auto">
          <a:xfrm>
            <a:off x="5543550" y="2009775"/>
            <a:ext cx="1282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/>
              <a:t>se t</a:t>
            </a:r>
            <a:r>
              <a:rPr lang="pt-BR" altLang="en-US" sz="2400" baseline="-25000"/>
              <a:t>i</a:t>
            </a:r>
            <a:r>
              <a:rPr lang="pt-BR" altLang="en-US" sz="2400"/>
              <a:t> &gt; </a:t>
            </a:r>
            <a:r>
              <a:rPr lang="pt-BR" altLang="en-US" sz="2400" i="0"/>
              <a:t>0 :</a:t>
            </a:r>
            <a:endParaRPr lang="en-US" altLang="en-US" sz="2400" i="0"/>
          </a:p>
        </p:txBody>
      </p:sp>
      <p:graphicFrame>
        <p:nvGraphicFramePr>
          <p:cNvPr id="298091" name="Object 107"/>
          <p:cNvGraphicFramePr>
            <a:graphicFrameLocks noChangeAspect="1"/>
          </p:cNvGraphicFramePr>
          <p:nvPr/>
        </p:nvGraphicFramePr>
        <p:xfrm>
          <a:off x="5803900" y="2679700"/>
          <a:ext cx="22590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0" name="Equation" r:id="rId16" imgW="1130300" imgH="228600" progId="Equation.3">
                  <p:embed/>
                </p:oleObj>
              </mc:Choice>
              <mc:Fallback>
                <p:oleObj name="Equation" r:id="rId16" imgW="1130300" imgH="228600" progId="Equation.3">
                  <p:embed/>
                  <p:pic>
                    <p:nvPicPr>
                      <p:cNvPr id="0" name="Object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3900" y="2679700"/>
                        <a:ext cx="2259013" cy="4572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8101" name="Object 117"/>
          <p:cNvGraphicFramePr>
            <a:graphicFrameLocks noChangeAspect="1"/>
          </p:cNvGraphicFramePr>
          <p:nvPr/>
        </p:nvGraphicFramePr>
        <p:xfrm>
          <a:off x="6224588" y="5702300"/>
          <a:ext cx="24114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11" name="Equation" r:id="rId18" imgW="1205977" imgH="444307" progId="Equation.3">
                  <p:embed/>
                </p:oleObj>
              </mc:Choice>
              <mc:Fallback>
                <p:oleObj name="Equation" r:id="rId18" imgW="1205977" imgH="444307" progId="Equation.3">
                  <p:embed/>
                  <p:pic>
                    <p:nvPicPr>
                      <p:cNvPr id="0" name="Object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4588" y="5702300"/>
                        <a:ext cx="2411412" cy="889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19"/>
          <p:cNvGrpSpPr>
            <a:grpSpLocks/>
          </p:cNvGrpSpPr>
          <p:nvPr/>
        </p:nvGrpSpPr>
        <p:grpSpPr bwMode="auto">
          <a:xfrm>
            <a:off x="6032500" y="4013200"/>
            <a:ext cx="1758950" cy="1612900"/>
            <a:chOff x="3800" y="2528"/>
            <a:chExt cx="1108" cy="1016"/>
          </a:xfrm>
        </p:grpSpPr>
        <p:sp>
          <p:nvSpPr>
            <p:cNvPr id="37905" name="Oval 109"/>
            <p:cNvSpPr>
              <a:spLocks noChangeArrowheads="1"/>
            </p:cNvSpPr>
            <p:nvPr/>
          </p:nvSpPr>
          <p:spPr bwMode="auto">
            <a:xfrm>
              <a:off x="3800" y="2632"/>
              <a:ext cx="912" cy="91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06" name="Line 110"/>
            <p:cNvSpPr>
              <a:spLocks noChangeShapeType="1"/>
            </p:cNvSpPr>
            <p:nvPr/>
          </p:nvSpPr>
          <p:spPr bwMode="auto">
            <a:xfrm>
              <a:off x="4208" y="3096"/>
              <a:ext cx="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7907" name="Line 111"/>
            <p:cNvSpPr>
              <a:spLocks noChangeShapeType="1"/>
            </p:cNvSpPr>
            <p:nvPr/>
          </p:nvSpPr>
          <p:spPr bwMode="auto">
            <a:xfrm>
              <a:off x="4256" y="3024"/>
              <a:ext cx="0" cy="1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7908" name="Text Box 112"/>
            <p:cNvSpPr txBox="1">
              <a:spLocks noChangeArrowheads="1"/>
            </p:cNvSpPr>
            <p:nvPr/>
          </p:nvSpPr>
          <p:spPr bwMode="auto">
            <a:xfrm>
              <a:off x="4092" y="3066"/>
              <a:ext cx="173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 b="1" i="0"/>
                <a:t>c</a:t>
              </a:r>
              <a:endParaRPr lang="en-US" altLang="en-US" sz="2400" b="1" i="0"/>
            </a:p>
          </p:txBody>
        </p:sp>
        <p:sp>
          <p:nvSpPr>
            <p:cNvPr id="37909" name="Text Box 113"/>
            <p:cNvSpPr txBox="1">
              <a:spLocks noChangeArrowheads="1"/>
            </p:cNvSpPr>
            <p:nvPr/>
          </p:nvSpPr>
          <p:spPr bwMode="auto">
            <a:xfrm>
              <a:off x="4196" y="2586"/>
              <a:ext cx="231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 b="1" i="0"/>
                <a:t>p</a:t>
              </a:r>
              <a:r>
                <a:rPr lang="pt-BR" altLang="en-US" sz="2400" baseline="-25000"/>
                <a:t>i</a:t>
              </a:r>
              <a:endParaRPr lang="en-US" altLang="en-US" sz="2400"/>
            </a:p>
          </p:txBody>
        </p:sp>
        <p:sp>
          <p:nvSpPr>
            <p:cNvPr id="37910" name="Oval 114"/>
            <p:cNvSpPr>
              <a:spLocks noChangeArrowheads="1"/>
            </p:cNvSpPr>
            <p:nvPr/>
          </p:nvSpPr>
          <p:spPr bwMode="auto">
            <a:xfrm>
              <a:off x="4428" y="2860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7911" name="Line 115"/>
            <p:cNvSpPr>
              <a:spLocks noChangeShapeType="1"/>
            </p:cNvSpPr>
            <p:nvPr/>
          </p:nvSpPr>
          <p:spPr bwMode="auto">
            <a:xfrm flipV="1">
              <a:off x="4272" y="2880"/>
              <a:ext cx="184" cy="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37912" name="Line 116"/>
            <p:cNvSpPr>
              <a:spLocks noChangeShapeType="1"/>
            </p:cNvSpPr>
            <p:nvPr/>
          </p:nvSpPr>
          <p:spPr bwMode="auto">
            <a:xfrm flipV="1">
              <a:off x="4496" y="2632"/>
              <a:ext cx="184" cy="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37913" name="Object 118"/>
            <p:cNvGraphicFramePr>
              <a:graphicFrameLocks noChangeAspect="1"/>
            </p:cNvGraphicFramePr>
            <p:nvPr/>
          </p:nvGraphicFramePr>
          <p:xfrm>
            <a:off x="4716" y="2528"/>
            <a:ext cx="192" cy="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012" name="Equation" r:id="rId20" imgW="165028" imgH="228501" progId="Equation.3">
                    <p:embed/>
                  </p:oleObj>
                </mc:Choice>
                <mc:Fallback>
                  <p:oleObj name="Equation" r:id="rId20" imgW="165028" imgH="228501" progId="Equation.3">
                    <p:embed/>
                    <p:pic>
                      <p:nvPicPr>
                        <p:cNvPr id="0" name="Object 1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6" y="2528"/>
                          <a:ext cx="192" cy="2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8104" name="Text Box 120"/>
          <p:cNvSpPr txBox="1">
            <a:spLocks noChangeArrowheads="1"/>
          </p:cNvSpPr>
          <p:nvPr/>
        </p:nvSpPr>
        <p:spPr bwMode="auto">
          <a:xfrm>
            <a:off x="5200650" y="3800475"/>
            <a:ext cx="11541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2400" i="0"/>
              <a:t>Normal:</a:t>
            </a:r>
            <a:endParaRPr lang="en-US" altLang="en-US" sz="2400" i="0"/>
          </a:p>
        </p:txBody>
      </p:sp>
      <p:sp>
        <p:nvSpPr>
          <p:cNvPr id="298105" name="Line 121"/>
          <p:cNvSpPr>
            <a:spLocks noChangeShapeType="1"/>
          </p:cNvSpPr>
          <p:nvPr/>
        </p:nvSpPr>
        <p:spPr bwMode="auto">
          <a:xfrm>
            <a:off x="4965700" y="1917700"/>
            <a:ext cx="0" cy="4406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090" grpId="0"/>
      <p:bldP spid="298104" grpId="0"/>
      <p:bldP spid="29810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8915" name="Freeform 12"/>
          <p:cNvSpPr>
            <a:spLocks/>
          </p:cNvSpPr>
          <p:nvPr/>
        </p:nvSpPr>
        <p:spPr bwMode="auto">
          <a:xfrm>
            <a:off x="5811838" y="2476500"/>
            <a:ext cx="2544762" cy="1625600"/>
          </a:xfrm>
          <a:custGeom>
            <a:avLst/>
            <a:gdLst>
              <a:gd name="T0" fmla="*/ 2147483647 w 1603"/>
              <a:gd name="T1" fmla="*/ 0 h 1024"/>
              <a:gd name="T2" fmla="*/ 0 w 1603"/>
              <a:gd name="T3" fmla="*/ 2147483647 h 1024"/>
              <a:gd name="T4" fmla="*/ 2147483647 w 1603"/>
              <a:gd name="T5" fmla="*/ 2147483647 h 1024"/>
              <a:gd name="T6" fmla="*/ 2147483647 w 1603"/>
              <a:gd name="T7" fmla="*/ 0 h 1024"/>
              <a:gd name="T8" fmla="*/ 0 60000 65536"/>
              <a:gd name="T9" fmla="*/ 0 60000 65536"/>
              <a:gd name="T10" fmla="*/ 0 60000 65536"/>
              <a:gd name="T11" fmla="*/ 0 60000 65536"/>
              <a:gd name="T12" fmla="*/ 0 w 1603"/>
              <a:gd name="T13" fmla="*/ 0 h 1024"/>
              <a:gd name="T14" fmla="*/ 1603 w 1603"/>
              <a:gd name="T15" fmla="*/ 1024 h 10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3" h="1024">
                <a:moveTo>
                  <a:pt x="1491" y="0"/>
                </a:moveTo>
                <a:lnTo>
                  <a:pt x="0" y="905"/>
                </a:lnTo>
                <a:lnTo>
                  <a:pt x="1603" y="1024"/>
                </a:lnTo>
                <a:lnTo>
                  <a:pt x="1491" y="0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8916" name="Line 9"/>
          <p:cNvSpPr>
            <a:spLocks noChangeAspect="1" noChangeShapeType="1"/>
          </p:cNvSpPr>
          <p:nvPr/>
        </p:nvSpPr>
        <p:spPr bwMode="auto">
          <a:xfrm>
            <a:off x="4433888" y="1851025"/>
            <a:ext cx="2616200" cy="1592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Interseção com o plano do triângulo</a:t>
            </a:r>
          </a:p>
        </p:txBody>
      </p:sp>
      <p:sp>
        <p:nvSpPr>
          <p:cNvPr id="38918" name="Oval 5"/>
          <p:cNvSpPr>
            <a:spLocks noChangeAspect="1" noChangeArrowheads="1"/>
          </p:cNvSpPr>
          <p:nvPr/>
        </p:nvSpPr>
        <p:spPr bwMode="auto">
          <a:xfrm>
            <a:off x="4389438" y="1811338"/>
            <a:ext cx="107950" cy="11588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19" name="Line 6"/>
          <p:cNvSpPr>
            <a:spLocks noChangeAspect="1" noChangeShapeType="1"/>
          </p:cNvSpPr>
          <p:nvPr/>
        </p:nvSpPr>
        <p:spPr bwMode="auto">
          <a:xfrm>
            <a:off x="4475163" y="1895475"/>
            <a:ext cx="1292225" cy="774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8920" name="Text Box 7"/>
          <p:cNvSpPr txBox="1">
            <a:spLocks noChangeAspect="1" noChangeArrowheads="1"/>
          </p:cNvSpPr>
          <p:nvPr/>
        </p:nvSpPr>
        <p:spPr bwMode="auto">
          <a:xfrm>
            <a:off x="4513263" y="1576388"/>
            <a:ext cx="3048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600" b="1" i="0"/>
              <a:t>o</a:t>
            </a:r>
          </a:p>
        </p:txBody>
      </p:sp>
      <p:sp>
        <p:nvSpPr>
          <p:cNvPr id="38921" name="Text Box 8"/>
          <p:cNvSpPr txBox="1">
            <a:spLocks noChangeAspect="1" noChangeArrowheads="1"/>
          </p:cNvSpPr>
          <p:nvPr/>
        </p:nvSpPr>
        <p:spPr bwMode="auto">
          <a:xfrm>
            <a:off x="5165725" y="2500313"/>
            <a:ext cx="3238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600" b="1" i="0"/>
              <a:t>d</a:t>
            </a:r>
          </a:p>
        </p:txBody>
      </p:sp>
      <p:sp>
        <p:nvSpPr>
          <p:cNvPr id="38922" name="Freeform 10"/>
          <p:cNvSpPr>
            <a:spLocks noChangeAspect="1"/>
          </p:cNvSpPr>
          <p:nvPr/>
        </p:nvSpPr>
        <p:spPr bwMode="auto">
          <a:xfrm>
            <a:off x="8443913" y="4318000"/>
            <a:ext cx="474662" cy="293688"/>
          </a:xfrm>
          <a:custGeom>
            <a:avLst/>
            <a:gdLst>
              <a:gd name="T0" fmla="*/ 0 w 299"/>
              <a:gd name="T1" fmla="*/ 0 h 185"/>
              <a:gd name="T2" fmla="*/ 2147483647 w 299"/>
              <a:gd name="T3" fmla="*/ 2147483647 h 185"/>
              <a:gd name="T4" fmla="*/ 0 60000 65536"/>
              <a:gd name="T5" fmla="*/ 0 60000 65536"/>
              <a:gd name="T6" fmla="*/ 0 w 299"/>
              <a:gd name="T7" fmla="*/ 0 h 185"/>
              <a:gd name="T8" fmla="*/ 299 w 299"/>
              <a:gd name="T9" fmla="*/ 185 h 18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9" h="185">
                <a:moveTo>
                  <a:pt x="0" y="0"/>
                </a:moveTo>
                <a:lnTo>
                  <a:pt x="299" y="185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8923" name="Freeform 13"/>
          <p:cNvSpPr>
            <a:spLocks/>
          </p:cNvSpPr>
          <p:nvPr/>
        </p:nvSpPr>
        <p:spPr bwMode="auto">
          <a:xfrm>
            <a:off x="4443413" y="3390900"/>
            <a:ext cx="4205287" cy="927100"/>
          </a:xfrm>
          <a:custGeom>
            <a:avLst/>
            <a:gdLst>
              <a:gd name="T0" fmla="*/ 2147483647 w 2649"/>
              <a:gd name="T1" fmla="*/ 0 h 584"/>
              <a:gd name="T2" fmla="*/ 0 w 2649"/>
              <a:gd name="T3" fmla="*/ 2147483647 h 584"/>
              <a:gd name="T4" fmla="*/ 2147483647 w 2649"/>
              <a:gd name="T5" fmla="*/ 2147483647 h 584"/>
              <a:gd name="T6" fmla="*/ 0 60000 65536"/>
              <a:gd name="T7" fmla="*/ 0 60000 65536"/>
              <a:gd name="T8" fmla="*/ 0 60000 65536"/>
              <a:gd name="T9" fmla="*/ 0 w 2649"/>
              <a:gd name="T10" fmla="*/ 0 h 584"/>
              <a:gd name="T11" fmla="*/ 2649 w 2649"/>
              <a:gd name="T12" fmla="*/ 584 h 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9" h="584">
                <a:moveTo>
                  <a:pt x="401" y="0"/>
                </a:moveTo>
                <a:lnTo>
                  <a:pt x="0" y="524"/>
                </a:lnTo>
                <a:lnTo>
                  <a:pt x="2649" y="584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441359" name="Object 15"/>
          <p:cNvGraphicFramePr>
            <a:graphicFrameLocks noChangeAspect="1"/>
          </p:cNvGraphicFramePr>
          <p:nvPr/>
        </p:nvGraphicFramePr>
        <p:xfrm>
          <a:off x="565150" y="4014788"/>
          <a:ext cx="3065463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42" name="Equation" r:id="rId4" imgW="1308100" imgH="228600" progId="Equation.3">
                  <p:embed/>
                </p:oleObj>
              </mc:Choice>
              <mc:Fallback>
                <p:oleObj name="Equation" r:id="rId4" imgW="130810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" y="4014788"/>
                        <a:ext cx="3065463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5" name="Rectangle 16"/>
          <p:cNvSpPr>
            <a:spLocks noChangeArrowheads="1"/>
          </p:cNvSpPr>
          <p:nvPr/>
        </p:nvSpPr>
        <p:spPr bwMode="auto">
          <a:xfrm>
            <a:off x="5541963" y="3838575"/>
            <a:ext cx="36353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1</a:t>
            </a:r>
            <a:endParaRPr lang="en-US" altLang="en-US" sz="2000" i="0"/>
          </a:p>
        </p:txBody>
      </p:sp>
      <p:sp>
        <p:nvSpPr>
          <p:cNvPr id="38926" name="Line 17"/>
          <p:cNvSpPr>
            <a:spLocks noChangeShapeType="1"/>
          </p:cNvSpPr>
          <p:nvPr/>
        </p:nvSpPr>
        <p:spPr bwMode="auto">
          <a:xfrm flipV="1">
            <a:off x="5237163" y="2971800"/>
            <a:ext cx="12700" cy="993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8927" name="Rectangle 18"/>
          <p:cNvSpPr>
            <a:spLocks noChangeArrowheads="1"/>
          </p:cNvSpPr>
          <p:nvPr/>
        </p:nvSpPr>
        <p:spPr bwMode="auto">
          <a:xfrm>
            <a:off x="4872038" y="2776538"/>
            <a:ext cx="3381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0"/>
              <a:t>n</a:t>
            </a:r>
          </a:p>
        </p:txBody>
      </p:sp>
      <p:graphicFrame>
        <p:nvGraphicFramePr>
          <p:cNvPr id="441363" name="Object 19"/>
          <p:cNvGraphicFramePr>
            <a:graphicFrameLocks noChangeAspect="1"/>
          </p:cNvGraphicFramePr>
          <p:nvPr/>
        </p:nvGraphicFramePr>
        <p:xfrm>
          <a:off x="838200" y="5340350"/>
          <a:ext cx="234791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43" name="Equation" r:id="rId6" imgW="914400" imgH="393480" progId="Equation.3">
                  <p:embed/>
                </p:oleObj>
              </mc:Choice>
              <mc:Fallback>
                <p:oleObj name="Equation" r:id="rId6" imgW="914400" imgH="39348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340350"/>
                        <a:ext cx="2347913" cy="10080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1365" name="Object 21"/>
          <p:cNvGraphicFramePr>
            <a:graphicFrameLocks noChangeAspect="1"/>
          </p:cNvGraphicFramePr>
          <p:nvPr/>
        </p:nvGraphicFramePr>
        <p:xfrm>
          <a:off x="330200" y="2181225"/>
          <a:ext cx="341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44" name="Equation" r:id="rId8" imgW="1676400" imgH="228600" progId="Equation.3">
                  <p:embed/>
                </p:oleObj>
              </mc:Choice>
              <mc:Fallback>
                <p:oleObj name="Equation" r:id="rId8" imgW="1676400" imgH="2286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2181225"/>
                        <a:ext cx="3417888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1366" name="Object 22"/>
          <p:cNvGraphicFramePr>
            <a:graphicFrameLocks noChangeAspect="1"/>
          </p:cNvGraphicFramePr>
          <p:nvPr/>
        </p:nvGraphicFramePr>
        <p:xfrm>
          <a:off x="381000" y="1524000"/>
          <a:ext cx="2935288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45" name="Equation" r:id="rId10" imgW="1269449" imgH="203112" progId="Equation.3">
                  <p:embed/>
                </p:oleObj>
              </mc:Choice>
              <mc:Fallback>
                <p:oleObj name="Equation" r:id="rId10" imgW="1269449" imgH="203112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2935288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1367" name="Object 23"/>
          <p:cNvGraphicFramePr>
            <a:graphicFrameLocks noChangeAspect="1"/>
          </p:cNvGraphicFramePr>
          <p:nvPr/>
        </p:nvGraphicFramePr>
        <p:xfrm>
          <a:off x="574675" y="3189288"/>
          <a:ext cx="282416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46" name="Equation" r:id="rId12" imgW="1155700" imgH="228600" progId="Equation.3">
                  <p:embed/>
                </p:oleObj>
              </mc:Choice>
              <mc:Fallback>
                <p:oleObj name="Equation" r:id="rId12" imgW="1155700" imgH="2286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3189288"/>
                        <a:ext cx="2824163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1368" name="Object 24"/>
          <p:cNvGraphicFramePr>
            <a:graphicFrameLocks noChangeAspect="1"/>
          </p:cNvGraphicFramePr>
          <p:nvPr/>
        </p:nvGraphicFramePr>
        <p:xfrm>
          <a:off x="4595813" y="5534025"/>
          <a:ext cx="307498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47" name="Equation" r:id="rId14" imgW="1130300" imgH="228600" progId="Equation.3">
                  <p:embed/>
                </p:oleObj>
              </mc:Choice>
              <mc:Fallback>
                <p:oleObj name="Equation" r:id="rId14" imgW="1130300" imgH="2286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5813" y="5534025"/>
                        <a:ext cx="3074987" cy="6223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3" name="Rectangle 25"/>
          <p:cNvSpPr>
            <a:spLocks noChangeArrowheads="1"/>
          </p:cNvSpPr>
          <p:nvPr/>
        </p:nvSpPr>
        <p:spPr bwMode="auto">
          <a:xfrm>
            <a:off x="8374063" y="3851275"/>
            <a:ext cx="36353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2</a:t>
            </a:r>
            <a:endParaRPr lang="en-US" altLang="en-US" sz="2000" i="0"/>
          </a:p>
        </p:txBody>
      </p:sp>
      <p:sp>
        <p:nvSpPr>
          <p:cNvPr id="38934" name="Rectangle 26"/>
          <p:cNvSpPr>
            <a:spLocks noChangeArrowheads="1"/>
          </p:cNvSpPr>
          <p:nvPr/>
        </p:nvSpPr>
        <p:spPr bwMode="auto">
          <a:xfrm>
            <a:off x="8259763" y="2225675"/>
            <a:ext cx="36353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3</a:t>
            </a:r>
            <a:endParaRPr lang="en-US" altLang="en-US" sz="2000" i="0"/>
          </a:p>
        </p:txBody>
      </p:sp>
      <p:sp>
        <p:nvSpPr>
          <p:cNvPr id="38935" name="Oval 27"/>
          <p:cNvSpPr>
            <a:spLocks noChangeArrowheads="1"/>
          </p:cNvSpPr>
          <p:nvPr/>
        </p:nvSpPr>
        <p:spPr bwMode="auto">
          <a:xfrm>
            <a:off x="5759450" y="38671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36" name="Oval 28"/>
          <p:cNvSpPr>
            <a:spLocks noChangeArrowheads="1"/>
          </p:cNvSpPr>
          <p:nvPr/>
        </p:nvSpPr>
        <p:spPr bwMode="auto">
          <a:xfrm>
            <a:off x="8312150" y="40576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8937" name="Oval 29"/>
          <p:cNvSpPr>
            <a:spLocks noChangeArrowheads="1"/>
          </p:cNvSpPr>
          <p:nvPr/>
        </p:nvSpPr>
        <p:spPr bwMode="auto">
          <a:xfrm>
            <a:off x="8121650" y="24320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8938" name="Object 30"/>
          <p:cNvGraphicFramePr>
            <a:graphicFrameLocks noChangeAspect="1"/>
          </p:cNvGraphicFramePr>
          <p:nvPr/>
        </p:nvGraphicFramePr>
        <p:xfrm>
          <a:off x="7105650" y="3060700"/>
          <a:ext cx="70802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48" name="Equation" r:id="rId16" imgW="317362" imgH="228501" progId="Equation.3">
                  <p:embed/>
                </p:oleObj>
              </mc:Choice>
              <mc:Fallback>
                <p:oleObj name="Equation" r:id="rId16" imgW="317362" imgH="228501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5650" y="3060700"/>
                        <a:ext cx="70802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9" name="Oval 31"/>
          <p:cNvSpPr>
            <a:spLocks noChangeAspect="1" noChangeArrowheads="1"/>
          </p:cNvSpPr>
          <p:nvPr/>
        </p:nvSpPr>
        <p:spPr bwMode="auto">
          <a:xfrm>
            <a:off x="6996113" y="3387725"/>
            <a:ext cx="107950" cy="11588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8940" name="Group 32"/>
          <p:cNvGrpSpPr>
            <a:grpSpLocks/>
          </p:cNvGrpSpPr>
          <p:nvPr/>
        </p:nvGrpSpPr>
        <p:grpSpPr bwMode="auto">
          <a:xfrm rot="2138123">
            <a:off x="4132263" y="1552575"/>
            <a:ext cx="263525" cy="384175"/>
            <a:chOff x="404" y="2324"/>
            <a:chExt cx="187" cy="242"/>
          </a:xfrm>
        </p:grpSpPr>
        <p:sp>
          <p:nvSpPr>
            <p:cNvPr id="38950" name="Oval 33"/>
            <p:cNvSpPr>
              <a:spLocks noChangeArrowheads="1"/>
            </p:cNvSpPr>
            <p:nvPr/>
          </p:nvSpPr>
          <p:spPr bwMode="auto">
            <a:xfrm>
              <a:off x="545" y="2411"/>
              <a:ext cx="44" cy="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8951" name="Line 34"/>
            <p:cNvSpPr>
              <a:spLocks noChangeShapeType="1"/>
            </p:cNvSpPr>
            <p:nvPr/>
          </p:nvSpPr>
          <p:spPr bwMode="auto">
            <a:xfrm flipV="1">
              <a:off x="404" y="2350"/>
              <a:ext cx="181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2" name="Line 35"/>
            <p:cNvSpPr>
              <a:spLocks noChangeShapeType="1"/>
            </p:cNvSpPr>
            <p:nvPr/>
          </p:nvSpPr>
          <p:spPr bwMode="auto">
            <a:xfrm>
              <a:off x="412" y="2465"/>
              <a:ext cx="174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3" name="Line 36"/>
            <p:cNvSpPr>
              <a:spLocks noChangeShapeType="1"/>
            </p:cNvSpPr>
            <p:nvPr/>
          </p:nvSpPr>
          <p:spPr bwMode="auto">
            <a:xfrm flipH="1">
              <a:off x="555" y="2324"/>
              <a:ext cx="17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4" name="Line 37"/>
            <p:cNvSpPr>
              <a:spLocks noChangeShapeType="1"/>
            </p:cNvSpPr>
            <p:nvPr/>
          </p:nvSpPr>
          <p:spPr bwMode="auto">
            <a:xfrm flipH="1">
              <a:off x="524" y="2340"/>
              <a:ext cx="12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5" name="Line 38"/>
            <p:cNvSpPr>
              <a:spLocks noChangeShapeType="1"/>
            </p:cNvSpPr>
            <p:nvPr/>
          </p:nvSpPr>
          <p:spPr bwMode="auto">
            <a:xfrm flipH="1">
              <a:off x="488" y="2367"/>
              <a:ext cx="14" cy="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6" name="Line 39"/>
            <p:cNvSpPr>
              <a:spLocks noChangeShapeType="1"/>
            </p:cNvSpPr>
            <p:nvPr/>
          </p:nvSpPr>
          <p:spPr bwMode="auto">
            <a:xfrm flipH="1">
              <a:off x="452" y="2389"/>
              <a:ext cx="11" cy="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7" name="Line 40"/>
            <p:cNvSpPr>
              <a:spLocks noChangeShapeType="1"/>
            </p:cNvSpPr>
            <p:nvPr/>
          </p:nvSpPr>
          <p:spPr bwMode="auto">
            <a:xfrm>
              <a:off x="580" y="2533"/>
              <a:ext cx="6" cy="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8" name="Line 41"/>
            <p:cNvSpPr>
              <a:spLocks noChangeShapeType="1"/>
            </p:cNvSpPr>
            <p:nvPr/>
          </p:nvSpPr>
          <p:spPr bwMode="auto">
            <a:xfrm>
              <a:off x="534" y="2521"/>
              <a:ext cx="1" cy="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9" name="Line 42"/>
            <p:cNvSpPr>
              <a:spLocks noChangeShapeType="1"/>
            </p:cNvSpPr>
            <p:nvPr/>
          </p:nvSpPr>
          <p:spPr bwMode="auto">
            <a:xfrm>
              <a:off x="455" y="2488"/>
              <a:ext cx="5" cy="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60" name="Line 43"/>
            <p:cNvSpPr>
              <a:spLocks noChangeShapeType="1"/>
            </p:cNvSpPr>
            <p:nvPr/>
          </p:nvSpPr>
          <p:spPr bwMode="auto">
            <a:xfrm>
              <a:off x="498" y="2503"/>
              <a:ext cx="1" cy="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61" name="Arc 44"/>
            <p:cNvSpPr>
              <a:spLocks/>
            </p:cNvSpPr>
            <p:nvPr/>
          </p:nvSpPr>
          <p:spPr bwMode="auto">
            <a:xfrm>
              <a:off x="540" y="2390"/>
              <a:ext cx="51" cy="118"/>
            </a:xfrm>
            <a:custGeom>
              <a:avLst/>
              <a:gdLst>
                <a:gd name="T0" fmla="*/ 0 w 22971"/>
                <a:gd name="T1" fmla="*/ 0 h 43033"/>
                <a:gd name="T2" fmla="*/ 0 w 22971"/>
                <a:gd name="T3" fmla="*/ 0 h 43033"/>
                <a:gd name="T4" fmla="*/ 0 w 22971"/>
                <a:gd name="T5" fmla="*/ 0 h 43033"/>
                <a:gd name="T6" fmla="*/ 0 60000 65536"/>
                <a:gd name="T7" fmla="*/ 0 60000 65536"/>
                <a:gd name="T8" fmla="*/ 0 60000 65536"/>
                <a:gd name="T9" fmla="*/ 0 w 22971"/>
                <a:gd name="T10" fmla="*/ 0 h 43033"/>
                <a:gd name="T11" fmla="*/ 22971 w 22971"/>
                <a:gd name="T12" fmla="*/ 43033 h 430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971" h="43033" fill="none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</a:path>
                <a:path w="22971" h="43033" stroke="0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  <a:lnTo>
                    <a:pt x="1371" y="21433"/>
                  </a:lnTo>
                  <a:lnTo>
                    <a:pt x="4050" y="-1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941" name="Line 45"/>
          <p:cNvSpPr>
            <a:spLocks noChangeShapeType="1"/>
          </p:cNvSpPr>
          <p:nvPr/>
        </p:nvSpPr>
        <p:spPr bwMode="auto">
          <a:xfrm>
            <a:off x="5092700" y="3962400"/>
            <a:ext cx="40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8942" name="Freeform 46"/>
          <p:cNvSpPr>
            <a:spLocks/>
          </p:cNvSpPr>
          <p:nvPr/>
        </p:nvSpPr>
        <p:spPr bwMode="auto">
          <a:xfrm>
            <a:off x="5118100" y="3771900"/>
            <a:ext cx="342900" cy="228600"/>
          </a:xfrm>
          <a:custGeom>
            <a:avLst/>
            <a:gdLst>
              <a:gd name="T0" fmla="*/ 0 w 216"/>
              <a:gd name="T1" fmla="*/ 0 h 144"/>
              <a:gd name="T2" fmla="*/ 2147483647 w 216"/>
              <a:gd name="T3" fmla="*/ 0 h 144"/>
              <a:gd name="T4" fmla="*/ 2147483647 w 216"/>
              <a:gd name="T5" fmla="*/ 2147483647 h 144"/>
              <a:gd name="T6" fmla="*/ 0 60000 65536"/>
              <a:gd name="T7" fmla="*/ 0 60000 65536"/>
              <a:gd name="T8" fmla="*/ 0 60000 65536"/>
              <a:gd name="T9" fmla="*/ 0 w 216"/>
              <a:gd name="T10" fmla="*/ 0 h 144"/>
              <a:gd name="T11" fmla="*/ 216 w 216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" h="144">
                <a:moveTo>
                  <a:pt x="0" y="0"/>
                </a:moveTo>
                <a:lnTo>
                  <a:pt x="216" y="0"/>
                </a:lnTo>
                <a:lnTo>
                  <a:pt x="216" y="144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38943" name="Oval 47"/>
          <p:cNvSpPr>
            <a:spLocks noChangeArrowheads="1"/>
          </p:cNvSpPr>
          <p:nvPr/>
        </p:nvSpPr>
        <p:spPr bwMode="auto">
          <a:xfrm>
            <a:off x="5321300" y="3822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8944" name="Group 1"/>
          <p:cNvGrpSpPr>
            <a:grpSpLocks/>
          </p:cNvGrpSpPr>
          <p:nvPr/>
        </p:nvGrpSpPr>
        <p:grpSpPr bwMode="auto">
          <a:xfrm rot="940124">
            <a:off x="4481513" y="4319588"/>
            <a:ext cx="779462" cy="685800"/>
            <a:chOff x="4481000" y="4318875"/>
            <a:chExt cx="779463" cy="685800"/>
          </a:xfrm>
        </p:grpSpPr>
        <p:sp>
          <p:nvSpPr>
            <p:cNvPr id="38947" name="Line 48"/>
            <p:cNvSpPr>
              <a:spLocks noChangeShapeType="1"/>
            </p:cNvSpPr>
            <p:nvPr/>
          </p:nvSpPr>
          <p:spPr bwMode="auto">
            <a:xfrm flipV="1">
              <a:off x="4720713" y="4318875"/>
              <a:ext cx="0" cy="5778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8" name="Line 49"/>
            <p:cNvSpPr>
              <a:spLocks noChangeShapeType="1"/>
            </p:cNvSpPr>
            <p:nvPr/>
          </p:nvSpPr>
          <p:spPr bwMode="auto">
            <a:xfrm>
              <a:off x="4614350" y="4763375"/>
              <a:ext cx="6461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949" name="Line 50"/>
            <p:cNvSpPr>
              <a:spLocks noChangeShapeType="1"/>
            </p:cNvSpPr>
            <p:nvPr/>
          </p:nvSpPr>
          <p:spPr bwMode="auto">
            <a:xfrm flipH="1">
              <a:off x="4481000" y="4709400"/>
              <a:ext cx="295275" cy="2952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45" name="Rectangle 52"/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8946" name="Object 51"/>
          <p:cNvGraphicFramePr>
            <a:graphicFrameLocks noChangeAspect="1"/>
          </p:cNvGraphicFramePr>
          <p:nvPr/>
        </p:nvGraphicFramePr>
        <p:xfrm>
          <a:off x="5549900" y="1504950"/>
          <a:ext cx="2659063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49" name="Equation" r:id="rId18" imgW="1574800" imgH="444500" progId="Equation.3">
                  <p:embed/>
                </p:oleObj>
              </mc:Choice>
              <mc:Fallback>
                <p:oleObj name="Equation" r:id="rId18" imgW="1574800" imgH="44450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9900" y="1504950"/>
                        <a:ext cx="2659063" cy="757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Ponto interno a triângulo</a:t>
            </a:r>
            <a:endParaRPr lang="en-US" altLang="en-US"/>
          </a:p>
        </p:txBody>
      </p:sp>
      <p:sp>
        <p:nvSpPr>
          <p:cNvPr id="39940" name="Freeform 5"/>
          <p:cNvSpPr>
            <a:spLocks/>
          </p:cNvSpPr>
          <p:nvPr/>
        </p:nvSpPr>
        <p:spPr bwMode="auto">
          <a:xfrm>
            <a:off x="889000" y="2892425"/>
            <a:ext cx="1941513" cy="1854200"/>
          </a:xfrm>
          <a:custGeom>
            <a:avLst/>
            <a:gdLst>
              <a:gd name="T0" fmla="*/ 2147483647 w 1223"/>
              <a:gd name="T1" fmla="*/ 0 h 1168"/>
              <a:gd name="T2" fmla="*/ 0 w 1223"/>
              <a:gd name="T3" fmla="*/ 2147483647 h 1168"/>
              <a:gd name="T4" fmla="*/ 2147483647 w 1223"/>
              <a:gd name="T5" fmla="*/ 2147483647 h 1168"/>
              <a:gd name="T6" fmla="*/ 2147483647 w 1223"/>
              <a:gd name="T7" fmla="*/ 0 h 1168"/>
              <a:gd name="T8" fmla="*/ 0 60000 65536"/>
              <a:gd name="T9" fmla="*/ 0 60000 65536"/>
              <a:gd name="T10" fmla="*/ 0 60000 65536"/>
              <a:gd name="T11" fmla="*/ 0 60000 65536"/>
              <a:gd name="T12" fmla="*/ 0 w 1223"/>
              <a:gd name="T13" fmla="*/ 0 h 1168"/>
              <a:gd name="T14" fmla="*/ 1223 w 1223"/>
              <a:gd name="T15" fmla="*/ 1168 h 1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23" h="1168">
                <a:moveTo>
                  <a:pt x="505" y="0"/>
                </a:moveTo>
                <a:lnTo>
                  <a:pt x="0" y="1168"/>
                </a:lnTo>
                <a:lnTo>
                  <a:pt x="1223" y="703"/>
                </a:lnTo>
                <a:lnTo>
                  <a:pt x="505" y="0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688975" y="4735513"/>
            <a:ext cx="38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i="0"/>
              <a:t>p</a:t>
            </a:r>
            <a:r>
              <a:rPr lang="en-US" altLang="en-US" sz="1800" i="0" baseline="-25000"/>
              <a:t>1</a:t>
            </a:r>
            <a:endParaRPr lang="en-US" altLang="en-US" sz="1800" i="0"/>
          </a:p>
        </p:txBody>
      </p:sp>
      <p:graphicFrame>
        <p:nvGraphicFramePr>
          <p:cNvPr id="501767" name="Object 7"/>
          <p:cNvGraphicFramePr>
            <a:graphicFrameLocks noChangeAspect="1"/>
          </p:cNvGraphicFramePr>
          <p:nvPr/>
        </p:nvGraphicFramePr>
        <p:xfrm>
          <a:off x="4535488" y="2582863"/>
          <a:ext cx="220821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23" name="Equation" r:id="rId4" imgW="1384300" imgH="254000" progId="Equation.3">
                  <p:embed/>
                </p:oleObj>
              </mc:Choice>
              <mc:Fallback>
                <p:oleObj name="Equation" r:id="rId4" imgW="1384300" imgH="254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488" y="2582863"/>
                        <a:ext cx="2208212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Line 8"/>
          <p:cNvSpPr>
            <a:spLocks noChangeShapeType="1"/>
          </p:cNvSpPr>
          <p:nvPr/>
        </p:nvSpPr>
        <p:spPr bwMode="auto">
          <a:xfrm flipV="1">
            <a:off x="646113" y="5124450"/>
            <a:ext cx="0" cy="577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Line 9"/>
          <p:cNvSpPr>
            <a:spLocks noChangeShapeType="1"/>
          </p:cNvSpPr>
          <p:nvPr/>
        </p:nvSpPr>
        <p:spPr bwMode="auto">
          <a:xfrm>
            <a:off x="539750" y="5568950"/>
            <a:ext cx="6461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Line 10"/>
          <p:cNvSpPr>
            <a:spLocks noChangeShapeType="1"/>
          </p:cNvSpPr>
          <p:nvPr/>
        </p:nvSpPr>
        <p:spPr bwMode="auto">
          <a:xfrm flipH="1">
            <a:off x="406400" y="5514975"/>
            <a:ext cx="295275" cy="295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6" name="Oval 11"/>
          <p:cNvSpPr>
            <a:spLocks noChangeArrowheads="1"/>
          </p:cNvSpPr>
          <p:nvPr/>
        </p:nvSpPr>
        <p:spPr bwMode="auto">
          <a:xfrm>
            <a:off x="1654175" y="2849563"/>
            <a:ext cx="88900" cy="88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47" name="Oval 12"/>
          <p:cNvSpPr>
            <a:spLocks noChangeArrowheads="1"/>
          </p:cNvSpPr>
          <p:nvPr/>
        </p:nvSpPr>
        <p:spPr bwMode="auto">
          <a:xfrm>
            <a:off x="2787650" y="3954463"/>
            <a:ext cx="88900" cy="88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9948" name="Text Box 13"/>
          <p:cNvSpPr txBox="1">
            <a:spLocks noChangeArrowheads="1"/>
          </p:cNvSpPr>
          <p:nvPr/>
        </p:nvSpPr>
        <p:spPr bwMode="auto">
          <a:xfrm>
            <a:off x="2905125" y="3646488"/>
            <a:ext cx="38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i="0"/>
              <a:t>p</a:t>
            </a:r>
            <a:r>
              <a:rPr lang="en-US" altLang="en-US" sz="1800" i="0" baseline="-25000"/>
              <a:t>2</a:t>
            </a:r>
            <a:endParaRPr lang="en-US" altLang="en-US" sz="1800" i="0"/>
          </a:p>
        </p:txBody>
      </p:sp>
      <p:sp>
        <p:nvSpPr>
          <p:cNvPr id="39949" name="Text Box 14"/>
          <p:cNvSpPr txBox="1">
            <a:spLocks noChangeArrowheads="1"/>
          </p:cNvSpPr>
          <p:nvPr/>
        </p:nvSpPr>
        <p:spPr bwMode="auto">
          <a:xfrm>
            <a:off x="1614488" y="2455863"/>
            <a:ext cx="38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i="0"/>
              <a:t>p</a:t>
            </a:r>
            <a:r>
              <a:rPr lang="en-US" altLang="en-US" sz="1800" i="0" baseline="-25000"/>
              <a:t>3</a:t>
            </a:r>
            <a:endParaRPr lang="en-US" altLang="en-US" sz="1800" i="0"/>
          </a:p>
        </p:txBody>
      </p:sp>
      <p:graphicFrame>
        <p:nvGraphicFramePr>
          <p:cNvPr id="501775" name="Object 15"/>
          <p:cNvGraphicFramePr>
            <a:graphicFrameLocks noChangeAspect="1"/>
          </p:cNvGraphicFramePr>
          <p:nvPr/>
        </p:nvGraphicFramePr>
        <p:xfrm>
          <a:off x="2520950" y="2746375"/>
          <a:ext cx="12779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24" name="Equation" r:id="rId6" imgW="800100" imgH="228600" progId="Equation.3">
                  <p:embed/>
                </p:oleObj>
              </mc:Choice>
              <mc:Fallback>
                <p:oleObj name="Equation" r:id="rId6" imgW="80010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0950" y="2746375"/>
                        <a:ext cx="1277938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2203450" y="2955925"/>
            <a:ext cx="312738" cy="939800"/>
            <a:chOff x="1317" y="1444"/>
            <a:chExt cx="197" cy="592"/>
          </a:xfrm>
        </p:grpSpPr>
        <p:sp>
          <p:nvSpPr>
            <p:cNvPr id="39969" name="Line 17"/>
            <p:cNvSpPr>
              <a:spLocks noChangeShapeType="1"/>
            </p:cNvSpPr>
            <p:nvPr/>
          </p:nvSpPr>
          <p:spPr bwMode="auto">
            <a:xfrm flipV="1">
              <a:off x="1317" y="1444"/>
              <a:ext cx="197" cy="4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0" name="Line 18"/>
            <p:cNvSpPr>
              <a:spLocks noChangeShapeType="1"/>
            </p:cNvSpPr>
            <p:nvPr/>
          </p:nvSpPr>
          <p:spPr bwMode="auto">
            <a:xfrm>
              <a:off x="1325" y="1933"/>
              <a:ext cx="110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1" name="Freeform 19"/>
            <p:cNvSpPr>
              <a:spLocks/>
            </p:cNvSpPr>
            <p:nvPr/>
          </p:nvSpPr>
          <p:spPr bwMode="auto">
            <a:xfrm>
              <a:off x="1317" y="1807"/>
              <a:ext cx="110" cy="213"/>
            </a:xfrm>
            <a:custGeom>
              <a:avLst/>
              <a:gdLst>
                <a:gd name="T0" fmla="*/ 0 w 110"/>
                <a:gd name="T1" fmla="*/ 0 h 213"/>
                <a:gd name="T2" fmla="*/ 110 w 110"/>
                <a:gd name="T3" fmla="*/ 95 h 213"/>
                <a:gd name="T4" fmla="*/ 63 w 110"/>
                <a:gd name="T5" fmla="*/ 213 h 213"/>
                <a:gd name="T6" fmla="*/ 0 60000 65536"/>
                <a:gd name="T7" fmla="*/ 0 60000 65536"/>
                <a:gd name="T8" fmla="*/ 0 60000 65536"/>
                <a:gd name="T9" fmla="*/ 0 w 110"/>
                <a:gd name="T10" fmla="*/ 0 h 213"/>
                <a:gd name="T11" fmla="*/ 110 w 110"/>
                <a:gd name="T12" fmla="*/ 213 h 2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" h="213">
                  <a:moveTo>
                    <a:pt x="0" y="0"/>
                  </a:moveTo>
                  <a:lnTo>
                    <a:pt x="110" y="95"/>
                  </a:lnTo>
                  <a:lnTo>
                    <a:pt x="63" y="213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72" name="Oval 20"/>
            <p:cNvSpPr>
              <a:spLocks noChangeAspect="1" noChangeArrowheads="1"/>
            </p:cNvSpPr>
            <p:nvPr/>
          </p:nvSpPr>
          <p:spPr bwMode="auto">
            <a:xfrm>
              <a:off x="1352" y="1898"/>
              <a:ext cx="45" cy="4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9952" name="Oval 21"/>
          <p:cNvSpPr>
            <a:spLocks noChangeArrowheads="1"/>
          </p:cNvSpPr>
          <p:nvPr/>
        </p:nvSpPr>
        <p:spPr bwMode="auto">
          <a:xfrm>
            <a:off x="844550" y="4716463"/>
            <a:ext cx="88900" cy="88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895350" y="2936875"/>
            <a:ext cx="1924050" cy="1811338"/>
            <a:chOff x="564" y="1850"/>
            <a:chExt cx="1212" cy="1141"/>
          </a:xfrm>
        </p:grpSpPr>
        <p:sp>
          <p:nvSpPr>
            <p:cNvPr id="39963" name="Line 23"/>
            <p:cNvSpPr>
              <a:spLocks noChangeShapeType="1"/>
            </p:cNvSpPr>
            <p:nvPr/>
          </p:nvSpPr>
          <p:spPr bwMode="auto">
            <a:xfrm flipV="1">
              <a:off x="568" y="2534"/>
              <a:ext cx="1195" cy="4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4" name="Line 24"/>
            <p:cNvSpPr>
              <a:spLocks noChangeShapeType="1"/>
            </p:cNvSpPr>
            <p:nvPr/>
          </p:nvSpPr>
          <p:spPr bwMode="auto">
            <a:xfrm flipH="1">
              <a:off x="564" y="1854"/>
              <a:ext cx="490" cy="11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5" name="Text Box 25"/>
            <p:cNvSpPr txBox="1">
              <a:spLocks noChangeArrowheads="1"/>
            </p:cNvSpPr>
            <p:nvPr/>
          </p:nvSpPr>
          <p:spPr bwMode="auto">
            <a:xfrm>
              <a:off x="596" y="2131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i="0"/>
                <a:t>v</a:t>
              </a:r>
              <a:r>
                <a:rPr lang="en-US" altLang="en-US" sz="1800" i="0" baseline="-25000"/>
                <a:t>31</a:t>
              </a:r>
              <a:endParaRPr lang="en-US" altLang="en-US" sz="1800" i="0"/>
            </a:p>
          </p:txBody>
        </p:sp>
        <p:sp>
          <p:nvSpPr>
            <p:cNvPr id="39966" name="Text Box 26"/>
            <p:cNvSpPr txBox="1">
              <a:spLocks noChangeArrowheads="1"/>
            </p:cNvSpPr>
            <p:nvPr/>
          </p:nvSpPr>
          <p:spPr bwMode="auto">
            <a:xfrm>
              <a:off x="1156" y="2723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i="0"/>
                <a:t>v</a:t>
              </a:r>
              <a:r>
                <a:rPr lang="en-US" altLang="en-US" sz="1800" i="0" baseline="-25000"/>
                <a:t>12</a:t>
              </a:r>
              <a:endParaRPr lang="en-US" altLang="en-US" sz="1800" i="0"/>
            </a:p>
          </p:txBody>
        </p:sp>
        <p:sp>
          <p:nvSpPr>
            <p:cNvPr id="39967" name="Line 27"/>
            <p:cNvSpPr>
              <a:spLocks noChangeShapeType="1"/>
            </p:cNvSpPr>
            <p:nvPr/>
          </p:nvSpPr>
          <p:spPr bwMode="auto">
            <a:xfrm flipH="1" flipV="1">
              <a:off x="1095" y="1850"/>
              <a:ext cx="664" cy="6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68" name="Text Box 28"/>
            <p:cNvSpPr txBox="1">
              <a:spLocks noChangeArrowheads="1"/>
            </p:cNvSpPr>
            <p:nvPr/>
          </p:nvSpPr>
          <p:spPr bwMode="auto">
            <a:xfrm>
              <a:off x="1492" y="2083"/>
              <a:ext cx="28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 i="0"/>
                <a:t>v</a:t>
              </a:r>
              <a:r>
                <a:rPr lang="en-US" altLang="en-US" sz="1800" i="0" baseline="-25000"/>
                <a:t>23</a:t>
              </a:r>
              <a:endParaRPr lang="en-US" altLang="en-US" sz="1800" i="0"/>
            </a:p>
          </p:txBody>
        </p:sp>
      </p:grpSp>
      <p:graphicFrame>
        <p:nvGraphicFramePr>
          <p:cNvPr id="501797" name="Object 37"/>
          <p:cNvGraphicFramePr>
            <a:graphicFrameLocks noChangeAspect="1"/>
          </p:cNvGraphicFramePr>
          <p:nvPr/>
        </p:nvGraphicFramePr>
        <p:xfrm>
          <a:off x="4497388" y="3562350"/>
          <a:ext cx="2227262" cy="38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25" name="Equation" r:id="rId8" imgW="1397000" imgH="241300" progId="Equation.3">
                  <p:embed/>
                </p:oleObj>
              </mc:Choice>
              <mc:Fallback>
                <p:oleObj name="Equation" r:id="rId8" imgW="1397000" imgH="2413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7388" y="3562350"/>
                        <a:ext cx="2227262" cy="38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931863" y="4743450"/>
            <a:ext cx="1728787" cy="457200"/>
            <a:chOff x="587" y="2988"/>
            <a:chExt cx="1089" cy="288"/>
          </a:xfrm>
        </p:grpSpPr>
        <p:sp>
          <p:nvSpPr>
            <p:cNvPr id="39960" name="Oval 30"/>
            <p:cNvSpPr>
              <a:spLocks noChangeArrowheads="1"/>
            </p:cNvSpPr>
            <p:nvPr/>
          </p:nvSpPr>
          <p:spPr bwMode="auto">
            <a:xfrm>
              <a:off x="1288" y="3119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961" name="Line 31"/>
            <p:cNvSpPr>
              <a:spLocks noChangeShapeType="1"/>
            </p:cNvSpPr>
            <p:nvPr/>
          </p:nvSpPr>
          <p:spPr bwMode="auto">
            <a:xfrm>
              <a:off x="587" y="3006"/>
              <a:ext cx="700" cy="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9962" name="Object 38"/>
            <p:cNvGraphicFramePr>
              <a:graphicFrameLocks noChangeAspect="1"/>
            </p:cNvGraphicFramePr>
            <p:nvPr/>
          </p:nvGraphicFramePr>
          <p:xfrm>
            <a:off x="1388" y="2988"/>
            <a:ext cx="288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26" name="Equation" r:id="rId10" imgW="241195" imgH="241195" progId="Equation.3">
                    <p:embed/>
                  </p:oleObj>
                </mc:Choice>
                <mc:Fallback>
                  <p:oleObj name="Equation" r:id="rId10" imgW="241195" imgH="241195" progId="Equation.3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8" y="2988"/>
                          <a:ext cx="288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982663" y="3721100"/>
            <a:ext cx="1084262" cy="949325"/>
            <a:chOff x="619" y="2344"/>
            <a:chExt cx="683" cy="598"/>
          </a:xfrm>
        </p:grpSpPr>
        <p:sp>
          <p:nvSpPr>
            <p:cNvPr id="39957" name="Oval 34"/>
            <p:cNvSpPr>
              <a:spLocks noChangeArrowheads="1"/>
            </p:cNvSpPr>
            <p:nvPr/>
          </p:nvSpPr>
          <p:spPr bwMode="auto">
            <a:xfrm>
              <a:off x="980" y="2511"/>
              <a:ext cx="56" cy="56"/>
            </a:xfrm>
            <a:prstGeom prst="ellipse">
              <a:avLst/>
            </a:prstGeom>
            <a:solidFill>
              <a:schemeClr val="tx1"/>
            </a:solidFill>
            <a:ln w="12700" algn="ctr">
              <a:solidFill>
                <a:schemeClr val="bg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39958" name="Line 35"/>
            <p:cNvSpPr>
              <a:spLocks noChangeShapeType="1"/>
            </p:cNvSpPr>
            <p:nvPr/>
          </p:nvSpPr>
          <p:spPr bwMode="auto">
            <a:xfrm flipV="1">
              <a:off x="619" y="2566"/>
              <a:ext cx="364" cy="3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39959" name="Object 40"/>
            <p:cNvGraphicFramePr>
              <a:graphicFrameLocks noChangeAspect="1"/>
            </p:cNvGraphicFramePr>
            <p:nvPr/>
          </p:nvGraphicFramePr>
          <p:xfrm>
            <a:off x="1044" y="2344"/>
            <a:ext cx="258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027" name="Equation" r:id="rId12" imgW="241195" imgH="253890" progId="Equation.3">
                    <p:embed/>
                  </p:oleObj>
                </mc:Choice>
                <mc:Fallback>
                  <p:oleObj name="Equation" r:id="rId12" imgW="241195" imgH="253890" progId="Equation.3">
                    <p:embed/>
                    <p:pic>
                      <p:nvPicPr>
                        <p:cNvPr id="0" name="Object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44" y="2344"/>
                          <a:ext cx="258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0963" name="Freeform 2052"/>
          <p:cNvSpPr>
            <a:spLocks/>
          </p:cNvSpPr>
          <p:nvPr/>
        </p:nvSpPr>
        <p:spPr bwMode="auto">
          <a:xfrm>
            <a:off x="1408113" y="2957513"/>
            <a:ext cx="2441575" cy="2376487"/>
          </a:xfrm>
          <a:custGeom>
            <a:avLst/>
            <a:gdLst>
              <a:gd name="T0" fmla="*/ 2147483647 w 1538"/>
              <a:gd name="T1" fmla="*/ 0 h 1497"/>
              <a:gd name="T2" fmla="*/ 0 w 1538"/>
              <a:gd name="T3" fmla="*/ 2147483647 h 1497"/>
              <a:gd name="T4" fmla="*/ 2147483647 w 1538"/>
              <a:gd name="T5" fmla="*/ 2147483647 h 1497"/>
              <a:gd name="T6" fmla="*/ 2147483647 w 1538"/>
              <a:gd name="T7" fmla="*/ 0 h 1497"/>
              <a:gd name="T8" fmla="*/ 0 60000 65536"/>
              <a:gd name="T9" fmla="*/ 0 60000 65536"/>
              <a:gd name="T10" fmla="*/ 0 60000 65536"/>
              <a:gd name="T11" fmla="*/ 0 60000 65536"/>
              <a:gd name="T12" fmla="*/ 0 w 1538"/>
              <a:gd name="T13" fmla="*/ 0 h 1497"/>
              <a:gd name="T14" fmla="*/ 1538 w 1538"/>
              <a:gd name="T15" fmla="*/ 1497 h 149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38" h="1497">
                <a:moveTo>
                  <a:pt x="602" y="0"/>
                </a:moveTo>
                <a:lnTo>
                  <a:pt x="0" y="1163"/>
                </a:lnTo>
                <a:lnTo>
                  <a:pt x="1538" y="1497"/>
                </a:lnTo>
                <a:lnTo>
                  <a:pt x="602" y="0"/>
                </a:lnTo>
                <a:close/>
              </a:path>
            </a:pathLst>
          </a:custGeom>
          <a:solidFill>
            <a:srgbClr val="EAEAEA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0964" name="Rectangle 205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Coordenadas baricêntricas</a:t>
            </a:r>
          </a:p>
        </p:txBody>
      </p:sp>
      <p:sp>
        <p:nvSpPr>
          <p:cNvPr id="40965" name="Rectangle 2053"/>
          <p:cNvSpPr>
            <a:spLocks noChangeArrowheads="1"/>
          </p:cNvSpPr>
          <p:nvPr/>
        </p:nvSpPr>
        <p:spPr bwMode="auto">
          <a:xfrm>
            <a:off x="1120775" y="4756150"/>
            <a:ext cx="36353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1</a:t>
            </a:r>
            <a:endParaRPr lang="en-US" altLang="en-US" sz="2000" i="0"/>
          </a:p>
        </p:txBody>
      </p:sp>
      <p:sp>
        <p:nvSpPr>
          <p:cNvPr id="444426" name="Line 2058"/>
          <p:cNvSpPr>
            <a:spLocks noChangeShapeType="1"/>
          </p:cNvSpPr>
          <p:nvPr/>
        </p:nvSpPr>
        <p:spPr bwMode="auto">
          <a:xfrm flipH="1">
            <a:off x="1438275" y="2951163"/>
            <a:ext cx="919163" cy="180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0967" name="Oval 2060"/>
          <p:cNvSpPr>
            <a:spLocks noChangeArrowheads="1"/>
          </p:cNvSpPr>
          <p:nvPr/>
        </p:nvSpPr>
        <p:spPr bwMode="auto">
          <a:xfrm>
            <a:off x="2614613" y="4540250"/>
            <a:ext cx="92075" cy="92075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968" name="Oval 2064"/>
          <p:cNvSpPr>
            <a:spLocks noChangeArrowheads="1"/>
          </p:cNvSpPr>
          <p:nvPr/>
        </p:nvSpPr>
        <p:spPr bwMode="auto">
          <a:xfrm>
            <a:off x="2095500" y="5613400"/>
            <a:ext cx="92075" cy="92075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2" name="Group 2089"/>
          <p:cNvGrpSpPr>
            <a:grpSpLocks/>
          </p:cNvGrpSpPr>
          <p:nvPr/>
        </p:nvGrpSpPr>
        <p:grpSpPr bwMode="auto">
          <a:xfrm>
            <a:off x="1401763" y="4805363"/>
            <a:ext cx="2408237" cy="596900"/>
            <a:chOff x="883" y="3027"/>
            <a:chExt cx="1517" cy="376"/>
          </a:xfrm>
        </p:grpSpPr>
        <p:sp>
          <p:nvSpPr>
            <p:cNvPr id="40996" name="Line 2056"/>
            <p:cNvSpPr>
              <a:spLocks noChangeShapeType="1"/>
            </p:cNvSpPr>
            <p:nvPr/>
          </p:nvSpPr>
          <p:spPr bwMode="auto">
            <a:xfrm>
              <a:off x="883" y="3027"/>
              <a:ext cx="1517" cy="3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0997" name="Rectangle 2065"/>
            <p:cNvSpPr>
              <a:spLocks noChangeArrowheads="1"/>
            </p:cNvSpPr>
            <p:nvPr/>
          </p:nvSpPr>
          <p:spPr bwMode="auto">
            <a:xfrm>
              <a:off x="1472" y="3169"/>
              <a:ext cx="272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i="0"/>
                <a:t>v</a:t>
              </a:r>
              <a:r>
                <a:rPr lang="en-US" altLang="en-US" sz="2000" i="0" baseline="-25000"/>
                <a:t>12</a:t>
              </a:r>
              <a:endParaRPr lang="en-US" altLang="en-US" sz="2000" i="0"/>
            </a:p>
          </p:txBody>
        </p:sp>
      </p:grpSp>
      <p:grpSp>
        <p:nvGrpSpPr>
          <p:cNvPr id="3" name="Group 2090"/>
          <p:cNvGrpSpPr>
            <a:grpSpLocks/>
          </p:cNvGrpSpPr>
          <p:nvPr/>
        </p:nvGrpSpPr>
        <p:grpSpPr bwMode="auto">
          <a:xfrm>
            <a:off x="2387600" y="2987675"/>
            <a:ext cx="1452563" cy="2325688"/>
            <a:chOff x="1504" y="1882"/>
            <a:chExt cx="915" cy="1465"/>
          </a:xfrm>
        </p:grpSpPr>
        <p:sp>
          <p:nvSpPr>
            <p:cNvPr id="40994" name="Line 2057"/>
            <p:cNvSpPr>
              <a:spLocks noChangeShapeType="1"/>
            </p:cNvSpPr>
            <p:nvPr/>
          </p:nvSpPr>
          <p:spPr bwMode="auto">
            <a:xfrm flipH="1" flipV="1">
              <a:off x="1504" y="1882"/>
              <a:ext cx="915" cy="14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0995" name="Rectangle 2066"/>
            <p:cNvSpPr>
              <a:spLocks noChangeArrowheads="1"/>
            </p:cNvSpPr>
            <p:nvPr/>
          </p:nvSpPr>
          <p:spPr bwMode="auto">
            <a:xfrm>
              <a:off x="2016" y="2459"/>
              <a:ext cx="272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i="0"/>
                <a:t>v</a:t>
              </a:r>
              <a:r>
                <a:rPr lang="en-US" altLang="en-US" sz="2000" i="0" baseline="-25000"/>
                <a:t>23</a:t>
              </a:r>
              <a:endParaRPr lang="en-US" altLang="en-US" sz="2000" i="0"/>
            </a:p>
          </p:txBody>
        </p:sp>
      </p:grpSp>
      <p:sp>
        <p:nvSpPr>
          <p:cNvPr id="444435" name="Rectangle 2067"/>
          <p:cNvSpPr>
            <a:spLocks noChangeArrowheads="1"/>
          </p:cNvSpPr>
          <p:nvPr/>
        </p:nvSpPr>
        <p:spPr bwMode="auto">
          <a:xfrm>
            <a:off x="1423988" y="3709988"/>
            <a:ext cx="4318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v</a:t>
            </a:r>
            <a:r>
              <a:rPr lang="en-US" altLang="en-US" sz="2000" i="0" baseline="-25000"/>
              <a:t>31</a:t>
            </a:r>
            <a:endParaRPr lang="en-US" altLang="en-US" sz="2000" i="0"/>
          </a:p>
        </p:txBody>
      </p:sp>
      <p:graphicFrame>
        <p:nvGraphicFramePr>
          <p:cNvPr id="444436" name="Object 2068"/>
          <p:cNvGraphicFramePr>
            <a:graphicFrameLocks noChangeAspect="1"/>
          </p:cNvGraphicFramePr>
          <p:nvPr/>
        </p:nvGraphicFramePr>
        <p:xfrm>
          <a:off x="3619500" y="1641475"/>
          <a:ext cx="3163888" cy="1366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8" name="Equation" r:id="rId4" imgW="1587500" imgH="685800" progId="Equation.3">
                  <p:embed/>
                </p:oleObj>
              </mc:Choice>
              <mc:Fallback>
                <p:oleObj name="Equation" r:id="rId4" imgW="1587500" imgH="685800" progId="Equation.3">
                  <p:embed/>
                  <p:pic>
                    <p:nvPicPr>
                      <p:cNvPr id="0" name="Object 20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1641475"/>
                        <a:ext cx="3163888" cy="1366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092"/>
          <p:cNvGrpSpPr>
            <a:grpSpLocks/>
          </p:cNvGrpSpPr>
          <p:nvPr/>
        </p:nvGrpSpPr>
        <p:grpSpPr bwMode="auto">
          <a:xfrm>
            <a:off x="1417638" y="2997200"/>
            <a:ext cx="2382837" cy="2306638"/>
            <a:chOff x="893" y="1888"/>
            <a:chExt cx="1501" cy="1453"/>
          </a:xfrm>
        </p:grpSpPr>
        <p:sp>
          <p:nvSpPr>
            <p:cNvPr id="40991" name="Line 2059"/>
            <p:cNvSpPr>
              <a:spLocks noChangeShapeType="1"/>
            </p:cNvSpPr>
            <p:nvPr/>
          </p:nvSpPr>
          <p:spPr bwMode="auto">
            <a:xfrm flipV="1">
              <a:off x="893" y="2890"/>
              <a:ext cx="758" cy="1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0992" name="Line 2069"/>
            <p:cNvSpPr>
              <a:spLocks noChangeShapeType="1"/>
            </p:cNvSpPr>
            <p:nvPr/>
          </p:nvSpPr>
          <p:spPr bwMode="auto">
            <a:xfrm flipH="1" flipV="1">
              <a:off x="1722" y="2925"/>
              <a:ext cx="672" cy="4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0993" name="Line 2070"/>
            <p:cNvSpPr>
              <a:spLocks noChangeShapeType="1"/>
            </p:cNvSpPr>
            <p:nvPr/>
          </p:nvSpPr>
          <p:spPr bwMode="auto">
            <a:xfrm>
              <a:off x="1478" y="1888"/>
              <a:ext cx="167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44441" name="Text Box 2073"/>
          <p:cNvSpPr txBox="1">
            <a:spLocks noChangeArrowheads="1"/>
          </p:cNvSpPr>
          <p:nvPr/>
        </p:nvSpPr>
        <p:spPr bwMode="auto">
          <a:xfrm>
            <a:off x="4465638" y="5807075"/>
            <a:ext cx="4186237" cy="44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0"/>
              <a:t>p</a:t>
            </a:r>
            <a:r>
              <a:rPr lang="en-US" altLang="en-US" sz="2400" baseline="-25000"/>
              <a:t>i</a:t>
            </a:r>
            <a:r>
              <a:rPr lang="en-US" altLang="en-US" sz="2400" b="1"/>
              <a:t> </a:t>
            </a:r>
            <a:r>
              <a:rPr lang="en-US" altLang="en-US" sz="2400"/>
              <a:t>é interior se</a:t>
            </a:r>
            <a:r>
              <a:rPr lang="en-US" altLang="en-US" sz="2400" b="1"/>
              <a:t> </a:t>
            </a:r>
            <a:r>
              <a:rPr lang="en-US" altLang="en-US" sz="2400"/>
              <a:t>L</a:t>
            </a:r>
            <a:r>
              <a:rPr lang="en-US" altLang="en-US" sz="2400" i="0" baseline="-25000"/>
              <a:t>1</a:t>
            </a:r>
            <a:r>
              <a:rPr lang="en-US" altLang="en-US" sz="2400" i="0"/>
              <a:t>, </a:t>
            </a:r>
            <a:r>
              <a:rPr lang="en-US" altLang="en-US" sz="2400"/>
              <a:t>L</a:t>
            </a:r>
            <a:r>
              <a:rPr lang="en-US" altLang="en-US" sz="2400" i="0" baseline="-25000"/>
              <a:t>2 </a:t>
            </a:r>
            <a:r>
              <a:rPr lang="en-US" altLang="en-US" sz="2400"/>
              <a:t>e L</a:t>
            </a:r>
            <a:r>
              <a:rPr lang="en-US" altLang="en-US" sz="2400" i="0" baseline="-25000"/>
              <a:t>3</a:t>
            </a:r>
            <a:r>
              <a:rPr lang="en-US" altLang="en-US" sz="2400" i="0">
                <a:sym typeface="Symbol" pitchFamily="18" charset="2"/>
              </a:rPr>
              <a:t> [0..1]</a:t>
            </a:r>
            <a:endParaRPr lang="en-US" altLang="en-US" sz="2400" i="0"/>
          </a:p>
        </p:txBody>
      </p:sp>
      <p:grpSp>
        <p:nvGrpSpPr>
          <p:cNvPr id="5" name="Group 2093"/>
          <p:cNvGrpSpPr>
            <a:grpSpLocks/>
          </p:cNvGrpSpPr>
          <p:nvPr/>
        </p:nvGrpSpPr>
        <p:grpSpPr bwMode="auto">
          <a:xfrm>
            <a:off x="2008188" y="3883025"/>
            <a:ext cx="958850" cy="1146175"/>
            <a:chOff x="1265" y="2446"/>
            <a:chExt cx="604" cy="722"/>
          </a:xfrm>
        </p:grpSpPr>
        <p:sp>
          <p:nvSpPr>
            <p:cNvPr id="40988" name="Text Box 2077"/>
            <p:cNvSpPr txBox="1">
              <a:spLocks noChangeArrowheads="1"/>
            </p:cNvSpPr>
            <p:nvPr/>
          </p:nvSpPr>
          <p:spPr bwMode="auto">
            <a:xfrm>
              <a:off x="1566" y="2934"/>
              <a:ext cx="23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A</a:t>
              </a:r>
              <a:r>
                <a:rPr lang="en-US" altLang="en-US" sz="2000" baseline="-25000"/>
                <a:t>3</a:t>
              </a:r>
              <a:endParaRPr lang="en-US" altLang="en-US" sz="2000" b="1"/>
            </a:p>
          </p:txBody>
        </p:sp>
        <p:sp>
          <p:nvSpPr>
            <p:cNvPr id="40989" name="Text Box 2078"/>
            <p:cNvSpPr txBox="1">
              <a:spLocks noChangeArrowheads="1"/>
            </p:cNvSpPr>
            <p:nvPr/>
          </p:nvSpPr>
          <p:spPr bwMode="auto">
            <a:xfrm>
              <a:off x="1631" y="2446"/>
              <a:ext cx="23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A</a:t>
              </a:r>
              <a:r>
                <a:rPr lang="en-US" altLang="en-US" sz="2000" baseline="-25000"/>
                <a:t>1</a:t>
              </a:r>
              <a:endParaRPr lang="en-US" altLang="en-US" sz="2000" b="1"/>
            </a:p>
          </p:txBody>
        </p:sp>
        <p:sp>
          <p:nvSpPr>
            <p:cNvPr id="40990" name="Text Box 2079"/>
            <p:cNvSpPr txBox="1">
              <a:spLocks noChangeArrowheads="1"/>
            </p:cNvSpPr>
            <p:nvPr/>
          </p:nvSpPr>
          <p:spPr bwMode="auto">
            <a:xfrm>
              <a:off x="1265" y="2535"/>
              <a:ext cx="23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A</a:t>
              </a:r>
              <a:r>
                <a:rPr lang="en-US" altLang="en-US" sz="2000" baseline="-25000"/>
                <a:t>2</a:t>
              </a:r>
              <a:endParaRPr lang="en-US" altLang="en-US" sz="2000" b="1"/>
            </a:p>
          </p:txBody>
        </p:sp>
      </p:grpSp>
      <p:graphicFrame>
        <p:nvGraphicFramePr>
          <p:cNvPr id="444448" name="Object 2080"/>
          <p:cNvGraphicFramePr>
            <a:graphicFrameLocks noChangeAspect="1"/>
          </p:cNvGraphicFramePr>
          <p:nvPr/>
        </p:nvGraphicFramePr>
        <p:xfrm>
          <a:off x="4248150" y="3260725"/>
          <a:ext cx="2128838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9" name="Equation" r:id="rId6" imgW="1066800" imgH="228600" progId="Equation.3">
                  <p:embed/>
                </p:oleObj>
              </mc:Choice>
              <mc:Fallback>
                <p:oleObj name="Equation" r:id="rId6" imgW="1066800" imgH="228600" progId="Equation.3">
                  <p:embed/>
                  <p:pic>
                    <p:nvPicPr>
                      <p:cNvPr id="0" name="Object 20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8150" y="3260725"/>
                        <a:ext cx="2128838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4449" name="Object 2081"/>
          <p:cNvGraphicFramePr>
            <a:graphicFrameLocks noChangeAspect="1"/>
          </p:cNvGraphicFramePr>
          <p:nvPr/>
        </p:nvGraphicFramePr>
        <p:xfrm>
          <a:off x="5370513" y="4013200"/>
          <a:ext cx="15240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0" name="Equation" r:id="rId8" imgW="762000" imgH="685800" progId="Equation.3">
                  <p:embed/>
                </p:oleObj>
              </mc:Choice>
              <mc:Fallback>
                <p:oleObj name="Equation" r:id="rId8" imgW="762000" imgH="685800" progId="Equation.3">
                  <p:embed/>
                  <p:pic>
                    <p:nvPicPr>
                      <p:cNvPr id="0" name="Object 20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0513" y="4013200"/>
                        <a:ext cx="15240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091"/>
          <p:cNvGrpSpPr>
            <a:grpSpLocks/>
          </p:cNvGrpSpPr>
          <p:nvPr/>
        </p:nvGrpSpPr>
        <p:grpSpPr bwMode="auto">
          <a:xfrm>
            <a:off x="736600" y="3810000"/>
            <a:ext cx="433388" cy="682625"/>
            <a:chOff x="464" y="2400"/>
            <a:chExt cx="273" cy="430"/>
          </a:xfrm>
        </p:grpSpPr>
        <p:sp>
          <p:nvSpPr>
            <p:cNvPr id="40985" name="Oval 2050"/>
            <p:cNvSpPr>
              <a:spLocks noChangeArrowheads="1"/>
            </p:cNvSpPr>
            <p:nvPr/>
          </p:nvSpPr>
          <p:spPr bwMode="auto">
            <a:xfrm>
              <a:off x="569" y="2662"/>
              <a:ext cx="168" cy="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0986" name="Oval 2071"/>
            <p:cNvSpPr>
              <a:spLocks noChangeArrowheads="1"/>
            </p:cNvSpPr>
            <p:nvPr/>
          </p:nvSpPr>
          <p:spPr bwMode="auto">
            <a:xfrm>
              <a:off x="629" y="2722"/>
              <a:ext cx="48" cy="48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aphicFrame>
          <p:nvGraphicFramePr>
            <p:cNvPr id="40987" name="Object 2084"/>
            <p:cNvGraphicFramePr>
              <a:graphicFrameLocks noChangeAspect="1"/>
            </p:cNvGraphicFramePr>
            <p:nvPr/>
          </p:nvGraphicFramePr>
          <p:xfrm>
            <a:off x="464" y="2400"/>
            <a:ext cx="184" cy="2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1" name="Equation" r:id="rId10" imgW="126725" imgH="177415" progId="Equation.3">
                    <p:embed/>
                  </p:oleObj>
                </mc:Choice>
                <mc:Fallback>
                  <p:oleObj name="Equation" r:id="rId10" imgW="126725" imgH="177415" progId="Equation.3">
                    <p:embed/>
                    <p:pic>
                      <p:nvPicPr>
                        <p:cNvPr id="0" name="Object 20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" y="2400"/>
                          <a:ext cx="184" cy="2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0979" name="Rectangle 2085"/>
          <p:cNvSpPr>
            <a:spLocks noChangeArrowheads="1"/>
          </p:cNvSpPr>
          <p:nvPr/>
        </p:nvSpPr>
        <p:spPr bwMode="auto">
          <a:xfrm>
            <a:off x="3787775" y="5378450"/>
            <a:ext cx="36353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2</a:t>
            </a:r>
            <a:endParaRPr lang="en-US" altLang="en-US" sz="2000" i="0"/>
          </a:p>
        </p:txBody>
      </p:sp>
      <p:sp>
        <p:nvSpPr>
          <p:cNvPr id="40980" name="Rectangle 2086"/>
          <p:cNvSpPr>
            <a:spLocks noChangeArrowheads="1"/>
          </p:cNvSpPr>
          <p:nvPr/>
        </p:nvSpPr>
        <p:spPr bwMode="auto">
          <a:xfrm>
            <a:off x="2111375" y="2520950"/>
            <a:ext cx="36353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3</a:t>
            </a:r>
            <a:endParaRPr lang="en-US" altLang="en-US" sz="2000" i="0"/>
          </a:p>
        </p:txBody>
      </p:sp>
      <p:sp>
        <p:nvSpPr>
          <p:cNvPr id="444431" name="Line 2063"/>
          <p:cNvSpPr>
            <a:spLocks noChangeShapeType="1"/>
          </p:cNvSpPr>
          <p:nvPr/>
        </p:nvSpPr>
        <p:spPr bwMode="auto">
          <a:xfrm>
            <a:off x="1417638" y="4830763"/>
            <a:ext cx="700087" cy="800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40982" name="Object 2087"/>
          <p:cNvGraphicFramePr>
            <a:graphicFrameLocks noChangeAspect="1"/>
          </p:cNvGraphicFramePr>
          <p:nvPr/>
        </p:nvGraphicFramePr>
        <p:xfrm>
          <a:off x="2190750" y="5619750"/>
          <a:ext cx="469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2" name="Equation" r:id="rId12" imgW="241195" imgH="241195" progId="Equation.3">
                  <p:embed/>
                </p:oleObj>
              </mc:Choice>
              <mc:Fallback>
                <p:oleObj name="Equation" r:id="rId12" imgW="241195" imgH="241195" progId="Equation.3">
                  <p:embed/>
                  <p:pic>
                    <p:nvPicPr>
                      <p:cNvPr id="0" name="Object 20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5619750"/>
                        <a:ext cx="4699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3" name="Object 2088"/>
          <p:cNvGraphicFramePr>
            <a:graphicFrameLocks noChangeAspect="1"/>
          </p:cNvGraphicFramePr>
          <p:nvPr/>
        </p:nvGraphicFramePr>
        <p:xfrm>
          <a:off x="2660650" y="4222750"/>
          <a:ext cx="469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3" name="Equation" r:id="rId14" imgW="241195" imgH="241195" progId="Equation.3">
                  <p:embed/>
                </p:oleObj>
              </mc:Choice>
              <mc:Fallback>
                <p:oleObj name="Equation" r:id="rId14" imgW="241195" imgH="241195" progId="Equation.3">
                  <p:embed/>
                  <p:pic>
                    <p:nvPicPr>
                      <p:cNvPr id="0" name="Object 20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4222750"/>
                        <a:ext cx="4699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4" name="Object 2095"/>
          <p:cNvGraphicFramePr>
            <a:graphicFrameLocks noChangeAspect="1"/>
          </p:cNvGraphicFramePr>
          <p:nvPr/>
        </p:nvGraphicFramePr>
        <p:xfrm>
          <a:off x="446088" y="1755775"/>
          <a:ext cx="231298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4" name="Equation" r:id="rId16" imgW="1117600" imgH="228600" progId="Equation.3">
                  <p:embed/>
                </p:oleObj>
              </mc:Choice>
              <mc:Fallback>
                <p:oleObj name="Equation" r:id="rId16" imgW="1117600" imgH="228600" progId="Equation.3">
                  <p:embed/>
                  <p:pic>
                    <p:nvPicPr>
                      <p:cNvPr id="0" name="Object 20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088" y="1755775"/>
                        <a:ext cx="2312987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4426" grpId="0" animBg="1"/>
      <p:bldP spid="444435" grpId="0"/>
      <p:bldP spid="444441" grpId="0" animBg="1"/>
      <p:bldP spid="4444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400050" y="0"/>
            <a:ext cx="8483600" cy="1143000"/>
          </a:xfrm>
        </p:spPr>
        <p:txBody>
          <a:bodyPr/>
          <a:lstStyle/>
          <a:p>
            <a:r>
              <a:rPr lang="en-US" altLang="en-US"/>
              <a:t>Coordenadas baricêntricas como </a:t>
            </a:r>
            <a:br>
              <a:rPr lang="en-US" altLang="en-US"/>
            </a:br>
            <a:r>
              <a:rPr lang="en-US" altLang="en-US"/>
              <a:t>funções interpolantes</a:t>
            </a:r>
          </a:p>
        </p:txBody>
      </p:sp>
      <p:sp>
        <p:nvSpPr>
          <p:cNvPr id="41988" name="Freeform 4"/>
          <p:cNvSpPr>
            <a:spLocks/>
          </p:cNvSpPr>
          <p:nvPr/>
        </p:nvSpPr>
        <p:spPr bwMode="auto">
          <a:xfrm>
            <a:off x="890588" y="2389188"/>
            <a:ext cx="2441575" cy="2376487"/>
          </a:xfrm>
          <a:custGeom>
            <a:avLst/>
            <a:gdLst>
              <a:gd name="T0" fmla="*/ 2147483647 w 1538"/>
              <a:gd name="T1" fmla="*/ 0 h 1497"/>
              <a:gd name="T2" fmla="*/ 0 w 1538"/>
              <a:gd name="T3" fmla="*/ 2147483647 h 1497"/>
              <a:gd name="T4" fmla="*/ 2147483647 w 1538"/>
              <a:gd name="T5" fmla="*/ 2147483647 h 1497"/>
              <a:gd name="T6" fmla="*/ 2147483647 w 1538"/>
              <a:gd name="T7" fmla="*/ 0 h 1497"/>
              <a:gd name="T8" fmla="*/ 0 60000 65536"/>
              <a:gd name="T9" fmla="*/ 0 60000 65536"/>
              <a:gd name="T10" fmla="*/ 0 60000 65536"/>
              <a:gd name="T11" fmla="*/ 0 60000 65536"/>
              <a:gd name="T12" fmla="*/ 0 w 1538"/>
              <a:gd name="T13" fmla="*/ 0 h 1497"/>
              <a:gd name="T14" fmla="*/ 1538 w 1538"/>
              <a:gd name="T15" fmla="*/ 1497 h 149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38" h="1497">
                <a:moveTo>
                  <a:pt x="602" y="0"/>
                </a:moveTo>
                <a:lnTo>
                  <a:pt x="0" y="1163"/>
                </a:lnTo>
                <a:lnTo>
                  <a:pt x="1538" y="1497"/>
                </a:lnTo>
                <a:lnTo>
                  <a:pt x="602" y="0"/>
                </a:lnTo>
                <a:close/>
              </a:path>
            </a:pathLst>
          </a:custGeom>
          <a:solidFill>
            <a:srgbClr val="EAEAEA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503238" y="409416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p</a:t>
            </a:r>
            <a:r>
              <a:rPr lang="en-US" altLang="en-US" sz="2400" i="0" baseline="-25000"/>
              <a:t>1</a:t>
            </a:r>
            <a:endParaRPr lang="en-US" altLang="en-US" sz="2400" i="0"/>
          </a:p>
        </p:txBody>
      </p:sp>
      <p:sp>
        <p:nvSpPr>
          <p:cNvPr id="41990" name="Line 11"/>
          <p:cNvSpPr>
            <a:spLocks noChangeShapeType="1"/>
          </p:cNvSpPr>
          <p:nvPr/>
        </p:nvSpPr>
        <p:spPr bwMode="auto">
          <a:xfrm flipV="1">
            <a:off x="900113" y="4019550"/>
            <a:ext cx="1203325" cy="204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1991" name="Oval 12"/>
          <p:cNvSpPr>
            <a:spLocks noChangeArrowheads="1"/>
          </p:cNvSpPr>
          <p:nvPr/>
        </p:nvSpPr>
        <p:spPr bwMode="auto">
          <a:xfrm>
            <a:off x="2097088" y="3971925"/>
            <a:ext cx="92075" cy="92075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1992" name="Text Box 13"/>
          <p:cNvSpPr txBox="1">
            <a:spLocks noChangeArrowheads="1"/>
          </p:cNvSpPr>
          <p:nvPr/>
        </p:nvSpPr>
        <p:spPr bwMode="auto">
          <a:xfrm>
            <a:off x="2139950" y="3621088"/>
            <a:ext cx="327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baseline="-25000"/>
              <a:t>i</a:t>
            </a:r>
            <a:endParaRPr lang="en-US" altLang="en-US" sz="2000"/>
          </a:p>
        </p:txBody>
      </p:sp>
      <p:sp>
        <p:nvSpPr>
          <p:cNvPr id="41993" name="Line 21"/>
          <p:cNvSpPr>
            <a:spLocks noChangeShapeType="1"/>
          </p:cNvSpPr>
          <p:nvPr/>
        </p:nvSpPr>
        <p:spPr bwMode="auto">
          <a:xfrm flipH="1" flipV="1">
            <a:off x="2165350" y="4054475"/>
            <a:ext cx="1117600" cy="681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1994" name="Line 22"/>
          <p:cNvSpPr>
            <a:spLocks noChangeShapeType="1"/>
          </p:cNvSpPr>
          <p:nvPr/>
        </p:nvSpPr>
        <p:spPr bwMode="auto">
          <a:xfrm>
            <a:off x="1828800" y="2428875"/>
            <a:ext cx="295275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1995" name="Text Box 26"/>
          <p:cNvSpPr txBox="1">
            <a:spLocks noChangeArrowheads="1"/>
          </p:cNvSpPr>
          <p:nvPr/>
        </p:nvSpPr>
        <p:spPr bwMode="auto">
          <a:xfrm>
            <a:off x="1968500" y="4089400"/>
            <a:ext cx="3778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A</a:t>
            </a:r>
            <a:r>
              <a:rPr lang="en-US" altLang="en-US" sz="2000" baseline="-25000"/>
              <a:t>3</a:t>
            </a:r>
            <a:endParaRPr lang="en-US" altLang="en-US" sz="2000" b="1"/>
          </a:p>
        </p:txBody>
      </p:sp>
      <p:sp>
        <p:nvSpPr>
          <p:cNvPr id="41996" name="Text Box 27"/>
          <p:cNvSpPr txBox="1">
            <a:spLocks noChangeArrowheads="1"/>
          </p:cNvSpPr>
          <p:nvPr/>
        </p:nvSpPr>
        <p:spPr bwMode="auto">
          <a:xfrm>
            <a:off x="2071688" y="3314700"/>
            <a:ext cx="3778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A</a:t>
            </a:r>
            <a:r>
              <a:rPr lang="en-US" altLang="en-US" sz="2000" baseline="-25000"/>
              <a:t>1</a:t>
            </a:r>
            <a:endParaRPr lang="en-US" altLang="en-US" sz="2000" b="1"/>
          </a:p>
        </p:txBody>
      </p:sp>
      <p:sp>
        <p:nvSpPr>
          <p:cNvPr id="41997" name="Text Box 28"/>
          <p:cNvSpPr txBox="1">
            <a:spLocks noChangeArrowheads="1"/>
          </p:cNvSpPr>
          <p:nvPr/>
        </p:nvSpPr>
        <p:spPr bwMode="auto">
          <a:xfrm>
            <a:off x="1490663" y="3455988"/>
            <a:ext cx="3778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A</a:t>
            </a:r>
            <a:r>
              <a:rPr lang="en-US" altLang="en-US" sz="2000" baseline="-25000"/>
              <a:t>2</a:t>
            </a:r>
            <a:endParaRPr lang="en-US" altLang="en-US" sz="2000" b="1"/>
          </a:p>
        </p:txBody>
      </p:sp>
      <p:sp>
        <p:nvSpPr>
          <p:cNvPr id="41998" name="Freeform 41"/>
          <p:cNvSpPr>
            <a:spLocks/>
          </p:cNvSpPr>
          <p:nvPr/>
        </p:nvSpPr>
        <p:spPr bwMode="auto">
          <a:xfrm>
            <a:off x="5037138" y="4251325"/>
            <a:ext cx="1433512" cy="490538"/>
          </a:xfrm>
          <a:custGeom>
            <a:avLst/>
            <a:gdLst>
              <a:gd name="T0" fmla="*/ 2147483647 w 903"/>
              <a:gd name="T1" fmla="*/ 0 h 309"/>
              <a:gd name="T2" fmla="*/ 0 w 903"/>
              <a:gd name="T3" fmla="*/ 2147483647 h 309"/>
              <a:gd name="T4" fmla="*/ 2147483647 w 903"/>
              <a:gd name="T5" fmla="*/ 2147483647 h 309"/>
              <a:gd name="T6" fmla="*/ 2147483647 w 903"/>
              <a:gd name="T7" fmla="*/ 0 h 309"/>
              <a:gd name="T8" fmla="*/ 0 60000 65536"/>
              <a:gd name="T9" fmla="*/ 0 60000 65536"/>
              <a:gd name="T10" fmla="*/ 0 60000 65536"/>
              <a:gd name="T11" fmla="*/ 0 60000 65536"/>
              <a:gd name="T12" fmla="*/ 0 w 903"/>
              <a:gd name="T13" fmla="*/ 0 h 309"/>
              <a:gd name="T14" fmla="*/ 903 w 903"/>
              <a:gd name="T15" fmla="*/ 309 h 3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3" h="309">
                <a:moveTo>
                  <a:pt x="423" y="0"/>
                </a:moveTo>
                <a:lnTo>
                  <a:pt x="0" y="244"/>
                </a:lnTo>
                <a:lnTo>
                  <a:pt x="903" y="309"/>
                </a:lnTo>
                <a:lnTo>
                  <a:pt x="423" y="0"/>
                </a:lnTo>
                <a:close/>
              </a:path>
            </a:pathLst>
          </a:custGeom>
          <a:solidFill>
            <a:srgbClr val="C0C0C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1999" name="Freeform 42"/>
          <p:cNvSpPr>
            <a:spLocks/>
          </p:cNvSpPr>
          <p:nvPr/>
        </p:nvSpPr>
        <p:spPr bwMode="auto">
          <a:xfrm>
            <a:off x="5064125" y="5116513"/>
            <a:ext cx="1433513" cy="490537"/>
          </a:xfrm>
          <a:custGeom>
            <a:avLst/>
            <a:gdLst>
              <a:gd name="T0" fmla="*/ 2147483647 w 903"/>
              <a:gd name="T1" fmla="*/ 0 h 309"/>
              <a:gd name="T2" fmla="*/ 0 w 903"/>
              <a:gd name="T3" fmla="*/ 2147483647 h 309"/>
              <a:gd name="T4" fmla="*/ 2147483647 w 903"/>
              <a:gd name="T5" fmla="*/ 2147483647 h 309"/>
              <a:gd name="T6" fmla="*/ 2147483647 w 903"/>
              <a:gd name="T7" fmla="*/ 0 h 309"/>
              <a:gd name="T8" fmla="*/ 0 60000 65536"/>
              <a:gd name="T9" fmla="*/ 0 60000 65536"/>
              <a:gd name="T10" fmla="*/ 0 60000 65536"/>
              <a:gd name="T11" fmla="*/ 0 60000 65536"/>
              <a:gd name="T12" fmla="*/ 0 w 903"/>
              <a:gd name="T13" fmla="*/ 0 h 309"/>
              <a:gd name="T14" fmla="*/ 903 w 903"/>
              <a:gd name="T15" fmla="*/ 309 h 3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3" h="309">
                <a:moveTo>
                  <a:pt x="423" y="0"/>
                </a:moveTo>
                <a:lnTo>
                  <a:pt x="0" y="244"/>
                </a:lnTo>
                <a:lnTo>
                  <a:pt x="903" y="309"/>
                </a:lnTo>
                <a:lnTo>
                  <a:pt x="423" y="0"/>
                </a:lnTo>
                <a:close/>
              </a:path>
            </a:pathLst>
          </a:custGeom>
          <a:solidFill>
            <a:srgbClr val="C0C0C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2000" name="Freeform 43"/>
          <p:cNvSpPr>
            <a:spLocks/>
          </p:cNvSpPr>
          <p:nvPr/>
        </p:nvSpPr>
        <p:spPr bwMode="auto">
          <a:xfrm>
            <a:off x="5064125" y="6097588"/>
            <a:ext cx="1433513" cy="490537"/>
          </a:xfrm>
          <a:custGeom>
            <a:avLst/>
            <a:gdLst>
              <a:gd name="T0" fmla="*/ 2147483647 w 903"/>
              <a:gd name="T1" fmla="*/ 0 h 309"/>
              <a:gd name="T2" fmla="*/ 0 w 903"/>
              <a:gd name="T3" fmla="*/ 2147483647 h 309"/>
              <a:gd name="T4" fmla="*/ 2147483647 w 903"/>
              <a:gd name="T5" fmla="*/ 2147483647 h 309"/>
              <a:gd name="T6" fmla="*/ 2147483647 w 903"/>
              <a:gd name="T7" fmla="*/ 0 h 309"/>
              <a:gd name="T8" fmla="*/ 0 60000 65536"/>
              <a:gd name="T9" fmla="*/ 0 60000 65536"/>
              <a:gd name="T10" fmla="*/ 0 60000 65536"/>
              <a:gd name="T11" fmla="*/ 0 60000 65536"/>
              <a:gd name="T12" fmla="*/ 0 w 903"/>
              <a:gd name="T13" fmla="*/ 0 h 309"/>
              <a:gd name="T14" fmla="*/ 903 w 903"/>
              <a:gd name="T15" fmla="*/ 309 h 3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3" h="309">
                <a:moveTo>
                  <a:pt x="423" y="0"/>
                </a:moveTo>
                <a:lnTo>
                  <a:pt x="0" y="244"/>
                </a:lnTo>
                <a:lnTo>
                  <a:pt x="903" y="309"/>
                </a:lnTo>
                <a:lnTo>
                  <a:pt x="423" y="0"/>
                </a:lnTo>
                <a:close/>
              </a:path>
            </a:pathLst>
          </a:custGeom>
          <a:solidFill>
            <a:srgbClr val="C0C0C0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2001" name="Line 44"/>
          <p:cNvSpPr>
            <a:spLocks noChangeShapeType="1"/>
          </p:cNvSpPr>
          <p:nvPr/>
        </p:nvSpPr>
        <p:spPr bwMode="auto">
          <a:xfrm flipV="1">
            <a:off x="5041900" y="4324350"/>
            <a:ext cx="0" cy="309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2002" name="Line 45"/>
          <p:cNvSpPr>
            <a:spLocks noChangeShapeType="1"/>
          </p:cNvSpPr>
          <p:nvPr/>
        </p:nvSpPr>
        <p:spPr bwMode="auto">
          <a:xfrm flipV="1">
            <a:off x="6484938" y="5283200"/>
            <a:ext cx="0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2003" name="Line 46"/>
          <p:cNvSpPr>
            <a:spLocks noChangeShapeType="1"/>
          </p:cNvSpPr>
          <p:nvPr/>
        </p:nvSpPr>
        <p:spPr bwMode="auto">
          <a:xfrm flipV="1">
            <a:off x="5735638" y="5864225"/>
            <a:ext cx="0" cy="233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2004" name="Freeform 47"/>
          <p:cNvSpPr>
            <a:spLocks/>
          </p:cNvSpPr>
          <p:nvPr/>
        </p:nvSpPr>
        <p:spPr bwMode="auto">
          <a:xfrm>
            <a:off x="5040313" y="4246563"/>
            <a:ext cx="1422400" cy="493712"/>
          </a:xfrm>
          <a:custGeom>
            <a:avLst/>
            <a:gdLst>
              <a:gd name="T0" fmla="*/ 0 w 896"/>
              <a:gd name="T1" fmla="*/ 2147483647 h 311"/>
              <a:gd name="T2" fmla="*/ 2147483647 w 896"/>
              <a:gd name="T3" fmla="*/ 2147483647 h 311"/>
              <a:gd name="T4" fmla="*/ 2147483647 w 896"/>
              <a:gd name="T5" fmla="*/ 0 h 311"/>
              <a:gd name="T6" fmla="*/ 0 w 896"/>
              <a:gd name="T7" fmla="*/ 2147483647 h 311"/>
              <a:gd name="T8" fmla="*/ 0 60000 65536"/>
              <a:gd name="T9" fmla="*/ 0 60000 65536"/>
              <a:gd name="T10" fmla="*/ 0 60000 65536"/>
              <a:gd name="T11" fmla="*/ 0 60000 65536"/>
              <a:gd name="T12" fmla="*/ 0 w 896"/>
              <a:gd name="T13" fmla="*/ 0 h 311"/>
              <a:gd name="T14" fmla="*/ 896 w 896"/>
              <a:gd name="T15" fmla="*/ 311 h 31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6" h="311">
                <a:moveTo>
                  <a:pt x="0" y="48"/>
                </a:moveTo>
                <a:lnTo>
                  <a:pt x="896" y="311"/>
                </a:lnTo>
                <a:lnTo>
                  <a:pt x="416" y="0"/>
                </a:lnTo>
                <a:lnTo>
                  <a:pt x="0" y="48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2005" name="Text Box 48"/>
          <p:cNvSpPr txBox="1">
            <a:spLocks noChangeArrowheads="1"/>
          </p:cNvSpPr>
          <p:nvPr/>
        </p:nvSpPr>
        <p:spPr bwMode="auto">
          <a:xfrm>
            <a:off x="4852988" y="4289425"/>
            <a:ext cx="2667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0"/>
              <a:t>1</a:t>
            </a:r>
            <a:endParaRPr lang="en-US" altLang="en-US" sz="2000" b="1"/>
          </a:p>
        </p:txBody>
      </p:sp>
      <p:sp>
        <p:nvSpPr>
          <p:cNvPr id="42006" name="Freeform 49"/>
          <p:cNvSpPr>
            <a:spLocks/>
          </p:cNvSpPr>
          <p:nvPr/>
        </p:nvSpPr>
        <p:spPr bwMode="auto">
          <a:xfrm>
            <a:off x="5065713" y="5116513"/>
            <a:ext cx="1422400" cy="385762"/>
          </a:xfrm>
          <a:custGeom>
            <a:avLst/>
            <a:gdLst>
              <a:gd name="T0" fmla="*/ 0 w 896"/>
              <a:gd name="T1" fmla="*/ 2147483647 h 243"/>
              <a:gd name="T2" fmla="*/ 2147483647 w 896"/>
              <a:gd name="T3" fmla="*/ 2147483647 h 243"/>
              <a:gd name="T4" fmla="*/ 2147483647 w 896"/>
              <a:gd name="T5" fmla="*/ 0 h 243"/>
              <a:gd name="T6" fmla="*/ 0 w 896"/>
              <a:gd name="T7" fmla="*/ 2147483647 h 243"/>
              <a:gd name="T8" fmla="*/ 0 60000 65536"/>
              <a:gd name="T9" fmla="*/ 0 60000 65536"/>
              <a:gd name="T10" fmla="*/ 0 60000 65536"/>
              <a:gd name="T11" fmla="*/ 0 60000 65536"/>
              <a:gd name="T12" fmla="*/ 0 w 896"/>
              <a:gd name="T13" fmla="*/ 0 h 243"/>
              <a:gd name="T14" fmla="*/ 896 w 896"/>
              <a:gd name="T15" fmla="*/ 243 h 2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6" h="243">
                <a:moveTo>
                  <a:pt x="0" y="243"/>
                </a:moveTo>
                <a:lnTo>
                  <a:pt x="896" y="112"/>
                </a:lnTo>
                <a:lnTo>
                  <a:pt x="422" y="0"/>
                </a:lnTo>
                <a:lnTo>
                  <a:pt x="0" y="243"/>
                </a:lnTo>
                <a:close/>
              </a:path>
            </a:pathLst>
          </a:custGeom>
          <a:solidFill>
            <a:srgbClr val="FFFFFF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2007" name="Text Box 50"/>
          <p:cNvSpPr txBox="1">
            <a:spLocks noChangeArrowheads="1"/>
          </p:cNvSpPr>
          <p:nvPr/>
        </p:nvSpPr>
        <p:spPr bwMode="auto">
          <a:xfrm>
            <a:off x="6430963" y="5262563"/>
            <a:ext cx="2667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0"/>
              <a:t>1</a:t>
            </a:r>
            <a:endParaRPr lang="en-US" altLang="en-US" sz="2000" b="1"/>
          </a:p>
        </p:txBody>
      </p:sp>
      <p:sp>
        <p:nvSpPr>
          <p:cNvPr id="42008" name="Freeform 51"/>
          <p:cNvSpPr>
            <a:spLocks/>
          </p:cNvSpPr>
          <p:nvPr/>
        </p:nvSpPr>
        <p:spPr bwMode="auto">
          <a:xfrm>
            <a:off x="5045075" y="5872163"/>
            <a:ext cx="1438275" cy="706437"/>
          </a:xfrm>
          <a:custGeom>
            <a:avLst/>
            <a:gdLst>
              <a:gd name="T0" fmla="*/ 0 w 906"/>
              <a:gd name="T1" fmla="*/ 2147483647 h 445"/>
              <a:gd name="T2" fmla="*/ 2147483647 w 906"/>
              <a:gd name="T3" fmla="*/ 2147483647 h 445"/>
              <a:gd name="T4" fmla="*/ 2147483647 w 906"/>
              <a:gd name="T5" fmla="*/ 0 h 445"/>
              <a:gd name="T6" fmla="*/ 0 w 906"/>
              <a:gd name="T7" fmla="*/ 2147483647 h 445"/>
              <a:gd name="T8" fmla="*/ 0 60000 65536"/>
              <a:gd name="T9" fmla="*/ 0 60000 65536"/>
              <a:gd name="T10" fmla="*/ 0 60000 65536"/>
              <a:gd name="T11" fmla="*/ 0 60000 65536"/>
              <a:gd name="T12" fmla="*/ 0 w 906"/>
              <a:gd name="T13" fmla="*/ 0 h 445"/>
              <a:gd name="T14" fmla="*/ 906 w 906"/>
              <a:gd name="T15" fmla="*/ 445 h 44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6" h="445">
                <a:moveTo>
                  <a:pt x="0" y="384"/>
                </a:moveTo>
                <a:lnTo>
                  <a:pt x="906" y="445"/>
                </a:lnTo>
                <a:lnTo>
                  <a:pt x="432" y="0"/>
                </a:lnTo>
                <a:lnTo>
                  <a:pt x="0" y="384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2009" name="Text Box 52"/>
          <p:cNvSpPr txBox="1">
            <a:spLocks noChangeArrowheads="1"/>
          </p:cNvSpPr>
          <p:nvPr/>
        </p:nvSpPr>
        <p:spPr bwMode="auto">
          <a:xfrm>
            <a:off x="5661025" y="5832475"/>
            <a:ext cx="2667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0"/>
              <a:t>1</a:t>
            </a:r>
            <a:endParaRPr lang="en-US" altLang="en-US" sz="2000" b="1"/>
          </a:p>
        </p:txBody>
      </p:sp>
      <p:sp>
        <p:nvSpPr>
          <p:cNvPr id="42010" name="Rectangle 53"/>
          <p:cNvSpPr>
            <a:spLocks noChangeArrowheads="1"/>
          </p:cNvSpPr>
          <p:nvPr/>
        </p:nvSpPr>
        <p:spPr bwMode="auto">
          <a:xfrm>
            <a:off x="4591050" y="3783013"/>
            <a:ext cx="4111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L</a:t>
            </a:r>
            <a:r>
              <a:rPr lang="en-US" altLang="en-US" sz="2400" i="0" baseline="-25000"/>
              <a:t>1</a:t>
            </a:r>
          </a:p>
        </p:txBody>
      </p:sp>
      <p:sp>
        <p:nvSpPr>
          <p:cNvPr id="42011" name="Rectangle 54"/>
          <p:cNvSpPr>
            <a:spLocks noChangeArrowheads="1"/>
          </p:cNvSpPr>
          <p:nvPr/>
        </p:nvSpPr>
        <p:spPr bwMode="auto">
          <a:xfrm>
            <a:off x="4662488" y="495141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L</a:t>
            </a:r>
            <a:r>
              <a:rPr lang="en-US" altLang="en-US" sz="2400" i="0" baseline="-25000"/>
              <a:t>2</a:t>
            </a:r>
          </a:p>
        </p:txBody>
      </p:sp>
      <p:sp>
        <p:nvSpPr>
          <p:cNvPr id="42012" name="Rectangle 55"/>
          <p:cNvSpPr>
            <a:spLocks noChangeArrowheads="1"/>
          </p:cNvSpPr>
          <p:nvPr/>
        </p:nvSpPr>
        <p:spPr bwMode="auto">
          <a:xfrm>
            <a:off x="4673600" y="5722938"/>
            <a:ext cx="4111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L</a:t>
            </a:r>
            <a:r>
              <a:rPr lang="en-US" altLang="en-US" sz="2400" i="0" baseline="-25000"/>
              <a:t>3</a:t>
            </a:r>
          </a:p>
        </p:txBody>
      </p:sp>
      <p:sp>
        <p:nvSpPr>
          <p:cNvPr id="42013" name="Line 56"/>
          <p:cNvSpPr>
            <a:spLocks noChangeShapeType="1"/>
          </p:cNvSpPr>
          <p:nvPr/>
        </p:nvSpPr>
        <p:spPr bwMode="auto">
          <a:xfrm flipH="1" flipV="1">
            <a:off x="1527175" y="3071813"/>
            <a:ext cx="974725" cy="153035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42014" name="Object 57"/>
          <p:cNvGraphicFramePr>
            <a:graphicFrameLocks noChangeAspect="1"/>
          </p:cNvGraphicFramePr>
          <p:nvPr/>
        </p:nvGraphicFramePr>
        <p:xfrm>
          <a:off x="6853238" y="4913313"/>
          <a:ext cx="188277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1" name="Equation" r:id="rId4" imgW="939800" imgH="228600" progId="Equation.3">
                  <p:embed/>
                </p:oleObj>
              </mc:Choice>
              <mc:Fallback>
                <p:oleObj name="Equation" r:id="rId4" imgW="939800" imgH="228600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3238" y="4913313"/>
                        <a:ext cx="188277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015" name="Object 58"/>
          <p:cNvGraphicFramePr>
            <a:graphicFrameLocks noChangeAspect="1"/>
          </p:cNvGraphicFramePr>
          <p:nvPr/>
        </p:nvGraphicFramePr>
        <p:xfrm>
          <a:off x="4157663" y="1785938"/>
          <a:ext cx="4035425" cy="142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2" name="Equation" r:id="rId6" imgW="2019300" imgH="711200" progId="Equation.3">
                  <p:embed/>
                </p:oleObj>
              </mc:Choice>
              <mc:Fallback>
                <p:oleObj name="Equation" r:id="rId6" imgW="2019300" imgH="711200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7663" y="1785938"/>
                        <a:ext cx="4035425" cy="1420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16" name="Rectangle 59"/>
          <p:cNvSpPr>
            <a:spLocks noChangeArrowheads="1"/>
          </p:cNvSpPr>
          <p:nvPr/>
        </p:nvSpPr>
        <p:spPr bwMode="auto">
          <a:xfrm>
            <a:off x="1481138" y="190976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p</a:t>
            </a:r>
            <a:r>
              <a:rPr lang="en-US" altLang="en-US" sz="2400" i="0" baseline="-25000"/>
              <a:t>3</a:t>
            </a:r>
            <a:endParaRPr lang="en-US" altLang="en-US" sz="2400" i="0"/>
          </a:p>
        </p:txBody>
      </p:sp>
      <p:sp>
        <p:nvSpPr>
          <p:cNvPr id="42017" name="Rectangle 60"/>
          <p:cNvSpPr>
            <a:spLocks noChangeArrowheads="1"/>
          </p:cNvSpPr>
          <p:nvPr/>
        </p:nvSpPr>
        <p:spPr bwMode="auto">
          <a:xfrm>
            <a:off x="3271838" y="466566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p</a:t>
            </a:r>
            <a:r>
              <a:rPr lang="en-US" altLang="en-US" sz="2400" i="0" baseline="-25000"/>
              <a:t>2</a:t>
            </a:r>
            <a:endParaRPr lang="en-US" altLang="en-US" sz="2400" i="0"/>
          </a:p>
        </p:txBody>
      </p:sp>
      <p:sp>
        <p:nvSpPr>
          <p:cNvPr id="42018" name="Oval 61"/>
          <p:cNvSpPr>
            <a:spLocks noChangeArrowheads="1"/>
          </p:cNvSpPr>
          <p:nvPr/>
        </p:nvSpPr>
        <p:spPr bwMode="auto">
          <a:xfrm>
            <a:off x="850900" y="4191000"/>
            <a:ext cx="101600" cy="101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019" name="Oval 62"/>
          <p:cNvSpPr>
            <a:spLocks noChangeArrowheads="1"/>
          </p:cNvSpPr>
          <p:nvPr/>
        </p:nvSpPr>
        <p:spPr bwMode="auto">
          <a:xfrm>
            <a:off x="3276600" y="4711700"/>
            <a:ext cx="101600" cy="101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2020" name="Oval 63"/>
          <p:cNvSpPr>
            <a:spLocks noChangeArrowheads="1"/>
          </p:cNvSpPr>
          <p:nvPr/>
        </p:nvSpPr>
        <p:spPr bwMode="auto">
          <a:xfrm>
            <a:off x="1778000" y="2349500"/>
            <a:ext cx="101600" cy="101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3011" name="Freeform 24"/>
          <p:cNvSpPr>
            <a:spLocks/>
          </p:cNvSpPr>
          <p:nvPr/>
        </p:nvSpPr>
        <p:spPr bwMode="auto">
          <a:xfrm>
            <a:off x="890588" y="2389188"/>
            <a:ext cx="2441575" cy="2376487"/>
          </a:xfrm>
          <a:custGeom>
            <a:avLst/>
            <a:gdLst>
              <a:gd name="T0" fmla="*/ 2147483647 w 1538"/>
              <a:gd name="T1" fmla="*/ 0 h 1497"/>
              <a:gd name="T2" fmla="*/ 0 w 1538"/>
              <a:gd name="T3" fmla="*/ 2147483647 h 1497"/>
              <a:gd name="T4" fmla="*/ 2147483647 w 1538"/>
              <a:gd name="T5" fmla="*/ 2147483647 h 1497"/>
              <a:gd name="T6" fmla="*/ 2147483647 w 1538"/>
              <a:gd name="T7" fmla="*/ 0 h 1497"/>
              <a:gd name="T8" fmla="*/ 0 60000 65536"/>
              <a:gd name="T9" fmla="*/ 0 60000 65536"/>
              <a:gd name="T10" fmla="*/ 0 60000 65536"/>
              <a:gd name="T11" fmla="*/ 0 60000 65536"/>
              <a:gd name="T12" fmla="*/ 0 w 1538"/>
              <a:gd name="T13" fmla="*/ 0 h 1497"/>
              <a:gd name="T14" fmla="*/ 1538 w 1538"/>
              <a:gd name="T15" fmla="*/ 1497 h 149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38" h="1497">
                <a:moveTo>
                  <a:pt x="602" y="0"/>
                </a:moveTo>
                <a:lnTo>
                  <a:pt x="0" y="1163"/>
                </a:lnTo>
                <a:lnTo>
                  <a:pt x="1538" y="1497"/>
                </a:lnTo>
                <a:lnTo>
                  <a:pt x="602" y="0"/>
                </a:lnTo>
                <a:close/>
              </a:path>
            </a:pathLst>
          </a:custGeom>
          <a:solidFill>
            <a:srgbClr val="EAEAEA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400050" y="0"/>
            <a:ext cx="8483600" cy="1143000"/>
          </a:xfrm>
        </p:spPr>
        <p:txBody>
          <a:bodyPr/>
          <a:lstStyle/>
          <a:p>
            <a:r>
              <a:rPr lang="en-US" altLang="en-US"/>
              <a:t>Interpolação de cor e coordenada de textura através das coordenadas baricêntricas</a:t>
            </a:r>
          </a:p>
        </p:txBody>
      </p:sp>
      <p:graphicFrame>
        <p:nvGraphicFramePr>
          <p:cNvPr id="43013" name="Object 15"/>
          <p:cNvGraphicFramePr>
            <a:graphicFrameLocks noChangeAspect="1"/>
          </p:cNvGraphicFramePr>
          <p:nvPr/>
        </p:nvGraphicFramePr>
        <p:xfrm>
          <a:off x="3989388" y="1668463"/>
          <a:ext cx="4186237" cy="142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6" name="Equation" r:id="rId4" imgW="2095500" imgH="711200" progId="Equation.3">
                  <p:embed/>
                </p:oleObj>
              </mc:Choice>
              <mc:Fallback>
                <p:oleObj name="Equation" r:id="rId4" imgW="2095500" imgH="71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9388" y="1668463"/>
                        <a:ext cx="4186237" cy="1420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4" name="Rectangle 16"/>
          <p:cNvSpPr>
            <a:spLocks noChangeArrowheads="1"/>
          </p:cNvSpPr>
          <p:nvPr/>
        </p:nvSpPr>
        <p:spPr bwMode="auto">
          <a:xfrm>
            <a:off x="4025900" y="3552825"/>
            <a:ext cx="47783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ou:</a:t>
            </a:r>
          </a:p>
        </p:txBody>
      </p:sp>
      <p:graphicFrame>
        <p:nvGraphicFramePr>
          <p:cNvPr id="43015" name="Object 23"/>
          <p:cNvGraphicFramePr>
            <a:graphicFrameLocks noChangeAspect="1"/>
          </p:cNvGraphicFramePr>
          <p:nvPr/>
        </p:nvGraphicFramePr>
        <p:xfrm>
          <a:off x="4233863" y="4403725"/>
          <a:ext cx="4059237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7" name="Equation" r:id="rId6" imgW="2032000" imgH="482600" progId="Equation.3">
                  <p:embed/>
                </p:oleObj>
              </mc:Choice>
              <mc:Fallback>
                <p:oleObj name="Equation" r:id="rId6" imgW="2032000" imgH="4826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3863" y="4403725"/>
                        <a:ext cx="4059237" cy="96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6" name="Rectangle 25"/>
          <p:cNvSpPr>
            <a:spLocks noChangeArrowheads="1"/>
          </p:cNvSpPr>
          <p:nvPr/>
        </p:nvSpPr>
        <p:spPr bwMode="auto">
          <a:xfrm>
            <a:off x="503238" y="409416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p</a:t>
            </a:r>
            <a:r>
              <a:rPr lang="en-US" altLang="en-US" sz="2400" i="0" baseline="-25000"/>
              <a:t>1</a:t>
            </a:r>
            <a:endParaRPr lang="en-US" altLang="en-US" sz="2400" i="0"/>
          </a:p>
        </p:txBody>
      </p:sp>
      <p:sp>
        <p:nvSpPr>
          <p:cNvPr id="43017" name="Line 26"/>
          <p:cNvSpPr>
            <a:spLocks noChangeShapeType="1"/>
          </p:cNvSpPr>
          <p:nvPr/>
        </p:nvSpPr>
        <p:spPr bwMode="auto">
          <a:xfrm flipV="1">
            <a:off x="900113" y="4019550"/>
            <a:ext cx="1203325" cy="204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3018" name="Text Box 28"/>
          <p:cNvSpPr txBox="1">
            <a:spLocks noChangeArrowheads="1"/>
          </p:cNvSpPr>
          <p:nvPr/>
        </p:nvSpPr>
        <p:spPr bwMode="auto">
          <a:xfrm>
            <a:off x="2139950" y="3621088"/>
            <a:ext cx="3270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baseline="-25000"/>
              <a:t>i</a:t>
            </a:r>
            <a:endParaRPr lang="en-US" altLang="en-US" sz="2000"/>
          </a:p>
        </p:txBody>
      </p:sp>
      <p:sp>
        <p:nvSpPr>
          <p:cNvPr id="43019" name="Line 29"/>
          <p:cNvSpPr>
            <a:spLocks noChangeShapeType="1"/>
          </p:cNvSpPr>
          <p:nvPr/>
        </p:nvSpPr>
        <p:spPr bwMode="auto">
          <a:xfrm flipH="1" flipV="1">
            <a:off x="2165350" y="4054475"/>
            <a:ext cx="1117600" cy="681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3020" name="Line 30"/>
          <p:cNvSpPr>
            <a:spLocks noChangeShapeType="1"/>
          </p:cNvSpPr>
          <p:nvPr/>
        </p:nvSpPr>
        <p:spPr bwMode="auto">
          <a:xfrm>
            <a:off x="1828800" y="2428875"/>
            <a:ext cx="295275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3021" name="Text Box 31"/>
          <p:cNvSpPr txBox="1">
            <a:spLocks noChangeArrowheads="1"/>
          </p:cNvSpPr>
          <p:nvPr/>
        </p:nvSpPr>
        <p:spPr bwMode="auto">
          <a:xfrm>
            <a:off x="1968500" y="4089400"/>
            <a:ext cx="3778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A</a:t>
            </a:r>
            <a:r>
              <a:rPr lang="en-US" altLang="en-US" sz="2000" baseline="-25000"/>
              <a:t>3</a:t>
            </a:r>
            <a:endParaRPr lang="en-US" altLang="en-US" sz="2000" b="1"/>
          </a:p>
        </p:txBody>
      </p:sp>
      <p:sp>
        <p:nvSpPr>
          <p:cNvPr id="43022" name="Text Box 32"/>
          <p:cNvSpPr txBox="1">
            <a:spLocks noChangeArrowheads="1"/>
          </p:cNvSpPr>
          <p:nvPr/>
        </p:nvSpPr>
        <p:spPr bwMode="auto">
          <a:xfrm>
            <a:off x="2071688" y="3314700"/>
            <a:ext cx="3778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A</a:t>
            </a:r>
            <a:r>
              <a:rPr lang="en-US" altLang="en-US" sz="2000" baseline="-25000"/>
              <a:t>1</a:t>
            </a:r>
            <a:endParaRPr lang="en-US" altLang="en-US" sz="2000" b="1"/>
          </a:p>
        </p:txBody>
      </p:sp>
      <p:sp>
        <p:nvSpPr>
          <p:cNvPr id="43023" name="Text Box 33"/>
          <p:cNvSpPr txBox="1">
            <a:spLocks noChangeArrowheads="1"/>
          </p:cNvSpPr>
          <p:nvPr/>
        </p:nvSpPr>
        <p:spPr bwMode="auto">
          <a:xfrm>
            <a:off x="1490663" y="3455988"/>
            <a:ext cx="3778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A</a:t>
            </a:r>
            <a:r>
              <a:rPr lang="en-US" altLang="en-US" sz="2000" baseline="-25000"/>
              <a:t>2</a:t>
            </a:r>
            <a:endParaRPr lang="en-US" altLang="en-US" sz="2000" b="1"/>
          </a:p>
        </p:txBody>
      </p:sp>
      <p:sp>
        <p:nvSpPr>
          <p:cNvPr id="43024" name="Rectangle 35"/>
          <p:cNvSpPr>
            <a:spLocks noChangeArrowheads="1"/>
          </p:cNvSpPr>
          <p:nvPr/>
        </p:nvSpPr>
        <p:spPr bwMode="auto">
          <a:xfrm>
            <a:off x="1481138" y="190976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p</a:t>
            </a:r>
            <a:r>
              <a:rPr lang="en-US" altLang="en-US" sz="2400" i="0" baseline="-25000"/>
              <a:t>3</a:t>
            </a:r>
            <a:endParaRPr lang="en-US" altLang="en-US" sz="2400" i="0"/>
          </a:p>
        </p:txBody>
      </p:sp>
      <p:sp>
        <p:nvSpPr>
          <p:cNvPr id="43025" name="Rectangle 36"/>
          <p:cNvSpPr>
            <a:spLocks noChangeArrowheads="1"/>
          </p:cNvSpPr>
          <p:nvPr/>
        </p:nvSpPr>
        <p:spPr bwMode="auto">
          <a:xfrm>
            <a:off x="3271838" y="466566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p</a:t>
            </a:r>
            <a:r>
              <a:rPr lang="en-US" altLang="en-US" sz="2400" i="0" baseline="-25000"/>
              <a:t>2</a:t>
            </a:r>
            <a:endParaRPr lang="en-US" altLang="en-US" sz="2400" i="0"/>
          </a:p>
        </p:txBody>
      </p:sp>
      <p:sp>
        <p:nvSpPr>
          <p:cNvPr id="43026" name="Oval 37"/>
          <p:cNvSpPr>
            <a:spLocks noChangeArrowheads="1"/>
          </p:cNvSpPr>
          <p:nvPr/>
        </p:nvSpPr>
        <p:spPr bwMode="auto">
          <a:xfrm>
            <a:off x="850900" y="4191000"/>
            <a:ext cx="101600" cy="101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027" name="Oval 38"/>
          <p:cNvSpPr>
            <a:spLocks noChangeArrowheads="1"/>
          </p:cNvSpPr>
          <p:nvPr/>
        </p:nvSpPr>
        <p:spPr bwMode="auto">
          <a:xfrm>
            <a:off x="3276600" y="4711700"/>
            <a:ext cx="101600" cy="101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028" name="Oval 39"/>
          <p:cNvSpPr>
            <a:spLocks noChangeArrowheads="1"/>
          </p:cNvSpPr>
          <p:nvPr/>
        </p:nvSpPr>
        <p:spPr bwMode="auto">
          <a:xfrm>
            <a:off x="1778000" y="2349500"/>
            <a:ext cx="101600" cy="101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3029" name="Rectangle 40"/>
          <p:cNvSpPr>
            <a:spLocks noChangeArrowheads="1"/>
          </p:cNvSpPr>
          <p:nvPr/>
        </p:nvSpPr>
        <p:spPr bwMode="auto">
          <a:xfrm>
            <a:off x="342900" y="4678363"/>
            <a:ext cx="3762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c</a:t>
            </a:r>
            <a:r>
              <a:rPr lang="en-US" altLang="en-US" sz="2400" i="0" baseline="-25000"/>
              <a:t>1</a:t>
            </a:r>
            <a:endParaRPr lang="en-US" altLang="en-US" sz="2400" i="0"/>
          </a:p>
        </p:txBody>
      </p:sp>
      <p:sp>
        <p:nvSpPr>
          <p:cNvPr id="43030" name="Rectangle 41"/>
          <p:cNvSpPr>
            <a:spLocks noChangeArrowheads="1"/>
          </p:cNvSpPr>
          <p:nvPr/>
        </p:nvSpPr>
        <p:spPr bwMode="auto">
          <a:xfrm>
            <a:off x="731838" y="467836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u</a:t>
            </a:r>
            <a:r>
              <a:rPr lang="en-US" altLang="en-US" sz="2400" i="0" baseline="-25000"/>
              <a:t>1</a:t>
            </a:r>
            <a:endParaRPr lang="en-US" altLang="en-US" sz="2400" i="0"/>
          </a:p>
        </p:txBody>
      </p:sp>
      <p:sp>
        <p:nvSpPr>
          <p:cNvPr id="43031" name="Rectangle 42"/>
          <p:cNvSpPr>
            <a:spLocks noChangeArrowheads="1"/>
          </p:cNvSpPr>
          <p:nvPr/>
        </p:nvSpPr>
        <p:spPr bwMode="auto">
          <a:xfrm>
            <a:off x="3048000" y="5135563"/>
            <a:ext cx="3762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c</a:t>
            </a:r>
            <a:r>
              <a:rPr lang="en-US" altLang="en-US" sz="2400" i="0" baseline="-25000"/>
              <a:t>2</a:t>
            </a:r>
            <a:endParaRPr lang="en-US" altLang="en-US" sz="2400" i="0"/>
          </a:p>
        </p:txBody>
      </p:sp>
      <p:sp>
        <p:nvSpPr>
          <p:cNvPr id="43032" name="Rectangle 43"/>
          <p:cNvSpPr>
            <a:spLocks noChangeArrowheads="1"/>
          </p:cNvSpPr>
          <p:nvPr/>
        </p:nvSpPr>
        <p:spPr bwMode="auto">
          <a:xfrm>
            <a:off x="3436938" y="513556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u</a:t>
            </a:r>
            <a:r>
              <a:rPr lang="en-US" altLang="en-US" sz="2400" i="0" baseline="-25000"/>
              <a:t>2</a:t>
            </a:r>
            <a:endParaRPr lang="en-US" altLang="en-US" sz="2400" i="0"/>
          </a:p>
        </p:txBody>
      </p:sp>
      <p:sp>
        <p:nvSpPr>
          <p:cNvPr id="43033" name="Rectangle 44"/>
          <p:cNvSpPr>
            <a:spLocks noChangeArrowheads="1"/>
          </p:cNvSpPr>
          <p:nvPr/>
        </p:nvSpPr>
        <p:spPr bwMode="auto">
          <a:xfrm>
            <a:off x="1346200" y="1528763"/>
            <a:ext cx="3762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c</a:t>
            </a:r>
            <a:r>
              <a:rPr lang="en-US" altLang="en-US" sz="2400" i="0" baseline="-25000"/>
              <a:t>3</a:t>
            </a:r>
            <a:endParaRPr lang="en-US" altLang="en-US" sz="2400" i="0"/>
          </a:p>
        </p:txBody>
      </p:sp>
      <p:sp>
        <p:nvSpPr>
          <p:cNvPr id="43034" name="Rectangle 45"/>
          <p:cNvSpPr>
            <a:spLocks noChangeArrowheads="1"/>
          </p:cNvSpPr>
          <p:nvPr/>
        </p:nvSpPr>
        <p:spPr bwMode="auto">
          <a:xfrm>
            <a:off x="1735138" y="1528763"/>
            <a:ext cx="4111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0"/>
              <a:t>u</a:t>
            </a:r>
            <a:r>
              <a:rPr lang="en-US" altLang="en-US" sz="2400" i="0" baseline="-25000"/>
              <a:t>3</a:t>
            </a:r>
            <a:endParaRPr lang="en-US" altLang="en-US" sz="2400" i="0"/>
          </a:p>
        </p:txBody>
      </p:sp>
      <p:sp>
        <p:nvSpPr>
          <p:cNvPr id="43035" name="Oval 27"/>
          <p:cNvSpPr>
            <a:spLocks noChangeArrowheads="1"/>
          </p:cNvSpPr>
          <p:nvPr/>
        </p:nvSpPr>
        <p:spPr bwMode="auto">
          <a:xfrm>
            <a:off x="2071688" y="3946525"/>
            <a:ext cx="142875" cy="142875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Forma otimizada de calculo</a:t>
            </a:r>
          </a:p>
        </p:txBody>
      </p:sp>
      <p:sp>
        <p:nvSpPr>
          <p:cNvPr id="44036" name="Freeform 4"/>
          <p:cNvSpPr>
            <a:spLocks/>
          </p:cNvSpPr>
          <p:nvPr/>
        </p:nvSpPr>
        <p:spPr bwMode="auto">
          <a:xfrm>
            <a:off x="5811838" y="2476500"/>
            <a:ext cx="2544762" cy="1625600"/>
          </a:xfrm>
          <a:custGeom>
            <a:avLst/>
            <a:gdLst>
              <a:gd name="T0" fmla="*/ 2147483647 w 1603"/>
              <a:gd name="T1" fmla="*/ 0 h 1024"/>
              <a:gd name="T2" fmla="*/ 0 w 1603"/>
              <a:gd name="T3" fmla="*/ 2147483647 h 1024"/>
              <a:gd name="T4" fmla="*/ 2147483647 w 1603"/>
              <a:gd name="T5" fmla="*/ 2147483647 h 1024"/>
              <a:gd name="T6" fmla="*/ 2147483647 w 1603"/>
              <a:gd name="T7" fmla="*/ 0 h 1024"/>
              <a:gd name="T8" fmla="*/ 0 60000 65536"/>
              <a:gd name="T9" fmla="*/ 0 60000 65536"/>
              <a:gd name="T10" fmla="*/ 0 60000 65536"/>
              <a:gd name="T11" fmla="*/ 0 60000 65536"/>
              <a:gd name="T12" fmla="*/ 0 w 1603"/>
              <a:gd name="T13" fmla="*/ 0 h 1024"/>
              <a:gd name="T14" fmla="*/ 1603 w 1603"/>
              <a:gd name="T15" fmla="*/ 1024 h 10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03" h="1024">
                <a:moveTo>
                  <a:pt x="1491" y="0"/>
                </a:moveTo>
                <a:lnTo>
                  <a:pt x="0" y="905"/>
                </a:lnTo>
                <a:lnTo>
                  <a:pt x="1603" y="1024"/>
                </a:lnTo>
                <a:lnTo>
                  <a:pt x="1491" y="0"/>
                </a:ln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4037" name="Line 5"/>
          <p:cNvSpPr>
            <a:spLocks noChangeAspect="1" noChangeShapeType="1"/>
          </p:cNvSpPr>
          <p:nvPr/>
        </p:nvSpPr>
        <p:spPr bwMode="auto">
          <a:xfrm>
            <a:off x="3979863" y="1584325"/>
            <a:ext cx="3040062" cy="1851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4038" name="Oval 6"/>
          <p:cNvSpPr>
            <a:spLocks noChangeAspect="1" noChangeArrowheads="1"/>
          </p:cNvSpPr>
          <p:nvPr/>
        </p:nvSpPr>
        <p:spPr bwMode="auto">
          <a:xfrm>
            <a:off x="3925888" y="1522413"/>
            <a:ext cx="107950" cy="11588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9" name="Line 7"/>
          <p:cNvSpPr>
            <a:spLocks noChangeAspect="1" noChangeShapeType="1"/>
          </p:cNvSpPr>
          <p:nvPr/>
        </p:nvSpPr>
        <p:spPr bwMode="auto">
          <a:xfrm>
            <a:off x="4011613" y="1606550"/>
            <a:ext cx="1292225" cy="774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4040" name="Text Box 8"/>
          <p:cNvSpPr txBox="1">
            <a:spLocks noChangeAspect="1" noChangeArrowheads="1"/>
          </p:cNvSpPr>
          <p:nvPr/>
        </p:nvSpPr>
        <p:spPr bwMode="auto">
          <a:xfrm>
            <a:off x="4049713" y="1287463"/>
            <a:ext cx="3048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600" b="1" i="0"/>
              <a:t>o</a:t>
            </a:r>
          </a:p>
        </p:txBody>
      </p:sp>
      <p:sp>
        <p:nvSpPr>
          <p:cNvPr id="44041" name="Text Box 9"/>
          <p:cNvSpPr txBox="1">
            <a:spLocks noChangeAspect="1" noChangeArrowheads="1"/>
          </p:cNvSpPr>
          <p:nvPr/>
        </p:nvSpPr>
        <p:spPr bwMode="auto">
          <a:xfrm>
            <a:off x="5014913" y="1651000"/>
            <a:ext cx="3238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600" b="1" i="0"/>
              <a:t>d</a:t>
            </a:r>
          </a:p>
        </p:txBody>
      </p:sp>
      <p:sp>
        <p:nvSpPr>
          <p:cNvPr id="44042" name="Freeform 10"/>
          <p:cNvSpPr>
            <a:spLocks noChangeAspect="1"/>
          </p:cNvSpPr>
          <p:nvPr/>
        </p:nvSpPr>
        <p:spPr bwMode="auto">
          <a:xfrm>
            <a:off x="8443913" y="4318000"/>
            <a:ext cx="474662" cy="293688"/>
          </a:xfrm>
          <a:custGeom>
            <a:avLst/>
            <a:gdLst>
              <a:gd name="T0" fmla="*/ 0 w 299"/>
              <a:gd name="T1" fmla="*/ 0 h 185"/>
              <a:gd name="T2" fmla="*/ 2147483647 w 299"/>
              <a:gd name="T3" fmla="*/ 2147483647 h 185"/>
              <a:gd name="T4" fmla="*/ 0 60000 65536"/>
              <a:gd name="T5" fmla="*/ 0 60000 65536"/>
              <a:gd name="T6" fmla="*/ 0 w 299"/>
              <a:gd name="T7" fmla="*/ 0 h 185"/>
              <a:gd name="T8" fmla="*/ 299 w 299"/>
              <a:gd name="T9" fmla="*/ 185 h 18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9" h="185">
                <a:moveTo>
                  <a:pt x="0" y="0"/>
                </a:moveTo>
                <a:lnTo>
                  <a:pt x="299" y="185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4043" name="Freeform 11"/>
          <p:cNvSpPr>
            <a:spLocks/>
          </p:cNvSpPr>
          <p:nvPr/>
        </p:nvSpPr>
        <p:spPr bwMode="auto">
          <a:xfrm>
            <a:off x="4443413" y="3390900"/>
            <a:ext cx="4205287" cy="927100"/>
          </a:xfrm>
          <a:custGeom>
            <a:avLst/>
            <a:gdLst>
              <a:gd name="T0" fmla="*/ 2147483647 w 2649"/>
              <a:gd name="T1" fmla="*/ 0 h 584"/>
              <a:gd name="T2" fmla="*/ 0 w 2649"/>
              <a:gd name="T3" fmla="*/ 2147483647 h 584"/>
              <a:gd name="T4" fmla="*/ 2147483647 w 2649"/>
              <a:gd name="T5" fmla="*/ 2147483647 h 584"/>
              <a:gd name="T6" fmla="*/ 0 60000 65536"/>
              <a:gd name="T7" fmla="*/ 0 60000 65536"/>
              <a:gd name="T8" fmla="*/ 0 60000 65536"/>
              <a:gd name="T9" fmla="*/ 0 w 2649"/>
              <a:gd name="T10" fmla="*/ 0 h 584"/>
              <a:gd name="T11" fmla="*/ 2649 w 2649"/>
              <a:gd name="T12" fmla="*/ 584 h 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49" h="584">
                <a:moveTo>
                  <a:pt x="401" y="0"/>
                </a:moveTo>
                <a:lnTo>
                  <a:pt x="0" y="524"/>
                </a:lnTo>
                <a:lnTo>
                  <a:pt x="2649" y="584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4044" name="Rectangle 12"/>
          <p:cNvSpPr>
            <a:spLocks noChangeArrowheads="1"/>
          </p:cNvSpPr>
          <p:nvPr/>
        </p:nvSpPr>
        <p:spPr bwMode="auto">
          <a:xfrm>
            <a:off x="5541963" y="3838575"/>
            <a:ext cx="36353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1</a:t>
            </a:r>
            <a:endParaRPr lang="en-US" altLang="en-US" sz="2000" i="0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 flipV="1">
            <a:off x="5237163" y="2971800"/>
            <a:ext cx="12700" cy="993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4046" name="Rectangle 14"/>
          <p:cNvSpPr>
            <a:spLocks noChangeArrowheads="1"/>
          </p:cNvSpPr>
          <p:nvPr/>
        </p:nvSpPr>
        <p:spPr bwMode="auto">
          <a:xfrm>
            <a:off x="4872038" y="2776538"/>
            <a:ext cx="338137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0"/>
              <a:t>n</a:t>
            </a:r>
          </a:p>
        </p:txBody>
      </p:sp>
      <p:sp>
        <p:nvSpPr>
          <p:cNvPr id="44047" name="Rectangle 16"/>
          <p:cNvSpPr>
            <a:spLocks noChangeArrowheads="1"/>
          </p:cNvSpPr>
          <p:nvPr/>
        </p:nvSpPr>
        <p:spPr bwMode="auto">
          <a:xfrm>
            <a:off x="8374063" y="3851275"/>
            <a:ext cx="36353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2</a:t>
            </a:r>
            <a:endParaRPr lang="en-US" altLang="en-US" sz="2000" i="0"/>
          </a:p>
        </p:txBody>
      </p:sp>
      <p:sp>
        <p:nvSpPr>
          <p:cNvPr id="44048" name="Rectangle 17"/>
          <p:cNvSpPr>
            <a:spLocks noChangeArrowheads="1"/>
          </p:cNvSpPr>
          <p:nvPr/>
        </p:nvSpPr>
        <p:spPr bwMode="auto">
          <a:xfrm>
            <a:off x="8259763" y="2225675"/>
            <a:ext cx="36353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3</a:t>
            </a:r>
            <a:endParaRPr lang="en-US" altLang="en-US" sz="2000" i="0"/>
          </a:p>
        </p:txBody>
      </p:sp>
      <p:sp>
        <p:nvSpPr>
          <p:cNvPr id="44049" name="Oval 18"/>
          <p:cNvSpPr>
            <a:spLocks noChangeArrowheads="1"/>
          </p:cNvSpPr>
          <p:nvPr/>
        </p:nvSpPr>
        <p:spPr bwMode="auto">
          <a:xfrm>
            <a:off x="5759450" y="38671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50" name="Oval 19"/>
          <p:cNvSpPr>
            <a:spLocks noChangeArrowheads="1"/>
          </p:cNvSpPr>
          <p:nvPr/>
        </p:nvSpPr>
        <p:spPr bwMode="auto">
          <a:xfrm>
            <a:off x="8312150" y="40576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51" name="Oval 20"/>
          <p:cNvSpPr>
            <a:spLocks noChangeArrowheads="1"/>
          </p:cNvSpPr>
          <p:nvPr/>
        </p:nvSpPr>
        <p:spPr bwMode="auto">
          <a:xfrm>
            <a:off x="8121650" y="24320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44052" name="Object 21"/>
          <p:cNvGraphicFramePr>
            <a:graphicFrameLocks noChangeAspect="1"/>
          </p:cNvGraphicFramePr>
          <p:nvPr/>
        </p:nvGraphicFramePr>
        <p:xfrm>
          <a:off x="7105650" y="3060700"/>
          <a:ext cx="70802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8" name="Equation" r:id="rId3" imgW="317362" imgH="228501" progId="Equation.3">
                  <p:embed/>
                </p:oleObj>
              </mc:Choice>
              <mc:Fallback>
                <p:oleObj name="Equation" r:id="rId3" imgW="317362" imgH="228501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5650" y="3060700"/>
                        <a:ext cx="70802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53" name="Oval 22"/>
          <p:cNvSpPr>
            <a:spLocks noChangeAspect="1" noChangeArrowheads="1"/>
          </p:cNvSpPr>
          <p:nvPr/>
        </p:nvSpPr>
        <p:spPr bwMode="auto">
          <a:xfrm>
            <a:off x="6996113" y="3387725"/>
            <a:ext cx="107950" cy="11588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4054" name="Group 23"/>
          <p:cNvGrpSpPr>
            <a:grpSpLocks/>
          </p:cNvGrpSpPr>
          <p:nvPr/>
        </p:nvGrpSpPr>
        <p:grpSpPr bwMode="auto">
          <a:xfrm rot="2138123">
            <a:off x="3668713" y="1263650"/>
            <a:ext cx="263525" cy="384175"/>
            <a:chOff x="404" y="2324"/>
            <a:chExt cx="187" cy="242"/>
          </a:xfrm>
        </p:grpSpPr>
        <p:sp>
          <p:nvSpPr>
            <p:cNvPr id="44066" name="Oval 24"/>
            <p:cNvSpPr>
              <a:spLocks noChangeArrowheads="1"/>
            </p:cNvSpPr>
            <p:nvPr/>
          </p:nvSpPr>
          <p:spPr bwMode="auto">
            <a:xfrm>
              <a:off x="545" y="2411"/>
              <a:ext cx="44" cy="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4067" name="Line 25"/>
            <p:cNvSpPr>
              <a:spLocks noChangeShapeType="1"/>
            </p:cNvSpPr>
            <p:nvPr/>
          </p:nvSpPr>
          <p:spPr bwMode="auto">
            <a:xfrm flipV="1">
              <a:off x="404" y="2350"/>
              <a:ext cx="181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8" name="Line 26"/>
            <p:cNvSpPr>
              <a:spLocks noChangeShapeType="1"/>
            </p:cNvSpPr>
            <p:nvPr/>
          </p:nvSpPr>
          <p:spPr bwMode="auto">
            <a:xfrm>
              <a:off x="412" y="2465"/>
              <a:ext cx="174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9" name="Line 27"/>
            <p:cNvSpPr>
              <a:spLocks noChangeShapeType="1"/>
            </p:cNvSpPr>
            <p:nvPr/>
          </p:nvSpPr>
          <p:spPr bwMode="auto">
            <a:xfrm flipH="1">
              <a:off x="555" y="2324"/>
              <a:ext cx="17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0" name="Line 28"/>
            <p:cNvSpPr>
              <a:spLocks noChangeShapeType="1"/>
            </p:cNvSpPr>
            <p:nvPr/>
          </p:nvSpPr>
          <p:spPr bwMode="auto">
            <a:xfrm flipH="1">
              <a:off x="524" y="2340"/>
              <a:ext cx="12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1" name="Line 29"/>
            <p:cNvSpPr>
              <a:spLocks noChangeShapeType="1"/>
            </p:cNvSpPr>
            <p:nvPr/>
          </p:nvSpPr>
          <p:spPr bwMode="auto">
            <a:xfrm flipH="1">
              <a:off x="488" y="2367"/>
              <a:ext cx="14" cy="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2" name="Line 30"/>
            <p:cNvSpPr>
              <a:spLocks noChangeShapeType="1"/>
            </p:cNvSpPr>
            <p:nvPr/>
          </p:nvSpPr>
          <p:spPr bwMode="auto">
            <a:xfrm flipH="1">
              <a:off x="452" y="2389"/>
              <a:ext cx="11" cy="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3" name="Line 31"/>
            <p:cNvSpPr>
              <a:spLocks noChangeShapeType="1"/>
            </p:cNvSpPr>
            <p:nvPr/>
          </p:nvSpPr>
          <p:spPr bwMode="auto">
            <a:xfrm>
              <a:off x="580" y="2533"/>
              <a:ext cx="6" cy="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4" name="Line 32"/>
            <p:cNvSpPr>
              <a:spLocks noChangeShapeType="1"/>
            </p:cNvSpPr>
            <p:nvPr/>
          </p:nvSpPr>
          <p:spPr bwMode="auto">
            <a:xfrm>
              <a:off x="534" y="2521"/>
              <a:ext cx="1" cy="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5" name="Line 33"/>
            <p:cNvSpPr>
              <a:spLocks noChangeShapeType="1"/>
            </p:cNvSpPr>
            <p:nvPr/>
          </p:nvSpPr>
          <p:spPr bwMode="auto">
            <a:xfrm>
              <a:off x="455" y="2488"/>
              <a:ext cx="5" cy="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6" name="Line 34"/>
            <p:cNvSpPr>
              <a:spLocks noChangeShapeType="1"/>
            </p:cNvSpPr>
            <p:nvPr/>
          </p:nvSpPr>
          <p:spPr bwMode="auto">
            <a:xfrm>
              <a:off x="498" y="2503"/>
              <a:ext cx="1" cy="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7" name="Arc 35"/>
            <p:cNvSpPr>
              <a:spLocks/>
            </p:cNvSpPr>
            <p:nvPr/>
          </p:nvSpPr>
          <p:spPr bwMode="auto">
            <a:xfrm>
              <a:off x="540" y="2390"/>
              <a:ext cx="51" cy="118"/>
            </a:xfrm>
            <a:custGeom>
              <a:avLst/>
              <a:gdLst>
                <a:gd name="T0" fmla="*/ 0 w 22971"/>
                <a:gd name="T1" fmla="*/ 0 h 43033"/>
                <a:gd name="T2" fmla="*/ 0 w 22971"/>
                <a:gd name="T3" fmla="*/ 0 h 43033"/>
                <a:gd name="T4" fmla="*/ 0 w 22971"/>
                <a:gd name="T5" fmla="*/ 0 h 43033"/>
                <a:gd name="T6" fmla="*/ 0 60000 65536"/>
                <a:gd name="T7" fmla="*/ 0 60000 65536"/>
                <a:gd name="T8" fmla="*/ 0 60000 65536"/>
                <a:gd name="T9" fmla="*/ 0 w 22971"/>
                <a:gd name="T10" fmla="*/ 0 h 43033"/>
                <a:gd name="T11" fmla="*/ 22971 w 22971"/>
                <a:gd name="T12" fmla="*/ 43033 h 430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971" h="43033" fill="none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</a:path>
                <a:path w="22971" h="43033" stroke="0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  <a:lnTo>
                    <a:pt x="1371" y="21433"/>
                  </a:lnTo>
                  <a:lnTo>
                    <a:pt x="4050" y="-1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4055" name="Line 36"/>
          <p:cNvSpPr>
            <a:spLocks noChangeShapeType="1"/>
          </p:cNvSpPr>
          <p:nvPr/>
        </p:nvSpPr>
        <p:spPr bwMode="auto">
          <a:xfrm>
            <a:off x="5092700" y="3962400"/>
            <a:ext cx="40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4056" name="Freeform 37"/>
          <p:cNvSpPr>
            <a:spLocks/>
          </p:cNvSpPr>
          <p:nvPr/>
        </p:nvSpPr>
        <p:spPr bwMode="auto">
          <a:xfrm>
            <a:off x="5118100" y="3771900"/>
            <a:ext cx="342900" cy="228600"/>
          </a:xfrm>
          <a:custGeom>
            <a:avLst/>
            <a:gdLst>
              <a:gd name="T0" fmla="*/ 0 w 216"/>
              <a:gd name="T1" fmla="*/ 0 h 144"/>
              <a:gd name="T2" fmla="*/ 2147483647 w 216"/>
              <a:gd name="T3" fmla="*/ 0 h 144"/>
              <a:gd name="T4" fmla="*/ 2147483647 w 216"/>
              <a:gd name="T5" fmla="*/ 2147483647 h 144"/>
              <a:gd name="T6" fmla="*/ 0 60000 65536"/>
              <a:gd name="T7" fmla="*/ 0 60000 65536"/>
              <a:gd name="T8" fmla="*/ 0 60000 65536"/>
              <a:gd name="T9" fmla="*/ 0 w 216"/>
              <a:gd name="T10" fmla="*/ 0 h 144"/>
              <a:gd name="T11" fmla="*/ 216 w 216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" h="144">
                <a:moveTo>
                  <a:pt x="0" y="0"/>
                </a:moveTo>
                <a:lnTo>
                  <a:pt x="216" y="0"/>
                </a:lnTo>
                <a:lnTo>
                  <a:pt x="216" y="144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4057" name="Oval 38"/>
          <p:cNvSpPr>
            <a:spLocks noChangeArrowheads="1"/>
          </p:cNvSpPr>
          <p:nvPr/>
        </p:nvSpPr>
        <p:spPr bwMode="auto">
          <a:xfrm>
            <a:off x="5321300" y="38227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4058" name="Group 1"/>
          <p:cNvGrpSpPr>
            <a:grpSpLocks/>
          </p:cNvGrpSpPr>
          <p:nvPr/>
        </p:nvGrpSpPr>
        <p:grpSpPr bwMode="auto">
          <a:xfrm rot="1167973">
            <a:off x="4786313" y="4379913"/>
            <a:ext cx="781050" cy="685800"/>
            <a:chOff x="4851400" y="4654550"/>
            <a:chExt cx="779463" cy="685800"/>
          </a:xfrm>
        </p:grpSpPr>
        <p:sp>
          <p:nvSpPr>
            <p:cNvPr id="44063" name="Line 39"/>
            <p:cNvSpPr>
              <a:spLocks noChangeShapeType="1"/>
            </p:cNvSpPr>
            <p:nvPr/>
          </p:nvSpPr>
          <p:spPr bwMode="auto">
            <a:xfrm flipV="1">
              <a:off x="5091113" y="4654550"/>
              <a:ext cx="0" cy="5778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64" name="Line 40"/>
            <p:cNvSpPr>
              <a:spLocks noChangeShapeType="1"/>
            </p:cNvSpPr>
            <p:nvPr/>
          </p:nvSpPr>
          <p:spPr bwMode="auto">
            <a:xfrm>
              <a:off x="4984750" y="5099050"/>
              <a:ext cx="6461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65" name="Line 41"/>
            <p:cNvSpPr>
              <a:spLocks noChangeShapeType="1"/>
            </p:cNvSpPr>
            <p:nvPr/>
          </p:nvSpPr>
          <p:spPr bwMode="auto">
            <a:xfrm flipH="1">
              <a:off x="4851400" y="5045075"/>
              <a:ext cx="295275" cy="2952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666667" name="Object 43"/>
          <p:cNvGraphicFramePr>
            <a:graphicFrameLocks noChangeAspect="1"/>
          </p:cNvGraphicFramePr>
          <p:nvPr/>
        </p:nvGraphicFramePr>
        <p:xfrm>
          <a:off x="455613" y="1849438"/>
          <a:ext cx="190023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9" name="Equation" r:id="rId5" imgW="698500" imgH="228600" progId="Equation.3">
                  <p:embed/>
                </p:oleObj>
              </mc:Choice>
              <mc:Fallback>
                <p:oleObj name="Equation" r:id="rId5" imgW="698500" imgH="228600" progId="Equation.3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1849438"/>
                        <a:ext cx="1900237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668" name="Object 44"/>
          <p:cNvGraphicFramePr>
            <a:graphicFrameLocks noChangeAspect="1"/>
          </p:cNvGraphicFramePr>
          <p:nvPr/>
        </p:nvGraphicFramePr>
        <p:xfrm>
          <a:off x="363538" y="2887663"/>
          <a:ext cx="3835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20" name="Equation" r:id="rId7" imgW="1409700" imgH="228600" progId="Equation.3">
                  <p:embed/>
                </p:oleObj>
              </mc:Choice>
              <mc:Fallback>
                <p:oleObj name="Equation" r:id="rId7" imgW="1409700" imgH="22860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2887663"/>
                        <a:ext cx="38354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669" name="Object 45"/>
          <p:cNvGraphicFramePr>
            <a:graphicFrameLocks noChangeAspect="1"/>
          </p:cNvGraphicFramePr>
          <p:nvPr/>
        </p:nvGraphicFramePr>
        <p:xfrm>
          <a:off x="712788" y="5103813"/>
          <a:ext cx="697865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21" name="Equation" r:id="rId9" imgW="2565400" imgH="228600" progId="Equation.3">
                  <p:embed/>
                </p:oleObj>
              </mc:Choice>
              <mc:Fallback>
                <p:oleObj name="Equation" r:id="rId9" imgW="2565400" imgH="2286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788" y="5103813"/>
                        <a:ext cx="697865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62" name="Text Box 46"/>
          <p:cNvSpPr txBox="1">
            <a:spLocks noChangeArrowheads="1"/>
          </p:cNvSpPr>
          <p:nvPr/>
        </p:nvSpPr>
        <p:spPr bwMode="auto">
          <a:xfrm>
            <a:off x="176213" y="6175375"/>
            <a:ext cx="8613775" cy="6826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Tomas Möller, Ben Trumbore</a:t>
            </a:r>
            <a:br>
              <a:rPr lang="en-US" altLang="en-US" sz="2000"/>
            </a:br>
            <a:r>
              <a:rPr lang="en-US" altLang="en-US" sz="2000"/>
              <a:t>Fast, Minimum Storage Ray/Triangle Intersection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5059" name="Rectangle 46"/>
          <p:cNvSpPr>
            <a:spLocks noChangeArrowheads="1"/>
          </p:cNvSpPr>
          <p:nvPr/>
        </p:nvSpPr>
        <p:spPr bwMode="auto">
          <a:xfrm>
            <a:off x="6016625" y="0"/>
            <a:ext cx="3127375" cy="241617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Forma otimizada de cálculo</a:t>
            </a:r>
          </a:p>
        </p:txBody>
      </p:sp>
      <p:grpSp>
        <p:nvGrpSpPr>
          <p:cNvPr id="45061" name="Group 43"/>
          <p:cNvGrpSpPr>
            <a:grpSpLocks noChangeAspect="1"/>
          </p:cNvGrpSpPr>
          <p:nvPr/>
        </p:nvGrpSpPr>
        <p:grpSpPr bwMode="auto">
          <a:xfrm>
            <a:off x="6138863" y="250825"/>
            <a:ext cx="2625725" cy="2097088"/>
            <a:chOff x="2311" y="722"/>
            <a:chExt cx="3307" cy="2642"/>
          </a:xfrm>
        </p:grpSpPr>
        <p:sp>
          <p:nvSpPr>
            <p:cNvPr id="45067" name="Freeform 3"/>
            <p:cNvSpPr>
              <a:spLocks noChangeAspect="1"/>
            </p:cNvSpPr>
            <p:nvPr/>
          </p:nvSpPr>
          <p:spPr bwMode="auto">
            <a:xfrm>
              <a:off x="3661" y="1560"/>
              <a:ext cx="1603" cy="1024"/>
            </a:xfrm>
            <a:custGeom>
              <a:avLst/>
              <a:gdLst>
                <a:gd name="T0" fmla="*/ 1491 w 1603"/>
                <a:gd name="T1" fmla="*/ 0 h 1024"/>
                <a:gd name="T2" fmla="*/ 0 w 1603"/>
                <a:gd name="T3" fmla="*/ 905 h 1024"/>
                <a:gd name="T4" fmla="*/ 1603 w 1603"/>
                <a:gd name="T5" fmla="*/ 1024 h 1024"/>
                <a:gd name="T6" fmla="*/ 1491 w 1603"/>
                <a:gd name="T7" fmla="*/ 0 h 102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03"/>
                <a:gd name="T13" fmla="*/ 0 h 1024"/>
                <a:gd name="T14" fmla="*/ 1603 w 1603"/>
                <a:gd name="T15" fmla="*/ 1024 h 102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03" h="1024">
                  <a:moveTo>
                    <a:pt x="1491" y="0"/>
                  </a:moveTo>
                  <a:lnTo>
                    <a:pt x="0" y="905"/>
                  </a:lnTo>
                  <a:lnTo>
                    <a:pt x="1603" y="1024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DDDDDD"/>
            </a:solidFill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5068" name="Line 4"/>
            <p:cNvSpPr>
              <a:spLocks noChangeAspect="1" noChangeShapeType="1"/>
            </p:cNvSpPr>
            <p:nvPr/>
          </p:nvSpPr>
          <p:spPr bwMode="auto">
            <a:xfrm>
              <a:off x="2507" y="998"/>
              <a:ext cx="1915" cy="11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5069" name="Oval 5"/>
            <p:cNvSpPr>
              <a:spLocks noChangeAspect="1" noChangeArrowheads="1"/>
            </p:cNvSpPr>
            <p:nvPr/>
          </p:nvSpPr>
          <p:spPr bwMode="auto">
            <a:xfrm>
              <a:off x="2473" y="959"/>
              <a:ext cx="68" cy="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5070" name="Line 6"/>
            <p:cNvSpPr>
              <a:spLocks noChangeAspect="1" noChangeShapeType="1"/>
            </p:cNvSpPr>
            <p:nvPr/>
          </p:nvSpPr>
          <p:spPr bwMode="auto">
            <a:xfrm>
              <a:off x="2527" y="1012"/>
              <a:ext cx="814" cy="4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5071" name="Text Box 7"/>
            <p:cNvSpPr txBox="1">
              <a:spLocks noChangeAspect="1" noChangeArrowheads="1"/>
            </p:cNvSpPr>
            <p:nvPr/>
          </p:nvSpPr>
          <p:spPr bwMode="auto">
            <a:xfrm>
              <a:off x="2551" y="722"/>
              <a:ext cx="192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i="0"/>
                <a:t>o</a:t>
              </a:r>
            </a:p>
          </p:txBody>
        </p:sp>
        <p:sp>
          <p:nvSpPr>
            <p:cNvPr id="45072" name="Text Box 8"/>
            <p:cNvSpPr txBox="1">
              <a:spLocks noChangeAspect="1" noChangeArrowheads="1"/>
            </p:cNvSpPr>
            <p:nvPr/>
          </p:nvSpPr>
          <p:spPr bwMode="auto">
            <a:xfrm>
              <a:off x="3159" y="950"/>
              <a:ext cx="204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i="0"/>
                <a:t>d</a:t>
              </a:r>
            </a:p>
          </p:txBody>
        </p:sp>
        <p:sp>
          <p:nvSpPr>
            <p:cNvPr id="45073" name="Freeform 9"/>
            <p:cNvSpPr>
              <a:spLocks noChangeAspect="1"/>
            </p:cNvSpPr>
            <p:nvPr/>
          </p:nvSpPr>
          <p:spPr bwMode="auto">
            <a:xfrm>
              <a:off x="5319" y="2720"/>
              <a:ext cx="299" cy="185"/>
            </a:xfrm>
            <a:custGeom>
              <a:avLst/>
              <a:gdLst>
                <a:gd name="T0" fmla="*/ 0 w 299"/>
                <a:gd name="T1" fmla="*/ 0 h 185"/>
                <a:gd name="T2" fmla="*/ 299 w 299"/>
                <a:gd name="T3" fmla="*/ 185 h 185"/>
                <a:gd name="T4" fmla="*/ 0 60000 65536"/>
                <a:gd name="T5" fmla="*/ 0 60000 65536"/>
                <a:gd name="T6" fmla="*/ 0 w 299"/>
                <a:gd name="T7" fmla="*/ 0 h 185"/>
                <a:gd name="T8" fmla="*/ 299 w 299"/>
                <a:gd name="T9" fmla="*/ 185 h 18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99" h="185">
                  <a:moveTo>
                    <a:pt x="0" y="0"/>
                  </a:moveTo>
                  <a:lnTo>
                    <a:pt x="299" y="185"/>
                  </a:ln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5074" name="Freeform 10"/>
            <p:cNvSpPr>
              <a:spLocks noChangeAspect="1"/>
            </p:cNvSpPr>
            <p:nvPr/>
          </p:nvSpPr>
          <p:spPr bwMode="auto">
            <a:xfrm>
              <a:off x="2799" y="2136"/>
              <a:ext cx="2649" cy="584"/>
            </a:xfrm>
            <a:custGeom>
              <a:avLst/>
              <a:gdLst>
                <a:gd name="T0" fmla="*/ 401 w 2649"/>
                <a:gd name="T1" fmla="*/ 0 h 584"/>
                <a:gd name="T2" fmla="*/ 0 w 2649"/>
                <a:gd name="T3" fmla="*/ 524 h 584"/>
                <a:gd name="T4" fmla="*/ 2649 w 2649"/>
                <a:gd name="T5" fmla="*/ 584 h 584"/>
                <a:gd name="T6" fmla="*/ 0 60000 65536"/>
                <a:gd name="T7" fmla="*/ 0 60000 65536"/>
                <a:gd name="T8" fmla="*/ 0 60000 65536"/>
                <a:gd name="T9" fmla="*/ 0 w 2649"/>
                <a:gd name="T10" fmla="*/ 0 h 584"/>
                <a:gd name="T11" fmla="*/ 2649 w 2649"/>
                <a:gd name="T12" fmla="*/ 584 h 58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9" h="584">
                  <a:moveTo>
                    <a:pt x="401" y="0"/>
                  </a:moveTo>
                  <a:lnTo>
                    <a:pt x="0" y="524"/>
                  </a:lnTo>
                  <a:lnTo>
                    <a:pt x="2649" y="584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5075" name="Rectangle 11"/>
            <p:cNvSpPr>
              <a:spLocks noChangeAspect="1" noChangeArrowheads="1"/>
            </p:cNvSpPr>
            <p:nvPr/>
          </p:nvSpPr>
          <p:spPr bwMode="auto">
            <a:xfrm>
              <a:off x="3401" y="2338"/>
              <a:ext cx="406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 i="0"/>
                <a:t>p</a:t>
              </a:r>
              <a:r>
                <a:rPr lang="en-US" altLang="en-US" sz="1600" i="0" baseline="-25000"/>
                <a:t>1</a:t>
              </a:r>
              <a:endParaRPr lang="en-US" altLang="en-US" sz="1600" i="0"/>
            </a:p>
          </p:txBody>
        </p:sp>
        <p:sp>
          <p:nvSpPr>
            <p:cNvPr id="45076" name="Line 12"/>
            <p:cNvSpPr>
              <a:spLocks noChangeAspect="1" noChangeShapeType="1"/>
            </p:cNvSpPr>
            <p:nvPr/>
          </p:nvSpPr>
          <p:spPr bwMode="auto">
            <a:xfrm flipV="1">
              <a:off x="3299" y="1872"/>
              <a:ext cx="8" cy="62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5077" name="Rectangle 13"/>
            <p:cNvSpPr>
              <a:spLocks noChangeAspect="1" noChangeArrowheads="1"/>
            </p:cNvSpPr>
            <p:nvPr/>
          </p:nvSpPr>
          <p:spPr bwMode="auto">
            <a:xfrm>
              <a:off x="2999" y="1670"/>
              <a:ext cx="354" cy="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i="0"/>
                <a:t>n</a:t>
              </a:r>
            </a:p>
          </p:txBody>
        </p:sp>
        <p:sp>
          <p:nvSpPr>
            <p:cNvPr id="45078" name="Rectangle 14"/>
            <p:cNvSpPr>
              <a:spLocks noChangeAspect="1" noChangeArrowheads="1"/>
            </p:cNvSpPr>
            <p:nvPr/>
          </p:nvSpPr>
          <p:spPr bwMode="auto">
            <a:xfrm>
              <a:off x="5184" y="2346"/>
              <a:ext cx="406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 i="0"/>
                <a:t>p</a:t>
              </a:r>
              <a:r>
                <a:rPr lang="en-US" altLang="en-US" sz="1600" i="0" baseline="-25000"/>
                <a:t>2</a:t>
              </a:r>
              <a:endParaRPr lang="en-US" altLang="en-US" sz="1600" i="0"/>
            </a:p>
          </p:txBody>
        </p:sp>
        <p:sp>
          <p:nvSpPr>
            <p:cNvPr id="45079" name="Rectangle 15"/>
            <p:cNvSpPr>
              <a:spLocks noChangeAspect="1" noChangeArrowheads="1"/>
            </p:cNvSpPr>
            <p:nvPr/>
          </p:nvSpPr>
          <p:spPr bwMode="auto">
            <a:xfrm>
              <a:off x="5112" y="1322"/>
              <a:ext cx="406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600" b="1" i="0"/>
                <a:t>p</a:t>
              </a:r>
              <a:r>
                <a:rPr lang="en-US" altLang="en-US" sz="1600" i="0" baseline="-25000"/>
                <a:t>3</a:t>
              </a:r>
              <a:endParaRPr lang="en-US" altLang="en-US" sz="1600" i="0"/>
            </a:p>
          </p:txBody>
        </p:sp>
        <p:sp>
          <p:nvSpPr>
            <p:cNvPr id="45080" name="Oval 16"/>
            <p:cNvSpPr>
              <a:spLocks noChangeAspect="1" noChangeArrowheads="1"/>
            </p:cNvSpPr>
            <p:nvPr/>
          </p:nvSpPr>
          <p:spPr bwMode="auto">
            <a:xfrm>
              <a:off x="3628" y="2436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5081" name="Oval 17"/>
            <p:cNvSpPr>
              <a:spLocks noChangeAspect="1" noChangeArrowheads="1"/>
            </p:cNvSpPr>
            <p:nvPr/>
          </p:nvSpPr>
          <p:spPr bwMode="auto">
            <a:xfrm>
              <a:off x="5236" y="2556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5082" name="Oval 18"/>
            <p:cNvSpPr>
              <a:spLocks noChangeAspect="1" noChangeArrowheads="1"/>
            </p:cNvSpPr>
            <p:nvPr/>
          </p:nvSpPr>
          <p:spPr bwMode="auto">
            <a:xfrm>
              <a:off x="5116" y="1532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aphicFrame>
          <p:nvGraphicFramePr>
            <p:cNvPr id="45083" name="Object 19"/>
            <p:cNvGraphicFramePr>
              <a:graphicFrameLocks noChangeAspect="1"/>
            </p:cNvGraphicFramePr>
            <p:nvPr/>
          </p:nvGraphicFramePr>
          <p:xfrm>
            <a:off x="4476" y="1928"/>
            <a:ext cx="446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54" name="Equation" r:id="rId3" imgW="317362" imgH="228501" progId="Equation.3">
                    <p:embed/>
                  </p:oleObj>
                </mc:Choice>
                <mc:Fallback>
                  <p:oleObj name="Equation" r:id="rId3" imgW="317362" imgH="228501" progId="Equation.3">
                    <p:embed/>
                    <p:pic>
                      <p:nvPicPr>
                        <p:cNvPr id="0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76" y="1928"/>
                          <a:ext cx="446" cy="32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5084" name="Oval 20"/>
            <p:cNvSpPr>
              <a:spLocks noChangeAspect="1" noChangeArrowheads="1"/>
            </p:cNvSpPr>
            <p:nvPr/>
          </p:nvSpPr>
          <p:spPr bwMode="auto">
            <a:xfrm>
              <a:off x="4407" y="2134"/>
              <a:ext cx="68" cy="73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45085" name="Group 21"/>
            <p:cNvGrpSpPr>
              <a:grpSpLocks noChangeAspect="1"/>
            </p:cNvGrpSpPr>
            <p:nvPr/>
          </p:nvGrpSpPr>
          <p:grpSpPr bwMode="auto">
            <a:xfrm rot="2138123">
              <a:off x="2311" y="796"/>
              <a:ext cx="166" cy="242"/>
              <a:chOff x="404" y="2324"/>
              <a:chExt cx="187" cy="242"/>
            </a:xfrm>
          </p:grpSpPr>
          <p:sp>
            <p:nvSpPr>
              <p:cNvPr id="45092" name="Oval 22"/>
              <p:cNvSpPr>
                <a:spLocks noChangeAspect="1" noChangeArrowheads="1"/>
              </p:cNvSpPr>
              <p:nvPr/>
            </p:nvSpPr>
            <p:spPr bwMode="auto">
              <a:xfrm>
                <a:off x="545" y="2411"/>
                <a:ext cx="44" cy="6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5093" name="Line 23"/>
              <p:cNvSpPr>
                <a:spLocks noChangeAspect="1" noChangeShapeType="1"/>
              </p:cNvSpPr>
              <p:nvPr/>
            </p:nvSpPr>
            <p:spPr bwMode="auto">
              <a:xfrm flipV="1">
                <a:off x="404" y="2350"/>
                <a:ext cx="181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94" name="Line 24"/>
              <p:cNvSpPr>
                <a:spLocks noChangeAspect="1" noChangeShapeType="1"/>
              </p:cNvSpPr>
              <p:nvPr/>
            </p:nvSpPr>
            <p:spPr bwMode="auto">
              <a:xfrm>
                <a:off x="412" y="2465"/>
                <a:ext cx="174" cy="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95" name="Line 25"/>
              <p:cNvSpPr>
                <a:spLocks noChangeAspect="1" noChangeShapeType="1"/>
              </p:cNvSpPr>
              <p:nvPr/>
            </p:nvSpPr>
            <p:spPr bwMode="auto">
              <a:xfrm flipH="1">
                <a:off x="555" y="2324"/>
                <a:ext cx="17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96" name="Line 26"/>
              <p:cNvSpPr>
                <a:spLocks noChangeAspect="1" noChangeShapeType="1"/>
              </p:cNvSpPr>
              <p:nvPr/>
            </p:nvSpPr>
            <p:spPr bwMode="auto">
              <a:xfrm flipH="1">
                <a:off x="524" y="2340"/>
                <a:ext cx="12" cy="3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97" name="Line 27"/>
              <p:cNvSpPr>
                <a:spLocks noChangeAspect="1" noChangeShapeType="1"/>
              </p:cNvSpPr>
              <p:nvPr/>
            </p:nvSpPr>
            <p:spPr bwMode="auto">
              <a:xfrm flipH="1">
                <a:off x="488" y="2367"/>
                <a:ext cx="14" cy="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98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452" y="2389"/>
                <a:ext cx="11" cy="2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099" name="Line 29"/>
              <p:cNvSpPr>
                <a:spLocks noChangeAspect="1" noChangeShapeType="1"/>
              </p:cNvSpPr>
              <p:nvPr/>
            </p:nvSpPr>
            <p:spPr bwMode="auto">
              <a:xfrm>
                <a:off x="580" y="2533"/>
                <a:ext cx="6" cy="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100" name="Line 30"/>
              <p:cNvSpPr>
                <a:spLocks noChangeAspect="1" noChangeShapeType="1"/>
              </p:cNvSpPr>
              <p:nvPr/>
            </p:nvSpPr>
            <p:spPr bwMode="auto">
              <a:xfrm>
                <a:off x="534" y="2521"/>
                <a:ext cx="1" cy="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101" name="Line 31"/>
              <p:cNvSpPr>
                <a:spLocks noChangeAspect="1" noChangeShapeType="1"/>
              </p:cNvSpPr>
              <p:nvPr/>
            </p:nvSpPr>
            <p:spPr bwMode="auto">
              <a:xfrm>
                <a:off x="455" y="2488"/>
                <a:ext cx="5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102" name="Line 32"/>
              <p:cNvSpPr>
                <a:spLocks noChangeAspect="1" noChangeShapeType="1"/>
              </p:cNvSpPr>
              <p:nvPr/>
            </p:nvSpPr>
            <p:spPr bwMode="auto">
              <a:xfrm>
                <a:off x="498" y="2503"/>
                <a:ext cx="1" cy="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103" name="Arc 33"/>
              <p:cNvSpPr>
                <a:spLocks noChangeAspect="1"/>
              </p:cNvSpPr>
              <p:nvPr/>
            </p:nvSpPr>
            <p:spPr bwMode="auto">
              <a:xfrm>
                <a:off x="540" y="2390"/>
                <a:ext cx="51" cy="118"/>
              </a:xfrm>
              <a:custGeom>
                <a:avLst/>
                <a:gdLst>
                  <a:gd name="T0" fmla="*/ 0 w 22971"/>
                  <a:gd name="T1" fmla="*/ 0 h 43033"/>
                  <a:gd name="T2" fmla="*/ 0 w 22971"/>
                  <a:gd name="T3" fmla="*/ 0 h 43033"/>
                  <a:gd name="T4" fmla="*/ 0 w 22971"/>
                  <a:gd name="T5" fmla="*/ 0 h 43033"/>
                  <a:gd name="T6" fmla="*/ 0 60000 65536"/>
                  <a:gd name="T7" fmla="*/ 0 60000 65536"/>
                  <a:gd name="T8" fmla="*/ 0 60000 65536"/>
                  <a:gd name="T9" fmla="*/ 0 w 22971"/>
                  <a:gd name="T10" fmla="*/ 0 h 43033"/>
                  <a:gd name="T11" fmla="*/ 22971 w 22971"/>
                  <a:gd name="T12" fmla="*/ 43033 h 4303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971" h="43033" fill="none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</a:path>
                  <a:path w="22971" h="43033" stroke="0" extrusionOk="0">
                    <a:moveTo>
                      <a:pt x="4050" y="-1"/>
                    </a:moveTo>
                    <a:cubicBezTo>
                      <a:pt x="14859" y="1350"/>
                      <a:pt x="22971" y="10539"/>
                      <a:pt x="22971" y="21433"/>
                    </a:cubicBezTo>
                    <a:cubicBezTo>
                      <a:pt x="22971" y="33362"/>
                      <a:pt x="13300" y="43033"/>
                      <a:pt x="1371" y="43033"/>
                    </a:cubicBezTo>
                    <a:cubicBezTo>
                      <a:pt x="913" y="43033"/>
                      <a:pt x="456" y="43018"/>
                      <a:pt x="-1" y="42989"/>
                    </a:cubicBezTo>
                    <a:lnTo>
                      <a:pt x="1371" y="21433"/>
                    </a:lnTo>
                    <a:lnTo>
                      <a:pt x="4050" y="-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5086" name="Line 34"/>
            <p:cNvSpPr>
              <a:spLocks noChangeAspect="1" noChangeShapeType="1"/>
            </p:cNvSpPr>
            <p:nvPr/>
          </p:nvSpPr>
          <p:spPr bwMode="auto">
            <a:xfrm>
              <a:off x="3208" y="2496"/>
              <a:ext cx="2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5087" name="Freeform 35"/>
            <p:cNvSpPr>
              <a:spLocks noChangeAspect="1"/>
            </p:cNvSpPr>
            <p:nvPr/>
          </p:nvSpPr>
          <p:spPr bwMode="auto">
            <a:xfrm>
              <a:off x="3224" y="2376"/>
              <a:ext cx="216" cy="144"/>
            </a:xfrm>
            <a:custGeom>
              <a:avLst/>
              <a:gdLst>
                <a:gd name="T0" fmla="*/ 0 w 216"/>
                <a:gd name="T1" fmla="*/ 0 h 144"/>
                <a:gd name="T2" fmla="*/ 216 w 216"/>
                <a:gd name="T3" fmla="*/ 0 h 144"/>
                <a:gd name="T4" fmla="*/ 216 w 216"/>
                <a:gd name="T5" fmla="*/ 144 h 144"/>
                <a:gd name="T6" fmla="*/ 0 60000 65536"/>
                <a:gd name="T7" fmla="*/ 0 60000 65536"/>
                <a:gd name="T8" fmla="*/ 0 60000 65536"/>
                <a:gd name="T9" fmla="*/ 0 w 216"/>
                <a:gd name="T10" fmla="*/ 0 h 144"/>
                <a:gd name="T11" fmla="*/ 216 w 216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" h="144">
                  <a:moveTo>
                    <a:pt x="0" y="0"/>
                  </a:moveTo>
                  <a:lnTo>
                    <a:pt x="216" y="0"/>
                  </a:lnTo>
                  <a:lnTo>
                    <a:pt x="216" y="144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45088" name="Oval 36"/>
            <p:cNvSpPr>
              <a:spLocks noChangeAspect="1" noChangeArrowheads="1"/>
            </p:cNvSpPr>
            <p:nvPr/>
          </p:nvSpPr>
          <p:spPr bwMode="auto">
            <a:xfrm>
              <a:off x="3352" y="2408"/>
              <a:ext cx="56" cy="56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5089" name="Line 37"/>
            <p:cNvSpPr>
              <a:spLocks noChangeAspect="1" noChangeShapeType="1"/>
            </p:cNvSpPr>
            <p:nvPr/>
          </p:nvSpPr>
          <p:spPr bwMode="auto">
            <a:xfrm flipV="1">
              <a:off x="3207" y="2932"/>
              <a:ext cx="0" cy="3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0" name="Line 38"/>
            <p:cNvSpPr>
              <a:spLocks noChangeAspect="1" noChangeShapeType="1"/>
            </p:cNvSpPr>
            <p:nvPr/>
          </p:nvSpPr>
          <p:spPr bwMode="auto">
            <a:xfrm>
              <a:off x="3140" y="3212"/>
              <a:ext cx="40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91" name="Line 39"/>
            <p:cNvSpPr>
              <a:spLocks noChangeAspect="1" noChangeShapeType="1"/>
            </p:cNvSpPr>
            <p:nvPr/>
          </p:nvSpPr>
          <p:spPr bwMode="auto">
            <a:xfrm flipH="1">
              <a:off x="3056" y="3178"/>
              <a:ext cx="186" cy="1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45062" name="Object 42"/>
          <p:cNvGraphicFramePr>
            <a:graphicFrameLocks noChangeAspect="1"/>
          </p:cNvGraphicFramePr>
          <p:nvPr/>
        </p:nvGraphicFramePr>
        <p:xfrm>
          <a:off x="339725" y="2181225"/>
          <a:ext cx="621823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5" name="Equation" r:id="rId5" imgW="2286000" imgH="228600" progId="Equation.3">
                  <p:embed/>
                </p:oleObj>
              </mc:Choice>
              <mc:Fallback>
                <p:oleObj name="Equation" r:id="rId5" imgW="2286000" imgH="228600" progId="Equation.3">
                  <p:embed/>
                  <p:pic>
                    <p:nvPicPr>
                      <p:cNvPr id="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25" y="2181225"/>
                        <a:ext cx="621823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8716" name="Object 44"/>
          <p:cNvGraphicFramePr>
            <a:graphicFrameLocks noChangeAspect="1"/>
          </p:cNvGraphicFramePr>
          <p:nvPr/>
        </p:nvGraphicFramePr>
        <p:xfrm>
          <a:off x="0" y="3325813"/>
          <a:ext cx="652938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6" name="Equation" r:id="rId7" imgW="2400300" imgH="228600" progId="Equation.3">
                  <p:embed/>
                </p:oleObj>
              </mc:Choice>
              <mc:Fallback>
                <p:oleObj name="Equation" r:id="rId7" imgW="2400300" imgH="228600" progId="Equation.3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25813"/>
                        <a:ext cx="6529388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8717" name="Object 45"/>
          <p:cNvGraphicFramePr>
            <a:graphicFrameLocks noChangeAspect="1"/>
          </p:cNvGraphicFramePr>
          <p:nvPr/>
        </p:nvGraphicFramePr>
        <p:xfrm>
          <a:off x="285750" y="4006850"/>
          <a:ext cx="6840538" cy="193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7" name="Equation" r:id="rId9" imgW="2514600" imgH="711200" progId="Equation.3">
                  <p:embed/>
                </p:oleObj>
              </mc:Choice>
              <mc:Fallback>
                <p:oleObj name="Equation" r:id="rId9" imgW="2514600" imgH="711200" progId="Equation.3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4006850"/>
                        <a:ext cx="6840538" cy="193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8719" name="Object 47"/>
          <p:cNvGraphicFramePr>
            <a:graphicFrameLocks noChangeAspect="1"/>
          </p:cNvGraphicFramePr>
          <p:nvPr/>
        </p:nvGraphicFramePr>
        <p:xfrm>
          <a:off x="6616700" y="5813425"/>
          <a:ext cx="1277938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8" name="Equation" r:id="rId11" imgW="469696" imgH="177723" progId="Equation.3">
                  <p:embed/>
                </p:oleObj>
              </mc:Choice>
              <mc:Fallback>
                <p:oleObj name="Equation" r:id="rId11" imgW="469696" imgH="177723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6700" y="5813425"/>
                        <a:ext cx="1277938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6" name="Text Box 48"/>
          <p:cNvSpPr txBox="1">
            <a:spLocks noChangeArrowheads="1"/>
          </p:cNvSpPr>
          <p:nvPr/>
        </p:nvSpPr>
        <p:spPr bwMode="auto">
          <a:xfrm>
            <a:off x="803275" y="6183313"/>
            <a:ext cx="139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608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Caixa alinhada com os eixos</a:t>
            </a:r>
          </a:p>
        </p:txBody>
      </p:sp>
      <p:sp>
        <p:nvSpPr>
          <p:cNvPr id="46084" name="AutoShape 6" descr="genericWall"/>
          <p:cNvSpPr>
            <a:spLocks noChangeArrowheads="1"/>
          </p:cNvSpPr>
          <p:nvPr/>
        </p:nvSpPr>
        <p:spPr bwMode="auto">
          <a:xfrm>
            <a:off x="2716213" y="2938463"/>
            <a:ext cx="3735387" cy="1106487"/>
          </a:xfrm>
          <a:prstGeom prst="cube">
            <a:avLst>
              <a:gd name="adj" fmla="val 54088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085" name="Line 17"/>
          <p:cNvSpPr>
            <a:spLocks noChangeShapeType="1"/>
          </p:cNvSpPr>
          <p:nvPr/>
        </p:nvSpPr>
        <p:spPr bwMode="auto">
          <a:xfrm flipV="1">
            <a:off x="2195513" y="4003675"/>
            <a:ext cx="0" cy="476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6086" name="Line 18"/>
          <p:cNvSpPr>
            <a:spLocks noChangeShapeType="1"/>
          </p:cNvSpPr>
          <p:nvPr/>
        </p:nvSpPr>
        <p:spPr bwMode="auto">
          <a:xfrm>
            <a:off x="2138363" y="4403725"/>
            <a:ext cx="657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6087" name="Line 19"/>
          <p:cNvSpPr>
            <a:spLocks noChangeShapeType="1"/>
          </p:cNvSpPr>
          <p:nvPr/>
        </p:nvSpPr>
        <p:spPr bwMode="auto">
          <a:xfrm flipH="1">
            <a:off x="1909763" y="4356100"/>
            <a:ext cx="333375" cy="333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6088" name="Text Box 20"/>
          <p:cNvSpPr txBox="1">
            <a:spLocks noChangeArrowheads="1"/>
          </p:cNvSpPr>
          <p:nvPr/>
        </p:nvSpPr>
        <p:spPr bwMode="auto">
          <a:xfrm>
            <a:off x="2697163" y="4287838"/>
            <a:ext cx="2746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x</a:t>
            </a:r>
          </a:p>
        </p:txBody>
      </p:sp>
      <p:sp>
        <p:nvSpPr>
          <p:cNvPr id="46089" name="Text Box 21"/>
          <p:cNvSpPr txBox="1">
            <a:spLocks noChangeArrowheads="1"/>
          </p:cNvSpPr>
          <p:nvPr/>
        </p:nvSpPr>
        <p:spPr bwMode="auto">
          <a:xfrm>
            <a:off x="1906588" y="3771900"/>
            <a:ext cx="2746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</a:p>
        </p:txBody>
      </p:sp>
      <p:sp>
        <p:nvSpPr>
          <p:cNvPr id="46090" name="Text Box 22"/>
          <p:cNvSpPr txBox="1">
            <a:spLocks noChangeArrowheads="1"/>
          </p:cNvSpPr>
          <p:nvPr/>
        </p:nvSpPr>
        <p:spPr bwMode="auto">
          <a:xfrm>
            <a:off x="1639888" y="4514850"/>
            <a:ext cx="2587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z</a:t>
            </a:r>
          </a:p>
        </p:txBody>
      </p:sp>
      <p:sp>
        <p:nvSpPr>
          <p:cNvPr id="46091" name="Oval 26"/>
          <p:cNvSpPr>
            <a:spLocks noChangeArrowheads="1"/>
          </p:cNvSpPr>
          <p:nvPr/>
        </p:nvSpPr>
        <p:spPr bwMode="auto">
          <a:xfrm>
            <a:off x="2160588" y="43497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092" name="Oval 28"/>
          <p:cNvSpPr>
            <a:spLocks noChangeArrowheads="1"/>
          </p:cNvSpPr>
          <p:nvPr/>
        </p:nvSpPr>
        <p:spPr bwMode="auto">
          <a:xfrm>
            <a:off x="3260725" y="3427413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093" name="Oval 29"/>
          <p:cNvSpPr>
            <a:spLocks noChangeArrowheads="1"/>
          </p:cNvSpPr>
          <p:nvPr/>
        </p:nvSpPr>
        <p:spPr bwMode="auto">
          <a:xfrm>
            <a:off x="5803900" y="349567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094" name="Text Box 33"/>
          <p:cNvSpPr txBox="1">
            <a:spLocks noChangeArrowheads="1"/>
          </p:cNvSpPr>
          <p:nvPr/>
        </p:nvSpPr>
        <p:spPr bwMode="auto">
          <a:xfrm>
            <a:off x="3171825" y="3494088"/>
            <a:ext cx="19510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/>
              <a:t>(</a:t>
            </a:r>
            <a:r>
              <a:rPr lang="en-US" altLang="en-US" sz="2400"/>
              <a:t>x</a:t>
            </a:r>
            <a:r>
              <a:rPr lang="en-US" altLang="en-US" sz="2400" baseline="-25000"/>
              <a:t>min</a:t>
            </a:r>
            <a:r>
              <a:rPr lang="en-US" altLang="en-US" sz="2400" i="0"/>
              <a:t>, </a:t>
            </a:r>
            <a:r>
              <a:rPr lang="en-US" altLang="en-US" sz="2400"/>
              <a:t>y</a:t>
            </a:r>
            <a:r>
              <a:rPr lang="en-US" altLang="en-US" sz="2400" baseline="-25000"/>
              <a:t>min</a:t>
            </a:r>
            <a:r>
              <a:rPr lang="en-US" altLang="en-US" sz="2400" i="0"/>
              <a:t>,</a:t>
            </a:r>
            <a:r>
              <a:rPr lang="en-US" altLang="en-US" sz="2400"/>
              <a:t> z</a:t>
            </a:r>
            <a:r>
              <a:rPr lang="en-US" altLang="en-US" sz="2400" baseline="-25000"/>
              <a:t>min</a:t>
            </a:r>
            <a:r>
              <a:rPr lang="en-US" altLang="en-US" sz="2400" i="0"/>
              <a:t>)</a:t>
            </a:r>
          </a:p>
        </p:txBody>
      </p:sp>
      <p:sp>
        <p:nvSpPr>
          <p:cNvPr id="46095" name="Line 34"/>
          <p:cNvSpPr>
            <a:spLocks noChangeShapeType="1"/>
          </p:cNvSpPr>
          <p:nvPr/>
        </p:nvSpPr>
        <p:spPr bwMode="auto">
          <a:xfrm flipH="1">
            <a:off x="2724150" y="3436938"/>
            <a:ext cx="592138" cy="6064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6096" name="Line 35"/>
          <p:cNvSpPr>
            <a:spLocks noChangeShapeType="1"/>
          </p:cNvSpPr>
          <p:nvPr/>
        </p:nvSpPr>
        <p:spPr bwMode="auto">
          <a:xfrm>
            <a:off x="3309938" y="3452813"/>
            <a:ext cx="3128962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6097" name="Line 36"/>
          <p:cNvSpPr>
            <a:spLocks noChangeShapeType="1"/>
          </p:cNvSpPr>
          <p:nvPr/>
        </p:nvSpPr>
        <p:spPr bwMode="auto">
          <a:xfrm flipV="1">
            <a:off x="3314700" y="2930525"/>
            <a:ext cx="0" cy="5540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6098" name="Text Box 37"/>
          <p:cNvSpPr txBox="1">
            <a:spLocks noChangeArrowheads="1"/>
          </p:cNvSpPr>
          <p:nvPr/>
        </p:nvSpPr>
        <p:spPr bwMode="auto">
          <a:xfrm>
            <a:off x="5859463" y="3351213"/>
            <a:ext cx="20510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/>
              <a:t>(</a:t>
            </a:r>
            <a:r>
              <a:rPr lang="en-US" altLang="en-US" sz="2400"/>
              <a:t>x</a:t>
            </a:r>
            <a:r>
              <a:rPr lang="en-US" altLang="en-US" sz="2400" baseline="-25000"/>
              <a:t>max</a:t>
            </a:r>
            <a:r>
              <a:rPr lang="en-US" altLang="en-US" sz="2400" i="0"/>
              <a:t>, </a:t>
            </a:r>
            <a:r>
              <a:rPr lang="en-US" altLang="en-US" sz="2400"/>
              <a:t>y</a:t>
            </a:r>
            <a:r>
              <a:rPr lang="en-US" altLang="en-US" sz="2400" baseline="-25000"/>
              <a:t>max</a:t>
            </a:r>
            <a:r>
              <a:rPr lang="en-US" altLang="en-US" sz="2400" i="0"/>
              <a:t>,</a:t>
            </a:r>
            <a:r>
              <a:rPr lang="en-US" altLang="en-US" sz="2400"/>
              <a:t> z</a:t>
            </a:r>
            <a:r>
              <a:rPr lang="en-US" altLang="en-US" sz="2400" baseline="-25000"/>
              <a:t>max</a:t>
            </a:r>
            <a:r>
              <a:rPr lang="en-US" altLang="en-US" sz="2400" i="0"/>
              <a:t>)</a:t>
            </a:r>
          </a:p>
        </p:txBody>
      </p:sp>
      <p:sp>
        <p:nvSpPr>
          <p:cNvPr id="46099" name="Line 38"/>
          <p:cNvSpPr>
            <a:spLocks noChangeAspect="1" noChangeShapeType="1"/>
          </p:cNvSpPr>
          <p:nvPr/>
        </p:nvSpPr>
        <p:spPr bwMode="auto">
          <a:xfrm>
            <a:off x="1481138" y="1585913"/>
            <a:ext cx="2640012" cy="16081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6100" name="Oval 39"/>
          <p:cNvSpPr>
            <a:spLocks noChangeAspect="1" noChangeArrowheads="1"/>
          </p:cNvSpPr>
          <p:nvPr/>
        </p:nvSpPr>
        <p:spPr bwMode="auto">
          <a:xfrm>
            <a:off x="1439863" y="1524000"/>
            <a:ext cx="84137" cy="11588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6101" name="Line 40"/>
          <p:cNvSpPr>
            <a:spLocks noChangeAspect="1" noChangeShapeType="1"/>
          </p:cNvSpPr>
          <p:nvPr/>
        </p:nvSpPr>
        <p:spPr bwMode="auto">
          <a:xfrm>
            <a:off x="1511300" y="1608138"/>
            <a:ext cx="925513" cy="5540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6102" name="Text Box 41"/>
          <p:cNvSpPr txBox="1">
            <a:spLocks noChangeAspect="1" noChangeArrowheads="1"/>
          </p:cNvSpPr>
          <p:nvPr/>
        </p:nvSpPr>
        <p:spPr bwMode="auto">
          <a:xfrm>
            <a:off x="1138238" y="1579563"/>
            <a:ext cx="3175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0"/>
              <a:t>o</a:t>
            </a:r>
          </a:p>
        </p:txBody>
      </p:sp>
      <p:sp>
        <p:nvSpPr>
          <p:cNvPr id="46103" name="Text Box 42"/>
          <p:cNvSpPr txBox="1">
            <a:spLocks noChangeAspect="1" noChangeArrowheads="1"/>
          </p:cNvSpPr>
          <p:nvPr/>
        </p:nvSpPr>
        <p:spPr bwMode="auto">
          <a:xfrm>
            <a:off x="2176463" y="1549400"/>
            <a:ext cx="1971675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0"/>
              <a:t>d</a:t>
            </a:r>
            <a:r>
              <a:rPr lang="en-US" altLang="en-US" sz="2800" i="0"/>
              <a:t>=(</a:t>
            </a:r>
            <a:r>
              <a:rPr lang="en-US" altLang="en-US" sz="2800"/>
              <a:t>d</a:t>
            </a:r>
            <a:r>
              <a:rPr lang="en-US" altLang="en-US" sz="2800" baseline="-25000"/>
              <a:t>x</a:t>
            </a:r>
            <a:r>
              <a:rPr lang="en-US" altLang="en-US" sz="2800" i="0"/>
              <a:t>, </a:t>
            </a:r>
            <a:r>
              <a:rPr lang="en-US" altLang="en-US" sz="2800"/>
              <a:t>d</a:t>
            </a:r>
            <a:r>
              <a:rPr lang="en-US" altLang="en-US" sz="2800" baseline="-25000"/>
              <a:t>y</a:t>
            </a:r>
            <a:r>
              <a:rPr lang="en-US" altLang="en-US" sz="2800" i="0"/>
              <a:t>, </a:t>
            </a:r>
            <a:r>
              <a:rPr lang="en-US" altLang="en-US" sz="2800"/>
              <a:t>d</a:t>
            </a:r>
            <a:r>
              <a:rPr lang="en-US" altLang="en-US" sz="2800" baseline="-25000"/>
              <a:t>z</a:t>
            </a:r>
            <a:r>
              <a:rPr lang="en-US" altLang="en-US" sz="2800" i="0"/>
              <a:t>)</a:t>
            </a:r>
          </a:p>
        </p:txBody>
      </p:sp>
      <p:sp>
        <p:nvSpPr>
          <p:cNvPr id="46104" name="Text Box 43"/>
          <p:cNvSpPr txBox="1">
            <a:spLocks noChangeAspect="1" noChangeArrowheads="1"/>
          </p:cNvSpPr>
          <p:nvPr/>
        </p:nvSpPr>
        <p:spPr bwMode="auto">
          <a:xfrm>
            <a:off x="4041775" y="2752725"/>
            <a:ext cx="3048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/>
              <a:t>t</a:t>
            </a:r>
            <a:r>
              <a:rPr lang="en-US" altLang="en-US" sz="2800" baseline="-25000"/>
              <a:t>i</a:t>
            </a:r>
            <a:endParaRPr lang="en-US" altLang="en-US" sz="2800"/>
          </a:p>
        </p:txBody>
      </p:sp>
      <p:grpSp>
        <p:nvGrpSpPr>
          <p:cNvPr id="46105" name="Group 44"/>
          <p:cNvGrpSpPr>
            <a:grpSpLocks/>
          </p:cNvGrpSpPr>
          <p:nvPr/>
        </p:nvGrpSpPr>
        <p:grpSpPr bwMode="auto">
          <a:xfrm rot="2138123">
            <a:off x="1193800" y="1252538"/>
            <a:ext cx="263525" cy="384175"/>
            <a:chOff x="404" y="2324"/>
            <a:chExt cx="187" cy="242"/>
          </a:xfrm>
        </p:grpSpPr>
        <p:sp>
          <p:nvSpPr>
            <p:cNvPr id="46107" name="Oval 45"/>
            <p:cNvSpPr>
              <a:spLocks noChangeArrowheads="1"/>
            </p:cNvSpPr>
            <p:nvPr/>
          </p:nvSpPr>
          <p:spPr bwMode="auto">
            <a:xfrm>
              <a:off x="545" y="2411"/>
              <a:ext cx="44" cy="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6108" name="Line 46"/>
            <p:cNvSpPr>
              <a:spLocks noChangeShapeType="1"/>
            </p:cNvSpPr>
            <p:nvPr/>
          </p:nvSpPr>
          <p:spPr bwMode="auto">
            <a:xfrm flipV="1">
              <a:off x="404" y="2350"/>
              <a:ext cx="181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9" name="Line 47"/>
            <p:cNvSpPr>
              <a:spLocks noChangeShapeType="1"/>
            </p:cNvSpPr>
            <p:nvPr/>
          </p:nvSpPr>
          <p:spPr bwMode="auto">
            <a:xfrm>
              <a:off x="412" y="2465"/>
              <a:ext cx="174" cy="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0" name="Line 48"/>
            <p:cNvSpPr>
              <a:spLocks noChangeShapeType="1"/>
            </p:cNvSpPr>
            <p:nvPr/>
          </p:nvSpPr>
          <p:spPr bwMode="auto">
            <a:xfrm flipH="1">
              <a:off x="555" y="2324"/>
              <a:ext cx="17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1" name="Line 49"/>
            <p:cNvSpPr>
              <a:spLocks noChangeShapeType="1"/>
            </p:cNvSpPr>
            <p:nvPr/>
          </p:nvSpPr>
          <p:spPr bwMode="auto">
            <a:xfrm flipH="1">
              <a:off x="524" y="2340"/>
              <a:ext cx="12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2" name="Line 50"/>
            <p:cNvSpPr>
              <a:spLocks noChangeShapeType="1"/>
            </p:cNvSpPr>
            <p:nvPr/>
          </p:nvSpPr>
          <p:spPr bwMode="auto">
            <a:xfrm flipH="1">
              <a:off x="488" y="2367"/>
              <a:ext cx="14" cy="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3" name="Line 51"/>
            <p:cNvSpPr>
              <a:spLocks noChangeShapeType="1"/>
            </p:cNvSpPr>
            <p:nvPr/>
          </p:nvSpPr>
          <p:spPr bwMode="auto">
            <a:xfrm flipH="1">
              <a:off x="452" y="2389"/>
              <a:ext cx="11" cy="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4" name="Line 52"/>
            <p:cNvSpPr>
              <a:spLocks noChangeShapeType="1"/>
            </p:cNvSpPr>
            <p:nvPr/>
          </p:nvSpPr>
          <p:spPr bwMode="auto">
            <a:xfrm>
              <a:off x="580" y="2533"/>
              <a:ext cx="6" cy="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5" name="Line 53"/>
            <p:cNvSpPr>
              <a:spLocks noChangeShapeType="1"/>
            </p:cNvSpPr>
            <p:nvPr/>
          </p:nvSpPr>
          <p:spPr bwMode="auto">
            <a:xfrm>
              <a:off x="534" y="2521"/>
              <a:ext cx="1" cy="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6" name="Line 54"/>
            <p:cNvSpPr>
              <a:spLocks noChangeShapeType="1"/>
            </p:cNvSpPr>
            <p:nvPr/>
          </p:nvSpPr>
          <p:spPr bwMode="auto">
            <a:xfrm>
              <a:off x="455" y="2488"/>
              <a:ext cx="5" cy="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7" name="Line 55"/>
            <p:cNvSpPr>
              <a:spLocks noChangeShapeType="1"/>
            </p:cNvSpPr>
            <p:nvPr/>
          </p:nvSpPr>
          <p:spPr bwMode="auto">
            <a:xfrm>
              <a:off x="498" y="2503"/>
              <a:ext cx="1" cy="1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8" name="Arc 56"/>
            <p:cNvSpPr>
              <a:spLocks/>
            </p:cNvSpPr>
            <p:nvPr/>
          </p:nvSpPr>
          <p:spPr bwMode="auto">
            <a:xfrm>
              <a:off x="540" y="2390"/>
              <a:ext cx="51" cy="118"/>
            </a:xfrm>
            <a:custGeom>
              <a:avLst/>
              <a:gdLst>
                <a:gd name="T0" fmla="*/ 0 w 22971"/>
                <a:gd name="T1" fmla="*/ 0 h 43033"/>
                <a:gd name="T2" fmla="*/ 0 w 22971"/>
                <a:gd name="T3" fmla="*/ 0 h 43033"/>
                <a:gd name="T4" fmla="*/ 0 w 22971"/>
                <a:gd name="T5" fmla="*/ 0 h 43033"/>
                <a:gd name="T6" fmla="*/ 0 60000 65536"/>
                <a:gd name="T7" fmla="*/ 0 60000 65536"/>
                <a:gd name="T8" fmla="*/ 0 60000 65536"/>
                <a:gd name="T9" fmla="*/ 0 w 22971"/>
                <a:gd name="T10" fmla="*/ 0 h 43033"/>
                <a:gd name="T11" fmla="*/ 22971 w 22971"/>
                <a:gd name="T12" fmla="*/ 43033 h 4303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971" h="43033" fill="none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</a:path>
                <a:path w="22971" h="43033" stroke="0" extrusionOk="0">
                  <a:moveTo>
                    <a:pt x="4050" y="-1"/>
                  </a:moveTo>
                  <a:cubicBezTo>
                    <a:pt x="14859" y="1350"/>
                    <a:pt x="22971" y="10539"/>
                    <a:pt x="22971" y="21433"/>
                  </a:cubicBezTo>
                  <a:cubicBezTo>
                    <a:pt x="22971" y="33362"/>
                    <a:pt x="13300" y="43033"/>
                    <a:pt x="1371" y="43033"/>
                  </a:cubicBezTo>
                  <a:cubicBezTo>
                    <a:pt x="913" y="43033"/>
                    <a:pt x="456" y="43018"/>
                    <a:pt x="-1" y="42989"/>
                  </a:cubicBezTo>
                  <a:lnTo>
                    <a:pt x="1371" y="21433"/>
                  </a:lnTo>
                  <a:lnTo>
                    <a:pt x="4050" y="-1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583737" name="Object 57"/>
          <p:cNvGraphicFramePr>
            <a:graphicFrameLocks noChangeAspect="1"/>
          </p:cNvGraphicFramePr>
          <p:nvPr/>
        </p:nvGraphicFramePr>
        <p:xfrm>
          <a:off x="5199063" y="4919663"/>
          <a:ext cx="2533650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9" name="Equation" r:id="rId4" imgW="1143000" imgH="698500" progId="Equation.3">
                  <p:embed/>
                </p:oleObj>
              </mc:Choice>
              <mc:Fallback>
                <p:oleObj name="Equation" r:id="rId4" imgW="1143000" imgH="698500" progId="Equation.3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9063" y="4919663"/>
                        <a:ext cx="2533650" cy="1547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Motivação: Uma cena simples</a:t>
            </a:r>
          </a:p>
        </p:txBody>
      </p:sp>
      <p:grpSp>
        <p:nvGrpSpPr>
          <p:cNvPr id="47108" name="Group 119"/>
          <p:cNvGrpSpPr>
            <a:grpSpLocks/>
          </p:cNvGrpSpPr>
          <p:nvPr/>
        </p:nvGrpSpPr>
        <p:grpSpPr bwMode="auto">
          <a:xfrm>
            <a:off x="2306638" y="1254125"/>
            <a:ext cx="4402137" cy="2398713"/>
            <a:chOff x="2589" y="766"/>
            <a:chExt cx="2773" cy="1511"/>
          </a:xfrm>
        </p:grpSpPr>
        <p:grpSp>
          <p:nvGrpSpPr>
            <p:cNvPr id="47110" name="Group 26"/>
            <p:cNvGrpSpPr>
              <a:grpSpLocks/>
            </p:cNvGrpSpPr>
            <p:nvPr/>
          </p:nvGrpSpPr>
          <p:grpSpPr bwMode="auto">
            <a:xfrm>
              <a:off x="2589" y="1209"/>
              <a:ext cx="999" cy="1068"/>
              <a:chOff x="1080" y="1137"/>
              <a:chExt cx="999" cy="1068"/>
            </a:xfrm>
          </p:grpSpPr>
          <p:grpSp>
            <p:nvGrpSpPr>
              <p:cNvPr id="47176" name="Group 10"/>
              <p:cNvGrpSpPr>
                <a:grpSpLocks/>
              </p:cNvGrpSpPr>
              <p:nvPr/>
            </p:nvGrpSpPr>
            <p:grpSpPr bwMode="auto">
              <a:xfrm>
                <a:off x="1080" y="1141"/>
                <a:ext cx="972" cy="1020"/>
                <a:chOff x="2680" y="1764"/>
                <a:chExt cx="972" cy="1020"/>
              </a:xfrm>
            </p:grpSpPr>
            <p:sp>
              <p:nvSpPr>
                <p:cNvPr id="47182" name="Oval 5"/>
                <p:cNvSpPr>
                  <a:spLocks noChangeArrowheads="1"/>
                </p:cNvSpPr>
                <p:nvPr/>
              </p:nvSpPr>
              <p:spPr bwMode="auto">
                <a:xfrm>
                  <a:off x="2796" y="1820"/>
                  <a:ext cx="328" cy="328"/>
                </a:xfrm>
                <a:prstGeom prst="ellipse">
                  <a:avLst/>
                </a:prstGeom>
                <a:solidFill>
                  <a:srgbClr val="FFFF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69850" tIns="33338" rIns="69850" bIns="33338" anchor="ctr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83" name="Freeform 6"/>
                <p:cNvSpPr>
                  <a:spLocks/>
                </p:cNvSpPr>
                <p:nvPr/>
              </p:nvSpPr>
              <p:spPr bwMode="auto">
                <a:xfrm>
                  <a:off x="2696" y="1764"/>
                  <a:ext cx="956" cy="1020"/>
                </a:xfrm>
                <a:custGeom>
                  <a:avLst/>
                  <a:gdLst>
                    <a:gd name="T0" fmla="*/ 0 w 956"/>
                    <a:gd name="T1" fmla="*/ 1020 h 1020"/>
                    <a:gd name="T2" fmla="*/ 736 w 956"/>
                    <a:gd name="T3" fmla="*/ 700 h 1020"/>
                    <a:gd name="T4" fmla="*/ 956 w 956"/>
                    <a:gd name="T5" fmla="*/ 0 h 1020"/>
                    <a:gd name="T6" fmla="*/ 336 w 956"/>
                    <a:gd name="T7" fmla="*/ 44 h 102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56"/>
                    <a:gd name="T13" fmla="*/ 0 h 1020"/>
                    <a:gd name="T14" fmla="*/ 956 w 956"/>
                    <a:gd name="T15" fmla="*/ 1020 h 102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56" h="1020">
                      <a:moveTo>
                        <a:pt x="0" y="1020"/>
                      </a:moveTo>
                      <a:lnTo>
                        <a:pt x="736" y="700"/>
                      </a:lnTo>
                      <a:lnTo>
                        <a:pt x="956" y="0"/>
                      </a:lnTo>
                      <a:lnTo>
                        <a:pt x="336" y="44"/>
                      </a:lnTo>
                    </a:path>
                  </a:pathLst>
                </a:custGeom>
                <a:solidFill>
                  <a:srgbClr val="FFFF00"/>
                </a:solidFill>
                <a:ln w="1270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 lIns="69850" tIns="33338" rIns="69850" bIns="33338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7184" name="Freeform 7"/>
                <p:cNvSpPr>
                  <a:spLocks/>
                </p:cNvSpPr>
                <p:nvPr/>
              </p:nvSpPr>
              <p:spPr bwMode="auto">
                <a:xfrm>
                  <a:off x="2680" y="2160"/>
                  <a:ext cx="248" cy="624"/>
                </a:xfrm>
                <a:custGeom>
                  <a:avLst/>
                  <a:gdLst>
                    <a:gd name="T0" fmla="*/ 248 w 248"/>
                    <a:gd name="T1" fmla="*/ 0 h 624"/>
                    <a:gd name="T2" fmla="*/ 0 w 248"/>
                    <a:gd name="T3" fmla="*/ 36 h 624"/>
                    <a:gd name="T4" fmla="*/ 16 w 248"/>
                    <a:gd name="T5" fmla="*/ 624 h 624"/>
                    <a:gd name="T6" fmla="*/ 0 60000 65536"/>
                    <a:gd name="T7" fmla="*/ 0 60000 65536"/>
                    <a:gd name="T8" fmla="*/ 0 60000 65536"/>
                    <a:gd name="T9" fmla="*/ 0 w 248"/>
                    <a:gd name="T10" fmla="*/ 0 h 624"/>
                    <a:gd name="T11" fmla="*/ 248 w 248"/>
                    <a:gd name="T12" fmla="*/ 624 h 62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48" h="624">
                      <a:moveTo>
                        <a:pt x="248" y="0"/>
                      </a:moveTo>
                      <a:lnTo>
                        <a:pt x="0" y="36"/>
                      </a:lnTo>
                      <a:lnTo>
                        <a:pt x="16" y="624"/>
                      </a:lnTo>
                    </a:path>
                  </a:pathLst>
                </a:custGeom>
                <a:solidFill>
                  <a:srgbClr val="FFFF00"/>
                </a:solidFill>
                <a:ln w="1270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 lIns="69850" tIns="33338" rIns="69850" bIns="33338"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7185" name="Line 9"/>
                <p:cNvSpPr>
                  <a:spLocks noChangeShapeType="1"/>
                </p:cNvSpPr>
                <p:nvPr/>
              </p:nvSpPr>
              <p:spPr bwMode="auto">
                <a:xfrm>
                  <a:off x="2944" y="2156"/>
                  <a:ext cx="488" cy="30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69850" tIns="33338" rIns="69850" bIns="33338" anchor="ctr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7177" name="Freeform 20"/>
              <p:cNvSpPr>
                <a:spLocks/>
              </p:cNvSpPr>
              <p:nvPr/>
            </p:nvSpPr>
            <p:spPr bwMode="auto">
              <a:xfrm>
                <a:off x="1080" y="1536"/>
                <a:ext cx="747" cy="621"/>
              </a:xfrm>
              <a:custGeom>
                <a:avLst/>
                <a:gdLst>
                  <a:gd name="T0" fmla="*/ 258 w 747"/>
                  <a:gd name="T1" fmla="*/ 0 h 621"/>
                  <a:gd name="T2" fmla="*/ 0 w 747"/>
                  <a:gd name="T3" fmla="*/ 33 h 621"/>
                  <a:gd name="T4" fmla="*/ 15 w 747"/>
                  <a:gd name="T5" fmla="*/ 621 h 621"/>
                  <a:gd name="T6" fmla="*/ 747 w 747"/>
                  <a:gd name="T7" fmla="*/ 303 h 621"/>
                  <a:gd name="T8" fmla="*/ 258 w 747"/>
                  <a:gd name="T9" fmla="*/ 0 h 6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47"/>
                  <a:gd name="T16" fmla="*/ 0 h 621"/>
                  <a:gd name="T17" fmla="*/ 747 w 747"/>
                  <a:gd name="T18" fmla="*/ 621 h 6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47" h="621">
                    <a:moveTo>
                      <a:pt x="258" y="0"/>
                    </a:moveTo>
                    <a:lnTo>
                      <a:pt x="0" y="33"/>
                    </a:lnTo>
                    <a:lnTo>
                      <a:pt x="15" y="621"/>
                    </a:lnTo>
                    <a:lnTo>
                      <a:pt x="747" y="303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7178" name="Freeform 22"/>
              <p:cNvSpPr>
                <a:spLocks/>
              </p:cNvSpPr>
              <p:nvPr/>
            </p:nvSpPr>
            <p:spPr bwMode="auto">
              <a:xfrm>
                <a:off x="1095" y="1836"/>
                <a:ext cx="738" cy="369"/>
              </a:xfrm>
              <a:custGeom>
                <a:avLst/>
                <a:gdLst>
                  <a:gd name="T0" fmla="*/ 0 w 738"/>
                  <a:gd name="T1" fmla="*/ 324 h 369"/>
                  <a:gd name="T2" fmla="*/ 0 w 738"/>
                  <a:gd name="T3" fmla="*/ 369 h 369"/>
                  <a:gd name="T4" fmla="*/ 717 w 738"/>
                  <a:gd name="T5" fmla="*/ 48 h 369"/>
                  <a:gd name="T6" fmla="*/ 738 w 738"/>
                  <a:gd name="T7" fmla="*/ 0 h 369"/>
                  <a:gd name="T8" fmla="*/ 0 w 738"/>
                  <a:gd name="T9" fmla="*/ 324 h 3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8"/>
                  <a:gd name="T16" fmla="*/ 0 h 369"/>
                  <a:gd name="T17" fmla="*/ 738 w 738"/>
                  <a:gd name="T18" fmla="*/ 369 h 36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8" h="369">
                    <a:moveTo>
                      <a:pt x="0" y="324"/>
                    </a:moveTo>
                    <a:lnTo>
                      <a:pt x="0" y="369"/>
                    </a:lnTo>
                    <a:lnTo>
                      <a:pt x="717" y="48"/>
                    </a:lnTo>
                    <a:lnTo>
                      <a:pt x="738" y="0"/>
                    </a:lnTo>
                    <a:lnTo>
                      <a:pt x="0" y="324"/>
                    </a:lnTo>
                    <a:close/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7179" name="Freeform 23"/>
              <p:cNvSpPr>
                <a:spLocks/>
              </p:cNvSpPr>
              <p:nvPr/>
            </p:nvSpPr>
            <p:spPr bwMode="auto">
              <a:xfrm>
                <a:off x="1818" y="1140"/>
                <a:ext cx="261" cy="741"/>
              </a:xfrm>
              <a:custGeom>
                <a:avLst/>
                <a:gdLst>
                  <a:gd name="T0" fmla="*/ 0 w 261"/>
                  <a:gd name="T1" fmla="*/ 741 h 741"/>
                  <a:gd name="T2" fmla="*/ 231 w 261"/>
                  <a:gd name="T3" fmla="*/ 0 h 741"/>
                  <a:gd name="T4" fmla="*/ 261 w 261"/>
                  <a:gd name="T5" fmla="*/ 6 h 741"/>
                  <a:gd name="T6" fmla="*/ 24 w 261"/>
                  <a:gd name="T7" fmla="*/ 732 h 741"/>
                  <a:gd name="T8" fmla="*/ 0 w 261"/>
                  <a:gd name="T9" fmla="*/ 741 h 7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1"/>
                  <a:gd name="T16" fmla="*/ 0 h 741"/>
                  <a:gd name="T17" fmla="*/ 261 w 261"/>
                  <a:gd name="T18" fmla="*/ 741 h 7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1" h="741">
                    <a:moveTo>
                      <a:pt x="0" y="741"/>
                    </a:moveTo>
                    <a:lnTo>
                      <a:pt x="231" y="0"/>
                    </a:lnTo>
                    <a:lnTo>
                      <a:pt x="261" y="6"/>
                    </a:lnTo>
                    <a:lnTo>
                      <a:pt x="24" y="732"/>
                    </a:lnTo>
                    <a:lnTo>
                      <a:pt x="0" y="741"/>
                    </a:lnTo>
                    <a:close/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7180" name="Freeform 24"/>
              <p:cNvSpPr>
                <a:spLocks/>
              </p:cNvSpPr>
              <p:nvPr/>
            </p:nvSpPr>
            <p:spPr bwMode="auto">
              <a:xfrm>
                <a:off x="1341" y="1137"/>
                <a:ext cx="708" cy="696"/>
              </a:xfrm>
              <a:custGeom>
                <a:avLst/>
                <a:gdLst>
                  <a:gd name="T0" fmla="*/ 0 w 708"/>
                  <a:gd name="T1" fmla="*/ 393 h 696"/>
                  <a:gd name="T2" fmla="*/ 486 w 708"/>
                  <a:gd name="T3" fmla="*/ 696 h 696"/>
                  <a:gd name="T4" fmla="*/ 708 w 708"/>
                  <a:gd name="T5" fmla="*/ 0 h 696"/>
                  <a:gd name="T6" fmla="*/ 81 w 708"/>
                  <a:gd name="T7" fmla="*/ 45 h 696"/>
                  <a:gd name="T8" fmla="*/ 0 w 708"/>
                  <a:gd name="T9" fmla="*/ 393 h 6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8"/>
                  <a:gd name="T16" fmla="*/ 0 h 696"/>
                  <a:gd name="T17" fmla="*/ 708 w 708"/>
                  <a:gd name="T18" fmla="*/ 696 h 69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8" h="696">
                    <a:moveTo>
                      <a:pt x="0" y="393"/>
                    </a:moveTo>
                    <a:lnTo>
                      <a:pt x="486" y="696"/>
                    </a:lnTo>
                    <a:lnTo>
                      <a:pt x="708" y="0"/>
                    </a:lnTo>
                    <a:lnTo>
                      <a:pt x="81" y="45"/>
                    </a:lnTo>
                    <a:lnTo>
                      <a:pt x="0" y="393"/>
                    </a:lnTo>
                    <a:close/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7181" name="Oval 25"/>
              <p:cNvSpPr>
                <a:spLocks noChangeArrowheads="1"/>
              </p:cNvSpPr>
              <p:nvPr/>
            </p:nvSpPr>
            <p:spPr bwMode="auto">
              <a:xfrm>
                <a:off x="1191" y="1197"/>
                <a:ext cx="324" cy="324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47111" name="Group 77"/>
            <p:cNvGrpSpPr>
              <a:grpSpLocks/>
            </p:cNvGrpSpPr>
            <p:nvPr/>
          </p:nvGrpSpPr>
          <p:grpSpPr bwMode="auto">
            <a:xfrm>
              <a:off x="3126" y="1039"/>
              <a:ext cx="2236" cy="1150"/>
              <a:chOff x="1893" y="1331"/>
              <a:chExt cx="2236" cy="1150"/>
            </a:xfrm>
          </p:grpSpPr>
          <p:sp>
            <p:nvSpPr>
              <p:cNvPr id="47148" name="Line 36"/>
              <p:cNvSpPr>
                <a:spLocks noChangeShapeType="1"/>
              </p:cNvSpPr>
              <p:nvPr/>
            </p:nvSpPr>
            <p:spPr bwMode="auto">
              <a:xfrm rot="-130277" flipH="1" flipV="1">
                <a:off x="3065" y="1843"/>
                <a:ext cx="837" cy="46"/>
              </a:xfrm>
              <a:prstGeom prst="line">
                <a:avLst/>
              </a:prstGeom>
              <a:noFill/>
              <a:ln w="38100">
                <a:solidFill>
                  <a:srgbClr val="24248E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7149" name="Line 37"/>
              <p:cNvSpPr>
                <a:spLocks noChangeShapeType="1"/>
              </p:cNvSpPr>
              <p:nvPr/>
            </p:nvSpPr>
            <p:spPr bwMode="auto">
              <a:xfrm rot="-130277" flipH="1" flipV="1">
                <a:off x="2497" y="1331"/>
                <a:ext cx="1412" cy="5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0" name="Line 38"/>
              <p:cNvSpPr>
                <a:spLocks noChangeShapeType="1"/>
              </p:cNvSpPr>
              <p:nvPr/>
            </p:nvSpPr>
            <p:spPr bwMode="auto">
              <a:xfrm rot="21469723" flipH="1">
                <a:off x="2954" y="1641"/>
                <a:ext cx="289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1" name="Line 39"/>
              <p:cNvSpPr>
                <a:spLocks noChangeShapeType="1"/>
              </p:cNvSpPr>
              <p:nvPr/>
            </p:nvSpPr>
            <p:spPr bwMode="auto">
              <a:xfrm rot="21469723" flipH="1">
                <a:off x="2963" y="1805"/>
                <a:ext cx="0" cy="37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2" name="Line 40"/>
              <p:cNvSpPr>
                <a:spLocks noChangeShapeType="1"/>
              </p:cNvSpPr>
              <p:nvPr/>
            </p:nvSpPr>
            <p:spPr bwMode="auto">
              <a:xfrm rot="21469723" flipH="1">
                <a:off x="2970" y="2020"/>
                <a:ext cx="287" cy="15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3" name="Line 41"/>
              <p:cNvSpPr>
                <a:spLocks noChangeShapeType="1"/>
              </p:cNvSpPr>
              <p:nvPr/>
            </p:nvSpPr>
            <p:spPr bwMode="auto">
              <a:xfrm rot="21469723" flipH="1">
                <a:off x="3250" y="1636"/>
                <a:ext cx="0" cy="37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4" name="Line 42"/>
              <p:cNvSpPr>
                <a:spLocks noChangeShapeType="1"/>
              </p:cNvSpPr>
              <p:nvPr/>
            </p:nvSpPr>
            <p:spPr bwMode="auto">
              <a:xfrm rot="21469723" flipH="1">
                <a:off x="1903" y="1908"/>
                <a:ext cx="2024" cy="57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5" name="Line 43"/>
              <p:cNvSpPr>
                <a:spLocks noChangeShapeType="1"/>
              </p:cNvSpPr>
              <p:nvPr/>
            </p:nvSpPr>
            <p:spPr bwMode="auto">
              <a:xfrm rot="21469723" flipH="1">
                <a:off x="3255" y="1887"/>
                <a:ext cx="663" cy="1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6" name="Line 44"/>
              <p:cNvSpPr>
                <a:spLocks noChangeShapeType="1"/>
              </p:cNvSpPr>
              <p:nvPr/>
            </p:nvSpPr>
            <p:spPr bwMode="auto">
              <a:xfrm rot="21469723" flipH="1">
                <a:off x="3789" y="1872"/>
                <a:ext cx="129" cy="1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7" name="Line 45"/>
              <p:cNvSpPr>
                <a:spLocks noChangeShapeType="1"/>
              </p:cNvSpPr>
              <p:nvPr/>
            </p:nvSpPr>
            <p:spPr bwMode="auto">
              <a:xfrm rot="-130277" flipH="1" flipV="1">
                <a:off x="3912" y="1658"/>
                <a:ext cx="0" cy="21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8" name="Line 46"/>
              <p:cNvSpPr>
                <a:spLocks noChangeShapeType="1"/>
              </p:cNvSpPr>
              <p:nvPr/>
            </p:nvSpPr>
            <p:spPr bwMode="auto">
              <a:xfrm rot="-130277" flipH="1" flipV="1">
                <a:off x="1893" y="1683"/>
                <a:ext cx="2019" cy="2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159" name="Line 49"/>
              <p:cNvSpPr>
                <a:spLocks noChangeShapeType="1"/>
              </p:cNvSpPr>
              <p:nvPr/>
            </p:nvSpPr>
            <p:spPr bwMode="auto">
              <a:xfrm rot="-130277">
                <a:off x="3156" y="1880"/>
                <a:ext cx="97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47160" name="Group 51"/>
              <p:cNvGrpSpPr>
                <a:grpSpLocks/>
              </p:cNvGrpSpPr>
              <p:nvPr/>
            </p:nvGrpSpPr>
            <p:grpSpPr bwMode="auto">
              <a:xfrm rot="21469723" flipH="1">
                <a:off x="3899" y="1791"/>
                <a:ext cx="106" cy="154"/>
                <a:chOff x="367" y="2172"/>
                <a:chExt cx="166" cy="242"/>
              </a:xfrm>
            </p:grpSpPr>
            <p:sp>
              <p:nvSpPr>
                <p:cNvPr id="47164" name="Line 52"/>
                <p:cNvSpPr>
                  <a:spLocks noChangeShapeType="1"/>
                </p:cNvSpPr>
                <p:nvPr/>
              </p:nvSpPr>
              <p:spPr bwMode="auto">
                <a:xfrm flipV="1">
                  <a:off x="367" y="2198"/>
                  <a:ext cx="161" cy="11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65" name="Line 53"/>
                <p:cNvSpPr>
                  <a:spLocks noChangeShapeType="1"/>
                </p:cNvSpPr>
                <p:nvPr/>
              </p:nvSpPr>
              <p:spPr bwMode="auto">
                <a:xfrm>
                  <a:off x="374" y="2313"/>
                  <a:ext cx="155" cy="5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66" name="Oval 54"/>
                <p:cNvSpPr>
                  <a:spLocks noChangeArrowheads="1"/>
                </p:cNvSpPr>
                <p:nvPr/>
              </p:nvSpPr>
              <p:spPr bwMode="auto">
                <a:xfrm>
                  <a:off x="492" y="2259"/>
                  <a:ext cx="40" cy="66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67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501" y="2172"/>
                  <a:ext cx="15" cy="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68" name="Line 56"/>
                <p:cNvSpPr>
                  <a:spLocks noChangeShapeType="1"/>
                </p:cNvSpPr>
                <p:nvPr/>
              </p:nvSpPr>
              <p:spPr bwMode="auto">
                <a:xfrm flipH="1">
                  <a:off x="474" y="2188"/>
                  <a:ext cx="10" cy="3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69" name="Line 57"/>
                <p:cNvSpPr>
                  <a:spLocks noChangeShapeType="1"/>
                </p:cNvSpPr>
                <p:nvPr/>
              </p:nvSpPr>
              <p:spPr bwMode="auto">
                <a:xfrm flipH="1">
                  <a:off x="442" y="2215"/>
                  <a:ext cx="12" cy="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70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410" y="2237"/>
                  <a:ext cx="10" cy="2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71" name="Line 59"/>
                <p:cNvSpPr>
                  <a:spLocks noChangeShapeType="1"/>
                </p:cNvSpPr>
                <p:nvPr/>
              </p:nvSpPr>
              <p:spPr bwMode="auto">
                <a:xfrm>
                  <a:off x="524" y="2381"/>
                  <a:ext cx="5" cy="3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72" name="Line 60"/>
                <p:cNvSpPr>
                  <a:spLocks noChangeShapeType="1"/>
                </p:cNvSpPr>
                <p:nvPr/>
              </p:nvSpPr>
              <p:spPr bwMode="auto">
                <a:xfrm>
                  <a:off x="483" y="2369"/>
                  <a:ext cx="1" cy="2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73" name="Line 61"/>
                <p:cNvSpPr>
                  <a:spLocks noChangeShapeType="1"/>
                </p:cNvSpPr>
                <p:nvPr/>
              </p:nvSpPr>
              <p:spPr bwMode="auto">
                <a:xfrm>
                  <a:off x="412" y="2336"/>
                  <a:ext cx="5" cy="1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74" name="Line 62"/>
                <p:cNvSpPr>
                  <a:spLocks noChangeShapeType="1"/>
                </p:cNvSpPr>
                <p:nvPr/>
              </p:nvSpPr>
              <p:spPr bwMode="auto">
                <a:xfrm>
                  <a:off x="451" y="2351"/>
                  <a:ext cx="1" cy="1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75" name="Arc 63"/>
                <p:cNvSpPr>
                  <a:spLocks/>
                </p:cNvSpPr>
                <p:nvPr/>
              </p:nvSpPr>
              <p:spPr bwMode="auto">
                <a:xfrm>
                  <a:off x="488" y="2238"/>
                  <a:ext cx="45" cy="118"/>
                </a:xfrm>
                <a:custGeom>
                  <a:avLst/>
                  <a:gdLst>
                    <a:gd name="T0" fmla="*/ 0 w 22971"/>
                    <a:gd name="T1" fmla="*/ 0 h 43033"/>
                    <a:gd name="T2" fmla="*/ 0 w 22971"/>
                    <a:gd name="T3" fmla="*/ 0 h 43033"/>
                    <a:gd name="T4" fmla="*/ 0 w 22971"/>
                    <a:gd name="T5" fmla="*/ 0 h 43033"/>
                    <a:gd name="T6" fmla="*/ 0 60000 65536"/>
                    <a:gd name="T7" fmla="*/ 0 60000 65536"/>
                    <a:gd name="T8" fmla="*/ 0 60000 65536"/>
                    <a:gd name="T9" fmla="*/ 0 w 22971"/>
                    <a:gd name="T10" fmla="*/ 0 h 43033"/>
                    <a:gd name="T11" fmla="*/ 22971 w 22971"/>
                    <a:gd name="T12" fmla="*/ 43033 h 4303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2971" h="43033" fill="none" extrusionOk="0">
                      <a:moveTo>
                        <a:pt x="4050" y="-1"/>
                      </a:moveTo>
                      <a:cubicBezTo>
                        <a:pt x="14859" y="1350"/>
                        <a:pt x="22971" y="10539"/>
                        <a:pt x="22971" y="21433"/>
                      </a:cubicBezTo>
                      <a:cubicBezTo>
                        <a:pt x="22971" y="33362"/>
                        <a:pt x="13300" y="43033"/>
                        <a:pt x="1371" y="43033"/>
                      </a:cubicBezTo>
                      <a:cubicBezTo>
                        <a:pt x="913" y="43033"/>
                        <a:pt x="456" y="43018"/>
                        <a:pt x="-1" y="42989"/>
                      </a:cubicBezTo>
                    </a:path>
                    <a:path w="22971" h="43033" stroke="0" extrusionOk="0">
                      <a:moveTo>
                        <a:pt x="4050" y="-1"/>
                      </a:moveTo>
                      <a:cubicBezTo>
                        <a:pt x="14859" y="1350"/>
                        <a:pt x="22971" y="10539"/>
                        <a:pt x="22971" y="21433"/>
                      </a:cubicBezTo>
                      <a:cubicBezTo>
                        <a:pt x="22971" y="33362"/>
                        <a:pt x="13300" y="43033"/>
                        <a:pt x="1371" y="43033"/>
                      </a:cubicBezTo>
                      <a:cubicBezTo>
                        <a:pt x="913" y="43033"/>
                        <a:pt x="456" y="43018"/>
                        <a:pt x="-1" y="42989"/>
                      </a:cubicBezTo>
                      <a:lnTo>
                        <a:pt x="1371" y="21433"/>
                      </a:lnTo>
                      <a:lnTo>
                        <a:pt x="4050" y="-1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7161" name="Oval 64"/>
              <p:cNvSpPr>
                <a:spLocks noChangeArrowheads="1"/>
              </p:cNvSpPr>
              <p:nvPr/>
            </p:nvSpPr>
            <p:spPr bwMode="auto">
              <a:xfrm rot="20813694" flipH="1">
                <a:off x="3033" y="1841"/>
                <a:ext cx="30" cy="29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69850" tIns="33338" rIns="69850" bIns="33338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7162" name="Line 68"/>
              <p:cNvSpPr>
                <a:spLocks noChangeShapeType="1"/>
              </p:cNvSpPr>
              <p:nvPr/>
            </p:nvSpPr>
            <p:spPr bwMode="auto">
              <a:xfrm rot="21469723" flipH="1">
                <a:off x="2637" y="2087"/>
                <a:ext cx="326" cy="5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47163" name="Line 75"/>
              <p:cNvSpPr>
                <a:spLocks noChangeShapeType="1"/>
              </p:cNvSpPr>
              <p:nvPr/>
            </p:nvSpPr>
            <p:spPr bwMode="auto">
              <a:xfrm rot="-130277" flipH="1" flipV="1">
                <a:off x="2388" y="1831"/>
                <a:ext cx="566" cy="38"/>
              </a:xfrm>
              <a:prstGeom prst="line">
                <a:avLst/>
              </a:prstGeom>
              <a:noFill/>
              <a:ln w="38100">
                <a:solidFill>
                  <a:srgbClr val="24248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47112" name="Group 79"/>
            <p:cNvGrpSpPr>
              <a:grpSpLocks/>
            </p:cNvGrpSpPr>
            <p:nvPr/>
          </p:nvGrpSpPr>
          <p:grpSpPr bwMode="auto">
            <a:xfrm>
              <a:off x="4727" y="766"/>
              <a:ext cx="146" cy="233"/>
              <a:chOff x="3759" y="1461"/>
              <a:chExt cx="310" cy="371"/>
            </a:xfrm>
          </p:grpSpPr>
          <p:grpSp>
            <p:nvGrpSpPr>
              <p:cNvPr id="47113" name="Group 80"/>
              <p:cNvGrpSpPr>
                <a:grpSpLocks/>
              </p:cNvGrpSpPr>
              <p:nvPr/>
            </p:nvGrpSpPr>
            <p:grpSpPr bwMode="auto">
              <a:xfrm>
                <a:off x="3833" y="1461"/>
                <a:ext cx="164" cy="291"/>
                <a:chOff x="3833" y="1461"/>
                <a:chExt cx="164" cy="291"/>
              </a:xfrm>
            </p:grpSpPr>
            <p:sp>
              <p:nvSpPr>
                <p:cNvPr id="47140" name="Freeform 81"/>
                <p:cNvSpPr>
                  <a:spLocks/>
                </p:cNvSpPr>
                <p:nvPr/>
              </p:nvSpPr>
              <p:spPr bwMode="auto">
                <a:xfrm>
                  <a:off x="3833" y="1529"/>
                  <a:ext cx="164" cy="223"/>
                </a:xfrm>
                <a:custGeom>
                  <a:avLst/>
                  <a:gdLst>
                    <a:gd name="T0" fmla="*/ 138 w 164"/>
                    <a:gd name="T1" fmla="*/ 76 h 223"/>
                    <a:gd name="T2" fmla="*/ 145 w 164"/>
                    <a:gd name="T3" fmla="*/ 88 h 223"/>
                    <a:gd name="T4" fmla="*/ 154 w 164"/>
                    <a:gd name="T5" fmla="*/ 104 h 223"/>
                    <a:gd name="T6" fmla="*/ 160 w 164"/>
                    <a:gd name="T7" fmla="*/ 116 h 223"/>
                    <a:gd name="T8" fmla="*/ 163 w 164"/>
                    <a:gd name="T9" fmla="*/ 132 h 223"/>
                    <a:gd name="T10" fmla="*/ 163 w 164"/>
                    <a:gd name="T11" fmla="*/ 145 h 223"/>
                    <a:gd name="T12" fmla="*/ 160 w 164"/>
                    <a:gd name="T13" fmla="*/ 165 h 223"/>
                    <a:gd name="T14" fmla="*/ 153 w 164"/>
                    <a:gd name="T15" fmla="*/ 180 h 223"/>
                    <a:gd name="T16" fmla="*/ 142 w 164"/>
                    <a:gd name="T17" fmla="*/ 196 h 223"/>
                    <a:gd name="T18" fmla="*/ 127 w 164"/>
                    <a:gd name="T19" fmla="*/ 207 h 223"/>
                    <a:gd name="T20" fmla="*/ 114 w 164"/>
                    <a:gd name="T21" fmla="*/ 214 h 223"/>
                    <a:gd name="T22" fmla="*/ 100 w 164"/>
                    <a:gd name="T23" fmla="*/ 220 h 223"/>
                    <a:gd name="T24" fmla="*/ 79 w 164"/>
                    <a:gd name="T25" fmla="*/ 222 h 223"/>
                    <a:gd name="T26" fmla="*/ 60 w 164"/>
                    <a:gd name="T27" fmla="*/ 220 h 223"/>
                    <a:gd name="T28" fmla="*/ 48 w 164"/>
                    <a:gd name="T29" fmla="*/ 215 h 223"/>
                    <a:gd name="T30" fmla="*/ 35 w 164"/>
                    <a:gd name="T31" fmla="*/ 208 h 223"/>
                    <a:gd name="T32" fmla="*/ 25 w 164"/>
                    <a:gd name="T33" fmla="*/ 200 h 223"/>
                    <a:gd name="T34" fmla="*/ 16 w 164"/>
                    <a:gd name="T35" fmla="*/ 190 h 223"/>
                    <a:gd name="T36" fmla="*/ 10 w 164"/>
                    <a:gd name="T37" fmla="*/ 181 h 223"/>
                    <a:gd name="T38" fmla="*/ 6 w 164"/>
                    <a:gd name="T39" fmla="*/ 170 h 223"/>
                    <a:gd name="T40" fmla="*/ 2 w 164"/>
                    <a:gd name="T41" fmla="*/ 159 h 223"/>
                    <a:gd name="T42" fmla="*/ 0 w 164"/>
                    <a:gd name="T43" fmla="*/ 145 h 223"/>
                    <a:gd name="T44" fmla="*/ 1 w 164"/>
                    <a:gd name="T45" fmla="*/ 131 h 223"/>
                    <a:gd name="T46" fmla="*/ 5 w 164"/>
                    <a:gd name="T47" fmla="*/ 118 h 223"/>
                    <a:gd name="T48" fmla="*/ 10 w 164"/>
                    <a:gd name="T49" fmla="*/ 103 h 223"/>
                    <a:gd name="T50" fmla="*/ 19 w 164"/>
                    <a:gd name="T51" fmla="*/ 87 h 223"/>
                    <a:gd name="T52" fmla="*/ 24 w 164"/>
                    <a:gd name="T53" fmla="*/ 76 h 223"/>
                    <a:gd name="T54" fmla="*/ 29 w 164"/>
                    <a:gd name="T55" fmla="*/ 63 h 223"/>
                    <a:gd name="T56" fmla="*/ 34 w 164"/>
                    <a:gd name="T57" fmla="*/ 47 h 223"/>
                    <a:gd name="T58" fmla="*/ 37 w 164"/>
                    <a:gd name="T59" fmla="*/ 33 h 223"/>
                    <a:gd name="T60" fmla="*/ 40 w 164"/>
                    <a:gd name="T61" fmla="*/ 18 h 223"/>
                    <a:gd name="T62" fmla="*/ 40 w 164"/>
                    <a:gd name="T63" fmla="*/ 0 h 223"/>
                    <a:gd name="T64" fmla="*/ 117 w 164"/>
                    <a:gd name="T65" fmla="*/ 0 h 223"/>
                    <a:gd name="T66" fmla="*/ 117 w 164"/>
                    <a:gd name="T67" fmla="*/ 15 h 223"/>
                    <a:gd name="T68" fmla="*/ 121 w 164"/>
                    <a:gd name="T69" fmla="*/ 34 h 223"/>
                    <a:gd name="T70" fmla="*/ 126 w 164"/>
                    <a:gd name="T71" fmla="*/ 49 h 223"/>
                    <a:gd name="T72" fmla="*/ 131 w 164"/>
                    <a:gd name="T73" fmla="*/ 63 h 223"/>
                    <a:gd name="T74" fmla="*/ 138 w 164"/>
                    <a:gd name="T75" fmla="*/ 76 h 22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64"/>
                    <a:gd name="T115" fmla="*/ 0 h 223"/>
                    <a:gd name="T116" fmla="*/ 164 w 164"/>
                    <a:gd name="T117" fmla="*/ 223 h 22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64" h="223">
                      <a:moveTo>
                        <a:pt x="138" y="76"/>
                      </a:moveTo>
                      <a:lnTo>
                        <a:pt x="145" y="88"/>
                      </a:lnTo>
                      <a:lnTo>
                        <a:pt x="154" y="104"/>
                      </a:lnTo>
                      <a:lnTo>
                        <a:pt x="160" y="116"/>
                      </a:lnTo>
                      <a:lnTo>
                        <a:pt x="163" y="132"/>
                      </a:lnTo>
                      <a:lnTo>
                        <a:pt x="163" y="145"/>
                      </a:lnTo>
                      <a:lnTo>
                        <a:pt x="160" y="165"/>
                      </a:lnTo>
                      <a:lnTo>
                        <a:pt x="153" y="180"/>
                      </a:lnTo>
                      <a:lnTo>
                        <a:pt x="142" y="196"/>
                      </a:lnTo>
                      <a:lnTo>
                        <a:pt x="127" y="207"/>
                      </a:lnTo>
                      <a:lnTo>
                        <a:pt x="114" y="214"/>
                      </a:lnTo>
                      <a:lnTo>
                        <a:pt x="100" y="220"/>
                      </a:lnTo>
                      <a:lnTo>
                        <a:pt x="79" y="222"/>
                      </a:lnTo>
                      <a:lnTo>
                        <a:pt x="60" y="220"/>
                      </a:lnTo>
                      <a:lnTo>
                        <a:pt x="48" y="215"/>
                      </a:lnTo>
                      <a:lnTo>
                        <a:pt x="35" y="208"/>
                      </a:lnTo>
                      <a:lnTo>
                        <a:pt x="25" y="200"/>
                      </a:lnTo>
                      <a:lnTo>
                        <a:pt x="16" y="190"/>
                      </a:lnTo>
                      <a:lnTo>
                        <a:pt x="10" y="181"/>
                      </a:lnTo>
                      <a:lnTo>
                        <a:pt x="6" y="170"/>
                      </a:lnTo>
                      <a:lnTo>
                        <a:pt x="2" y="159"/>
                      </a:lnTo>
                      <a:lnTo>
                        <a:pt x="0" y="145"/>
                      </a:lnTo>
                      <a:lnTo>
                        <a:pt x="1" y="131"/>
                      </a:lnTo>
                      <a:lnTo>
                        <a:pt x="5" y="118"/>
                      </a:lnTo>
                      <a:lnTo>
                        <a:pt x="10" y="103"/>
                      </a:lnTo>
                      <a:lnTo>
                        <a:pt x="19" y="87"/>
                      </a:lnTo>
                      <a:lnTo>
                        <a:pt x="24" y="76"/>
                      </a:lnTo>
                      <a:lnTo>
                        <a:pt x="29" y="63"/>
                      </a:lnTo>
                      <a:lnTo>
                        <a:pt x="34" y="47"/>
                      </a:lnTo>
                      <a:lnTo>
                        <a:pt x="37" y="33"/>
                      </a:lnTo>
                      <a:lnTo>
                        <a:pt x="40" y="18"/>
                      </a:lnTo>
                      <a:lnTo>
                        <a:pt x="40" y="0"/>
                      </a:lnTo>
                      <a:lnTo>
                        <a:pt x="117" y="0"/>
                      </a:lnTo>
                      <a:lnTo>
                        <a:pt x="117" y="15"/>
                      </a:lnTo>
                      <a:lnTo>
                        <a:pt x="121" y="34"/>
                      </a:lnTo>
                      <a:lnTo>
                        <a:pt x="126" y="49"/>
                      </a:lnTo>
                      <a:lnTo>
                        <a:pt x="131" y="63"/>
                      </a:lnTo>
                      <a:lnTo>
                        <a:pt x="138" y="76"/>
                      </a:lnTo>
                    </a:path>
                  </a:pathLst>
                </a:custGeom>
                <a:solidFill>
                  <a:srgbClr val="FFFFF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7141" name="Group 82"/>
                <p:cNvGrpSpPr>
                  <a:grpSpLocks/>
                </p:cNvGrpSpPr>
                <p:nvPr/>
              </p:nvGrpSpPr>
              <p:grpSpPr bwMode="auto">
                <a:xfrm>
                  <a:off x="3873" y="1461"/>
                  <a:ext cx="77" cy="72"/>
                  <a:chOff x="3873" y="1461"/>
                  <a:chExt cx="77" cy="72"/>
                </a:xfrm>
              </p:grpSpPr>
              <p:sp>
                <p:nvSpPr>
                  <p:cNvPr id="47142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1461"/>
                    <a:ext cx="44" cy="3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143" name="Freeform 84"/>
                  <p:cNvSpPr>
                    <a:spLocks/>
                  </p:cNvSpPr>
                  <p:nvPr/>
                </p:nvSpPr>
                <p:spPr bwMode="auto">
                  <a:xfrm>
                    <a:off x="3873" y="1512"/>
                    <a:ext cx="77" cy="21"/>
                  </a:xfrm>
                  <a:custGeom>
                    <a:avLst/>
                    <a:gdLst>
                      <a:gd name="T0" fmla="*/ 76 w 77"/>
                      <a:gd name="T1" fmla="*/ 20 h 21"/>
                      <a:gd name="T2" fmla="*/ 76 w 77"/>
                      <a:gd name="T3" fmla="*/ 0 h 21"/>
                      <a:gd name="T4" fmla="*/ 59 w 77"/>
                      <a:gd name="T5" fmla="*/ 0 h 21"/>
                      <a:gd name="T6" fmla="*/ 0 w 77"/>
                      <a:gd name="T7" fmla="*/ 13 h 21"/>
                      <a:gd name="T8" fmla="*/ 0 w 77"/>
                      <a:gd name="T9" fmla="*/ 20 h 21"/>
                      <a:gd name="T10" fmla="*/ 76 w 77"/>
                      <a:gd name="T11" fmla="*/ 20 h 21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77"/>
                      <a:gd name="T19" fmla="*/ 0 h 21"/>
                      <a:gd name="T20" fmla="*/ 77 w 77"/>
                      <a:gd name="T21" fmla="*/ 21 h 21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77" h="21">
                        <a:moveTo>
                          <a:pt x="76" y="20"/>
                        </a:move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3"/>
                        </a:lnTo>
                        <a:lnTo>
                          <a:pt x="0" y="20"/>
                        </a:lnTo>
                        <a:lnTo>
                          <a:pt x="76" y="2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144" name="Freeform 85"/>
                  <p:cNvSpPr>
                    <a:spLocks/>
                  </p:cNvSpPr>
                  <p:nvPr/>
                </p:nvSpPr>
                <p:spPr bwMode="auto">
                  <a:xfrm>
                    <a:off x="3873" y="1498"/>
                    <a:ext cx="77" cy="28"/>
                  </a:xfrm>
                  <a:custGeom>
                    <a:avLst/>
                    <a:gdLst>
                      <a:gd name="T0" fmla="*/ 59 w 77"/>
                      <a:gd name="T1" fmla="*/ 13 h 28"/>
                      <a:gd name="T2" fmla="*/ 76 w 77"/>
                      <a:gd name="T3" fmla="*/ 13 h 28"/>
                      <a:gd name="T4" fmla="*/ 76 w 77"/>
                      <a:gd name="T5" fmla="*/ 0 h 28"/>
                      <a:gd name="T6" fmla="*/ 59 w 77"/>
                      <a:gd name="T7" fmla="*/ 0 h 28"/>
                      <a:gd name="T8" fmla="*/ 0 w 77"/>
                      <a:gd name="T9" fmla="*/ 13 h 28"/>
                      <a:gd name="T10" fmla="*/ 0 w 77"/>
                      <a:gd name="T11" fmla="*/ 27 h 28"/>
                      <a:gd name="T12" fmla="*/ 59 w 77"/>
                      <a:gd name="T13" fmla="*/ 13 h 2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7"/>
                      <a:gd name="T22" fmla="*/ 0 h 28"/>
                      <a:gd name="T23" fmla="*/ 77 w 77"/>
                      <a:gd name="T24" fmla="*/ 28 h 2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7" h="28">
                        <a:moveTo>
                          <a:pt x="59" y="13"/>
                        </a:moveTo>
                        <a:lnTo>
                          <a:pt x="76" y="13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3"/>
                        </a:lnTo>
                        <a:lnTo>
                          <a:pt x="0" y="27"/>
                        </a:lnTo>
                        <a:lnTo>
                          <a:pt x="59" y="13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145" name="Freeform 86"/>
                  <p:cNvSpPr>
                    <a:spLocks/>
                  </p:cNvSpPr>
                  <p:nvPr/>
                </p:nvSpPr>
                <p:spPr bwMode="auto">
                  <a:xfrm>
                    <a:off x="3873" y="1484"/>
                    <a:ext cx="77" cy="29"/>
                  </a:xfrm>
                  <a:custGeom>
                    <a:avLst/>
                    <a:gdLst>
                      <a:gd name="T0" fmla="*/ 59 w 77"/>
                      <a:gd name="T1" fmla="*/ 14 h 29"/>
                      <a:gd name="T2" fmla="*/ 76 w 77"/>
                      <a:gd name="T3" fmla="*/ 14 h 29"/>
                      <a:gd name="T4" fmla="*/ 76 w 77"/>
                      <a:gd name="T5" fmla="*/ 0 h 29"/>
                      <a:gd name="T6" fmla="*/ 59 w 77"/>
                      <a:gd name="T7" fmla="*/ 0 h 29"/>
                      <a:gd name="T8" fmla="*/ 0 w 77"/>
                      <a:gd name="T9" fmla="*/ 14 h 29"/>
                      <a:gd name="T10" fmla="*/ 0 w 77"/>
                      <a:gd name="T11" fmla="*/ 28 h 29"/>
                      <a:gd name="T12" fmla="*/ 59 w 77"/>
                      <a:gd name="T13" fmla="*/ 14 h 29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7"/>
                      <a:gd name="T22" fmla="*/ 0 h 29"/>
                      <a:gd name="T23" fmla="*/ 77 w 77"/>
                      <a:gd name="T24" fmla="*/ 29 h 29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7" h="29">
                        <a:moveTo>
                          <a:pt x="59" y="14"/>
                        </a:moveTo>
                        <a:lnTo>
                          <a:pt x="76" y="14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4"/>
                        </a:lnTo>
                        <a:lnTo>
                          <a:pt x="0" y="28"/>
                        </a:lnTo>
                        <a:lnTo>
                          <a:pt x="59" y="14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146" name="Freeform 87"/>
                  <p:cNvSpPr>
                    <a:spLocks/>
                  </p:cNvSpPr>
                  <p:nvPr/>
                </p:nvSpPr>
                <p:spPr bwMode="auto">
                  <a:xfrm>
                    <a:off x="3873" y="1471"/>
                    <a:ext cx="77" cy="28"/>
                  </a:xfrm>
                  <a:custGeom>
                    <a:avLst/>
                    <a:gdLst>
                      <a:gd name="T0" fmla="*/ 59 w 77"/>
                      <a:gd name="T1" fmla="*/ 14 h 28"/>
                      <a:gd name="T2" fmla="*/ 61 w 77"/>
                      <a:gd name="T3" fmla="*/ 13 h 28"/>
                      <a:gd name="T4" fmla="*/ 76 w 77"/>
                      <a:gd name="T5" fmla="*/ 14 h 28"/>
                      <a:gd name="T6" fmla="*/ 76 w 77"/>
                      <a:gd name="T7" fmla="*/ 0 h 28"/>
                      <a:gd name="T8" fmla="*/ 59 w 77"/>
                      <a:gd name="T9" fmla="*/ 0 h 28"/>
                      <a:gd name="T10" fmla="*/ 0 w 77"/>
                      <a:gd name="T11" fmla="*/ 14 h 28"/>
                      <a:gd name="T12" fmla="*/ 0 w 77"/>
                      <a:gd name="T13" fmla="*/ 27 h 28"/>
                      <a:gd name="T14" fmla="*/ 59 w 77"/>
                      <a:gd name="T15" fmla="*/ 14 h 2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77"/>
                      <a:gd name="T25" fmla="*/ 0 h 28"/>
                      <a:gd name="T26" fmla="*/ 77 w 77"/>
                      <a:gd name="T27" fmla="*/ 28 h 2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77" h="28">
                        <a:moveTo>
                          <a:pt x="59" y="14"/>
                        </a:moveTo>
                        <a:lnTo>
                          <a:pt x="61" y="13"/>
                        </a:lnTo>
                        <a:lnTo>
                          <a:pt x="76" y="14"/>
                        </a:lnTo>
                        <a:lnTo>
                          <a:pt x="76" y="0"/>
                        </a:lnTo>
                        <a:lnTo>
                          <a:pt x="59" y="0"/>
                        </a:lnTo>
                        <a:lnTo>
                          <a:pt x="0" y="14"/>
                        </a:lnTo>
                        <a:lnTo>
                          <a:pt x="0" y="27"/>
                        </a:lnTo>
                        <a:lnTo>
                          <a:pt x="59" y="14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47147" name="Freeform 88"/>
                  <p:cNvSpPr>
                    <a:spLocks/>
                  </p:cNvSpPr>
                  <p:nvPr/>
                </p:nvSpPr>
                <p:spPr bwMode="auto">
                  <a:xfrm>
                    <a:off x="3873" y="1463"/>
                    <a:ext cx="77" cy="22"/>
                  </a:xfrm>
                  <a:custGeom>
                    <a:avLst/>
                    <a:gdLst>
                      <a:gd name="T0" fmla="*/ 59 w 77"/>
                      <a:gd name="T1" fmla="*/ 7 h 22"/>
                      <a:gd name="T2" fmla="*/ 76 w 77"/>
                      <a:gd name="T3" fmla="*/ 7 h 22"/>
                      <a:gd name="T4" fmla="*/ 68 w 77"/>
                      <a:gd name="T5" fmla="*/ 0 h 22"/>
                      <a:gd name="T6" fmla="*/ 9 w 77"/>
                      <a:gd name="T7" fmla="*/ 0 h 22"/>
                      <a:gd name="T8" fmla="*/ 0 w 77"/>
                      <a:gd name="T9" fmla="*/ 7 h 22"/>
                      <a:gd name="T10" fmla="*/ 0 w 77"/>
                      <a:gd name="T11" fmla="*/ 21 h 22"/>
                      <a:gd name="T12" fmla="*/ 59 w 77"/>
                      <a:gd name="T13" fmla="*/ 7 h 2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7"/>
                      <a:gd name="T22" fmla="*/ 0 h 22"/>
                      <a:gd name="T23" fmla="*/ 77 w 77"/>
                      <a:gd name="T24" fmla="*/ 22 h 2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7" h="22">
                        <a:moveTo>
                          <a:pt x="59" y="7"/>
                        </a:moveTo>
                        <a:lnTo>
                          <a:pt x="76" y="7"/>
                        </a:lnTo>
                        <a:lnTo>
                          <a:pt x="68" y="0"/>
                        </a:lnTo>
                        <a:lnTo>
                          <a:pt x="9" y="0"/>
                        </a:lnTo>
                        <a:lnTo>
                          <a:pt x="0" y="7"/>
                        </a:lnTo>
                        <a:lnTo>
                          <a:pt x="0" y="21"/>
                        </a:lnTo>
                        <a:lnTo>
                          <a:pt x="59" y="7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47114" name="Group 89"/>
              <p:cNvGrpSpPr>
                <a:grpSpLocks/>
              </p:cNvGrpSpPr>
              <p:nvPr/>
            </p:nvGrpSpPr>
            <p:grpSpPr bwMode="auto">
              <a:xfrm>
                <a:off x="3759" y="1584"/>
                <a:ext cx="310" cy="248"/>
                <a:chOff x="3759" y="1584"/>
                <a:chExt cx="310" cy="248"/>
              </a:xfrm>
            </p:grpSpPr>
            <p:sp>
              <p:nvSpPr>
                <p:cNvPr id="47115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3841" y="1748"/>
                  <a:ext cx="19" cy="5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16" name="Line 91"/>
                <p:cNvSpPr>
                  <a:spLocks noChangeShapeType="1"/>
                </p:cNvSpPr>
                <p:nvPr/>
              </p:nvSpPr>
              <p:spPr bwMode="auto">
                <a:xfrm flipV="1">
                  <a:off x="3873" y="1759"/>
                  <a:ext cx="0" cy="3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17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3892" y="1763"/>
                  <a:ext cx="3" cy="6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18" name="Line 93"/>
                <p:cNvSpPr>
                  <a:spLocks noChangeShapeType="1"/>
                </p:cNvSpPr>
                <p:nvPr/>
              </p:nvSpPr>
              <p:spPr bwMode="auto">
                <a:xfrm flipH="1" flipV="1">
                  <a:off x="3911" y="1765"/>
                  <a:ext cx="7" cy="3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19" name="Line 94"/>
                <p:cNvSpPr>
                  <a:spLocks noChangeShapeType="1"/>
                </p:cNvSpPr>
                <p:nvPr/>
              </p:nvSpPr>
              <p:spPr bwMode="auto">
                <a:xfrm flipH="1" flipV="1">
                  <a:off x="3928" y="1765"/>
                  <a:ext cx="14" cy="6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0" name="Line 95"/>
                <p:cNvSpPr>
                  <a:spLocks noChangeShapeType="1"/>
                </p:cNvSpPr>
                <p:nvPr/>
              </p:nvSpPr>
              <p:spPr bwMode="auto">
                <a:xfrm>
                  <a:off x="3954" y="1772"/>
                  <a:ext cx="2" cy="1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1" name="Line 96"/>
                <p:cNvSpPr>
                  <a:spLocks noChangeShapeType="1"/>
                </p:cNvSpPr>
                <p:nvPr/>
              </p:nvSpPr>
              <p:spPr bwMode="auto">
                <a:xfrm>
                  <a:off x="3973" y="1758"/>
                  <a:ext cx="14" cy="4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2" name="Line 97"/>
                <p:cNvSpPr>
                  <a:spLocks noChangeShapeType="1"/>
                </p:cNvSpPr>
                <p:nvPr/>
              </p:nvSpPr>
              <p:spPr bwMode="auto">
                <a:xfrm>
                  <a:off x="3990" y="1747"/>
                  <a:ext cx="1" cy="1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3" name="Line 98"/>
                <p:cNvSpPr>
                  <a:spLocks noChangeShapeType="1"/>
                </p:cNvSpPr>
                <p:nvPr/>
              </p:nvSpPr>
              <p:spPr bwMode="auto">
                <a:xfrm>
                  <a:off x="4002" y="1731"/>
                  <a:ext cx="32" cy="2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4" name="Line 99"/>
                <p:cNvSpPr>
                  <a:spLocks noChangeShapeType="1"/>
                </p:cNvSpPr>
                <p:nvPr/>
              </p:nvSpPr>
              <p:spPr bwMode="auto">
                <a:xfrm>
                  <a:off x="4014" y="1716"/>
                  <a:ext cx="12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5" name="Line 100"/>
                <p:cNvSpPr>
                  <a:spLocks noChangeShapeType="1"/>
                </p:cNvSpPr>
                <p:nvPr/>
              </p:nvSpPr>
              <p:spPr bwMode="auto">
                <a:xfrm>
                  <a:off x="4018" y="1700"/>
                  <a:ext cx="42" cy="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6" name="Line 101"/>
                <p:cNvSpPr>
                  <a:spLocks noChangeShapeType="1"/>
                </p:cNvSpPr>
                <p:nvPr/>
              </p:nvSpPr>
              <p:spPr bwMode="auto">
                <a:xfrm>
                  <a:off x="4022" y="1676"/>
                  <a:ext cx="14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7" name="Line 102"/>
                <p:cNvSpPr>
                  <a:spLocks noChangeShapeType="1"/>
                </p:cNvSpPr>
                <p:nvPr/>
              </p:nvSpPr>
              <p:spPr bwMode="auto">
                <a:xfrm>
                  <a:off x="4022" y="1657"/>
                  <a:ext cx="47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8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4021" y="1627"/>
                  <a:ext cx="10" cy="1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29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4008" y="1589"/>
                  <a:ext cx="57" cy="3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0" name="Line 105"/>
                <p:cNvSpPr>
                  <a:spLocks noChangeShapeType="1"/>
                </p:cNvSpPr>
                <p:nvPr/>
              </p:nvSpPr>
              <p:spPr bwMode="auto">
                <a:xfrm flipV="1">
                  <a:off x="3998" y="1584"/>
                  <a:ext cx="7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1" name="Line 106"/>
                <p:cNvSpPr>
                  <a:spLocks noChangeShapeType="1"/>
                </p:cNvSpPr>
                <p:nvPr/>
              </p:nvSpPr>
              <p:spPr bwMode="auto">
                <a:xfrm flipH="1">
                  <a:off x="3794" y="1740"/>
                  <a:ext cx="48" cy="2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2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3802" y="1726"/>
                  <a:ext cx="28" cy="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3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3768" y="1709"/>
                  <a:ext cx="58" cy="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4" name="Line 109"/>
                <p:cNvSpPr>
                  <a:spLocks noChangeShapeType="1"/>
                </p:cNvSpPr>
                <p:nvPr/>
              </p:nvSpPr>
              <p:spPr bwMode="auto">
                <a:xfrm flipH="1">
                  <a:off x="3792" y="1685"/>
                  <a:ext cx="30" cy="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5" name="Line 110"/>
                <p:cNvSpPr>
                  <a:spLocks noChangeShapeType="1"/>
                </p:cNvSpPr>
                <p:nvPr/>
              </p:nvSpPr>
              <p:spPr bwMode="auto">
                <a:xfrm flipH="1">
                  <a:off x="3759" y="1666"/>
                  <a:ext cx="63" cy="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6" name="Line 111"/>
                <p:cNvSpPr>
                  <a:spLocks noChangeShapeType="1"/>
                </p:cNvSpPr>
                <p:nvPr/>
              </p:nvSpPr>
              <p:spPr bwMode="auto">
                <a:xfrm flipH="1" flipV="1">
                  <a:off x="3795" y="1636"/>
                  <a:ext cx="26" cy="1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7" name="Line 112"/>
                <p:cNvSpPr>
                  <a:spLocks noChangeShapeType="1"/>
                </p:cNvSpPr>
                <p:nvPr/>
              </p:nvSpPr>
              <p:spPr bwMode="auto">
                <a:xfrm flipH="1" flipV="1">
                  <a:off x="3762" y="1598"/>
                  <a:ext cx="72" cy="3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8" name="Line 113"/>
                <p:cNvSpPr>
                  <a:spLocks noChangeShapeType="1"/>
                </p:cNvSpPr>
                <p:nvPr/>
              </p:nvSpPr>
              <p:spPr bwMode="auto">
                <a:xfrm flipH="1" flipV="1">
                  <a:off x="3821" y="1593"/>
                  <a:ext cx="23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139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3839" y="1739"/>
                  <a:ext cx="5" cy="2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47109" name="Rectangle 118"/>
          <p:cNvSpPr>
            <a:spLocks noChangeArrowheads="1"/>
          </p:cNvSpPr>
          <p:nvPr/>
        </p:nvSpPr>
        <p:spPr bwMode="auto">
          <a:xfrm>
            <a:off x="230188" y="3592513"/>
            <a:ext cx="845185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056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pt-BR" altLang="en-US" sz="1800" i="0">
                <a:cs typeface="Times New Roman" pitchFamily="18" charset="0"/>
              </a:rPr>
              <a:t>Camera:</a:t>
            </a:r>
            <a:br>
              <a:rPr lang="pt-BR" altLang="en-US" sz="1800" i="0">
                <a:cs typeface="Times New Roman" pitchFamily="18" charset="0"/>
              </a:rPr>
            </a:br>
            <a:r>
              <a:rPr lang="pt-BR" altLang="en-US" sz="1800" i="0">
                <a:cs typeface="Times New Roman" pitchFamily="18" charset="0"/>
              </a:rPr>
              <a:t>	</a:t>
            </a:r>
            <a:r>
              <a:rPr lang="pt-BR" altLang="en-US" sz="1800" b="1" i="0">
                <a:cs typeface="Times New Roman" pitchFamily="18" charset="0"/>
              </a:rPr>
              <a:t>eye </a:t>
            </a:r>
            <a:r>
              <a:rPr lang="pt-BR" altLang="en-US" sz="1800" i="0">
                <a:cs typeface="Times New Roman" pitchFamily="18" charset="0"/>
              </a:rPr>
              <a:t>= (100,40,40), </a:t>
            </a:r>
            <a:r>
              <a:rPr lang="pt-BR" altLang="en-US" sz="1800" b="1" i="0">
                <a:cs typeface="Times New Roman" pitchFamily="18" charset="0"/>
              </a:rPr>
              <a:t>center </a:t>
            </a:r>
            <a:r>
              <a:rPr lang="pt-BR" altLang="en-US" sz="1800" i="0">
                <a:cs typeface="Times New Roman" pitchFamily="18" charset="0"/>
              </a:rPr>
              <a:t>= (0,0,0), </a:t>
            </a:r>
            <a:r>
              <a:rPr lang="pt-BR" altLang="en-US" sz="1800" b="1" i="0">
                <a:cs typeface="Times New Roman" pitchFamily="18" charset="0"/>
              </a:rPr>
              <a:t>up</a:t>
            </a:r>
            <a:r>
              <a:rPr lang="pt-BR" altLang="en-US" sz="1800" i="0">
                <a:cs typeface="Times New Roman" pitchFamily="18" charset="0"/>
              </a:rPr>
              <a:t>=(0,1,0), fov=90</a:t>
            </a:r>
            <a:r>
              <a:rPr lang="pt-BR" altLang="en-US" sz="1800" i="0" baseline="30000">
                <a:cs typeface="Times New Roman" pitchFamily="18" charset="0"/>
              </a:rPr>
              <a:t>º</a:t>
            </a:r>
            <a:r>
              <a:rPr lang="pt-BR" altLang="en-US" sz="1800" i="0">
                <a:cs typeface="Times New Roman" pitchFamily="18" charset="0"/>
              </a:rPr>
              <a:t>, near = 30, far=230,</a:t>
            </a:r>
            <a:br>
              <a:rPr lang="pt-BR" altLang="en-US" sz="1800" i="0">
                <a:cs typeface="Times New Roman" pitchFamily="18" charset="0"/>
              </a:rPr>
            </a:br>
            <a:r>
              <a:rPr lang="pt-BR" altLang="en-US" sz="1800" i="0">
                <a:cs typeface="Times New Roman" pitchFamily="18" charset="0"/>
              </a:rPr>
              <a:t>             </a:t>
            </a:r>
            <a:r>
              <a:rPr lang="pt-BR" altLang="en-US" sz="1800">
                <a:cs typeface="Times New Roman" pitchFamily="18" charset="0"/>
              </a:rPr>
              <a:t>w=230, h=230.</a:t>
            </a:r>
            <a:endParaRPr lang="en-US" altLang="en-US" sz="1600" i="0"/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en-US" sz="1800" i="0">
                <a:cs typeface="Times New Roman" pitchFamily="18" charset="0"/>
              </a:rPr>
              <a:t>Esfera:</a:t>
            </a:r>
            <a:endParaRPr lang="en-US" altLang="en-US" sz="1600" i="0"/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en-US" sz="1800" i="0">
                <a:cs typeface="Times New Roman" pitchFamily="18" charset="0"/>
              </a:rPr>
              <a:t>	</a:t>
            </a:r>
            <a:r>
              <a:rPr lang="pt-BR" altLang="en-US" sz="1800" b="1" i="0">
                <a:cs typeface="Times New Roman" pitchFamily="18" charset="0"/>
              </a:rPr>
              <a:t>c </a:t>
            </a:r>
            <a:r>
              <a:rPr lang="pt-BR" altLang="en-US" sz="1800" i="0">
                <a:cs typeface="Times New Roman" pitchFamily="18" charset="0"/>
              </a:rPr>
              <a:t>= (0,20,0), </a:t>
            </a:r>
            <a:r>
              <a:rPr lang="pt-BR" altLang="en-US" sz="1800">
                <a:cs typeface="Times New Roman" pitchFamily="18" charset="0"/>
              </a:rPr>
              <a:t>r = 25,</a:t>
            </a:r>
            <a:r>
              <a:rPr lang="pt-BR" altLang="en-US" sz="1800" i="0">
                <a:cs typeface="Times New Roman" pitchFamily="18" charset="0"/>
              </a:rPr>
              <a:t>   cor azul </a:t>
            </a:r>
            <a:r>
              <a:rPr lang="pt-BR" altLang="en-US" sz="1800" i="0" baseline="-30000">
                <a:cs typeface="Times New Roman" pitchFamily="18" charset="0"/>
              </a:rPr>
              <a:t> </a:t>
            </a:r>
            <a:r>
              <a:rPr lang="pt-BR" altLang="en-US" sz="1800" i="0">
                <a:cs typeface="Times New Roman" pitchFamily="18" charset="0"/>
              </a:rPr>
              <a:t>= (0,0,1)</a:t>
            </a:r>
            <a:endParaRPr lang="en-US" altLang="en-US" sz="1600" i="0"/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en-US" sz="1800" i="0">
                <a:cs typeface="Times New Roman" pitchFamily="18" charset="0"/>
              </a:rPr>
              <a:t>Caixas alinhadas com os eixos:</a:t>
            </a:r>
            <a:endParaRPr lang="en-US" altLang="en-US" sz="1600" i="0"/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en-US" sz="1800" b="1" i="0">
                <a:cs typeface="Times New Roman" pitchFamily="18" charset="0"/>
              </a:rPr>
              <a:t>	p</a:t>
            </a:r>
            <a:r>
              <a:rPr lang="pt-BR" altLang="en-US" sz="1800" i="0" baseline="-30000">
                <a:cs typeface="Times New Roman" pitchFamily="18" charset="0"/>
              </a:rPr>
              <a:t>0</a:t>
            </a:r>
            <a:r>
              <a:rPr lang="pt-BR" altLang="en-US" sz="1800" b="1" i="0">
                <a:cs typeface="Times New Roman" pitchFamily="18" charset="0"/>
              </a:rPr>
              <a:t> </a:t>
            </a:r>
            <a:r>
              <a:rPr lang="pt-BR" altLang="en-US" sz="1800" i="0">
                <a:cs typeface="Times New Roman" pitchFamily="18" charset="0"/>
              </a:rPr>
              <a:t>= (-80,-50,-50), </a:t>
            </a:r>
            <a:r>
              <a:rPr lang="pt-BR" altLang="en-US" sz="1800" b="1" i="0">
                <a:cs typeface="Times New Roman" pitchFamily="18" charset="0"/>
              </a:rPr>
              <a:t>p</a:t>
            </a:r>
            <a:r>
              <a:rPr lang="pt-BR" altLang="en-US" sz="1800" i="0" baseline="-30000">
                <a:cs typeface="Times New Roman" pitchFamily="18" charset="0"/>
              </a:rPr>
              <a:t>1</a:t>
            </a:r>
            <a:r>
              <a:rPr lang="pt-BR" altLang="en-US" sz="1800" i="0">
                <a:cs typeface="Times New Roman" pitchFamily="18" charset="0"/>
              </a:rPr>
              <a:t> = (50,-45,50) e cor amarela</a:t>
            </a:r>
            <a:r>
              <a:rPr lang="pt-BR" altLang="en-US" sz="1800" i="0" baseline="-30000">
                <a:cs typeface="Times New Roman" pitchFamily="18" charset="0"/>
              </a:rPr>
              <a:t> </a:t>
            </a:r>
            <a:r>
              <a:rPr lang="pt-BR" altLang="en-US" sz="1800" i="0">
                <a:cs typeface="Times New Roman" pitchFamily="18" charset="0"/>
              </a:rPr>
              <a:t>= (0.7,0.7,0)</a:t>
            </a:r>
            <a:endParaRPr lang="en-US" altLang="en-US" sz="1600" i="0"/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en-US" sz="1800" b="1" i="0">
                <a:cs typeface="Times New Roman" pitchFamily="18" charset="0"/>
              </a:rPr>
              <a:t>	p</a:t>
            </a:r>
            <a:r>
              <a:rPr lang="pt-BR" altLang="en-US" sz="1800" i="0" baseline="-30000">
                <a:cs typeface="Times New Roman" pitchFamily="18" charset="0"/>
              </a:rPr>
              <a:t>0</a:t>
            </a:r>
            <a:r>
              <a:rPr lang="pt-BR" altLang="en-US" sz="1800" b="1" i="0">
                <a:cs typeface="Times New Roman" pitchFamily="18" charset="0"/>
              </a:rPr>
              <a:t> </a:t>
            </a:r>
            <a:r>
              <a:rPr lang="pt-BR" altLang="en-US" sz="1800" i="0">
                <a:cs typeface="Times New Roman" pitchFamily="18" charset="0"/>
              </a:rPr>
              <a:t>= (-80,-50,-60), </a:t>
            </a:r>
            <a:r>
              <a:rPr lang="pt-BR" altLang="en-US" sz="1800" b="1" i="0">
                <a:cs typeface="Times New Roman" pitchFamily="18" charset="0"/>
              </a:rPr>
              <a:t>p</a:t>
            </a:r>
            <a:r>
              <a:rPr lang="pt-BR" altLang="en-US" sz="1800" i="0" baseline="-30000">
                <a:cs typeface="Times New Roman" pitchFamily="18" charset="0"/>
              </a:rPr>
              <a:t>1</a:t>
            </a:r>
            <a:r>
              <a:rPr lang="pt-BR" altLang="en-US" sz="1800" i="0">
                <a:cs typeface="Times New Roman" pitchFamily="18" charset="0"/>
              </a:rPr>
              <a:t> = (50,50,-50) e cor amarela</a:t>
            </a:r>
            <a:r>
              <a:rPr lang="pt-BR" altLang="en-US" sz="1800" i="0" baseline="-30000">
                <a:cs typeface="Times New Roman" pitchFamily="18" charset="0"/>
              </a:rPr>
              <a:t> </a:t>
            </a:r>
            <a:r>
              <a:rPr lang="pt-BR" altLang="en-US" sz="1800" i="0">
                <a:cs typeface="Times New Roman" pitchFamily="18" charset="0"/>
              </a:rPr>
              <a:t>= (0.7,0.7,0)</a:t>
            </a:r>
            <a:endParaRPr lang="en-US" altLang="en-US" sz="1600" i="0"/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en-US" sz="1800" i="0">
                <a:cs typeface="Times New Roman" pitchFamily="18" charset="0"/>
              </a:rPr>
              <a:t>Luz Pontual:</a:t>
            </a:r>
            <a:endParaRPr lang="en-US" altLang="en-US" sz="1600" i="0"/>
          </a:p>
          <a:p>
            <a:pPr algn="just">
              <a:spcBef>
                <a:spcPct val="0"/>
              </a:spcBef>
              <a:buFontTx/>
              <a:buNone/>
            </a:pPr>
            <a:r>
              <a:rPr lang="pt-BR" altLang="en-US" sz="1800" i="0">
                <a:cs typeface="Times New Roman" pitchFamily="18" charset="0"/>
              </a:rPr>
              <a:t>	Posição=(60,120,40) e intensidade RGB  </a:t>
            </a:r>
            <a:r>
              <a:rPr lang="pt-BR" altLang="en-US" sz="1800">
                <a:cs typeface="Times New Roman" pitchFamily="18" charset="0"/>
              </a:rPr>
              <a:t>l=(0.8,0.8,0.8)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O que conseguiriamos se simplesmente atribuissemos aos </a:t>
            </a:r>
            <a:r>
              <a:rPr lang="pt-BR" altLang="en-US" i="1"/>
              <a:t>pixels </a:t>
            </a:r>
            <a:r>
              <a:rPr lang="pt-BR" altLang="en-US"/>
              <a:t>a cor dos objetos?</a:t>
            </a:r>
          </a:p>
        </p:txBody>
      </p:sp>
      <p:pic>
        <p:nvPicPr>
          <p:cNvPr id="548867" name="Picture 3" descr="a10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2116138"/>
            <a:ext cx="336232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Área aparente</a:t>
            </a:r>
          </a:p>
        </p:txBody>
      </p:sp>
      <p:sp>
        <p:nvSpPr>
          <p:cNvPr id="49156" name="Line 4"/>
          <p:cNvSpPr>
            <a:spLocks noChangeShapeType="1"/>
          </p:cNvSpPr>
          <p:nvPr/>
        </p:nvSpPr>
        <p:spPr bwMode="auto">
          <a:xfrm>
            <a:off x="1365250" y="2305050"/>
            <a:ext cx="3476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157" name="Line 5"/>
          <p:cNvSpPr>
            <a:spLocks noChangeShapeType="1"/>
          </p:cNvSpPr>
          <p:nvPr/>
        </p:nvSpPr>
        <p:spPr bwMode="auto">
          <a:xfrm>
            <a:off x="1365250" y="3128963"/>
            <a:ext cx="3476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>
            <a:off x="719138" y="2690813"/>
            <a:ext cx="1392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>
            <a:off x="4365625" y="2305050"/>
            <a:ext cx="0" cy="823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160" name="Text Box 9"/>
          <p:cNvSpPr txBox="1">
            <a:spLocks noChangeArrowheads="1"/>
          </p:cNvSpPr>
          <p:nvPr/>
        </p:nvSpPr>
        <p:spPr bwMode="auto">
          <a:xfrm>
            <a:off x="661988" y="2309813"/>
            <a:ext cx="10699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energia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luminosa</a:t>
            </a:r>
          </a:p>
        </p:txBody>
      </p:sp>
      <p:sp>
        <p:nvSpPr>
          <p:cNvPr id="49161" name="Line 10"/>
          <p:cNvSpPr>
            <a:spLocks noChangeShapeType="1"/>
          </p:cNvSpPr>
          <p:nvPr/>
        </p:nvSpPr>
        <p:spPr bwMode="auto">
          <a:xfrm>
            <a:off x="1365250" y="4121150"/>
            <a:ext cx="3476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162" name="Line 11"/>
          <p:cNvSpPr>
            <a:spLocks noChangeShapeType="1"/>
          </p:cNvSpPr>
          <p:nvPr/>
        </p:nvSpPr>
        <p:spPr bwMode="auto">
          <a:xfrm>
            <a:off x="1365250" y="4945063"/>
            <a:ext cx="3476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163" name="Line 12"/>
          <p:cNvSpPr>
            <a:spLocks noChangeShapeType="1"/>
          </p:cNvSpPr>
          <p:nvPr/>
        </p:nvSpPr>
        <p:spPr bwMode="auto">
          <a:xfrm>
            <a:off x="719138" y="4506913"/>
            <a:ext cx="13922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164" name="Line 13"/>
          <p:cNvSpPr>
            <a:spLocks noChangeShapeType="1"/>
          </p:cNvSpPr>
          <p:nvPr/>
        </p:nvSpPr>
        <p:spPr bwMode="auto">
          <a:xfrm rot="1660282">
            <a:off x="4365625" y="4068763"/>
            <a:ext cx="0" cy="927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165" name="Text Box 15"/>
          <p:cNvSpPr txBox="1">
            <a:spLocks noChangeArrowheads="1"/>
          </p:cNvSpPr>
          <p:nvPr/>
        </p:nvSpPr>
        <p:spPr bwMode="auto">
          <a:xfrm>
            <a:off x="661988" y="4125913"/>
            <a:ext cx="10699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energia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luminosa</a:t>
            </a:r>
          </a:p>
        </p:txBody>
      </p:sp>
      <p:sp>
        <p:nvSpPr>
          <p:cNvPr id="49166" name="Line 16"/>
          <p:cNvSpPr>
            <a:spLocks noChangeShapeType="1"/>
          </p:cNvSpPr>
          <p:nvPr/>
        </p:nvSpPr>
        <p:spPr bwMode="auto">
          <a:xfrm flipV="1">
            <a:off x="4127500" y="4546600"/>
            <a:ext cx="0" cy="387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49167" name="Freeform 17"/>
          <p:cNvSpPr>
            <a:spLocks/>
          </p:cNvSpPr>
          <p:nvPr/>
        </p:nvSpPr>
        <p:spPr bwMode="auto">
          <a:xfrm>
            <a:off x="4133850" y="4568825"/>
            <a:ext cx="166688" cy="53975"/>
          </a:xfrm>
          <a:custGeom>
            <a:avLst/>
            <a:gdLst>
              <a:gd name="T0" fmla="*/ 0 w 105"/>
              <a:gd name="T1" fmla="*/ 2147483647 h 34"/>
              <a:gd name="T2" fmla="*/ 2147483647 w 105"/>
              <a:gd name="T3" fmla="*/ 2147483647 h 34"/>
              <a:gd name="T4" fmla="*/ 2147483647 w 105"/>
              <a:gd name="T5" fmla="*/ 2147483647 h 34"/>
              <a:gd name="T6" fmla="*/ 0 60000 65536"/>
              <a:gd name="T7" fmla="*/ 0 60000 65536"/>
              <a:gd name="T8" fmla="*/ 0 60000 65536"/>
              <a:gd name="T9" fmla="*/ 0 w 105"/>
              <a:gd name="T10" fmla="*/ 0 h 34"/>
              <a:gd name="T11" fmla="*/ 105 w 105"/>
              <a:gd name="T12" fmla="*/ 34 h 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" h="34">
                <a:moveTo>
                  <a:pt x="0" y="34"/>
                </a:moveTo>
                <a:cubicBezTo>
                  <a:pt x="11" y="29"/>
                  <a:pt x="47" y="2"/>
                  <a:pt x="64" y="1"/>
                </a:cubicBezTo>
                <a:cubicBezTo>
                  <a:pt x="81" y="0"/>
                  <a:pt x="97" y="21"/>
                  <a:pt x="105" y="26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49168" name="Object 18"/>
          <p:cNvGraphicFramePr>
            <a:graphicFrameLocks noChangeAspect="1"/>
          </p:cNvGraphicFramePr>
          <p:nvPr/>
        </p:nvGraphicFramePr>
        <p:xfrm>
          <a:off x="4083050" y="3228975"/>
          <a:ext cx="377825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5" name="Equation" r:id="rId4" imgW="152268" imgH="164957" progId="Equation.3">
                  <p:embed/>
                </p:oleObj>
              </mc:Choice>
              <mc:Fallback>
                <p:oleObj name="Equation" r:id="rId4" imgW="152268" imgH="164957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3050" y="3228975"/>
                        <a:ext cx="377825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9" name="Object 19"/>
          <p:cNvGraphicFramePr>
            <a:graphicFrameLocks noChangeAspect="1"/>
          </p:cNvGraphicFramePr>
          <p:nvPr/>
        </p:nvGraphicFramePr>
        <p:xfrm>
          <a:off x="3451225" y="5110163"/>
          <a:ext cx="144938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6" name="Equation" r:id="rId6" imgW="672808" imgH="393529" progId="Equation.3">
                  <p:embed/>
                </p:oleObj>
              </mc:Choice>
              <mc:Fallback>
                <p:oleObj name="Equation" r:id="rId6" imgW="672808" imgH="393529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1225" y="5110163"/>
                        <a:ext cx="1449388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70" name="Text Box 20"/>
          <p:cNvSpPr txBox="1">
            <a:spLocks noChangeArrowheads="1"/>
          </p:cNvSpPr>
          <p:nvPr/>
        </p:nvSpPr>
        <p:spPr bwMode="auto">
          <a:xfrm>
            <a:off x="4078288" y="4173538"/>
            <a:ext cx="298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ym typeface="Symbol" pitchFamily="18" charset="2"/>
              </a:rPr>
              <a:t></a:t>
            </a:r>
          </a:p>
        </p:txBody>
      </p:sp>
      <p:sp>
        <p:nvSpPr>
          <p:cNvPr id="49171" name="Text Box 21"/>
          <p:cNvSpPr txBox="1">
            <a:spLocks noChangeArrowheads="1"/>
          </p:cNvSpPr>
          <p:nvPr/>
        </p:nvSpPr>
        <p:spPr bwMode="auto">
          <a:xfrm>
            <a:off x="2295525" y="2478088"/>
            <a:ext cx="14001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I </a:t>
            </a:r>
            <a:r>
              <a:rPr lang="en-US" altLang="en-US" sz="2400" i="0"/>
              <a:t>(lumens)</a:t>
            </a:r>
            <a:endParaRPr lang="en-US" altLang="en-US" sz="2400"/>
          </a:p>
        </p:txBody>
      </p:sp>
      <p:sp>
        <p:nvSpPr>
          <p:cNvPr id="49172" name="Text Box 22"/>
          <p:cNvSpPr txBox="1">
            <a:spLocks noChangeArrowheads="1"/>
          </p:cNvSpPr>
          <p:nvPr/>
        </p:nvSpPr>
        <p:spPr bwMode="auto">
          <a:xfrm>
            <a:off x="2295525" y="4294188"/>
            <a:ext cx="14001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I </a:t>
            </a:r>
            <a:r>
              <a:rPr lang="en-US" altLang="en-US" sz="2400" i="0"/>
              <a:t>(lumens)</a:t>
            </a:r>
            <a:endParaRPr lang="en-US" altLang="en-US" sz="2400"/>
          </a:p>
        </p:txBody>
      </p:sp>
      <p:graphicFrame>
        <p:nvGraphicFramePr>
          <p:cNvPr id="49173" name="Object 23"/>
          <p:cNvGraphicFramePr>
            <a:graphicFrameLocks noChangeAspect="1"/>
          </p:cNvGraphicFramePr>
          <p:nvPr/>
        </p:nvGraphicFramePr>
        <p:xfrm>
          <a:off x="5014913" y="2212975"/>
          <a:ext cx="2708275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7" name="Equation" r:id="rId8" imgW="1091726" imgH="393529" progId="Equation.3">
                  <p:embed/>
                </p:oleObj>
              </mc:Choice>
              <mc:Fallback>
                <p:oleObj name="Equation" r:id="rId8" imgW="1091726" imgH="393529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4913" y="2212975"/>
                        <a:ext cx="2708275" cy="97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74" name="Object 24"/>
          <p:cNvGraphicFramePr>
            <a:graphicFrameLocks noChangeAspect="1"/>
          </p:cNvGraphicFramePr>
          <p:nvPr/>
        </p:nvGraphicFramePr>
        <p:xfrm>
          <a:off x="5043488" y="4094163"/>
          <a:ext cx="3527425" cy="97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18" name="Equation" r:id="rId10" imgW="1422400" imgH="393700" progId="Equation.3">
                  <p:embed/>
                </p:oleObj>
              </mc:Choice>
              <mc:Fallback>
                <p:oleObj name="Equation" r:id="rId10" imgW="1422400" imgH="3937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3488" y="4094163"/>
                        <a:ext cx="3527425" cy="97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017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Modelo de reflexão de superfíces Lambertianas</a:t>
            </a:r>
            <a:endParaRPr lang="en-US" altLang="en-US"/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730250" y="1844675"/>
            <a:ext cx="2411413" cy="2182813"/>
            <a:chOff x="484" y="1834"/>
            <a:chExt cx="1519" cy="1375"/>
          </a:xfrm>
        </p:grpSpPr>
        <p:sp>
          <p:nvSpPr>
            <p:cNvPr id="50206" name="Line 5"/>
            <p:cNvSpPr>
              <a:spLocks noChangeShapeType="1"/>
            </p:cNvSpPr>
            <p:nvPr/>
          </p:nvSpPr>
          <p:spPr bwMode="auto">
            <a:xfrm>
              <a:off x="1180" y="3184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07" name="Line 6"/>
            <p:cNvSpPr>
              <a:spLocks noChangeShapeType="1"/>
            </p:cNvSpPr>
            <p:nvPr/>
          </p:nvSpPr>
          <p:spPr bwMode="auto">
            <a:xfrm rot="-1383683">
              <a:off x="1160" y="3040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08" name="Line 7"/>
            <p:cNvSpPr>
              <a:spLocks noChangeShapeType="1"/>
            </p:cNvSpPr>
            <p:nvPr/>
          </p:nvSpPr>
          <p:spPr bwMode="auto">
            <a:xfrm rot="-2634007">
              <a:off x="1092" y="2920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09" name="Line 9"/>
            <p:cNvSpPr>
              <a:spLocks noChangeShapeType="1"/>
            </p:cNvSpPr>
            <p:nvPr/>
          </p:nvSpPr>
          <p:spPr bwMode="auto">
            <a:xfrm rot="-4155233">
              <a:off x="956" y="2832"/>
              <a:ext cx="720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10" name="Line 11"/>
            <p:cNvSpPr>
              <a:spLocks noChangeShapeType="1"/>
            </p:cNvSpPr>
            <p:nvPr/>
          </p:nvSpPr>
          <p:spPr bwMode="auto">
            <a:xfrm rot="-5400000">
              <a:off x="828" y="2812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11" name="Line 14"/>
            <p:cNvSpPr>
              <a:spLocks noChangeShapeType="1"/>
            </p:cNvSpPr>
            <p:nvPr/>
          </p:nvSpPr>
          <p:spPr bwMode="auto">
            <a:xfrm flipH="1">
              <a:off x="484" y="3184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12" name="Line 15"/>
            <p:cNvSpPr>
              <a:spLocks noChangeShapeType="1"/>
            </p:cNvSpPr>
            <p:nvPr/>
          </p:nvSpPr>
          <p:spPr bwMode="auto">
            <a:xfrm rot="1383683" flipH="1">
              <a:off x="492" y="3040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13" name="Line 16"/>
            <p:cNvSpPr>
              <a:spLocks noChangeShapeType="1"/>
            </p:cNvSpPr>
            <p:nvPr/>
          </p:nvSpPr>
          <p:spPr bwMode="auto">
            <a:xfrm rot="2634007" flipH="1">
              <a:off x="572" y="2928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14" name="Line 17"/>
            <p:cNvSpPr>
              <a:spLocks noChangeShapeType="1"/>
            </p:cNvSpPr>
            <p:nvPr/>
          </p:nvSpPr>
          <p:spPr bwMode="auto">
            <a:xfrm rot="4155233" flipH="1">
              <a:off x="701" y="2848"/>
              <a:ext cx="720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15" name="Line 40"/>
            <p:cNvSpPr>
              <a:spLocks noChangeShapeType="1"/>
            </p:cNvSpPr>
            <p:nvPr/>
          </p:nvSpPr>
          <p:spPr bwMode="auto">
            <a:xfrm>
              <a:off x="1176" y="1880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16" name="Text Box 41"/>
            <p:cNvSpPr txBox="1">
              <a:spLocks noChangeArrowheads="1"/>
            </p:cNvSpPr>
            <p:nvPr/>
          </p:nvSpPr>
          <p:spPr bwMode="auto">
            <a:xfrm>
              <a:off x="1172" y="1834"/>
              <a:ext cx="831" cy="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luz incidente</a:t>
              </a:r>
              <a:endParaRPr lang="en-US" altLang="en-US" sz="2400"/>
            </a:p>
          </p:txBody>
        </p:sp>
      </p:grp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3827463" y="2047875"/>
            <a:ext cx="1933575" cy="1979613"/>
            <a:chOff x="2435" y="1962"/>
            <a:chExt cx="1218" cy="1247"/>
          </a:xfrm>
        </p:grpSpPr>
        <p:sp>
          <p:nvSpPr>
            <p:cNvPr id="50195" name="Line 21"/>
            <p:cNvSpPr>
              <a:spLocks noChangeAspect="1" noChangeShapeType="1"/>
            </p:cNvSpPr>
            <p:nvPr/>
          </p:nvSpPr>
          <p:spPr bwMode="auto">
            <a:xfrm>
              <a:off x="3034" y="3188"/>
              <a:ext cx="61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96" name="Line 22"/>
            <p:cNvSpPr>
              <a:spLocks noChangeAspect="1" noChangeShapeType="1"/>
            </p:cNvSpPr>
            <p:nvPr/>
          </p:nvSpPr>
          <p:spPr bwMode="auto">
            <a:xfrm rot="-1383683">
              <a:off x="3016" y="3064"/>
              <a:ext cx="6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97" name="Line 23"/>
            <p:cNvSpPr>
              <a:spLocks noChangeAspect="1" noChangeShapeType="1"/>
            </p:cNvSpPr>
            <p:nvPr/>
          </p:nvSpPr>
          <p:spPr bwMode="auto">
            <a:xfrm rot="-2634007">
              <a:off x="2958" y="2960"/>
              <a:ext cx="61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98" name="Line 24"/>
            <p:cNvSpPr>
              <a:spLocks noChangeAspect="1" noChangeShapeType="1"/>
            </p:cNvSpPr>
            <p:nvPr/>
          </p:nvSpPr>
          <p:spPr bwMode="auto">
            <a:xfrm rot="-4155233">
              <a:off x="2841" y="2885"/>
              <a:ext cx="61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99" name="Line 25"/>
            <p:cNvSpPr>
              <a:spLocks noChangeAspect="1" noChangeShapeType="1"/>
            </p:cNvSpPr>
            <p:nvPr/>
          </p:nvSpPr>
          <p:spPr bwMode="auto">
            <a:xfrm rot="-5400000">
              <a:off x="2731" y="2868"/>
              <a:ext cx="61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00" name="Line 26"/>
            <p:cNvSpPr>
              <a:spLocks noChangeAspect="1" noChangeShapeType="1"/>
            </p:cNvSpPr>
            <p:nvPr/>
          </p:nvSpPr>
          <p:spPr bwMode="auto">
            <a:xfrm flipH="1">
              <a:off x="2435" y="3188"/>
              <a:ext cx="61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01" name="Line 27"/>
            <p:cNvSpPr>
              <a:spLocks noChangeAspect="1" noChangeShapeType="1"/>
            </p:cNvSpPr>
            <p:nvPr/>
          </p:nvSpPr>
          <p:spPr bwMode="auto">
            <a:xfrm rot="1383683" flipH="1">
              <a:off x="2442" y="3064"/>
              <a:ext cx="61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02" name="Line 28"/>
            <p:cNvSpPr>
              <a:spLocks noChangeAspect="1" noChangeShapeType="1"/>
            </p:cNvSpPr>
            <p:nvPr/>
          </p:nvSpPr>
          <p:spPr bwMode="auto">
            <a:xfrm rot="2634007" flipH="1">
              <a:off x="2511" y="2967"/>
              <a:ext cx="61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03" name="Line 29"/>
            <p:cNvSpPr>
              <a:spLocks noChangeAspect="1" noChangeShapeType="1"/>
            </p:cNvSpPr>
            <p:nvPr/>
          </p:nvSpPr>
          <p:spPr bwMode="auto">
            <a:xfrm rot="4155233" flipH="1">
              <a:off x="2621" y="2899"/>
              <a:ext cx="619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04" name="Line 42"/>
            <p:cNvSpPr>
              <a:spLocks noChangeShapeType="1"/>
            </p:cNvSpPr>
            <p:nvPr/>
          </p:nvSpPr>
          <p:spPr bwMode="auto">
            <a:xfrm rot="-1447162">
              <a:off x="2648" y="2000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205" name="Text Box 43"/>
            <p:cNvSpPr txBox="1">
              <a:spLocks noChangeArrowheads="1"/>
            </p:cNvSpPr>
            <p:nvPr/>
          </p:nvSpPr>
          <p:spPr bwMode="auto">
            <a:xfrm>
              <a:off x="2788" y="1962"/>
              <a:ext cx="791" cy="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luz incidente</a:t>
              </a:r>
              <a:endParaRPr lang="en-US" altLang="en-US" sz="2400"/>
            </a:p>
          </p:txBody>
        </p: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6451600" y="2466975"/>
            <a:ext cx="1363663" cy="1560513"/>
            <a:chOff x="4088" y="2226"/>
            <a:chExt cx="859" cy="983"/>
          </a:xfrm>
        </p:grpSpPr>
        <p:sp>
          <p:nvSpPr>
            <p:cNvPr id="50184" name="Line 31"/>
            <p:cNvSpPr>
              <a:spLocks noChangeAspect="1" noChangeShapeType="1"/>
            </p:cNvSpPr>
            <p:nvPr/>
          </p:nvSpPr>
          <p:spPr bwMode="auto">
            <a:xfrm>
              <a:off x="4536" y="3196"/>
              <a:ext cx="3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85" name="Line 32"/>
            <p:cNvSpPr>
              <a:spLocks noChangeAspect="1" noChangeShapeType="1"/>
            </p:cNvSpPr>
            <p:nvPr/>
          </p:nvSpPr>
          <p:spPr bwMode="auto">
            <a:xfrm rot="-1383683">
              <a:off x="4526" y="3124"/>
              <a:ext cx="3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86" name="Line 33"/>
            <p:cNvSpPr>
              <a:spLocks noChangeAspect="1" noChangeShapeType="1"/>
            </p:cNvSpPr>
            <p:nvPr/>
          </p:nvSpPr>
          <p:spPr bwMode="auto">
            <a:xfrm rot="-2634007">
              <a:off x="4492" y="3064"/>
              <a:ext cx="3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87" name="Line 34"/>
            <p:cNvSpPr>
              <a:spLocks noChangeAspect="1" noChangeShapeType="1"/>
            </p:cNvSpPr>
            <p:nvPr/>
          </p:nvSpPr>
          <p:spPr bwMode="auto">
            <a:xfrm rot="-4155233">
              <a:off x="4425" y="3020"/>
              <a:ext cx="360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88" name="Line 35"/>
            <p:cNvSpPr>
              <a:spLocks noChangeAspect="1" noChangeShapeType="1"/>
            </p:cNvSpPr>
            <p:nvPr/>
          </p:nvSpPr>
          <p:spPr bwMode="auto">
            <a:xfrm rot="-5400000">
              <a:off x="4360" y="3010"/>
              <a:ext cx="3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89" name="Line 36"/>
            <p:cNvSpPr>
              <a:spLocks noChangeAspect="1" noChangeShapeType="1"/>
            </p:cNvSpPr>
            <p:nvPr/>
          </p:nvSpPr>
          <p:spPr bwMode="auto">
            <a:xfrm flipH="1">
              <a:off x="4188" y="3196"/>
              <a:ext cx="3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90" name="Line 37"/>
            <p:cNvSpPr>
              <a:spLocks noChangeAspect="1" noChangeShapeType="1"/>
            </p:cNvSpPr>
            <p:nvPr/>
          </p:nvSpPr>
          <p:spPr bwMode="auto">
            <a:xfrm rot="1383683" flipH="1">
              <a:off x="4192" y="3124"/>
              <a:ext cx="3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91" name="Line 38"/>
            <p:cNvSpPr>
              <a:spLocks noChangeAspect="1" noChangeShapeType="1"/>
            </p:cNvSpPr>
            <p:nvPr/>
          </p:nvSpPr>
          <p:spPr bwMode="auto">
            <a:xfrm rot="2634007" flipH="1">
              <a:off x="4232" y="3068"/>
              <a:ext cx="3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92" name="Line 39"/>
            <p:cNvSpPr>
              <a:spLocks noChangeAspect="1" noChangeShapeType="1"/>
            </p:cNvSpPr>
            <p:nvPr/>
          </p:nvSpPr>
          <p:spPr bwMode="auto">
            <a:xfrm rot="4155233" flipH="1">
              <a:off x="4297" y="3028"/>
              <a:ext cx="360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93" name="Line 44"/>
            <p:cNvSpPr>
              <a:spLocks noChangeShapeType="1"/>
            </p:cNvSpPr>
            <p:nvPr/>
          </p:nvSpPr>
          <p:spPr bwMode="auto">
            <a:xfrm rot="-2564435">
              <a:off x="4088" y="2440"/>
              <a:ext cx="0" cy="5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0194" name="Text Box 45"/>
            <p:cNvSpPr txBox="1">
              <a:spLocks noChangeArrowheads="1"/>
            </p:cNvSpPr>
            <p:nvPr/>
          </p:nvSpPr>
          <p:spPr bwMode="auto">
            <a:xfrm>
              <a:off x="4100" y="2226"/>
              <a:ext cx="847" cy="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luz incidente</a:t>
              </a:r>
              <a:endParaRPr lang="en-US" altLang="en-US" sz="2400"/>
            </a:p>
          </p:txBody>
        </p:sp>
      </p:grpSp>
      <p:sp>
        <p:nvSpPr>
          <p:cNvPr id="50183" name="Text Box 49"/>
          <p:cNvSpPr txBox="1">
            <a:spLocks noChangeArrowheads="1"/>
          </p:cNvSpPr>
          <p:nvPr/>
        </p:nvSpPr>
        <p:spPr bwMode="auto">
          <a:xfrm>
            <a:off x="2101850" y="5108575"/>
            <a:ext cx="55626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AutoNum type="arabicPeriod"/>
            </a:pPr>
            <a:r>
              <a:rPr lang="pt-BR" altLang="en-US" sz="2400"/>
              <a:t>Reflete igualmente em todas as direções</a:t>
            </a:r>
          </a:p>
          <a:p>
            <a:pPr>
              <a:spcBef>
                <a:spcPct val="0"/>
              </a:spcBef>
              <a:buFontTx/>
              <a:buAutoNum type="arabicPeriod"/>
            </a:pPr>
            <a:r>
              <a:rPr lang="pt-BR" altLang="en-US" sz="2400"/>
              <a:t>A intensidade é proporcional ao co-seno</a:t>
            </a: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284163"/>
            <a:ext cx="7772400" cy="684212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3200"/>
              <a:t>Componente de reflexão difusa </a:t>
            </a:r>
          </a:p>
        </p:txBody>
      </p:sp>
      <p:graphicFrame>
        <p:nvGraphicFramePr>
          <p:cNvPr id="381071" name="Object 143"/>
          <p:cNvGraphicFramePr>
            <a:graphicFrameLocks noChangeAspect="1"/>
          </p:cNvGraphicFramePr>
          <p:nvPr/>
        </p:nvGraphicFramePr>
        <p:xfrm>
          <a:off x="1120775" y="4832350"/>
          <a:ext cx="2603500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3" name="Equation" r:id="rId4" imgW="1257300" imgH="711200" progId="Equation.3">
                  <p:embed/>
                </p:oleObj>
              </mc:Choice>
              <mc:Fallback>
                <p:oleObj name="Equation" r:id="rId4" imgW="1257300" imgH="711200" progId="Equation.3">
                  <p:embed/>
                  <p:pic>
                    <p:nvPicPr>
                      <p:cNvPr id="0" name="Object 1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4832350"/>
                        <a:ext cx="2603500" cy="147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38"/>
          <p:cNvGrpSpPr>
            <a:grpSpLocks/>
          </p:cNvGrpSpPr>
          <p:nvPr/>
        </p:nvGrpSpPr>
        <p:grpSpPr bwMode="auto">
          <a:xfrm>
            <a:off x="3559175" y="1501775"/>
            <a:ext cx="3349625" cy="1739900"/>
            <a:chOff x="2559" y="1197"/>
            <a:chExt cx="2110" cy="1096"/>
          </a:xfrm>
        </p:grpSpPr>
        <p:sp>
          <p:nvSpPr>
            <p:cNvPr id="51256" name="Line 347"/>
            <p:cNvSpPr>
              <a:spLocks noChangeAspect="1" noChangeShapeType="1"/>
            </p:cNvSpPr>
            <p:nvPr/>
          </p:nvSpPr>
          <p:spPr bwMode="auto">
            <a:xfrm>
              <a:off x="3550" y="1320"/>
              <a:ext cx="1" cy="9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7" name="Line 348"/>
            <p:cNvSpPr>
              <a:spLocks noChangeAspect="1" noChangeShapeType="1"/>
            </p:cNvSpPr>
            <p:nvPr/>
          </p:nvSpPr>
          <p:spPr bwMode="auto">
            <a:xfrm>
              <a:off x="3541" y="2236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8" name="Line 349"/>
            <p:cNvSpPr>
              <a:spLocks noChangeAspect="1" noChangeShapeType="1"/>
            </p:cNvSpPr>
            <p:nvPr/>
          </p:nvSpPr>
          <p:spPr bwMode="auto">
            <a:xfrm>
              <a:off x="3541" y="2114"/>
              <a:ext cx="9" cy="0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9" name="Line 354"/>
            <p:cNvSpPr>
              <a:spLocks noChangeAspect="1" noChangeShapeType="1"/>
            </p:cNvSpPr>
            <p:nvPr/>
          </p:nvSpPr>
          <p:spPr bwMode="auto">
            <a:xfrm>
              <a:off x="3541" y="1501"/>
              <a:ext cx="9" cy="0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0" name="Line 355"/>
            <p:cNvSpPr>
              <a:spLocks noChangeAspect="1" noChangeShapeType="1"/>
            </p:cNvSpPr>
            <p:nvPr/>
          </p:nvSpPr>
          <p:spPr bwMode="auto">
            <a:xfrm>
              <a:off x="3541" y="1378"/>
              <a:ext cx="9" cy="1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1" name="Line 356"/>
            <p:cNvSpPr>
              <a:spLocks noChangeAspect="1" noChangeShapeType="1"/>
            </p:cNvSpPr>
            <p:nvPr/>
          </p:nvSpPr>
          <p:spPr bwMode="auto">
            <a:xfrm>
              <a:off x="2559" y="2114"/>
              <a:ext cx="198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2" name="Line 357"/>
            <p:cNvSpPr>
              <a:spLocks noChangeAspect="1" noChangeShapeType="1"/>
            </p:cNvSpPr>
            <p:nvPr/>
          </p:nvSpPr>
          <p:spPr bwMode="auto">
            <a:xfrm flipV="1">
              <a:off x="2559" y="2114"/>
              <a:ext cx="1" cy="6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3" name="Line 358"/>
            <p:cNvSpPr>
              <a:spLocks noChangeAspect="1" noChangeShapeType="1"/>
            </p:cNvSpPr>
            <p:nvPr/>
          </p:nvSpPr>
          <p:spPr bwMode="auto">
            <a:xfrm flipV="1">
              <a:off x="2889" y="2114"/>
              <a:ext cx="1" cy="6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4" name="Line 360"/>
            <p:cNvSpPr>
              <a:spLocks noChangeAspect="1" noChangeShapeType="1"/>
            </p:cNvSpPr>
            <p:nvPr/>
          </p:nvSpPr>
          <p:spPr bwMode="auto">
            <a:xfrm flipV="1">
              <a:off x="3550" y="2114"/>
              <a:ext cx="1" cy="6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5" name="Line 362"/>
            <p:cNvSpPr>
              <a:spLocks noChangeAspect="1" noChangeShapeType="1"/>
            </p:cNvSpPr>
            <p:nvPr/>
          </p:nvSpPr>
          <p:spPr bwMode="auto">
            <a:xfrm flipV="1">
              <a:off x="4210" y="2114"/>
              <a:ext cx="1" cy="6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6" name="Line 363"/>
            <p:cNvSpPr>
              <a:spLocks noChangeAspect="1" noChangeShapeType="1"/>
            </p:cNvSpPr>
            <p:nvPr/>
          </p:nvSpPr>
          <p:spPr bwMode="auto">
            <a:xfrm flipV="1">
              <a:off x="4541" y="2114"/>
              <a:ext cx="0" cy="6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7" name="Freeform 364"/>
            <p:cNvSpPr>
              <a:spLocks noChangeAspect="1"/>
            </p:cNvSpPr>
            <p:nvPr/>
          </p:nvSpPr>
          <p:spPr bwMode="auto">
            <a:xfrm>
              <a:off x="2889" y="2018"/>
              <a:ext cx="67" cy="96"/>
            </a:xfrm>
            <a:custGeom>
              <a:avLst/>
              <a:gdLst>
                <a:gd name="T0" fmla="*/ 0 w 369"/>
                <a:gd name="T1" fmla="*/ 0 h 728"/>
                <a:gd name="T2" fmla="*/ 0 w 369"/>
                <a:gd name="T3" fmla="*/ 0 h 728"/>
                <a:gd name="T4" fmla="*/ 0 w 369"/>
                <a:gd name="T5" fmla="*/ 0 h 728"/>
                <a:gd name="T6" fmla="*/ 0 w 369"/>
                <a:gd name="T7" fmla="*/ 0 h 7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9"/>
                <a:gd name="T13" fmla="*/ 0 h 728"/>
                <a:gd name="T14" fmla="*/ 369 w 369"/>
                <a:gd name="T15" fmla="*/ 728 h 7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9" h="728">
                  <a:moveTo>
                    <a:pt x="0" y="728"/>
                  </a:moveTo>
                  <a:lnTo>
                    <a:pt x="184" y="363"/>
                  </a:lnTo>
                  <a:lnTo>
                    <a:pt x="276" y="181"/>
                  </a:lnTo>
                  <a:lnTo>
                    <a:pt x="369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8" name="Freeform 365"/>
            <p:cNvSpPr>
              <a:spLocks noChangeAspect="1"/>
            </p:cNvSpPr>
            <p:nvPr/>
          </p:nvSpPr>
          <p:spPr bwMode="auto">
            <a:xfrm>
              <a:off x="2956" y="1925"/>
              <a:ext cx="65" cy="93"/>
            </a:xfrm>
            <a:custGeom>
              <a:avLst/>
              <a:gdLst>
                <a:gd name="T0" fmla="*/ 0 w 366"/>
                <a:gd name="T1" fmla="*/ 0 h 712"/>
                <a:gd name="T2" fmla="*/ 0 w 366"/>
                <a:gd name="T3" fmla="*/ 0 h 712"/>
                <a:gd name="T4" fmla="*/ 0 w 366"/>
                <a:gd name="T5" fmla="*/ 0 h 712"/>
                <a:gd name="T6" fmla="*/ 0 w 366"/>
                <a:gd name="T7" fmla="*/ 0 h 712"/>
                <a:gd name="T8" fmla="*/ 0 w 366"/>
                <a:gd name="T9" fmla="*/ 0 h 7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6"/>
                <a:gd name="T16" fmla="*/ 0 h 712"/>
                <a:gd name="T17" fmla="*/ 366 w 366"/>
                <a:gd name="T18" fmla="*/ 712 h 7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6" h="712">
                  <a:moveTo>
                    <a:pt x="0" y="712"/>
                  </a:moveTo>
                  <a:lnTo>
                    <a:pt x="92" y="532"/>
                  </a:lnTo>
                  <a:lnTo>
                    <a:pt x="184" y="353"/>
                  </a:lnTo>
                  <a:lnTo>
                    <a:pt x="274" y="175"/>
                  </a:ln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9" name="Freeform 366"/>
            <p:cNvSpPr>
              <a:spLocks noChangeAspect="1"/>
            </p:cNvSpPr>
            <p:nvPr/>
          </p:nvSpPr>
          <p:spPr bwMode="auto">
            <a:xfrm>
              <a:off x="3021" y="1836"/>
              <a:ext cx="66" cy="89"/>
            </a:xfrm>
            <a:custGeom>
              <a:avLst/>
              <a:gdLst>
                <a:gd name="T0" fmla="*/ 0 w 367"/>
                <a:gd name="T1" fmla="*/ 0 h 676"/>
                <a:gd name="T2" fmla="*/ 0 w 367"/>
                <a:gd name="T3" fmla="*/ 0 h 676"/>
                <a:gd name="T4" fmla="*/ 0 w 367"/>
                <a:gd name="T5" fmla="*/ 0 h 676"/>
                <a:gd name="T6" fmla="*/ 0 w 367"/>
                <a:gd name="T7" fmla="*/ 0 h 676"/>
                <a:gd name="T8" fmla="*/ 0 w 367"/>
                <a:gd name="T9" fmla="*/ 0 h 6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676"/>
                <a:gd name="T17" fmla="*/ 367 w 367"/>
                <a:gd name="T18" fmla="*/ 676 h 6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676">
                  <a:moveTo>
                    <a:pt x="0" y="676"/>
                  </a:moveTo>
                  <a:lnTo>
                    <a:pt x="93" y="503"/>
                  </a:lnTo>
                  <a:lnTo>
                    <a:pt x="183" y="332"/>
                  </a:lnTo>
                  <a:lnTo>
                    <a:pt x="275" y="165"/>
                  </a:lnTo>
                  <a:lnTo>
                    <a:pt x="367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0" name="Freeform 367"/>
            <p:cNvSpPr>
              <a:spLocks noChangeAspect="1"/>
            </p:cNvSpPr>
            <p:nvPr/>
          </p:nvSpPr>
          <p:spPr bwMode="auto">
            <a:xfrm>
              <a:off x="3087" y="1754"/>
              <a:ext cx="66" cy="82"/>
            </a:xfrm>
            <a:custGeom>
              <a:avLst/>
              <a:gdLst>
                <a:gd name="T0" fmla="*/ 0 w 369"/>
                <a:gd name="T1" fmla="*/ 0 h 624"/>
                <a:gd name="T2" fmla="*/ 0 w 369"/>
                <a:gd name="T3" fmla="*/ 0 h 624"/>
                <a:gd name="T4" fmla="*/ 0 w 369"/>
                <a:gd name="T5" fmla="*/ 0 h 624"/>
                <a:gd name="T6" fmla="*/ 0 w 369"/>
                <a:gd name="T7" fmla="*/ 0 h 624"/>
                <a:gd name="T8" fmla="*/ 0 w 369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9"/>
                <a:gd name="T16" fmla="*/ 0 h 624"/>
                <a:gd name="T17" fmla="*/ 369 w 369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9" h="624">
                  <a:moveTo>
                    <a:pt x="0" y="624"/>
                  </a:moveTo>
                  <a:lnTo>
                    <a:pt x="92" y="463"/>
                  </a:lnTo>
                  <a:lnTo>
                    <a:pt x="184" y="305"/>
                  </a:lnTo>
                  <a:lnTo>
                    <a:pt x="277" y="150"/>
                  </a:lnTo>
                  <a:lnTo>
                    <a:pt x="369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1" name="Freeform 368"/>
            <p:cNvSpPr>
              <a:spLocks noChangeAspect="1"/>
            </p:cNvSpPr>
            <p:nvPr/>
          </p:nvSpPr>
          <p:spPr bwMode="auto">
            <a:xfrm>
              <a:off x="3153" y="1680"/>
              <a:ext cx="66" cy="74"/>
            </a:xfrm>
            <a:custGeom>
              <a:avLst/>
              <a:gdLst>
                <a:gd name="T0" fmla="*/ 0 w 366"/>
                <a:gd name="T1" fmla="*/ 0 h 555"/>
                <a:gd name="T2" fmla="*/ 0 w 366"/>
                <a:gd name="T3" fmla="*/ 0 h 555"/>
                <a:gd name="T4" fmla="*/ 0 w 366"/>
                <a:gd name="T5" fmla="*/ 0 h 555"/>
                <a:gd name="T6" fmla="*/ 0 w 366"/>
                <a:gd name="T7" fmla="*/ 0 h 555"/>
                <a:gd name="T8" fmla="*/ 0 w 366"/>
                <a:gd name="T9" fmla="*/ 0 h 5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6"/>
                <a:gd name="T16" fmla="*/ 0 h 555"/>
                <a:gd name="T17" fmla="*/ 366 w 366"/>
                <a:gd name="T18" fmla="*/ 555 h 5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6" h="555">
                  <a:moveTo>
                    <a:pt x="0" y="555"/>
                  </a:moveTo>
                  <a:lnTo>
                    <a:pt x="92" y="409"/>
                  </a:lnTo>
                  <a:lnTo>
                    <a:pt x="182" y="269"/>
                  </a:lnTo>
                  <a:lnTo>
                    <a:pt x="274" y="133"/>
                  </a:ln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2" name="Freeform 369"/>
            <p:cNvSpPr>
              <a:spLocks noChangeAspect="1"/>
            </p:cNvSpPr>
            <p:nvPr/>
          </p:nvSpPr>
          <p:spPr bwMode="auto">
            <a:xfrm>
              <a:off x="3219" y="1618"/>
              <a:ext cx="67" cy="62"/>
            </a:xfrm>
            <a:custGeom>
              <a:avLst/>
              <a:gdLst>
                <a:gd name="T0" fmla="*/ 0 w 369"/>
                <a:gd name="T1" fmla="*/ 0 h 476"/>
                <a:gd name="T2" fmla="*/ 0 w 369"/>
                <a:gd name="T3" fmla="*/ 0 h 476"/>
                <a:gd name="T4" fmla="*/ 0 w 369"/>
                <a:gd name="T5" fmla="*/ 0 h 476"/>
                <a:gd name="T6" fmla="*/ 0 w 369"/>
                <a:gd name="T7" fmla="*/ 0 h 476"/>
                <a:gd name="T8" fmla="*/ 0 w 369"/>
                <a:gd name="T9" fmla="*/ 0 h 476"/>
                <a:gd name="T10" fmla="*/ 0 w 369"/>
                <a:gd name="T11" fmla="*/ 0 h 476"/>
                <a:gd name="T12" fmla="*/ 0 w 369"/>
                <a:gd name="T13" fmla="*/ 0 h 4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9"/>
                <a:gd name="T22" fmla="*/ 0 h 476"/>
                <a:gd name="T23" fmla="*/ 369 w 369"/>
                <a:gd name="T24" fmla="*/ 476 h 4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9" h="476">
                  <a:moveTo>
                    <a:pt x="0" y="476"/>
                  </a:moveTo>
                  <a:lnTo>
                    <a:pt x="93" y="349"/>
                  </a:lnTo>
                  <a:lnTo>
                    <a:pt x="185" y="227"/>
                  </a:lnTo>
                  <a:lnTo>
                    <a:pt x="231" y="169"/>
                  </a:lnTo>
                  <a:lnTo>
                    <a:pt x="277" y="111"/>
                  </a:lnTo>
                  <a:lnTo>
                    <a:pt x="323" y="54"/>
                  </a:lnTo>
                  <a:lnTo>
                    <a:pt x="369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3" name="Freeform 370"/>
            <p:cNvSpPr>
              <a:spLocks noChangeAspect="1"/>
            </p:cNvSpPr>
            <p:nvPr/>
          </p:nvSpPr>
          <p:spPr bwMode="auto">
            <a:xfrm>
              <a:off x="3286" y="1567"/>
              <a:ext cx="66" cy="51"/>
            </a:xfrm>
            <a:custGeom>
              <a:avLst/>
              <a:gdLst>
                <a:gd name="T0" fmla="*/ 0 w 367"/>
                <a:gd name="T1" fmla="*/ 0 h 382"/>
                <a:gd name="T2" fmla="*/ 0 w 367"/>
                <a:gd name="T3" fmla="*/ 0 h 382"/>
                <a:gd name="T4" fmla="*/ 0 w 367"/>
                <a:gd name="T5" fmla="*/ 0 h 382"/>
                <a:gd name="T6" fmla="*/ 0 w 367"/>
                <a:gd name="T7" fmla="*/ 0 h 382"/>
                <a:gd name="T8" fmla="*/ 0 w 367"/>
                <a:gd name="T9" fmla="*/ 0 h 382"/>
                <a:gd name="T10" fmla="*/ 0 w 367"/>
                <a:gd name="T11" fmla="*/ 0 h 382"/>
                <a:gd name="T12" fmla="*/ 0 w 367"/>
                <a:gd name="T13" fmla="*/ 0 h 382"/>
                <a:gd name="T14" fmla="*/ 0 w 367"/>
                <a:gd name="T15" fmla="*/ 0 h 38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67"/>
                <a:gd name="T25" fmla="*/ 0 h 382"/>
                <a:gd name="T26" fmla="*/ 367 w 367"/>
                <a:gd name="T27" fmla="*/ 382 h 38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67" h="382">
                  <a:moveTo>
                    <a:pt x="0" y="382"/>
                  </a:moveTo>
                  <a:lnTo>
                    <a:pt x="92" y="278"/>
                  </a:lnTo>
                  <a:lnTo>
                    <a:pt x="138" y="226"/>
                  </a:lnTo>
                  <a:lnTo>
                    <a:pt x="183" y="178"/>
                  </a:lnTo>
                  <a:lnTo>
                    <a:pt x="229" y="132"/>
                  </a:lnTo>
                  <a:lnTo>
                    <a:pt x="275" y="86"/>
                  </a:lnTo>
                  <a:lnTo>
                    <a:pt x="321" y="42"/>
                  </a:lnTo>
                  <a:lnTo>
                    <a:pt x="367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4" name="Freeform 371"/>
            <p:cNvSpPr>
              <a:spLocks noChangeAspect="1"/>
            </p:cNvSpPr>
            <p:nvPr/>
          </p:nvSpPr>
          <p:spPr bwMode="auto">
            <a:xfrm>
              <a:off x="3352" y="1531"/>
              <a:ext cx="66" cy="36"/>
            </a:xfrm>
            <a:custGeom>
              <a:avLst/>
              <a:gdLst>
                <a:gd name="T0" fmla="*/ 0 w 369"/>
                <a:gd name="T1" fmla="*/ 0 h 280"/>
                <a:gd name="T2" fmla="*/ 0 w 369"/>
                <a:gd name="T3" fmla="*/ 0 h 280"/>
                <a:gd name="T4" fmla="*/ 0 w 369"/>
                <a:gd name="T5" fmla="*/ 0 h 280"/>
                <a:gd name="T6" fmla="*/ 0 w 369"/>
                <a:gd name="T7" fmla="*/ 0 h 280"/>
                <a:gd name="T8" fmla="*/ 0 w 369"/>
                <a:gd name="T9" fmla="*/ 0 h 280"/>
                <a:gd name="T10" fmla="*/ 0 w 369"/>
                <a:gd name="T11" fmla="*/ 0 h 280"/>
                <a:gd name="T12" fmla="*/ 0 w 369"/>
                <a:gd name="T13" fmla="*/ 0 h 280"/>
                <a:gd name="T14" fmla="*/ 0 w 369"/>
                <a:gd name="T15" fmla="*/ 0 h 280"/>
                <a:gd name="T16" fmla="*/ 0 w 369"/>
                <a:gd name="T17" fmla="*/ 0 h 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9"/>
                <a:gd name="T28" fmla="*/ 0 h 280"/>
                <a:gd name="T29" fmla="*/ 369 w 369"/>
                <a:gd name="T30" fmla="*/ 280 h 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9" h="280">
                  <a:moveTo>
                    <a:pt x="0" y="280"/>
                  </a:moveTo>
                  <a:lnTo>
                    <a:pt x="46" y="240"/>
                  </a:lnTo>
                  <a:lnTo>
                    <a:pt x="92" y="199"/>
                  </a:lnTo>
                  <a:lnTo>
                    <a:pt x="138" y="163"/>
                  </a:lnTo>
                  <a:lnTo>
                    <a:pt x="184" y="126"/>
                  </a:lnTo>
                  <a:lnTo>
                    <a:pt x="230" y="92"/>
                  </a:lnTo>
                  <a:lnTo>
                    <a:pt x="276" y="59"/>
                  </a:lnTo>
                  <a:lnTo>
                    <a:pt x="322" y="28"/>
                  </a:lnTo>
                  <a:lnTo>
                    <a:pt x="369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5" name="Freeform 372"/>
            <p:cNvSpPr>
              <a:spLocks noChangeAspect="1"/>
            </p:cNvSpPr>
            <p:nvPr/>
          </p:nvSpPr>
          <p:spPr bwMode="auto">
            <a:xfrm>
              <a:off x="3418" y="1508"/>
              <a:ext cx="66" cy="23"/>
            </a:xfrm>
            <a:custGeom>
              <a:avLst/>
              <a:gdLst>
                <a:gd name="T0" fmla="*/ 0 w 366"/>
                <a:gd name="T1" fmla="*/ 0 h 171"/>
                <a:gd name="T2" fmla="*/ 0 w 366"/>
                <a:gd name="T3" fmla="*/ 0 h 171"/>
                <a:gd name="T4" fmla="*/ 0 w 366"/>
                <a:gd name="T5" fmla="*/ 0 h 171"/>
                <a:gd name="T6" fmla="*/ 0 w 366"/>
                <a:gd name="T7" fmla="*/ 0 h 171"/>
                <a:gd name="T8" fmla="*/ 0 w 366"/>
                <a:gd name="T9" fmla="*/ 0 h 171"/>
                <a:gd name="T10" fmla="*/ 0 w 366"/>
                <a:gd name="T11" fmla="*/ 0 h 171"/>
                <a:gd name="T12" fmla="*/ 0 w 366"/>
                <a:gd name="T13" fmla="*/ 0 h 171"/>
                <a:gd name="T14" fmla="*/ 0 w 366"/>
                <a:gd name="T15" fmla="*/ 0 h 171"/>
                <a:gd name="T16" fmla="*/ 0 w 366"/>
                <a:gd name="T17" fmla="*/ 0 h 1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6"/>
                <a:gd name="T28" fmla="*/ 0 h 171"/>
                <a:gd name="T29" fmla="*/ 366 w 366"/>
                <a:gd name="T30" fmla="*/ 171 h 1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6" h="171">
                  <a:moveTo>
                    <a:pt x="0" y="171"/>
                  </a:moveTo>
                  <a:lnTo>
                    <a:pt x="46" y="144"/>
                  </a:lnTo>
                  <a:lnTo>
                    <a:pt x="92" y="117"/>
                  </a:lnTo>
                  <a:lnTo>
                    <a:pt x="138" y="94"/>
                  </a:lnTo>
                  <a:lnTo>
                    <a:pt x="182" y="71"/>
                  </a:lnTo>
                  <a:lnTo>
                    <a:pt x="228" y="50"/>
                  </a:lnTo>
                  <a:lnTo>
                    <a:pt x="274" y="32"/>
                  </a:lnTo>
                  <a:lnTo>
                    <a:pt x="320" y="15"/>
                  </a:lnTo>
                  <a:lnTo>
                    <a:pt x="366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6" name="Freeform 373"/>
            <p:cNvSpPr>
              <a:spLocks noChangeAspect="1"/>
            </p:cNvSpPr>
            <p:nvPr/>
          </p:nvSpPr>
          <p:spPr bwMode="auto">
            <a:xfrm>
              <a:off x="3484" y="1501"/>
              <a:ext cx="66" cy="7"/>
            </a:xfrm>
            <a:custGeom>
              <a:avLst/>
              <a:gdLst>
                <a:gd name="T0" fmla="*/ 0 w 369"/>
                <a:gd name="T1" fmla="*/ 0 h 56"/>
                <a:gd name="T2" fmla="*/ 0 w 369"/>
                <a:gd name="T3" fmla="*/ 0 h 56"/>
                <a:gd name="T4" fmla="*/ 0 w 369"/>
                <a:gd name="T5" fmla="*/ 0 h 56"/>
                <a:gd name="T6" fmla="*/ 0 w 369"/>
                <a:gd name="T7" fmla="*/ 0 h 56"/>
                <a:gd name="T8" fmla="*/ 0 w 369"/>
                <a:gd name="T9" fmla="*/ 0 h 56"/>
                <a:gd name="T10" fmla="*/ 0 w 369"/>
                <a:gd name="T11" fmla="*/ 0 h 56"/>
                <a:gd name="T12" fmla="*/ 0 w 369"/>
                <a:gd name="T13" fmla="*/ 0 h 56"/>
                <a:gd name="T14" fmla="*/ 0 w 369"/>
                <a:gd name="T15" fmla="*/ 0 h 56"/>
                <a:gd name="T16" fmla="*/ 0 w 369"/>
                <a:gd name="T17" fmla="*/ 0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9"/>
                <a:gd name="T28" fmla="*/ 0 h 56"/>
                <a:gd name="T29" fmla="*/ 369 w 369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9" h="56">
                  <a:moveTo>
                    <a:pt x="0" y="56"/>
                  </a:moveTo>
                  <a:lnTo>
                    <a:pt x="46" y="42"/>
                  </a:lnTo>
                  <a:lnTo>
                    <a:pt x="92" y="31"/>
                  </a:lnTo>
                  <a:lnTo>
                    <a:pt x="139" y="21"/>
                  </a:lnTo>
                  <a:lnTo>
                    <a:pt x="185" y="13"/>
                  </a:lnTo>
                  <a:lnTo>
                    <a:pt x="231" y="8"/>
                  </a:lnTo>
                  <a:lnTo>
                    <a:pt x="277" y="4"/>
                  </a:lnTo>
                  <a:lnTo>
                    <a:pt x="323" y="0"/>
                  </a:lnTo>
                  <a:lnTo>
                    <a:pt x="369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7" name="Freeform 374"/>
            <p:cNvSpPr>
              <a:spLocks noChangeAspect="1"/>
            </p:cNvSpPr>
            <p:nvPr/>
          </p:nvSpPr>
          <p:spPr bwMode="auto">
            <a:xfrm>
              <a:off x="3550" y="1501"/>
              <a:ext cx="66" cy="7"/>
            </a:xfrm>
            <a:custGeom>
              <a:avLst/>
              <a:gdLst>
                <a:gd name="T0" fmla="*/ 0 w 367"/>
                <a:gd name="T1" fmla="*/ 0 h 56"/>
                <a:gd name="T2" fmla="*/ 0 w 367"/>
                <a:gd name="T3" fmla="*/ 0 h 56"/>
                <a:gd name="T4" fmla="*/ 0 w 367"/>
                <a:gd name="T5" fmla="*/ 0 h 56"/>
                <a:gd name="T6" fmla="*/ 0 w 367"/>
                <a:gd name="T7" fmla="*/ 0 h 56"/>
                <a:gd name="T8" fmla="*/ 0 w 367"/>
                <a:gd name="T9" fmla="*/ 0 h 56"/>
                <a:gd name="T10" fmla="*/ 0 w 367"/>
                <a:gd name="T11" fmla="*/ 0 h 56"/>
                <a:gd name="T12" fmla="*/ 0 w 367"/>
                <a:gd name="T13" fmla="*/ 0 h 56"/>
                <a:gd name="T14" fmla="*/ 0 w 367"/>
                <a:gd name="T15" fmla="*/ 0 h 56"/>
                <a:gd name="T16" fmla="*/ 0 w 367"/>
                <a:gd name="T17" fmla="*/ 0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7"/>
                <a:gd name="T28" fmla="*/ 0 h 56"/>
                <a:gd name="T29" fmla="*/ 367 w 367"/>
                <a:gd name="T30" fmla="*/ 56 h 5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7" h="56">
                  <a:moveTo>
                    <a:pt x="0" y="0"/>
                  </a:moveTo>
                  <a:lnTo>
                    <a:pt x="46" y="0"/>
                  </a:lnTo>
                  <a:lnTo>
                    <a:pt x="92" y="4"/>
                  </a:lnTo>
                  <a:lnTo>
                    <a:pt x="138" y="8"/>
                  </a:lnTo>
                  <a:lnTo>
                    <a:pt x="184" y="13"/>
                  </a:lnTo>
                  <a:lnTo>
                    <a:pt x="228" y="21"/>
                  </a:lnTo>
                  <a:lnTo>
                    <a:pt x="274" y="31"/>
                  </a:lnTo>
                  <a:lnTo>
                    <a:pt x="321" y="42"/>
                  </a:lnTo>
                  <a:lnTo>
                    <a:pt x="367" y="5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8" name="Freeform 375"/>
            <p:cNvSpPr>
              <a:spLocks noChangeAspect="1"/>
            </p:cNvSpPr>
            <p:nvPr/>
          </p:nvSpPr>
          <p:spPr bwMode="auto">
            <a:xfrm>
              <a:off x="3616" y="1508"/>
              <a:ext cx="66" cy="23"/>
            </a:xfrm>
            <a:custGeom>
              <a:avLst/>
              <a:gdLst>
                <a:gd name="T0" fmla="*/ 0 w 366"/>
                <a:gd name="T1" fmla="*/ 0 h 171"/>
                <a:gd name="T2" fmla="*/ 0 w 366"/>
                <a:gd name="T3" fmla="*/ 0 h 171"/>
                <a:gd name="T4" fmla="*/ 0 w 366"/>
                <a:gd name="T5" fmla="*/ 0 h 171"/>
                <a:gd name="T6" fmla="*/ 0 w 366"/>
                <a:gd name="T7" fmla="*/ 0 h 171"/>
                <a:gd name="T8" fmla="*/ 0 w 366"/>
                <a:gd name="T9" fmla="*/ 0 h 171"/>
                <a:gd name="T10" fmla="*/ 0 w 366"/>
                <a:gd name="T11" fmla="*/ 0 h 171"/>
                <a:gd name="T12" fmla="*/ 0 w 366"/>
                <a:gd name="T13" fmla="*/ 0 h 171"/>
                <a:gd name="T14" fmla="*/ 0 w 366"/>
                <a:gd name="T15" fmla="*/ 0 h 171"/>
                <a:gd name="T16" fmla="*/ 0 w 366"/>
                <a:gd name="T17" fmla="*/ 0 h 1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6"/>
                <a:gd name="T28" fmla="*/ 0 h 171"/>
                <a:gd name="T29" fmla="*/ 366 w 366"/>
                <a:gd name="T30" fmla="*/ 171 h 1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6" h="171">
                  <a:moveTo>
                    <a:pt x="0" y="0"/>
                  </a:moveTo>
                  <a:lnTo>
                    <a:pt x="46" y="15"/>
                  </a:lnTo>
                  <a:lnTo>
                    <a:pt x="92" y="32"/>
                  </a:lnTo>
                  <a:lnTo>
                    <a:pt x="138" y="50"/>
                  </a:lnTo>
                  <a:lnTo>
                    <a:pt x="182" y="71"/>
                  </a:lnTo>
                  <a:lnTo>
                    <a:pt x="228" y="94"/>
                  </a:lnTo>
                  <a:lnTo>
                    <a:pt x="274" y="117"/>
                  </a:lnTo>
                  <a:lnTo>
                    <a:pt x="320" y="144"/>
                  </a:lnTo>
                  <a:lnTo>
                    <a:pt x="366" y="17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9" name="Freeform 376"/>
            <p:cNvSpPr>
              <a:spLocks noChangeAspect="1"/>
            </p:cNvSpPr>
            <p:nvPr/>
          </p:nvSpPr>
          <p:spPr bwMode="auto">
            <a:xfrm>
              <a:off x="3682" y="1531"/>
              <a:ext cx="66" cy="36"/>
            </a:xfrm>
            <a:custGeom>
              <a:avLst/>
              <a:gdLst>
                <a:gd name="T0" fmla="*/ 0 w 369"/>
                <a:gd name="T1" fmla="*/ 0 h 280"/>
                <a:gd name="T2" fmla="*/ 0 w 369"/>
                <a:gd name="T3" fmla="*/ 0 h 280"/>
                <a:gd name="T4" fmla="*/ 0 w 369"/>
                <a:gd name="T5" fmla="*/ 0 h 280"/>
                <a:gd name="T6" fmla="*/ 0 w 369"/>
                <a:gd name="T7" fmla="*/ 0 h 280"/>
                <a:gd name="T8" fmla="*/ 0 w 369"/>
                <a:gd name="T9" fmla="*/ 0 h 280"/>
                <a:gd name="T10" fmla="*/ 0 w 369"/>
                <a:gd name="T11" fmla="*/ 0 h 280"/>
                <a:gd name="T12" fmla="*/ 0 w 369"/>
                <a:gd name="T13" fmla="*/ 0 h 280"/>
                <a:gd name="T14" fmla="*/ 0 w 369"/>
                <a:gd name="T15" fmla="*/ 0 h 280"/>
                <a:gd name="T16" fmla="*/ 0 w 369"/>
                <a:gd name="T17" fmla="*/ 0 h 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9"/>
                <a:gd name="T28" fmla="*/ 0 h 280"/>
                <a:gd name="T29" fmla="*/ 369 w 369"/>
                <a:gd name="T30" fmla="*/ 280 h 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9" h="280">
                  <a:moveTo>
                    <a:pt x="0" y="0"/>
                  </a:moveTo>
                  <a:lnTo>
                    <a:pt x="46" y="28"/>
                  </a:lnTo>
                  <a:lnTo>
                    <a:pt x="93" y="59"/>
                  </a:lnTo>
                  <a:lnTo>
                    <a:pt x="139" y="92"/>
                  </a:lnTo>
                  <a:lnTo>
                    <a:pt x="185" y="126"/>
                  </a:lnTo>
                  <a:lnTo>
                    <a:pt x="231" y="163"/>
                  </a:lnTo>
                  <a:lnTo>
                    <a:pt x="277" y="199"/>
                  </a:lnTo>
                  <a:lnTo>
                    <a:pt x="323" y="240"/>
                  </a:lnTo>
                  <a:lnTo>
                    <a:pt x="369" y="28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0" name="Freeform 377"/>
            <p:cNvSpPr>
              <a:spLocks noChangeAspect="1"/>
            </p:cNvSpPr>
            <p:nvPr/>
          </p:nvSpPr>
          <p:spPr bwMode="auto">
            <a:xfrm>
              <a:off x="3748" y="1567"/>
              <a:ext cx="66" cy="51"/>
            </a:xfrm>
            <a:custGeom>
              <a:avLst/>
              <a:gdLst>
                <a:gd name="T0" fmla="*/ 0 w 367"/>
                <a:gd name="T1" fmla="*/ 0 h 382"/>
                <a:gd name="T2" fmla="*/ 0 w 367"/>
                <a:gd name="T3" fmla="*/ 0 h 382"/>
                <a:gd name="T4" fmla="*/ 0 w 367"/>
                <a:gd name="T5" fmla="*/ 0 h 382"/>
                <a:gd name="T6" fmla="*/ 0 w 367"/>
                <a:gd name="T7" fmla="*/ 0 h 382"/>
                <a:gd name="T8" fmla="*/ 0 w 367"/>
                <a:gd name="T9" fmla="*/ 0 h 382"/>
                <a:gd name="T10" fmla="*/ 0 w 367"/>
                <a:gd name="T11" fmla="*/ 0 h 382"/>
                <a:gd name="T12" fmla="*/ 0 w 367"/>
                <a:gd name="T13" fmla="*/ 0 h 382"/>
                <a:gd name="T14" fmla="*/ 0 w 367"/>
                <a:gd name="T15" fmla="*/ 0 h 382"/>
                <a:gd name="T16" fmla="*/ 0 w 367"/>
                <a:gd name="T17" fmla="*/ 0 h 3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7"/>
                <a:gd name="T28" fmla="*/ 0 h 382"/>
                <a:gd name="T29" fmla="*/ 367 w 367"/>
                <a:gd name="T30" fmla="*/ 382 h 38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7" h="382">
                  <a:moveTo>
                    <a:pt x="0" y="0"/>
                  </a:moveTo>
                  <a:lnTo>
                    <a:pt x="46" y="42"/>
                  </a:lnTo>
                  <a:lnTo>
                    <a:pt x="92" y="86"/>
                  </a:lnTo>
                  <a:lnTo>
                    <a:pt x="138" y="132"/>
                  </a:lnTo>
                  <a:lnTo>
                    <a:pt x="182" y="178"/>
                  </a:lnTo>
                  <a:lnTo>
                    <a:pt x="229" y="226"/>
                  </a:lnTo>
                  <a:lnTo>
                    <a:pt x="275" y="278"/>
                  </a:lnTo>
                  <a:lnTo>
                    <a:pt x="321" y="328"/>
                  </a:lnTo>
                  <a:lnTo>
                    <a:pt x="367" y="38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1" name="Freeform 378"/>
            <p:cNvSpPr>
              <a:spLocks noChangeAspect="1"/>
            </p:cNvSpPr>
            <p:nvPr/>
          </p:nvSpPr>
          <p:spPr bwMode="auto">
            <a:xfrm>
              <a:off x="3814" y="1618"/>
              <a:ext cx="67" cy="62"/>
            </a:xfrm>
            <a:custGeom>
              <a:avLst/>
              <a:gdLst>
                <a:gd name="T0" fmla="*/ 0 w 368"/>
                <a:gd name="T1" fmla="*/ 0 h 476"/>
                <a:gd name="T2" fmla="*/ 0 w 368"/>
                <a:gd name="T3" fmla="*/ 0 h 476"/>
                <a:gd name="T4" fmla="*/ 0 w 368"/>
                <a:gd name="T5" fmla="*/ 0 h 476"/>
                <a:gd name="T6" fmla="*/ 0 w 368"/>
                <a:gd name="T7" fmla="*/ 0 h 476"/>
                <a:gd name="T8" fmla="*/ 0 w 368"/>
                <a:gd name="T9" fmla="*/ 0 h 476"/>
                <a:gd name="T10" fmla="*/ 0 w 368"/>
                <a:gd name="T11" fmla="*/ 0 h 476"/>
                <a:gd name="T12" fmla="*/ 0 w 368"/>
                <a:gd name="T13" fmla="*/ 0 h 4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8"/>
                <a:gd name="T22" fmla="*/ 0 h 476"/>
                <a:gd name="T23" fmla="*/ 368 w 368"/>
                <a:gd name="T24" fmla="*/ 476 h 4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8" h="476">
                  <a:moveTo>
                    <a:pt x="0" y="0"/>
                  </a:moveTo>
                  <a:lnTo>
                    <a:pt x="46" y="54"/>
                  </a:lnTo>
                  <a:lnTo>
                    <a:pt x="92" y="111"/>
                  </a:lnTo>
                  <a:lnTo>
                    <a:pt x="138" y="169"/>
                  </a:lnTo>
                  <a:lnTo>
                    <a:pt x="184" y="227"/>
                  </a:lnTo>
                  <a:lnTo>
                    <a:pt x="276" y="349"/>
                  </a:lnTo>
                  <a:lnTo>
                    <a:pt x="368" y="47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2" name="Freeform 379"/>
            <p:cNvSpPr>
              <a:spLocks noChangeAspect="1"/>
            </p:cNvSpPr>
            <p:nvPr/>
          </p:nvSpPr>
          <p:spPr bwMode="auto">
            <a:xfrm>
              <a:off x="3881" y="1680"/>
              <a:ext cx="66" cy="74"/>
            </a:xfrm>
            <a:custGeom>
              <a:avLst/>
              <a:gdLst>
                <a:gd name="T0" fmla="*/ 0 w 367"/>
                <a:gd name="T1" fmla="*/ 0 h 555"/>
                <a:gd name="T2" fmla="*/ 0 w 367"/>
                <a:gd name="T3" fmla="*/ 0 h 555"/>
                <a:gd name="T4" fmla="*/ 0 w 367"/>
                <a:gd name="T5" fmla="*/ 0 h 555"/>
                <a:gd name="T6" fmla="*/ 0 w 367"/>
                <a:gd name="T7" fmla="*/ 0 h 555"/>
                <a:gd name="T8" fmla="*/ 0 w 367"/>
                <a:gd name="T9" fmla="*/ 0 h 5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555"/>
                <a:gd name="T17" fmla="*/ 367 w 367"/>
                <a:gd name="T18" fmla="*/ 555 h 5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555">
                  <a:moveTo>
                    <a:pt x="0" y="0"/>
                  </a:moveTo>
                  <a:lnTo>
                    <a:pt x="93" y="133"/>
                  </a:lnTo>
                  <a:lnTo>
                    <a:pt x="183" y="269"/>
                  </a:lnTo>
                  <a:lnTo>
                    <a:pt x="275" y="409"/>
                  </a:lnTo>
                  <a:lnTo>
                    <a:pt x="367" y="555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3" name="Freeform 380"/>
            <p:cNvSpPr>
              <a:spLocks noChangeAspect="1"/>
            </p:cNvSpPr>
            <p:nvPr/>
          </p:nvSpPr>
          <p:spPr bwMode="auto">
            <a:xfrm>
              <a:off x="3947" y="1754"/>
              <a:ext cx="66" cy="82"/>
            </a:xfrm>
            <a:custGeom>
              <a:avLst/>
              <a:gdLst>
                <a:gd name="T0" fmla="*/ 0 w 369"/>
                <a:gd name="T1" fmla="*/ 0 h 624"/>
                <a:gd name="T2" fmla="*/ 0 w 369"/>
                <a:gd name="T3" fmla="*/ 0 h 624"/>
                <a:gd name="T4" fmla="*/ 0 w 369"/>
                <a:gd name="T5" fmla="*/ 0 h 624"/>
                <a:gd name="T6" fmla="*/ 0 w 369"/>
                <a:gd name="T7" fmla="*/ 0 h 624"/>
                <a:gd name="T8" fmla="*/ 0 w 369"/>
                <a:gd name="T9" fmla="*/ 0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9"/>
                <a:gd name="T16" fmla="*/ 0 h 624"/>
                <a:gd name="T17" fmla="*/ 369 w 369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9" h="624">
                  <a:moveTo>
                    <a:pt x="0" y="0"/>
                  </a:moveTo>
                  <a:lnTo>
                    <a:pt x="92" y="150"/>
                  </a:lnTo>
                  <a:lnTo>
                    <a:pt x="184" y="305"/>
                  </a:lnTo>
                  <a:lnTo>
                    <a:pt x="277" y="463"/>
                  </a:lnTo>
                  <a:lnTo>
                    <a:pt x="369" y="624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4" name="Freeform 381"/>
            <p:cNvSpPr>
              <a:spLocks noChangeAspect="1"/>
            </p:cNvSpPr>
            <p:nvPr/>
          </p:nvSpPr>
          <p:spPr bwMode="auto">
            <a:xfrm>
              <a:off x="4013" y="1836"/>
              <a:ext cx="66" cy="89"/>
            </a:xfrm>
            <a:custGeom>
              <a:avLst/>
              <a:gdLst>
                <a:gd name="T0" fmla="*/ 0 w 367"/>
                <a:gd name="T1" fmla="*/ 0 h 676"/>
                <a:gd name="T2" fmla="*/ 0 w 367"/>
                <a:gd name="T3" fmla="*/ 0 h 676"/>
                <a:gd name="T4" fmla="*/ 0 w 367"/>
                <a:gd name="T5" fmla="*/ 0 h 676"/>
                <a:gd name="T6" fmla="*/ 0 w 367"/>
                <a:gd name="T7" fmla="*/ 0 h 676"/>
                <a:gd name="T8" fmla="*/ 0 w 367"/>
                <a:gd name="T9" fmla="*/ 0 h 6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7"/>
                <a:gd name="T16" fmla="*/ 0 h 676"/>
                <a:gd name="T17" fmla="*/ 367 w 367"/>
                <a:gd name="T18" fmla="*/ 676 h 6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7" h="676">
                  <a:moveTo>
                    <a:pt x="0" y="0"/>
                  </a:moveTo>
                  <a:lnTo>
                    <a:pt x="92" y="165"/>
                  </a:lnTo>
                  <a:lnTo>
                    <a:pt x="184" y="332"/>
                  </a:lnTo>
                  <a:lnTo>
                    <a:pt x="274" y="503"/>
                  </a:lnTo>
                  <a:lnTo>
                    <a:pt x="367" y="67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5" name="Freeform 382"/>
            <p:cNvSpPr>
              <a:spLocks noChangeAspect="1"/>
            </p:cNvSpPr>
            <p:nvPr/>
          </p:nvSpPr>
          <p:spPr bwMode="auto">
            <a:xfrm>
              <a:off x="4079" y="1925"/>
              <a:ext cx="65" cy="93"/>
            </a:xfrm>
            <a:custGeom>
              <a:avLst/>
              <a:gdLst>
                <a:gd name="T0" fmla="*/ 0 w 366"/>
                <a:gd name="T1" fmla="*/ 0 h 712"/>
                <a:gd name="T2" fmla="*/ 0 w 366"/>
                <a:gd name="T3" fmla="*/ 0 h 712"/>
                <a:gd name="T4" fmla="*/ 0 w 366"/>
                <a:gd name="T5" fmla="*/ 0 h 712"/>
                <a:gd name="T6" fmla="*/ 0 w 366"/>
                <a:gd name="T7" fmla="*/ 0 h 712"/>
                <a:gd name="T8" fmla="*/ 0 w 366"/>
                <a:gd name="T9" fmla="*/ 0 h 7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6"/>
                <a:gd name="T16" fmla="*/ 0 h 712"/>
                <a:gd name="T17" fmla="*/ 366 w 366"/>
                <a:gd name="T18" fmla="*/ 712 h 7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6" h="712">
                  <a:moveTo>
                    <a:pt x="0" y="0"/>
                  </a:moveTo>
                  <a:lnTo>
                    <a:pt x="92" y="175"/>
                  </a:lnTo>
                  <a:lnTo>
                    <a:pt x="182" y="353"/>
                  </a:lnTo>
                  <a:lnTo>
                    <a:pt x="274" y="532"/>
                  </a:lnTo>
                  <a:lnTo>
                    <a:pt x="366" y="712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6" name="Freeform 383"/>
            <p:cNvSpPr>
              <a:spLocks noChangeAspect="1"/>
            </p:cNvSpPr>
            <p:nvPr/>
          </p:nvSpPr>
          <p:spPr bwMode="auto">
            <a:xfrm>
              <a:off x="4144" y="2018"/>
              <a:ext cx="66" cy="96"/>
            </a:xfrm>
            <a:custGeom>
              <a:avLst/>
              <a:gdLst>
                <a:gd name="T0" fmla="*/ 0 w 369"/>
                <a:gd name="T1" fmla="*/ 0 h 728"/>
                <a:gd name="T2" fmla="*/ 0 w 369"/>
                <a:gd name="T3" fmla="*/ 0 h 728"/>
                <a:gd name="T4" fmla="*/ 0 w 369"/>
                <a:gd name="T5" fmla="*/ 0 h 728"/>
                <a:gd name="T6" fmla="*/ 0 w 369"/>
                <a:gd name="T7" fmla="*/ 0 h 7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9"/>
                <a:gd name="T13" fmla="*/ 0 h 728"/>
                <a:gd name="T14" fmla="*/ 369 w 369"/>
                <a:gd name="T15" fmla="*/ 728 h 7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9" h="728">
                  <a:moveTo>
                    <a:pt x="0" y="0"/>
                  </a:moveTo>
                  <a:lnTo>
                    <a:pt x="92" y="181"/>
                  </a:lnTo>
                  <a:lnTo>
                    <a:pt x="185" y="363"/>
                  </a:lnTo>
                  <a:lnTo>
                    <a:pt x="369" y="728"/>
                  </a:lnTo>
                </a:path>
              </a:pathLst>
            </a:custGeom>
            <a:noFill/>
            <a:ln w="12700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7" name="Rectangle 424"/>
            <p:cNvSpPr>
              <a:spLocks noChangeAspect="1" noChangeArrowheads="1"/>
            </p:cNvSpPr>
            <p:nvPr/>
          </p:nvSpPr>
          <p:spPr bwMode="auto">
            <a:xfrm>
              <a:off x="2826" y="2132"/>
              <a:ext cx="159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 i="0">
                  <a:solidFill>
                    <a:srgbClr val="000000"/>
                  </a:solidFill>
                  <a:latin typeface="Arial" charset="0"/>
                </a:rPr>
                <a:t>- </a:t>
              </a:r>
              <a:r>
                <a:rPr lang="en-US" altLang="en-US" sz="1000" i="0">
                  <a:solidFill>
                    <a:srgbClr val="000000"/>
                  </a:solidFill>
                  <a:latin typeface="Arial" charset="0"/>
                  <a:sym typeface="Symbol" pitchFamily="18" charset="2"/>
                </a:rPr>
                <a:t>/2</a:t>
              </a:r>
            </a:p>
          </p:txBody>
        </p:sp>
        <p:sp>
          <p:nvSpPr>
            <p:cNvPr id="51288" name="Rectangle 426"/>
            <p:cNvSpPr>
              <a:spLocks noChangeAspect="1" noChangeArrowheads="1"/>
            </p:cNvSpPr>
            <p:nvPr/>
          </p:nvSpPr>
          <p:spPr bwMode="auto">
            <a:xfrm>
              <a:off x="3485" y="2138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 i="0">
                  <a:solidFill>
                    <a:srgbClr val="000000"/>
                  </a:solidFill>
                  <a:latin typeface="Arial" charset="0"/>
                </a:rPr>
                <a:t>0</a:t>
              </a:r>
              <a:endParaRPr lang="en-US" altLang="en-US" sz="1400" b="1" i="0"/>
            </a:p>
          </p:txBody>
        </p:sp>
        <p:sp>
          <p:nvSpPr>
            <p:cNvPr id="51289" name="Rectangle 428"/>
            <p:cNvSpPr>
              <a:spLocks noChangeAspect="1" noChangeArrowheads="1"/>
            </p:cNvSpPr>
            <p:nvPr/>
          </p:nvSpPr>
          <p:spPr bwMode="auto">
            <a:xfrm>
              <a:off x="4203" y="2138"/>
              <a:ext cx="11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 i="0">
                  <a:solidFill>
                    <a:srgbClr val="000000"/>
                  </a:solidFill>
                  <a:latin typeface="Arial" charset="0"/>
                  <a:sym typeface="Symbol" pitchFamily="18" charset="2"/>
                </a:rPr>
                <a:t>/2</a:t>
              </a:r>
              <a:endParaRPr lang="en-US" altLang="en-US" sz="1400" b="1" i="0">
                <a:sym typeface="Symbol" pitchFamily="18" charset="2"/>
              </a:endParaRPr>
            </a:p>
          </p:txBody>
        </p:sp>
        <p:graphicFrame>
          <p:nvGraphicFramePr>
            <p:cNvPr id="51290" name="Object 432"/>
            <p:cNvGraphicFramePr>
              <a:graphicFrameLocks noChangeAspect="1"/>
            </p:cNvGraphicFramePr>
            <p:nvPr/>
          </p:nvGraphicFramePr>
          <p:xfrm>
            <a:off x="3602" y="1197"/>
            <a:ext cx="365" cy="1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54" name="Equation" r:id="rId6" imgW="355138" imgH="177569" progId="Equation.3">
                    <p:embed/>
                  </p:oleObj>
                </mc:Choice>
                <mc:Fallback>
                  <p:oleObj name="Equation" r:id="rId6" imgW="355138" imgH="177569" progId="Equation.3">
                    <p:embed/>
                    <p:pic>
                      <p:nvPicPr>
                        <p:cNvPr id="0" name="Object 4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2" y="1197"/>
                          <a:ext cx="365" cy="1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91" name="Object 433"/>
            <p:cNvGraphicFramePr>
              <a:graphicFrameLocks noChangeAspect="1"/>
            </p:cNvGraphicFramePr>
            <p:nvPr/>
          </p:nvGraphicFramePr>
          <p:xfrm>
            <a:off x="4512" y="2149"/>
            <a:ext cx="157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55" name="Equation" r:id="rId8" imgW="152334" imgH="139639" progId="Equation.3">
                    <p:embed/>
                  </p:oleObj>
                </mc:Choice>
                <mc:Fallback>
                  <p:oleObj name="Equation" r:id="rId8" imgW="152334" imgH="139639" progId="Equation.3">
                    <p:embed/>
                    <p:pic>
                      <p:nvPicPr>
                        <p:cNvPr id="0" name="Object 4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2" y="2149"/>
                          <a:ext cx="157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92" name="Rectangle 437"/>
            <p:cNvSpPr>
              <a:spLocks noChangeAspect="1" noChangeArrowheads="1"/>
            </p:cNvSpPr>
            <p:nvPr/>
          </p:nvSpPr>
          <p:spPr bwMode="auto">
            <a:xfrm>
              <a:off x="3479" y="1396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000" i="0">
                  <a:solidFill>
                    <a:srgbClr val="000000"/>
                  </a:solidFill>
                  <a:latin typeface="Arial" charset="0"/>
                </a:rPr>
                <a:t>1</a:t>
              </a:r>
              <a:endParaRPr lang="en-US" altLang="en-US" sz="1400" b="1" i="0"/>
            </a:p>
          </p:txBody>
        </p:sp>
      </p:grpSp>
      <p:pic>
        <p:nvPicPr>
          <p:cNvPr id="381367" name="Picture 439" descr="L1soDifusa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38" y="3605213"/>
            <a:ext cx="29210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07" name="Group 446"/>
          <p:cNvGrpSpPr>
            <a:grpSpLocks/>
          </p:cNvGrpSpPr>
          <p:nvPr/>
        </p:nvGrpSpPr>
        <p:grpSpPr bwMode="auto">
          <a:xfrm>
            <a:off x="371475" y="1855788"/>
            <a:ext cx="3400425" cy="2417762"/>
            <a:chOff x="234" y="1169"/>
            <a:chExt cx="2142" cy="1523"/>
          </a:xfrm>
        </p:grpSpPr>
        <p:sp>
          <p:nvSpPr>
            <p:cNvPr id="51208" name="Freeform 272"/>
            <p:cNvSpPr>
              <a:spLocks noChangeAspect="1"/>
            </p:cNvSpPr>
            <p:nvPr/>
          </p:nvSpPr>
          <p:spPr bwMode="auto">
            <a:xfrm>
              <a:off x="804" y="2140"/>
              <a:ext cx="1572" cy="552"/>
            </a:xfrm>
            <a:custGeom>
              <a:avLst/>
              <a:gdLst>
                <a:gd name="T0" fmla="*/ 0 w 1572"/>
                <a:gd name="T1" fmla="*/ 552 h 552"/>
                <a:gd name="T2" fmla="*/ 820 w 1572"/>
                <a:gd name="T3" fmla="*/ 176 h 552"/>
                <a:gd name="T4" fmla="*/ 1572 w 1572"/>
                <a:gd name="T5" fmla="*/ 0 h 552"/>
                <a:gd name="T6" fmla="*/ 0 60000 65536"/>
                <a:gd name="T7" fmla="*/ 0 60000 65536"/>
                <a:gd name="T8" fmla="*/ 0 60000 65536"/>
                <a:gd name="T9" fmla="*/ 0 w 1572"/>
                <a:gd name="T10" fmla="*/ 0 h 552"/>
                <a:gd name="T11" fmla="*/ 1572 w 1572"/>
                <a:gd name="T12" fmla="*/ 552 h 5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72" h="552">
                  <a:moveTo>
                    <a:pt x="0" y="552"/>
                  </a:moveTo>
                  <a:cubicBezTo>
                    <a:pt x="137" y="489"/>
                    <a:pt x="558" y="268"/>
                    <a:pt x="820" y="176"/>
                  </a:cubicBezTo>
                  <a:cubicBezTo>
                    <a:pt x="1082" y="84"/>
                    <a:pt x="1415" y="37"/>
                    <a:pt x="1572" y="0"/>
                  </a:cubicBezTo>
                </a:path>
              </a:pathLst>
            </a:custGeom>
            <a:noFill/>
            <a:ln w="1016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09" name="Line 273"/>
            <p:cNvSpPr>
              <a:spLocks noChangeAspect="1" noChangeShapeType="1"/>
            </p:cNvSpPr>
            <p:nvPr/>
          </p:nvSpPr>
          <p:spPr bwMode="auto">
            <a:xfrm>
              <a:off x="716" y="2056"/>
              <a:ext cx="904" cy="2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arrow" w="med" len="med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0" name="Freeform 274"/>
            <p:cNvSpPr>
              <a:spLocks noChangeAspect="1"/>
            </p:cNvSpPr>
            <p:nvPr/>
          </p:nvSpPr>
          <p:spPr bwMode="auto">
            <a:xfrm>
              <a:off x="1314" y="1420"/>
              <a:ext cx="311" cy="901"/>
            </a:xfrm>
            <a:custGeom>
              <a:avLst/>
              <a:gdLst>
                <a:gd name="T0" fmla="*/ 311 w 311"/>
                <a:gd name="T1" fmla="*/ 901 h 901"/>
                <a:gd name="T2" fmla="*/ 0 w 311"/>
                <a:gd name="T3" fmla="*/ 0 h 901"/>
                <a:gd name="T4" fmla="*/ 0 60000 65536"/>
                <a:gd name="T5" fmla="*/ 0 60000 65536"/>
                <a:gd name="T6" fmla="*/ 0 w 311"/>
                <a:gd name="T7" fmla="*/ 0 h 901"/>
                <a:gd name="T8" fmla="*/ 311 w 311"/>
                <a:gd name="T9" fmla="*/ 901 h 90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11" h="901">
                  <a:moveTo>
                    <a:pt x="311" y="901"/>
                  </a:move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1211" name="Group 275"/>
            <p:cNvGrpSpPr>
              <a:grpSpLocks noChangeAspect="1"/>
            </p:cNvGrpSpPr>
            <p:nvPr/>
          </p:nvGrpSpPr>
          <p:grpSpPr bwMode="auto">
            <a:xfrm>
              <a:off x="234" y="1818"/>
              <a:ext cx="267" cy="348"/>
              <a:chOff x="305" y="2142"/>
              <a:chExt cx="232" cy="414"/>
            </a:xfrm>
          </p:grpSpPr>
          <p:grpSp>
            <p:nvGrpSpPr>
              <p:cNvPr id="51221" name="Group 276"/>
              <p:cNvGrpSpPr>
                <a:grpSpLocks noChangeAspect="1"/>
              </p:cNvGrpSpPr>
              <p:nvPr/>
            </p:nvGrpSpPr>
            <p:grpSpPr bwMode="auto">
              <a:xfrm>
                <a:off x="363" y="2229"/>
                <a:ext cx="122" cy="327"/>
                <a:chOff x="363" y="2229"/>
                <a:chExt cx="122" cy="327"/>
              </a:xfrm>
            </p:grpSpPr>
            <p:sp>
              <p:nvSpPr>
                <p:cNvPr id="51248" name="Freeform 277"/>
                <p:cNvSpPr>
                  <a:spLocks noChangeAspect="1"/>
                </p:cNvSpPr>
                <p:nvPr/>
              </p:nvSpPr>
              <p:spPr bwMode="auto">
                <a:xfrm>
                  <a:off x="363" y="2229"/>
                  <a:ext cx="122" cy="251"/>
                </a:xfrm>
                <a:custGeom>
                  <a:avLst/>
                  <a:gdLst>
                    <a:gd name="T0" fmla="*/ 19 w 122"/>
                    <a:gd name="T1" fmla="*/ 164 h 251"/>
                    <a:gd name="T2" fmla="*/ 13 w 122"/>
                    <a:gd name="T3" fmla="*/ 150 h 251"/>
                    <a:gd name="T4" fmla="*/ 7 w 122"/>
                    <a:gd name="T5" fmla="*/ 133 h 251"/>
                    <a:gd name="T6" fmla="*/ 2 w 122"/>
                    <a:gd name="T7" fmla="*/ 119 h 251"/>
                    <a:gd name="T8" fmla="*/ 0 w 122"/>
                    <a:gd name="T9" fmla="*/ 102 h 251"/>
                    <a:gd name="T10" fmla="*/ 0 w 122"/>
                    <a:gd name="T11" fmla="*/ 86 h 251"/>
                    <a:gd name="T12" fmla="*/ 2 w 122"/>
                    <a:gd name="T13" fmla="*/ 65 h 251"/>
                    <a:gd name="T14" fmla="*/ 7 w 122"/>
                    <a:gd name="T15" fmla="*/ 47 h 251"/>
                    <a:gd name="T16" fmla="*/ 16 w 122"/>
                    <a:gd name="T17" fmla="*/ 30 h 251"/>
                    <a:gd name="T18" fmla="*/ 27 w 122"/>
                    <a:gd name="T19" fmla="*/ 17 h 251"/>
                    <a:gd name="T20" fmla="*/ 36 w 122"/>
                    <a:gd name="T21" fmla="*/ 9 h 251"/>
                    <a:gd name="T22" fmla="*/ 47 w 122"/>
                    <a:gd name="T23" fmla="*/ 3 h 251"/>
                    <a:gd name="T24" fmla="*/ 62 w 122"/>
                    <a:gd name="T25" fmla="*/ 0 h 251"/>
                    <a:gd name="T26" fmla="*/ 76 w 122"/>
                    <a:gd name="T27" fmla="*/ 3 h 251"/>
                    <a:gd name="T28" fmla="*/ 85 w 122"/>
                    <a:gd name="T29" fmla="*/ 8 h 251"/>
                    <a:gd name="T30" fmla="*/ 95 w 122"/>
                    <a:gd name="T31" fmla="*/ 16 h 251"/>
                    <a:gd name="T32" fmla="*/ 102 w 122"/>
                    <a:gd name="T33" fmla="*/ 25 h 251"/>
                    <a:gd name="T34" fmla="*/ 109 w 122"/>
                    <a:gd name="T35" fmla="*/ 36 h 251"/>
                    <a:gd name="T36" fmla="*/ 113 w 122"/>
                    <a:gd name="T37" fmla="*/ 47 h 251"/>
                    <a:gd name="T38" fmla="*/ 117 w 122"/>
                    <a:gd name="T39" fmla="*/ 58 h 251"/>
                    <a:gd name="T40" fmla="*/ 119 w 122"/>
                    <a:gd name="T41" fmla="*/ 71 h 251"/>
                    <a:gd name="T42" fmla="*/ 121 w 122"/>
                    <a:gd name="T43" fmla="*/ 87 h 251"/>
                    <a:gd name="T44" fmla="*/ 120 w 122"/>
                    <a:gd name="T45" fmla="*/ 103 h 251"/>
                    <a:gd name="T46" fmla="*/ 117 w 122"/>
                    <a:gd name="T47" fmla="*/ 117 h 251"/>
                    <a:gd name="T48" fmla="*/ 113 w 122"/>
                    <a:gd name="T49" fmla="*/ 134 h 251"/>
                    <a:gd name="T50" fmla="*/ 107 w 122"/>
                    <a:gd name="T51" fmla="*/ 152 h 251"/>
                    <a:gd name="T52" fmla="*/ 103 w 122"/>
                    <a:gd name="T53" fmla="*/ 164 h 251"/>
                    <a:gd name="T54" fmla="*/ 99 w 122"/>
                    <a:gd name="T55" fmla="*/ 179 h 251"/>
                    <a:gd name="T56" fmla="*/ 96 w 122"/>
                    <a:gd name="T57" fmla="*/ 197 h 251"/>
                    <a:gd name="T58" fmla="*/ 93 w 122"/>
                    <a:gd name="T59" fmla="*/ 212 h 251"/>
                    <a:gd name="T60" fmla="*/ 91 w 122"/>
                    <a:gd name="T61" fmla="*/ 229 h 251"/>
                    <a:gd name="T62" fmla="*/ 91 w 122"/>
                    <a:gd name="T63" fmla="*/ 250 h 251"/>
                    <a:gd name="T64" fmla="*/ 34 w 122"/>
                    <a:gd name="T65" fmla="*/ 250 h 251"/>
                    <a:gd name="T66" fmla="*/ 34 w 122"/>
                    <a:gd name="T67" fmla="*/ 233 h 251"/>
                    <a:gd name="T68" fmla="*/ 31 w 122"/>
                    <a:gd name="T69" fmla="*/ 211 h 251"/>
                    <a:gd name="T70" fmla="*/ 28 w 122"/>
                    <a:gd name="T71" fmla="*/ 195 h 251"/>
                    <a:gd name="T72" fmla="*/ 23 w 122"/>
                    <a:gd name="T73" fmla="*/ 179 h 251"/>
                    <a:gd name="T74" fmla="*/ 19 w 122"/>
                    <a:gd name="T75" fmla="*/ 164 h 251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22"/>
                    <a:gd name="T115" fmla="*/ 0 h 251"/>
                    <a:gd name="T116" fmla="*/ 122 w 122"/>
                    <a:gd name="T117" fmla="*/ 251 h 251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22" h="251">
                      <a:moveTo>
                        <a:pt x="19" y="164"/>
                      </a:moveTo>
                      <a:lnTo>
                        <a:pt x="13" y="150"/>
                      </a:lnTo>
                      <a:lnTo>
                        <a:pt x="7" y="133"/>
                      </a:lnTo>
                      <a:lnTo>
                        <a:pt x="2" y="119"/>
                      </a:lnTo>
                      <a:lnTo>
                        <a:pt x="0" y="102"/>
                      </a:lnTo>
                      <a:lnTo>
                        <a:pt x="0" y="86"/>
                      </a:lnTo>
                      <a:lnTo>
                        <a:pt x="2" y="65"/>
                      </a:lnTo>
                      <a:lnTo>
                        <a:pt x="7" y="47"/>
                      </a:lnTo>
                      <a:lnTo>
                        <a:pt x="16" y="30"/>
                      </a:lnTo>
                      <a:lnTo>
                        <a:pt x="27" y="17"/>
                      </a:lnTo>
                      <a:lnTo>
                        <a:pt x="36" y="9"/>
                      </a:lnTo>
                      <a:lnTo>
                        <a:pt x="47" y="3"/>
                      </a:lnTo>
                      <a:lnTo>
                        <a:pt x="62" y="0"/>
                      </a:lnTo>
                      <a:lnTo>
                        <a:pt x="76" y="3"/>
                      </a:lnTo>
                      <a:lnTo>
                        <a:pt x="85" y="8"/>
                      </a:lnTo>
                      <a:lnTo>
                        <a:pt x="95" y="16"/>
                      </a:lnTo>
                      <a:lnTo>
                        <a:pt x="102" y="25"/>
                      </a:lnTo>
                      <a:lnTo>
                        <a:pt x="109" y="36"/>
                      </a:lnTo>
                      <a:lnTo>
                        <a:pt x="113" y="47"/>
                      </a:lnTo>
                      <a:lnTo>
                        <a:pt x="117" y="58"/>
                      </a:lnTo>
                      <a:lnTo>
                        <a:pt x="119" y="71"/>
                      </a:lnTo>
                      <a:lnTo>
                        <a:pt x="121" y="87"/>
                      </a:lnTo>
                      <a:lnTo>
                        <a:pt x="120" y="103"/>
                      </a:lnTo>
                      <a:lnTo>
                        <a:pt x="117" y="117"/>
                      </a:lnTo>
                      <a:lnTo>
                        <a:pt x="113" y="134"/>
                      </a:lnTo>
                      <a:lnTo>
                        <a:pt x="107" y="152"/>
                      </a:lnTo>
                      <a:lnTo>
                        <a:pt x="103" y="164"/>
                      </a:lnTo>
                      <a:lnTo>
                        <a:pt x="99" y="179"/>
                      </a:lnTo>
                      <a:lnTo>
                        <a:pt x="96" y="197"/>
                      </a:lnTo>
                      <a:lnTo>
                        <a:pt x="93" y="212"/>
                      </a:lnTo>
                      <a:lnTo>
                        <a:pt x="91" y="229"/>
                      </a:lnTo>
                      <a:lnTo>
                        <a:pt x="91" y="250"/>
                      </a:lnTo>
                      <a:lnTo>
                        <a:pt x="34" y="250"/>
                      </a:lnTo>
                      <a:lnTo>
                        <a:pt x="34" y="233"/>
                      </a:lnTo>
                      <a:lnTo>
                        <a:pt x="31" y="211"/>
                      </a:lnTo>
                      <a:lnTo>
                        <a:pt x="28" y="195"/>
                      </a:lnTo>
                      <a:lnTo>
                        <a:pt x="23" y="179"/>
                      </a:lnTo>
                      <a:lnTo>
                        <a:pt x="19" y="164"/>
                      </a:lnTo>
                    </a:path>
                  </a:pathLst>
                </a:custGeom>
                <a:solidFill>
                  <a:srgbClr val="FFFFF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51249" name="Group 278"/>
                <p:cNvGrpSpPr>
                  <a:grpSpLocks noChangeAspect="1"/>
                </p:cNvGrpSpPr>
                <p:nvPr/>
              </p:nvGrpSpPr>
              <p:grpSpPr bwMode="auto">
                <a:xfrm>
                  <a:off x="397" y="2476"/>
                  <a:ext cx="58" cy="80"/>
                  <a:chOff x="397" y="2476"/>
                  <a:chExt cx="58" cy="80"/>
                </a:xfrm>
              </p:grpSpPr>
              <p:sp>
                <p:nvSpPr>
                  <p:cNvPr id="51250" name="Oval 2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0" y="2552"/>
                    <a:ext cx="31" cy="4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251" name="Freeform 280"/>
                  <p:cNvSpPr>
                    <a:spLocks noChangeAspect="1"/>
                  </p:cNvSpPr>
                  <p:nvPr/>
                </p:nvSpPr>
                <p:spPr bwMode="auto">
                  <a:xfrm>
                    <a:off x="397" y="2476"/>
                    <a:ext cx="58" cy="24"/>
                  </a:xfrm>
                  <a:custGeom>
                    <a:avLst/>
                    <a:gdLst>
                      <a:gd name="T0" fmla="*/ 0 w 58"/>
                      <a:gd name="T1" fmla="*/ 0 h 24"/>
                      <a:gd name="T2" fmla="*/ 0 w 58"/>
                      <a:gd name="T3" fmla="*/ 23 h 24"/>
                      <a:gd name="T4" fmla="*/ 12 w 58"/>
                      <a:gd name="T5" fmla="*/ 23 h 24"/>
                      <a:gd name="T6" fmla="*/ 57 w 58"/>
                      <a:gd name="T7" fmla="*/ 8 h 24"/>
                      <a:gd name="T8" fmla="*/ 57 w 58"/>
                      <a:gd name="T9" fmla="*/ 0 h 24"/>
                      <a:gd name="T10" fmla="*/ 0 w 58"/>
                      <a:gd name="T11" fmla="*/ 0 h 2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8"/>
                      <a:gd name="T19" fmla="*/ 0 h 24"/>
                      <a:gd name="T20" fmla="*/ 58 w 58"/>
                      <a:gd name="T21" fmla="*/ 24 h 2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8" h="24">
                        <a:moveTo>
                          <a:pt x="0" y="0"/>
                        </a:moveTo>
                        <a:lnTo>
                          <a:pt x="0" y="23"/>
                        </a:lnTo>
                        <a:lnTo>
                          <a:pt x="12" y="23"/>
                        </a:lnTo>
                        <a:lnTo>
                          <a:pt x="57" y="8"/>
                        </a:lnTo>
                        <a:lnTo>
                          <a:pt x="57" y="0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252" name="Freeform 281"/>
                  <p:cNvSpPr>
                    <a:spLocks noChangeAspect="1"/>
                  </p:cNvSpPr>
                  <p:nvPr/>
                </p:nvSpPr>
                <p:spPr bwMode="auto">
                  <a:xfrm>
                    <a:off x="397" y="2483"/>
                    <a:ext cx="58" cy="32"/>
                  </a:xfrm>
                  <a:custGeom>
                    <a:avLst/>
                    <a:gdLst>
                      <a:gd name="T0" fmla="*/ 12 w 58"/>
                      <a:gd name="T1" fmla="*/ 16 h 32"/>
                      <a:gd name="T2" fmla="*/ 0 w 58"/>
                      <a:gd name="T3" fmla="*/ 16 h 32"/>
                      <a:gd name="T4" fmla="*/ 0 w 58"/>
                      <a:gd name="T5" fmla="*/ 31 h 32"/>
                      <a:gd name="T6" fmla="*/ 12 w 58"/>
                      <a:gd name="T7" fmla="*/ 31 h 32"/>
                      <a:gd name="T8" fmla="*/ 57 w 58"/>
                      <a:gd name="T9" fmla="*/ 16 h 32"/>
                      <a:gd name="T10" fmla="*/ 57 w 58"/>
                      <a:gd name="T11" fmla="*/ 0 h 32"/>
                      <a:gd name="T12" fmla="*/ 12 w 58"/>
                      <a:gd name="T13" fmla="*/ 16 h 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8"/>
                      <a:gd name="T22" fmla="*/ 0 h 32"/>
                      <a:gd name="T23" fmla="*/ 58 w 58"/>
                      <a:gd name="T24" fmla="*/ 32 h 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8" h="32">
                        <a:moveTo>
                          <a:pt x="12" y="16"/>
                        </a:moveTo>
                        <a:lnTo>
                          <a:pt x="0" y="16"/>
                        </a:lnTo>
                        <a:lnTo>
                          <a:pt x="0" y="31"/>
                        </a:lnTo>
                        <a:lnTo>
                          <a:pt x="12" y="31"/>
                        </a:lnTo>
                        <a:lnTo>
                          <a:pt x="57" y="16"/>
                        </a:lnTo>
                        <a:lnTo>
                          <a:pt x="57" y="0"/>
                        </a:lnTo>
                        <a:lnTo>
                          <a:pt x="12" y="16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253" name="Freeform 282"/>
                  <p:cNvSpPr>
                    <a:spLocks noChangeAspect="1"/>
                  </p:cNvSpPr>
                  <p:nvPr/>
                </p:nvSpPr>
                <p:spPr bwMode="auto">
                  <a:xfrm>
                    <a:off x="397" y="2499"/>
                    <a:ext cx="58" cy="32"/>
                  </a:xfrm>
                  <a:custGeom>
                    <a:avLst/>
                    <a:gdLst>
                      <a:gd name="T0" fmla="*/ 12 w 58"/>
                      <a:gd name="T1" fmla="*/ 15 h 32"/>
                      <a:gd name="T2" fmla="*/ 0 w 58"/>
                      <a:gd name="T3" fmla="*/ 15 h 32"/>
                      <a:gd name="T4" fmla="*/ 0 w 58"/>
                      <a:gd name="T5" fmla="*/ 31 h 32"/>
                      <a:gd name="T6" fmla="*/ 12 w 58"/>
                      <a:gd name="T7" fmla="*/ 31 h 32"/>
                      <a:gd name="T8" fmla="*/ 57 w 58"/>
                      <a:gd name="T9" fmla="*/ 15 h 32"/>
                      <a:gd name="T10" fmla="*/ 57 w 58"/>
                      <a:gd name="T11" fmla="*/ 0 h 32"/>
                      <a:gd name="T12" fmla="*/ 12 w 58"/>
                      <a:gd name="T13" fmla="*/ 15 h 32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8"/>
                      <a:gd name="T22" fmla="*/ 0 h 32"/>
                      <a:gd name="T23" fmla="*/ 58 w 58"/>
                      <a:gd name="T24" fmla="*/ 32 h 32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8" h="32">
                        <a:moveTo>
                          <a:pt x="12" y="15"/>
                        </a:moveTo>
                        <a:lnTo>
                          <a:pt x="0" y="15"/>
                        </a:lnTo>
                        <a:lnTo>
                          <a:pt x="0" y="31"/>
                        </a:lnTo>
                        <a:lnTo>
                          <a:pt x="12" y="31"/>
                        </a:lnTo>
                        <a:lnTo>
                          <a:pt x="57" y="15"/>
                        </a:lnTo>
                        <a:lnTo>
                          <a:pt x="57" y="0"/>
                        </a:lnTo>
                        <a:lnTo>
                          <a:pt x="12" y="15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254" name="Freeform 283"/>
                  <p:cNvSpPr>
                    <a:spLocks noChangeAspect="1"/>
                  </p:cNvSpPr>
                  <p:nvPr/>
                </p:nvSpPr>
                <p:spPr bwMode="auto">
                  <a:xfrm>
                    <a:off x="397" y="2514"/>
                    <a:ext cx="58" cy="32"/>
                  </a:xfrm>
                  <a:custGeom>
                    <a:avLst/>
                    <a:gdLst>
                      <a:gd name="T0" fmla="*/ 12 w 58"/>
                      <a:gd name="T1" fmla="*/ 16 h 32"/>
                      <a:gd name="T2" fmla="*/ 11 w 58"/>
                      <a:gd name="T3" fmla="*/ 16 h 32"/>
                      <a:gd name="T4" fmla="*/ 0 w 58"/>
                      <a:gd name="T5" fmla="*/ 16 h 32"/>
                      <a:gd name="T6" fmla="*/ 0 w 58"/>
                      <a:gd name="T7" fmla="*/ 31 h 32"/>
                      <a:gd name="T8" fmla="*/ 12 w 58"/>
                      <a:gd name="T9" fmla="*/ 31 h 32"/>
                      <a:gd name="T10" fmla="*/ 57 w 58"/>
                      <a:gd name="T11" fmla="*/ 16 h 32"/>
                      <a:gd name="T12" fmla="*/ 57 w 58"/>
                      <a:gd name="T13" fmla="*/ 0 h 32"/>
                      <a:gd name="T14" fmla="*/ 12 w 58"/>
                      <a:gd name="T15" fmla="*/ 16 h 3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58"/>
                      <a:gd name="T25" fmla="*/ 0 h 32"/>
                      <a:gd name="T26" fmla="*/ 58 w 58"/>
                      <a:gd name="T27" fmla="*/ 32 h 3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58" h="32">
                        <a:moveTo>
                          <a:pt x="12" y="16"/>
                        </a:moveTo>
                        <a:lnTo>
                          <a:pt x="11" y="16"/>
                        </a:lnTo>
                        <a:lnTo>
                          <a:pt x="0" y="16"/>
                        </a:lnTo>
                        <a:lnTo>
                          <a:pt x="0" y="31"/>
                        </a:lnTo>
                        <a:lnTo>
                          <a:pt x="12" y="31"/>
                        </a:lnTo>
                        <a:lnTo>
                          <a:pt x="57" y="16"/>
                        </a:lnTo>
                        <a:lnTo>
                          <a:pt x="57" y="0"/>
                        </a:lnTo>
                        <a:lnTo>
                          <a:pt x="12" y="16"/>
                        </a:lnTo>
                      </a:path>
                    </a:pathLst>
                  </a:custGeom>
                  <a:solidFill>
                    <a:srgbClr val="3F3F3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1255" name="Freeform 284"/>
                  <p:cNvSpPr>
                    <a:spLocks noChangeAspect="1"/>
                  </p:cNvSpPr>
                  <p:nvPr/>
                </p:nvSpPr>
                <p:spPr bwMode="auto">
                  <a:xfrm>
                    <a:off x="397" y="2530"/>
                    <a:ext cx="58" cy="24"/>
                  </a:xfrm>
                  <a:custGeom>
                    <a:avLst/>
                    <a:gdLst>
                      <a:gd name="T0" fmla="*/ 12 w 58"/>
                      <a:gd name="T1" fmla="*/ 15 h 24"/>
                      <a:gd name="T2" fmla="*/ 0 w 58"/>
                      <a:gd name="T3" fmla="*/ 15 h 24"/>
                      <a:gd name="T4" fmla="*/ 6 w 58"/>
                      <a:gd name="T5" fmla="*/ 23 h 24"/>
                      <a:gd name="T6" fmla="*/ 51 w 58"/>
                      <a:gd name="T7" fmla="*/ 23 h 24"/>
                      <a:gd name="T8" fmla="*/ 57 w 58"/>
                      <a:gd name="T9" fmla="*/ 15 h 24"/>
                      <a:gd name="T10" fmla="*/ 57 w 58"/>
                      <a:gd name="T11" fmla="*/ 0 h 24"/>
                      <a:gd name="T12" fmla="*/ 12 w 58"/>
                      <a:gd name="T13" fmla="*/ 15 h 2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58"/>
                      <a:gd name="T22" fmla="*/ 0 h 24"/>
                      <a:gd name="T23" fmla="*/ 58 w 58"/>
                      <a:gd name="T24" fmla="*/ 24 h 2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58" h="24">
                        <a:moveTo>
                          <a:pt x="12" y="15"/>
                        </a:moveTo>
                        <a:lnTo>
                          <a:pt x="0" y="15"/>
                        </a:lnTo>
                        <a:lnTo>
                          <a:pt x="6" y="23"/>
                        </a:lnTo>
                        <a:lnTo>
                          <a:pt x="51" y="23"/>
                        </a:lnTo>
                        <a:lnTo>
                          <a:pt x="57" y="15"/>
                        </a:lnTo>
                        <a:lnTo>
                          <a:pt x="57" y="0"/>
                        </a:lnTo>
                        <a:lnTo>
                          <a:pt x="12" y="15"/>
                        </a:lnTo>
                      </a:path>
                    </a:pathLst>
                  </a:custGeom>
                  <a:solidFill>
                    <a:srgbClr val="C0C0C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51222" name="Group 285"/>
              <p:cNvGrpSpPr>
                <a:grpSpLocks noChangeAspect="1"/>
              </p:cNvGrpSpPr>
              <p:nvPr/>
            </p:nvGrpSpPr>
            <p:grpSpPr bwMode="auto">
              <a:xfrm>
                <a:off x="305" y="2142"/>
                <a:ext cx="232" cy="272"/>
                <a:chOff x="305" y="2142"/>
                <a:chExt cx="232" cy="272"/>
              </a:xfrm>
            </p:grpSpPr>
            <p:sp>
              <p:nvSpPr>
                <p:cNvPr id="51223" name="Line 28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60" y="2174"/>
                  <a:ext cx="21" cy="5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24" name="Line 28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50" y="2185"/>
                  <a:ext cx="8" cy="3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25" name="Line 28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37" y="2147"/>
                  <a:ext cx="4" cy="6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26" name="Line 289"/>
                <p:cNvSpPr>
                  <a:spLocks noChangeAspect="1" noChangeShapeType="1"/>
                </p:cNvSpPr>
                <p:nvPr/>
              </p:nvSpPr>
              <p:spPr bwMode="auto">
                <a:xfrm>
                  <a:off x="423" y="2177"/>
                  <a:ext cx="0" cy="3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27" name="Line 290"/>
                <p:cNvSpPr>
                  <a:spLocks noChangeAspect="1" noChangeShapeType="1"/>
                </p:cNvSpPr>
                <p:nvPr/>
              </p:nvSpPr>
              <p:spPr bwMode="auto">
                <a:xfrm>
                  <a:off x="405" y="2142"/>
                  <a:ext cx="6" cy="6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28" name="Line 291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92" y="2187"/>
                  <a:ext cx="3" cy="2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29" name="Line 29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67" y="2166"/>
                  <a:ext cx="17" cy="62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0" name="Line 29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63" y="2219"/>
                  <a:ext cx="8" cy="21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1" name="Line 294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31" y="2221"/>
                  <a:ext cx="32" cy="3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2" name="Line 295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37" y="2261"/>
                  <a:ext cx="16" cy="1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3" name="Line 296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12" y="2275"/>
                  <a:ext cx="39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4" name="Line 297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30" y="2309"/>
                  <a:ext cx="18" cy="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5" name="Line 298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305" y="2331"/>
                  <a:ext cx="43" cy="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6" name="Line 29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33" y="2359"/>
                  <a:ext cx="15" cy="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7" name="Line 30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07" y="2379"/>
                  <a:ext cx="50" cy="29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8" name="Line 30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52" y="2400"/>
                  <a:ext cx="13" cy="14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39" name="Line 30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0" y="2212"/>
                  <a:ext cx="31" cy="3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40" name="Line 30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9" y="2250"/>
                  <a:ext cx="16" cy="15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41" name="Line 30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92" y="2265"/>
                  <a:ext cx="39" cy="18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42" name="Line 30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95" y="2299"/>
                  <a:ext cx="18" cy="7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43" name="Line 30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95" y="2321"/>
                  <a:ext cx="42" cy="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44" name="Line 307"/>
                <p:cNvSpPr>
                  <a:spLocks noChangeAspect="1" noChangeShapeType="1"/>
                </p:cNvSpPr>
                <p:nvPr/>
              </p:nvSpPr>
              <p:spPr bwMode="auto">
                <a:xfrm>
                  <a:off x="495" y="2349"/>
                  <a:ext cx="15" cy="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45" name="Line 308"/>
                <p:cNvSpPr>
                  <a:spLocks noChangeAspect="1" noChangeShapeType="1"/>
                </p:cNvSpPr>
                <p:nvPr/>
              </p:nvSpPr>
              <p:spPr bwMode="auto">
                <a:xfrm>
                  <a:off x="485" y="2368"/>
                  <a:ext cx="50" cy="30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46" name="Line 309"/>
                <p:cNvSpPr>
                  <a:spLocks noChangeAspect="1" noChangeShapeType="1"/>
                </p:cNvSpPr>
                <p:nvPr/>
              </p:nvSpPr>
              <p:spPr bwMode="auto">
                <a:xfrm>
                  <a:off x="478" y="2390"/>
                  <a:ext cx="13" cy="13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1247" name="Line 31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72" y="2213"/>
                  <a:ext cx="11" cy="26"/>
                </a:xfrm>
                <a:prstGeom prst="line">
                  <a:avLst/>
                </a:prstGeom>
                <a:noFill/>
                <a:ln w="12700">
                  <a:solidFill>
                    <a:schemeClr val="tx2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aphicFrame>
          <p:nvGraphicFramePr>
            <p:cNvPr id="51212" name="Object 328"/>
            <p:cNvGraphicFramePr>
              <a:graphicFrameLocks noChangeAspect="1"/>
            </p:cNvGraphicFramePr>
            <p:nvPr/>
          </p:nvGraphicFramePr>
          <p:xfrm>
            <a:off x="1180" y="1169"/>
            <a:ext cx="182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56" name="Equation" r:id="rId11" imgW="126725" imgH="177415" progId="Equation.3">
                    <p:embed/>
                  </p:oleObj>
                </mc:Choice>
                <mc:Fallback>
                  <p:oleObj name="Equation" r:id="rId11" imgW="126725" imgH="177415" progId="Equation.3">
                    <p:embed/>
                    <p:pic>
                      <p:nvPicPr>
                        <p:cNvPr id="0" name="Object 3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0" y="1169"/>
                          <a:ext cx="182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213" name="Object 329"/>
            <p:cNvGraphicFramePr>
              <a:graphicFrameLocks noChangeAspect="1"/>
            </p:cNvGraphicFramePr>
            <p:nvPr/>
          </p:nvGraphicFramePr>
          <p:xfrm>
            <a:off x="639" y="1738"/>
            <a:ext cx="219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57" name="Equation" r:id="rId13" imgW="152268" imgH="203024" progId="Equation.3">
                    <p:embed/>
                  </p:oleObj>
                </mc:Choice>
                <mc:Fallback>
                  <p:oleObj name="Equation" r:id="rId13" imgW="152268" imgH="203024" progId="Equation.3">
                    <p:embed/>
                    <p:pic>
                      <p:nvPicPr>
                        <p:cNvPr id="0" name="Object 3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9" y="1738"/>
                          <a:ext cx="219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14" name="Arc 333"/>
            <p:cNvSpPr>
              <a:spLocks noChangeAspect="1"/>
            </p:cNvSpPr>
            <p:nvPr/>
          </p:nvSpPr>
          <p:spPr bwMode="auto">
            <a:xfrm>
              <a:off x="1368" y="2075"/>
              <a:ext cx="184" cy="182"/>
            </a:xfrm>
            <a:custGeom>
              <a:avLst/>
              <a:gdLst>
                <a:gd name="T0" fmla="*/ 0 w 21381"/>
                <a:gd name="T1" fmla="*/ 0 h 21524"/>
                <a:gd name="T2" fmla="*/ 0 w 21381"/>
                <a:gd name="T3" fmla="*/ 0 h 21524"/>
                <a:gd name="T4" fmla="*/ 0 w 21381"/>
                <a:gd name="T5" fmla="*/ 0 h 21524"/>
                <a:gd name="T6" fmla="*/ 0 60000 65536"/>
                <a:gd name="T7" fmla="*/ 0 60000 65536"/>
                <a:gd name="T8" fmla="*/ 0 60000 65536"/>
                <a:gd name="T9" fmla="*/ 0 w 21381"/>
                <a:gd name="T10" fmla="*/ 0 h 21524"/>
                <a:gd name="T11" fmla="*/ 21381 w 21381"/>
                <a:gd name="T12" fmla="*/ 21524 h 215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381" h="21524" fill="none" extrusionOk="0">
                  <a:moveTo>
                    <a:pt x="-1" y="18455"/>
                  </a:moveTo>
                  <a:cubicBezTo>
                    <a:pt x="1429" y="8496"/>
                    <a:pt x="9545" y="843"/>
                    <a:pt x="19570" y="-1"/>
                  </a:cubicBezTo>
                </a:path>
                <a:path w="21381" h="21524" stroke="0" extrusionOk="0">
                  <a:moveTo>
                    <a:pt x="-1" y="18455"/>
                  </a:moveTo>
                  <a:cubicBezTo>
                    <a:pt x="1429" y="8496"/>
                    <a:pt x="9545" y="843"/>
                    <a:pt x="19570" y="-1"/>
                  </a:cubicBezTo>
                  <a:lnTo>
                    <a:pt x="21381" y="21524"/>
                  </a:lnTo>
                  <a:lnTo>
                    <a:pt x="-1" y="18455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15" name="Oval 342"/>
            <p:cNvSpPr>
              <a:spLocks noChangeArrowheads="1"/>
            </p:cNvSpPr>
            <p:nvPr/>
          </p:nvSpPr>
          <p:spPr bwMode="auto">
            <a:xfrm>
              <a:off x="1584" y="2271"/>
              <a:ext cx="80" cy="8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1216" name="Text Box 436"/>
            <p:cNvSpPr txBox="1">
              <a:spLocks noChangeArrowheads="1"/>
            </p:cNvSpPr>
            <p:nvPr/>
          </p:nvSpPr>
          <p:spPr bwMode="auto">
            <a:xfrm>
              <a:off x="1165" y="1851"/>
              <a:ext cx="1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ym typeface="Symbol" pitchFamily="18" charset="2"/>
                </a:rPr>
                <a:t></a:t>
              </a:r>
            </a:p>
          </p:txBody>
        </p:sp>
        <p:graphicFrame>
          <p:nvGraphicFramePr>
            <p:cNvPr id="51217" name="Object 442"/>
            <p:cNvGraphicFramePr>
              <a:graphicFrameLocks noChangeAspect="1"/>
            </p:cNvGraphicFramePr>
            <p:nvPr/>
          </p:nvGraphicFramePr>
          <p:xfrm>
            <a:off x="1603" y="2361"/>
            <a:ext cx="238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58" name="Equation" r:id="rId15" imgW="165028" imgH="228501" progId="Equation.3">
                    <p:embed/>
                  </p:oleObj>
                </mc:Choice>
                <mc:Fallback>
                  <p:oleObj name="Equation" r:id="rId15" imgW="165028" imgH="228501" progId="Equation.3">
                    <p:embed/>
                    <p:pic>
                      <p:nvPicPr>
                        <p:cNvPr id="0" name="Object 4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3" y="2361"/>
                          <a:ext cx="238" cy="3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218" name="Freeform 443"/>
            <p:cNvSpPr>
              <a:spLocks/>
            </p:cNvSpPr>
            <p:nvPr/>
          </p:nvSpPr>
          <p:spPr bwMode="auto">
            <a:xfrm>
              <a:off x="1476" y="2084"/>
              <a:ext cx="333" cy="227"/>
            </a:xfrm>
            <a:custGeom>
              <a:avLst/>
              <a:gdLst>
                <a:gd name="T0" fmla="*/ 0 w 333"/>
                <a:gd name="T1" fmla="*/ 106 h 227"/>
                <a:gd name="T2" fmla="*/ 243 w 333"/>
                <a:gd name="T3" fmla="*/ 0 h 227"/>
                <a:gd name="T4" fmla="*/ 333 w 333"/>
                <a:gd name="T5" fmla="*/ 227 h 227"/>
                <a:gd name="T6" fmla="*/ 0 60000 65536"/>
                <a:gd name="T7" fmla="*/ 0 60000 65536"/>
                <a:gd name="T8" fmla="*/ 0 60000 65536"/>
                <a:gd name="T9" fmla="*/ 0 w 333"/>
                <a:gd name="T10" fmla="*/ 0 h 227"/>
                <a:gd name="T11" fmla="*/ 333 w 333"/>
                <a:gd name="T12" fmla="*/ 227 h 2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3" h="227">
                  <a:moveTo>
                    <a:pt x="0" y="106"/>
                  </a:moveTo>
                  <a:lnTo>
                    <a:pt x="243" y="0"/>
                  </a:lnTo>
                  <a:lnTo>
                    <a:pt x="333" y="227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1219" name="Oval 444"/>
            <p:cNvSpPr>
              <a:spLocks noChangeArrowheads="1"/>
            </p:cNvSpPr>
            <p:nvPr/>
          </p:nvSpPr>
          <p:spPr bwMode="auto">
            <a:xfrm>
              <a:off x="1643" y="2171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1220" name="Line 445"/>
            <p:cNvSpPr>
              <a:spLocks noChangeShapeType="1"/>
            </p:cNvSpPr>
            <p:nvPr/>
          </p:nvSpPr>
          <p:spPr bwMode="auto">
            <a:xfrm flipV="1">
              <a:off x="1379" y="2166"/>
              <a:ext cx="633" cy="2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284163"/>
            <a:ext cx="7772400" cy="684212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3200"/>
              <a:t>Outras maneiras de se escrever: </a:t>
            </a:r>
          </a:p>
        </p:txBody>
      </p:sp>
      <p:sp>
        <p:nvSpPr>
          <p:cNvPr id="546859" name="Text Box 43"/>
          <p:cNvSpPr txBox="1">
            <a:spLocks noChangeArrowheads="1"/>
          </p:cNvSpPr>
          <p:nvPr/>
        </p:nvSpPr>
        <p:spPr bwMode="auto">
          <a:xfrm>
            <a:off x="6737350" y="5346700"/>
            <a:ext cx="1862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I, l, k </a:t>
            </a:r>
            <a:r>
              <a:rPr lang="en-US" altLang="en-US" sz="2400" i="0">
                <a:sym typeface="Symbol" pitchFamily="18" charset="2"/>
              </a:rPr>
              <a:t> [0 ,1 ]</a:t>
            </a:r>
            <a:r>
              <a:rPr lang="en-US" altLang="en-US" sz="2000"/>
              <a:t> </a:t>
            </a:r>
          </a:p>
        </p:txBody>
      </p:sp>
      <p:sp>
        <p:nvSpPr>
          <p:cNvPr id="546861" name="Text Box 45"/>
          <p:cNvSpPr txBox="1">
            <a:spLocks noChangeArrowheads="1"/>
          </p:cNvSpPr>
          <p:nvPr/>
        </p:nvSpPr>
        <p:spPr bwMode="auto">
          <a:xfrm>
            <a:off x="7769225" y="4027488"/>
            <a:ext cx="7461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>
                <a:latin typeface="Arial" charset="0"/>
              </a:rPr>
              <a:t>Eq. 1</a:t>
            </a:r>
          </a:p>
        </p:txBody>
      </p:sp>
      <p:sp>
        <p:nvSpPr>
          <p:cNvPr id="52230" name="Rectangle 133"/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46948" name="Object 132"/>
          <p:cNvGraphicFramePr>
            <a:graphicFrameLocks noChangeAspect="1"/>
          </p:cNvGraphicFramePr>
          <p:nvPr/>
        </p:nvGraphicFramePr>
        <p:xfrm>
          <a:off x="609600" y="3581400"/>
          <a:ext cx="6627813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3" name="Equation" r:id="rId4" imgW="3454400" imgH="762000" progId="Equation.3">
                  <p:embed/>
                </p:oleObj>
              </mc:Choice>
              <mc:Fallback>
                <p:oleObj name="Equation" r:id="rId4" imgW="3454400" imgH="762000" progId="Equation.3">
                  <p:embed/>
                  <p:pic>
                    <p:nvPicPr>
                      <p:cNvPr id="0" name="Object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581400"/>
                        <a:ext cx="6627813" cy="146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2" name="Object 134"/>
          <p:cNvGraphicFramePr>
            <a:graphicFrameLocks noChangeAspect="1"/>
          </p:cNvGraphicFramePr>
          <p:nvPr/>
        </p:nvGraphicFramePr>
        <p:xfrm>
          <a:off x="2921000" y="1573213"/>
          <a:ext cx="2603500" cy="147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4" name="Equation" r:id="rId6" imgW="1257300" imgH="711200" progId="Equation.3">
                  <p:embed/>
                </p:oleObj>
              </mc:Choice>
              <mc:Fallback>
                <p:oleObj name="Equation" r:id="rId6" imgW="1257300" imgH="711200" progId="Equation.3">
                  <p:embed/>
                  <p:pic>
                    <p:nvPicPr>
                      <p:cNvPr id="0" name="Object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1000" y="1573213"/>
                        <a:ext cx="2603500" cy="147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6859" grpId="0"/>
      <p:bldP spid="54686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284163"/>
            <a:ext cx="7772400" cy="684212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3200"/>
              <a:t>Luz difusa mais ambiente: </a:t>
            </a: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3253" name="Object 6"/>
          <p:cNvGraphicFramePr>
            <a:graphicFrameLocks noChangeAspect="1"/>
          </p:cNvGraphicFramePr>
          <p:nvPr/>
        </p:nvGraphicFramePr>
        <p:xfrm>
          <a:off x="544513" y="1979613"/>
          <a:ext cx="2997200" cy="1363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7" name="Equation" r:id="rId4" imgW="1562100" imgH="711200" progId="Equation.3">
                  <p:embed/>
                </p:oleObj>
              </mc:Choice>
              <mc:Fallback>
                <p:oleObj name="Equation" r:id="rId4" imgW="1562100" imgH="71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13" y="1979613"/>
                        <a:ext cx="2997200" cy="1363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68" name="Object 8"/>
          <p:cNvGraphicFramePr>
            <a:graphicFrameLocks noChangeAspect="1"/>
          </p:cNvGraphicFramePr>
          <p:nvPr/>
        </p:nvGraphicFramePr>
        <p:xfrm>
          <a:off x="444500" y="4686300"/>
          <a:ext cx="4824413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78" name="Equation" r:id="rId6" imgW="2514600" imgH="711200" progId="Equation.3">
                  <p:embed/>
                </p:oleObj>
              </mc:Choice>
              <mc:Fallback>
                <p:oleObj name="Equation" r:id="rId6" imgW="2514600" imgH="71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00" y="4686300"/>
                        <a:ext cx="4824413" cy="136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55" name="Picture 10" descr="L1soDifus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1414463"/>
            <a:ext cx="23368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71" name="Picture 11" descr="L2AmbDifus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425" y="4025900"/>
            <a:ext cx="23368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46075"/>
            <a:ext cx="7772400" cy="592138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3200"/>
              <a:t>Componente de reflexão especular</a:t>
            </a:r>
          </a:p>
        </p:txBody>
      </p:sp>
      <p:sp>
        <p:nvSpPr>
          <p:cNvPr id="54276" name="Line 4"/>
          <p:cNvSpPr>
            <a:spLocks noChangeAspect="1" noChangeShapeType="1"/>
          </p:cNvSpPr>
          <p:nvPr/>
        </p:nvSpPr>
        <p:spPr bwMode="auto">
          <a:xfrm flipV="1">
            <a:off x="2139950" y="3363913"/>
            <a:ext cx="2447925" cy="1062037"/>
          </a:xfrm>
          <a:prstGeom prst="line">
            <a:avLst/>
          </a:prstGeom>
          <a:noFill/>
          <a:ln w="1016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Line 5"/>
          <p:cNvSpPr>
            <a:spLocks noChangeAspect="1" noChangeShapeType="1"/>
          </p:cNvSpPr>
          <p:nvPr/>
        </p:nvSpPr>
        <p:spPr bwMode="auto">
          <a:xfrm>
            <a:off x="2000250" y="3417888"/>
            <a:ext cx="1435100" cy="4270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med" len="med"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Freeform 6"/>
          <p:cNvSpPr>
            <a:spLocks noChangeAspect="1"/>
          </p:cNvSpPr>
          <p:nvPr/>
        </p:nvSpPr>
        <p:spPr bwMode="auto">
          <a:xfrm>
            <a:off x="2805113" y="2590800"/>
            <a:ext cx="638175" cy="1247775"/>
          </a:xfrm>
          <a:custGeom>
            <a:avLst/>
            <a:gdLst>
              <a:gd name="T0" fmla="*/ 2147483647 w 361"/>
              <a:gd name="T1" fmla="*/ 2147483647 h 706"/>
              <a:gd name="T2" fmla="*/ 0 w 361"/>
              <a:gd name="T3" fmla="*/ 0 h 706"/>
              <a:gd name="T4" fmla="*/ 0 60000 65536"/>
              <a:gd name="T5" fmla="*/ 0 60000 65536"/>
              <a:gd name="T6" fmla="*/ 0 w 361"/>
              <a:gd name="T7" fmla="*/ 0 h 706"/>
              <a:gd name="T8" fmla="*/ 361 w 361"/>
              <a:gd name="T9" fmla="*/ 706 h 70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" h="706">
                <a:moveTo>
                  <a:pt x="361" y="706"/>
                </a:move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4279" name="Group 9"/>
          <p:cNvGrpSpPr>
            <a:grpSpLocks noChangeAspect="1"/>
          </p:cNvGrpSpPr>
          <p:nvPr/>
        </p:nvGrpSpPr>
        <p:grpSpPr bwMode="auto">
          <a:xfrm>
            <a:off x="1235075" y="3040063"/>
            <a:ext cx="423863" cy="552450"/>
            <a:chOff x="305" y="2142"/>
            <a:chExt cx="232" cy="414"/>
          </a:xfrm>
        </p:grpSpPr>
        <p:grpSp>
          <p:nvGrpSpPr>
            <p:cNvPr id="54411" name="Group 10"/>
            <p:cNvGrpSpPr>
              <a:grpSpLocks noChangeAspect="1"/>
            </p:cNvGrpSpPr>
            <p:nvPr/>
          </p:nvGrpSpPr>
          <p:grpSpPr bwMode="auto">
            <a:xfrm>
              <a:off x="363" y="2229"/>
              <a:ext cx="122" cy="327"/>
              <a:chOff x="363" y="2229"/>
              <a:chExt cx="122" cy="327"/>
            </a:xfrm>
          </p:grpSpPr>
          <p:sp>
            <p:nvSpPr>
              <p:cNvPr id="54438" name="Freeform 11"/>
              <p:cNvSpPr>
                <a:spLocks noChangeAspect="1"/>
              </p:cNvSpPr>
              <p:nvPr/>
            </p:nvSpPr>
            <p:spPr bwMode="auto">
              <a:xfrm>
                <a:off x="363" y="2229"/>
                <a:ext cx="122" cy="251"/>
              </a:xfrm>
              <a:custGeom>
                <a:avLst/>
                <a:gdLst>
                  <a:gd name="T0" fmla="*/ 19 w 122"/>
                  <a:gd name="T1" fmla="*/ 164 h 251"/>
                  <a:gd name="T2" fmla="*/ 13 w 122"/>
                  <a:gd name="T3" fmla="*/ 150 h 251"/>
                  <a:gd name="T4" fmla="*/ 7 w 122"/>
                  <a:gd name="T5" fmla="*/ 133 h 251"/>
                  <a:gd name="T6" fmla="*/ 2 w 122"/>
                  <a:gd name="T7" fmla="*/ 119 h 251"/>
                  <a:gd name="T8" fmla="*/ 0 w 122"/>
                  <a:gd name="T9" fmla="*/ 102 h 251"/>
                  <a:gd name="T10" fmla="*/ 0 w 122"/>
                  <a:gd name="T11" fmla="*/ 86 h 251"/>
                  <a:gd name="T12" fmla="*/ 2 w 122"/>
                  <a:gd name="T13" fmla="*/ 65 h 251"/>
                  <a:gd name="T14" fmla="*/ 7 w 122"/>
                  <a:gd name="T15" fmla="*/ 47 h 251"/>
                  <a:gd name="T16" fmla="*/ 16 w 122"/>
                  <a:gd name="T17" fmla="*/ 30 h 251"/>
                  <a:gd name="T18" fmla="*/ 27 w 122"/>
                  <a:gd name="T19" fmla="*/ 17 h 251"/>
                  <a:gd name="T20" fmla="*/ 36 w 122"/>
                  <a:gd name="T21" fmla="*/ 9 h 251"/>
                  <a:gd name="T22" fmla="*/ 47 w 122"/>
                  <a:gd name="T23" fmla="*/ 3 h 251"/>
                  <a:gd name="T24" fmla="*/ 62 w 122"/>
                  <a:gd name="T25" fmla="*/ 0 h 251"/>
                  <a:gd name="T26" fmla="*/ 76 w 122"/>
                  <a:gd name="T27" fmla="*/ 3 h 251"/>
                  <a:gd name="T28" fmla="*/ 85 w 122"/>
                  <a:gd name="T29" fmla="*/ 8 h 251"/>
                  <a:gd name="T30" fmla="*/ 95 w 122"/>
                  <a:gd name="T31" fmla="*/ 16 h 251"/>
                  <a:gd name="T32" fmla="*/ 102 w 122"/>
                  <a:gd name="T33" fmla="*/ 25 h 251"/>
                  <a:gd name="T34" fmla="*/ 109 w 122"/>
                  <a:gd name="T35" fmla="*/ 36 h 251"/>
                  <a:gd name="T36" fmla="*/ 113 w 122"/>
                  <a:gd name="T37" fmla="*/ 47 h 251"/>
                  <a:gd name="T38" fmla="*/ 117 w 122"/>
                  <a:gd name="T39" fmla="*/ 58 h 251"/>
                  <a:gd name="T40" fmla="*/ 119 w 122"/>
                  <a:gd name="T41" fmla="*/ 71 h 251"/>
                  <a:gd name="T42" fmla="*/ 121 w 122"/>
                  <a:gd name="T43" fmla="*/ 87 h 251"/>
                  <a:gd name="T44" fmla="*/ 120 w 122"/>
                  <a:gd name="T45" fmla="*/ 103 h 251"/>
                  <a:gd name="T46" fmla="*/ 117 w 122"/>
                  <a:gd name="T47" fmla="*/ 117 h 251"/>
                  <a:gd name="T48" fmla="*/ 113 w 122"/>
                  <a:gd name="T49" fmla="*/ 134 h 251"/>
                  <a:gd name="T50" fmla="*/ 107 w 122"/>
                  <a:gd name="T51" fmla="*/ 152 h 251"/>
                  <a:gd name="T52" fmla="*/ 103 w 122"/>
                  <a:gd name="T53" fmla="*/ 164 h 251"/>
                  <a:gd name="T54" fmla="*/ 99 w 122"/>
                  <a:gd name="T55" fmla="*/ 179 h 251"/>
                  <a:gd name="T56" fmla="*/ 96 w 122"/>
                  <a:gd name="T57" fmla="*/ 197 h 251"/>
                  <a:gd name="T58" fmla="*/ 93 w 122"/>
                  <a:gd name="T59" fmla="*/ 212 h 251"/>
                  <a:gd name="T60" fmla="*/ 91 w 122"/>
                  <a:gd name="T61" fmla="*/ 229 h 251"/>
                  <a:gd name="T62" fmla="*/ 91 w 122"/>
                  <a:gd name="T63" fmla="*/ 250 h 251"/>
                  <a:gd name="T64" fmla="*/ 34 w 122"/>
                  <a:gd name="T65" fmla="*/ 250 h 251"/>
                  <a:gd name="T66" fmla="*/ 34 w 122"/>
                  <a:gd name="T67" fmla="*/ 233 h 251"/>
                  <a:gd name="T68" fmla="*/ 31 w 122"/>
                  <a:gd name="T69" fmla="*/ 211 h 251"/>
                  <a:gd name="T70" fmla="*/ 28 w 122"/>
                  <a:gd name="T71" fmla="*/ 195 h 251"/>
                  <a:gd name="T72" fmla="*/ 23 w 122"/>
                  <a:gd name="T73" fmla="*/ 179 h 251"/>
                  <a:gd name="T74" fmla="*/ 19 w 122"/>
                  <a:gd name="T75" fmla="*/ 164 h 25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2"/>
                  <a:gd name="T115" fmla="*/ 0 h 251"/>
                  <a:gd name="T116" fmla="*/ 122 w 122"/>
                  <a:gd name="T117" fmla="*/ 251 h 25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2" h="251">
                    <a:moveTo>
                      <a:pt x="19" y="164"/>
                    </a:moveTo>
                    <a:lnTo>
                      <a:pt x="13" y="150"/>
                    </a:lnTo>
                    <a:lnTo>
                      <a:pt x="7" y="133"/>
                    </a:lnTo>
                    <a:lnTo>
                      <a:pt x="2" y="119"/>
                    </a:lnTo>
                    <a:lnTo>
                      <a:pt x="0" y="102"/>
                    </a:lnTo>
                    <a:lnTo>
                      <a:pt x="0" y="86"/>
                    </a:lnTo>
                    <a:lnTo>
                      <a:pt x="2" y="65"/>
                    </a:lnTo>
                    <a:lnTo>
                      <a:pt x="7" y="47"/>
                    </a:lnTo>
                    <a:lnTo>
                      <a:pt x="16" y="30"/>
                    </a:lnTo>
                    <a:lnTo>
                      <a:pt x="27" y="17"/>
                    </a:lnTo>
                    <a:lnTo>
                      <a:pt x="36" y="9"/>
                    </a:lnTo>
                    <a:lnTo>
                      <a:pt x="47" y="3"/>
                    </a:lnTo>
                    <a:lnTo>
                      <a:pt x="62" y="0"/>
                    </a:lnTo>
                    <a:lnTo>
                      <a:pt x="76" y="3"/>
                    </a:lnTo>
                    <a:lnTo>
                      <a:pt x="85" y="8"/>
                    </a:lnTo>
                    <a:lnTo>
                      <a:pt x="95" y="16"/>
                    </a:lnTo>
                    <a:lnTo>
                      <a:pt x="102" y="25"/>
                    </a:lnTo>
                    <a:lnTo>
                      <a:pt x="109" y="36"/>
                    </a:lnTo>
                    <a:lnTo>
                      <a:pt x="113" y="47"/>
                    </a:lnTo>
                    <a:lnTo>
                      <a:pt x="117" y="58"/>
                    </a:lnTo>
                    <a:lnTo>
                      <a:pt x="119" y="71"/>
                    </a:lnTo>
                    <a:lnTo>
                      <a:pt x="121" y="87"/>
                    </a:lnTo>
                    <a:lnTo>
                      <a:pt x="120" y="103"/>
                    </a:lnTo>
                    <a:lnTo>
                      <a:pt x="117" y="117"/>
                    </a:lnTo>
                    <a:lnTo>
                      <a:pt x="113" y="134"/>
                    </a:lnTo>
                    <a:lnTo>
                      <a:pt x="107" y="152"/>
                    </a:lnTo>
                    <a:lnTo>
                      <a:pt x="103" y="164"/>
                    </a:lnTo>
                    <a:lnTo>
                      <a:pt x="99" y="179"/>
                    </a:lnTo>
                    <a:lnTo>
                      <a:pt x="96" y="197"/>
                    </a:lnTo>
                    <a:lnTo>
                      <a:pt x="93" y="212"/>
                    </a:lnTo>
                    <a:lnTo>
                      <a:pt x="91" y="229"/>
                    </a:lnTo>
                    <a:lnTo>
                      <a:pt x="91" y="250"/>
                    </a:lnTo>
                    <a:lnTo>
                      <a:pt x="34" y="250"/>
                    </a:lnTo>
                    <a:lnTo>
                      <a:pt x="34" y="233"/>
                    </a:lnTo>
                    <a:lnTo>
                      <a:pt x="31" y="211"/>
                    </a:lnTo>
                    <a:lnTo>
                      <a:pt x="28" y="195"/>
                    </a:lnTo>
                    <a:lnTo>
                      <a:pt x="23" y="179"/>
                    </a:lnTo>
                    <a:lnTo>
                      <a:pt x="19" y="164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4439" name="Group 12"/>
              <p:cNvGrpSpPr>
                <a:grpSpLocks noChangeAspect="1"/>
              </p:cNvGrpSpPr>
              <p:nvPr/>
            </p:nvGrpSpPr>
            <p:grpSpPr bwMode="auto">
              <a:xfrm>
                <a:off x="397" y="2476"/>
                <a:ext cx="58" cy="80"/>
                <a:chOff x="397" y="2476"/>
                <a:chExt cx="58" cy="80"/>
              </a:xfrm>
            </p:grpSpPr>
            <p:sp>
              <p:nvSpPr>
                <p:cNvPr id="54440" name="Oval 13"/>
                <p:cNvSpPr>
                  <a:spLocks noChangeAspect="1" noChangeArrowheads="1"/>
                </p:cNvSpPr>
                <p:nvPr/>
              </p:nvSpPr>
              <p:spPr bwMode="auto">
                <a:xfrm>
                  <a:off x="410" y="2552"/>
                  <a:ext cx="31" cy="4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4441" name="Freeform 14"/>
                <p:cNvSpPr>
                  <a:spLocks noChangeAspect="1"/>
                </p:cNvSpPr>
                <p:nvPr/>
              </p:nvSpPr>
              <p:spPr bwMode="auto">
                <a:xfrm>
                  <a:off x="397" y="2476"/>
                  <a:ext cx="58" cy="24"/>
                </a:xfrm>
                <a:custGeom>
                  <a:avLst/>
                  <a:gdLst>
                    <a:gd name="T0" fmla="*/ 0 w 58"/>
                    <a:gd name="T1" fmla="*/ 0 h 24"/>
                    <a:gd name="T2" fmla="*/ 0 w 58"/>
                    <a:gd name="T3" fmla="*/ 23 h 24"/>
                    <a:gd name="T4" fmla="*/ 12 w 58"/>
                    <a:gd name="T5" fmla="*/ 23 h 24"/>
                    <a:gd name="T6" fmla="*/ 57 w 58"/>
                    <a:gd name="T7" fmla="*/ 8 h 24"/>
                    <a:gd name="T8" fmla="*/ 57 w 58"/>
                    <a:gd name="T9" fmla="*/ 0 h 24"/>
                    <a:gd name="T10" fmla="*/ 0 w 58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8"/>
                    <a:gd name="T19" fmla="*/ 0 h 24"/>
                    <a:gd name="T20" fmla="*/ 58 w 58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8" h="24">
                      <a:moveTo>
                        <a:pt x="0" y="0"/>
                      </a:moveTo>
                      <a:lnTo>
                        <a:pt x="0" y="23"/>
                      </a:lnTo>
                      <a:lnTo>
                        <a:pt x="12" y="23"/>
                      </a:lnTo>
                      <a:lnTo>
                        <a:pt x="57" y="8"/>
                      </a:lnTo>
                      <a:lnTo>
                        <a:pt x="57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42" name="Freeform 15"/>
                <p:cNvSpPr>
                  <a:spLocks noChangeAspect="1"/>
                </p:cNvSpPr>
                <p:nvPr/>
              </p:nvSpPr>
              <p:spPr bwMode="auto">
                <a:xfrm>
                  <a:off x="397" y="2483"/>
                  <a:ext cx="58" cy="32"/>
                </a:xfrm>
                <a:custGeom>
                  <a:avLst/>
                  <a:gdLst>
                    <a:gd name="T0" fmla="*/ 12 w 58"/>
                    <a:gd name="T1" fmla="*/ 16 h 32"/>
                    <a:gd name="T2" fmla="*/ 0 w 58"/>
                    <a:gd name="T3" fmla="*/ 16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6 h 32"/>
                    <a:gd name="T10" fmla="*/ 57 w 58"/>
                    <a:gd name="T11" fmla="*/ 0 h 32"/>
                    <a:gd name="T12" fmla="*/ 12 w 58"/>
                    <a:gd name="T13" fmla="*/ 16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6"/>
                      </a:moveTo>
                      <a:lnTo>
                        <a:pt x="0" y="16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43" name="Freeform 16"/>
                <p:cNvSpPr>
                  <a:spLocks noChangeAspect="1"/>
                </p:cNvSpPr>
                <p:nvPr/>
              </p:nvSpPr>
              <p:spPr bwMode="auto">
                <a:xfrm>
                  <a:off x="397" y="2499"/>
                  <a:ext cx="58" cy="32"/>
                </a:xfrm>
                <a:custGeom>
                  <a:avLst/>
                  <a:gdLst>
                    <a:gd name="T0" fmla="*/ 12 w 58"/>
                    <a:gd name="T1" fmla="*/ 15 h 32"/>
                    <a:gd name="T2" fmla="*/ 0 w 58"/>
                    <a:gd name="T3" fmla="*/ 15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5 h 32"/>
                    <a:gd name="T10" fmla="*/ 57 w 58"/>
                    <a:gd name="T11" fmla="*/ 0 h 32"/>
                    <a:gd name="T12" fmla="*/ 12 w 58"/>
                    <a:gd name="T13" fmla="*/ 15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5"/>
                      </a:moveTo>
                      <a:lnTo>
                        <a:pt x="0" y="15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44" name="Freeform 17"/>
                <p:cNvSpPr>
                  <a:spLocks noChangeAspect="1"/>
                </p:cNvSpPr>
                <p:nvPr/>
              </p:nvSpPr>
              <p:spPr bwMode="auto">
                <a:xfrm>
                  <a:off x="397" y="2514"/>
                  <a:ext cx="58" cy="32"/>
                </a:xfrm>
                <a:custGeom>
                  <a:avLst/>
                  <a:gdLst>
                    <a:gd name="T0" fmla="*/ 12 w 58"/>
                    <a:gd name="T1" fmla="*/ 16 h 32"/>
                    <a:gd name="T2" fmla="*/ 11 w 58"/>
                    <a:gd name="T3" fmla="*/ 16 h 32"/>
                    <a:gd name="T4" fmla="*/ 0 w 58"/>
                    <a:gd name="T5" fmla="*/ 16 h 32"/>
                    <a:gd name="T6" fmla="*/ 0 w 58"/>
                    <a:gd name="T7" fmla="*/ 31 h 32"/>
                    <a:gd name="T8" fmla="*/ 12 w 58"/>
                    <a:gd name="T9" fmla="*/ 31 h 32"/>
                    <a:gd name="T10" fmla="*/ 57 w 58"/>
                    <a:gd name="T11" fmla="*/ 16 h 32"/>
                    <a:gd name="T12" fmla="*/ 57 w 58"/>
                    <a:gd name="T13" fmla="*/ 0 h 32"/>
                    <a:gd name="T14" fmla="*/ 12 w 58"/>
                    <a:gd name="T15" fmla="*/ 16 h 3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8"/>
                    <a:gd name="T25" fmla="*/ 0 h 32"/>
                    <a:gd name="T26" fmla="*/ 58 w 58"/>
                    <a:gd name="T27" fmla="*/ 32 h 3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8" h="32">
                      <a:moveTo>
                        <a:pt x="12" y="16"/>
                      </a:moveTo>
                      <a:lnTo>
                        <a:pt x="11" y="16"/>
                      </a:lnTo>
                      <a:lnTo>
                        <a:pt x="0" y="16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445" name="Freeform 18"/>
                <p:cNvSpPr>
                  <a:spLocks noChangeAspect="1"/>
                </p:cNvSpPr>
                <p:nvPr/>
              </p:nvSpPr>
              <p:spPr bwMode="auto">
                <a:xfrm>
                  <a:off x="397" y="2530"/>
                  <a:ext cx="58" cy="24"/>
                </a:xfrm>
                <a:custGeom>
                  <a:avLst/>
                  <a:gdLst>
                    <a:gd name="T0" fmla="*/ 12 w 58"/>
                    <a:gd name="T1" fmla="*/ 15 h 24"/>
                    <a:gd name="T2" fmla="*/ 0 w 58"/>
                    <a:gd name="T3" fmla="*/ 15 h 24"/>
                    <a:gd name="T4" fmla="*/ 6 w 58"/>
                    <a:gd name="T5" fmla="*/ 23 h 24"/>
                    <a:gd name="T6" fmla="*/ 51 w 58"/>
                    <a:gd name="T7" fmla="*/ 23 h 24"/>
                    <a:gd name="T8" fmla="*/ 57 w 58"/>
                    <a:gd name="T9" fmla="*/ 15 h 24"/>
                    <a:gd name="T10" fmla="*/ 57 w 58"/>
                    <a:gd name="T11" fmla="*/ 0 h 24"/>
                    <a:gd name="T12" fmla="*/ 12 w 58"/>
                    <a:gd name="T13" fmla="*/ 15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24"/>
                    <a:gd name="T23" fmla="*/ 58 w 58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24">
                      <a:moveTo>
                        <a:pt x="12" y="15"/>
                      </a:moveTo>
                      <a:lnTo>
                        <a:pt x="0" y="15"/>
                      </a:lnTo>
                      <a:lnTo>
                        <a:pt x="6" y="23"/>
                      </a:lnTo>
                      <a:lnTo>
                        <a:pt x="51" y="23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54412" name="Group 19"/>
            <p:cNvGrpSpPr>
              <a:grpSpLocks noChangeAspect="1"/>
            </p:cNvGrpSpPr>
            <p:nvPr/>
          </p:nvGrpSpPr>
          <p:grpSpPr bwMode="auto">
            <a:xfrm>
              <a:off x="305" y="2142"/>
              <a:ext cx="232" cy="272"/>
              <a:chOff x="305" y="2142"/>
              <a:chExt cx="232" cy="272"/>
            </a:xfrm>
          </p:grpSpPr>
          <p:sp>
            <p:nvSpPr>
              <p:cNvPr id="54413" name="Line 20"/>
              <p:cNvSpPr>
                <a:spLocks noChangeAspect="1" noChangeShapeType="1"/>
              </p:cNvSpPr>
              <p:nvPr/>
            </p:nvSpPr>
            <p:spPr bwMode="auto">
              <a:xfrm flipH="1">
                <a:off x="460" y="2174"/>
                <a:ext cx="21" cy="5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14" name="Line 21"/>
              <p:cNvSpPr>
                <a:spLocks noChangeAspect="1" noChangeShapeType="1"/>
              </p:cNvSpPr>
              <p:nvPr/>
            </p:nvSpPr>
            <p:spPr bwMode="auto">
              <a:xfrm flipH="1">
                <a:off x="450" y="2185"/>
                <a:ext cx="8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15" name="Line 22"/>
              <p:cNvSpPr>
                <a:spLocks noChangeAspect="1" noChangeShapeType="1"/>
              </p:cNvSpPr>
              <p:nvPr/>
            </p:nvSpPr>
            <p:spPr bwMode="auto">
              <a:xfrm flipH="1">
                <a:off x="437" y="2147"/>
                <a:ext cx="4" cy="6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16" name="Line 23"/>
              <p:cNvSpPr>
                <a:spLocks noChangeAspect="1" noChangeShapeType="1"/>
              </p:cNvSpPr>
              <p:nvPr/>
            </p:nvSpPr>
            <p:spPr bwMode="auto">
              <a:xfrm>
                <a:off x="423" y="2177"/>
                <a:ext cx="0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17" name="Line 24"/>
              <p:cNvSpPr>
                <a:spLocks noChangeAspect="1" noChangeShapeType="1"/>
              </p:cNvSpPr>
              <p:nvPr/>
            </p:nvSpPr>
            <p:spPr bwMode="auto">
              <a:xfrm>
                <a:off x="405" y="2142"/>
                <a:ext cx="6" cy="6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18" name="Line 2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92" y="2187"/>
                <a:ext cx="3" cy="2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19" name="Line 2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7" y="2166"/>
                <a:ext cx="17" cy="6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0" name="Line 2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3" y="2219"/>
                <a:ext cx="8" cy="2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1" name="Line 2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31" y="2221"/>
                <a:ext cx="32" cy="3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2" name="Line 29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37" y="2261"/>
                <a:ext cx="16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3" name="Line 30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12" y="2275"/>
                <a:ext cx="39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4" name="Line 3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30" y="2309"/>
                <a:ext cx="18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5" name="Line 3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05" y="2331"/>
                <a:ext cx="43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6" name="Line 33"/>
              <p:cNvSpPr>
                <a:spLocks noChangeAspect="1" noChangeShapeType="1"/>
              </p:cNvSpPr>
              <p:nvPr/>
            </p:nvSpPr>
            <p:spPr bwMode="auto">
              <a:xfrm flipH="1">
                <a:off x="333" y="2359"/>
                <a:ext cx="15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7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307" y="2379"/>
                <a:ext cx="50" cy="2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8" name="Line 35"/>
              <p:cNvSpPr>
                <a:spLocks noChangeAspect="1" noChangeShapeType="1"/>
              </p:cNvSpPr>
              <p:nvPr/>
            </p:nvSpPr>
            <p:spPr bwMode="auto">
              <a:xfrm flipH="1">
                <a:off x="352" y="2400"/>
                <a:ext cx="13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29" name="Line 36"/>
              <p:cNvSpPr>
                <a:spLocks noChangeAspect="1" noChangeShapeType="1"/>
              </p:cNvSpPr>
              <p:nvPr/>
            </p:nvSpPr>
            <p:spPr bwMode="auto">
              <a:xfrm flipV="1">
                <a:off x="480" y="2212"/>
                <a:ext cx="31" cy="3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30" name="Line 37"/>
              <p:cNvSpPr>
                <a:spLocks noChangeAspect="1" noChangeShapeType="1"/>
              </p:cNvSpPr>
              <p:nvPr/>
            </p:nvSpPr>
            <p:spPr bwMode="auto">
              <a:xfrm flipV="1">
                <a:off x="489" y="2250"/>
                <a:ext cx="16" cy="1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31" name="Line 38"/>
              <p:cNvSpPr>
                <a:spLocks noChangeAspect="1" noChangeShapeType="1"/>
              </p:cNvSpPr>
              <p:nvPr/>
            </p:nvSpPr>
            <p:spPr bwMode="auto">
              <a:xfrm flipV="1">
                <a:off x="492" y="2265"/>
                <a:ext cx="39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32" name="Line 39"/>
              <p:cNvSpPr>
                <a:spLocks noChangeAspect="1" noChangeShapeType="1"/>
              </p:cNvSpPr>
              <p:nvPr/>
            </p:nvSpPr>
            <p:spPr bwMode="auto">
              <a:xfrm flipV="1">
                <a:off x="495" y="2299"/>
                <a:ext cx="18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33" name="Line 40"/>
              <p:cNvSpPr>
                <a:spLocks noChangeAspect="1" noChangeShapeType="1"/>
              </p:cNvSpPr>
              <p:nvPr/>
            </p:nvSpPr>
            <p:spPr bwMode="auto">
              <a:xfrm flipV="1">
                <a:off x="495" y="2321"/>
                <a:ext cx="42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34" name="Line 41"/>
              <p:cNvSpPr>
                <a:spLocks noChangeAspect="1" noChangeShapeType="1"/>
              </p:cNvSpPr>
              <p:nvPr/>
            </p:nvSpPr>
            <p:spPr bwMode="auto">
              <a:xfrm>
                <a:off x="495" y="2349"/>
                <a:ext cx="15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35" name="Line 42"/>
              <p:cNvSpPr>
                <a:spLocks noChangeAspect="1" noChangeShapeType="1"/>
              </p:cNvSpPr>
              <p:nvPr/>
            </p:nvSpPr>
            <p:spPr bwMode="auto">
              <a:xfrm>
                <a:off x="485" y="2368"/>
                <a:ext cx="50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36" name="Line 43"/>
              <p:cNvSpPr>
                <a:spLocks noChangeAspect="1" noChangeShapeType="1"/>
              </p:cNvSpPr>
              <p:nvPr/>
            </p:nvSpPr>
            <p:spPr bwMode="auto">
              <a:xfrm>
                <a:off x="478" y="2390"/>
                <a:ext cx="13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437" name="Line 44"/>
              <p:cNvSpPr>
                <a:spLocks noChangeAspect="1" noChangeShapeType="1"/>
              </p:cNvSpPr>
              <p:nvPr/>
            </p:nvSpPr>
            <p:spPr bwMode="auto">
              <a:xfrm flipH="1">
                <a:off x="472" y="2213"/>
                <a:ext cx="11" cy="2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4280" name="Group 48"/>
          <p:cNvGrpSpPr>
            <a:grpSpLocks noChangeAspect="1"/>
          </p:cNvGrpSpPr>
          <p:nvPr/>
        </p:nvGrpSpPr>
        <p:grpSpPr bwMode="auto">
          <a:xfrm>
            <a:off x="4084638" y="2043113"/>
            <a:ext cx="322262" cy="323850"/>
            <a:chOff x="2501" y="1245"/>
            <a:chExt cx="176" cy="242"/>
          </a:xfrm>
        </p:grpSpPr>
        <p:sp>
          <p:nvSpPr>
            <p:cNvPr id="54395" name="Oval 49"/>
            <p:cNvSpPr>
              <a:spLocks noChangeAspect="1" noChangeArrowheads="1"/>
            </p:cNvSpPr>
            <p:nvPr/>
          </p:nvSpPr>
          <p:spPr bwMode="auto">
            <a:xfrm rot="-1800000">
              <a:off x="2584" y="1353"/>
              <a:ext cx="43" cy="63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4396" name="Line 50"/>
            <p:cNvSpPr>
              <a:spLocks noChangeAspect="1" noChangeShapeType="1"/>
            </p:cNvSpPr>
            <p:nvPr/>
          </p:nvSpPr>
          <p:spPr bwMode="auto">
            <a:xfrm flipV="1">
              <a:off x="2533" y="1245"/>
              <a:ext cx="140" cy="1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7" name="Line 51"/>
            <p:cNvSpPr>
              <a:spLocks noChangeAspect="1" noChangeShapeType="1"/>
            </p:cNvSpPr>
            <p:nvPr/>
          </p:nvSpPr>
          <p:spPr bwMode="auto">
            <a:xfrm flipH="1">
              <a:off x="2627" y="1246"/>
              <a:ext cx="44" cy="2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8" name="Arc 52"/>
            <p:cNvSpPr>
              <a:spLocks noChangeAspect="1"/>
            </p:cNvSpPr>
            <p:nvPr/>
          </p:nvSpPr>
          <p:spPr bwMode="auto">
            <a:xfrm rot="-1800000">
              <a:off x="2577" y="1354"/>
              <a:ext cx="53" cy="75"/>
            </a:xfrm>
            <a:custGeom>
              <a:avLst/>
              <a:gdLst>
                <a:gd name="T0" fmla="*/ 0 w 21600"/>
                <a:gd name="T1" fmla="*/ 0 h 21894"/>
                <a:gd name="T2" fmla="*/ 0 w 21600"/>
                <a:gd name="T3" fmla="*/ 0 h 21894"/>
                <a:gd name="T4" fmla="*/ 0 w 21600"/>
                <a:gd name="T5" fmla="*/ 0 h 21894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894"/>
                <a:gd name="T11" fmla="*/ 21600 w 21600"/>
                <a:gd name="T12" fmla="*/ 21894 h 218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894" fill="none" extrusionOk="0">
                  <a:moveTo>
                    <a:pt x="21600" y="21894"/>
                  </a:moveTo>
                  <a:cubicBezTo>
                    <a:pt x="9670" y="21894"/>
                    <a:pt x="0" y="12223"/>
                    <a:pt x="0" y="294"/>
                  </a:cubicBezTo>
                  <a:cubicBezTo>
                    <a:pt x="-1" y="195"/>
                    <a:pt x="0" y="97"/>
                    <a:pt x="2" y="0"/>
                  </a:cubicBezTo>
                </a:path>
                <a:path w="21600" h="21894" stroke="0" extrusionOk="0">
                  <a:moveTo>
                    <a:pt x="21600" y="21894"/>
                  </a:moveTo>
                  <a:cubicBezTo>
                    <a:pt x="9670" y="21894"/>
                    <a:pt x="0" y="12223"/>
                    <a:pt x="0" y="294"/>
                  </a:cubicBezTo>
                  <a:cubicBezTo>
                    <a:pt x="-1" y="195"/>
                    <a:pt x="0" y="97"/>
                    <a:pt x="2" y="0"/>
                  </a:cubicBezTo>
                  <a:lnTo>
                    <a:pt x="21600" y="294"/>
                  </a:lnTo>
                  <a:lnTo>
                    <a:pt x="21600" y="21894"/>
                  </a:lnTo>
                  <a:close/>
                </a:path>
              </a:pathLst>
            </a:custGeom>
            <a:solidFill>
              <a:schemeClr val="accent1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99" name="Line 53"/>
            <p:cNvSpPr>
              <a:spLocks noChangeAspect="1" noChangeShapeType="1"/>
            </p:cNvSpPr>
            <p:nvPr/>
          </p:nvSpPr>
          <p:spPr bwMode="auto">
            <a:xfrm flipH="1" flipV="1">
              <a:off x="2501" y="1394"/>
              <a:ext cx="34" cy="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0" name="Line 54"/>
            <p:cNvSpPr>
              <a:spLocks noChangeAspect="1" noChangeShapeType="1"/>
            </p:cNvSpPr>
            <p:nvPr/>
          </p:nvSpPr>
          <p:spPr bwMode="auto">
            <a:xfrm>
              <a:off x="2524" y="1360"/>
              <a:ext cx="32" cy="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1" name="Line 55"/>
            <p:cNvSpPr>
              <a:spLocks noChangeAspect="1" noChangeShapeType="1"/>
            </p:cNvSpPr>
            <p:nvPr/>
          </p:nvSpPr>
          <p:spPr bwMode="auto">
            <a:xfrm>
              <a:off x="2552" y="1328"/>
              <a:ext cx="25" cy="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2" name="Line 56"/>
            <p:cNvSpPr>
              <a:spLocks noChangeAspect="1" noChangeShapeType="1"/>
            </p:cNvSpPr>
            <p:nvPr/>
          </p:nvSpPr>
          <p:spPr bwMode="auto">
            <a:xfrm>
              <a:off x="2575" y="1308"/>
              <a:ext cx="22" cy="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3" name="Line 57"/>
            <p:cNvSpPr>
              <a:spLocks noChangeAspect="1" noChangeShapeType="1"/>
            </p:cNvSpPr>
            <p:nvPr/>
          </p:nvSpPr>
          <p:spPr bwMode="auto">
            <a:xfrm>
              <a:off x="2601" y="1287"/>
              <a:ext cx="22" cy="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4" name="Line 58"/>
            <p:cNvSpPr>
              <a:spLocks noChangeAspect="1" noChangeShapeType="1"/>
            </p:cNvSpPr>
            <p:nvPr/>
          </p:nvSpPr>
          <p:spPr bwMode="auto">
            <a:xfrm>
              <a:off x="2634" y="1455"/>
              <a:ext cx="16" cy="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5" name="Line 59"/>
            <p:cNvSpPr>
              <a:spLocks noChangeAspect="1" noChangeShapeType="1"/>
            </p:cNvSpPr>
            <p:nvPr/>
          </p:nvSpPr>
          <p:spPr bwMode="auto">
            <a:xfrm>
              <a:off x="2642" y="1429"/>
              <a:ext cx="15" cy="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6" name="Line 60"/>
            <p:cNvSpPr>
              <a:spLocks noChangeAspect="1" noChangeShapeType="1"/>
            </p:cNvSpPr>
            <p:nvPr/>
          </p:nvSpPr>
          <p:spPr bwMode="auto">
            <a:xfrm>
              <a:off x="2646" y="1389"/>
              <a:ext cx="20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7" name="Line 61"/>
            <p:cNvSpPr>
              <a:spLocks noChangeAspect="1" noChangeShapeType="1"/>
            </p:cNvSpPr>
            <p:nvPr/>
          </p:nvSpPr>
          <p:spPr bwMode="auto">
            <a:xfrm>
              <a:off x="2653" y="1358"/>
              <a:ext cx="19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8" name="Line 62"/>
            <p:cNvSpPr>
              <a:spLocks noChangeAspect="1" noChangeShapeType="1"/>
            </p:cNvSpPr>
            <p:nvPr/>
          </p:nvSpPr>
          <p:spPr bwMode="auto">
            <a:xfrm>
              <a:off x="2625" y="1262"/>
              <a:ext cx="18" cy="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09" name="Line 63"/>
            <p:cNvSpPr>
              <a:spLocks noChangeAspect="1" noChangeShapeType="1"/>
            </p:cNvSpPr>
            <p:nvPr/>
          </p:nvSpPr>
          <p:spPr bwMode="auto">
            <a:xfrm>
              <a:off x="2663" y="1325"/>
              <a:ext cx="13" cy="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410" name="Line 64"/>
            <p:cNvSpPr>
              <a:spLocks noChangeAspect="1" noChangeShapeType="1"/>
            </p:cNvSpPr>
            <p:nvPr/>
          </p:nvSpPr>
          <p:spPr bwMode="auto">
            <a:xfrm>
              <a:off x="2665" y="1292"/>
              <a:ext cx="12" cy="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3135" name="Text Box 159"/>
          <p:cNvSpPr txBox="1">
            <a:spLocks noChangeArrowheads="1"/>
          </p:cNvSpPr>
          <p:nvPr/>
        </p:nvSpPr>
        <p:spPr bwMode="auto">
          <a:xfrm>
            <a:off x="7007225" y="6210300"/>
            <a:ext cx="1862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/>
              <a:t>I, l, k </a:t>
            </a:r>
            <a:r>
              <a:rPr lang="en-US" altLang="en-US" sz="2400" i="0">
                <a:sym typeface="Symbol" pitchFamily="18" charset="2"/>
              </a:rPr>
              <a:t> [0 ,1 ]</a:t>
            </a:r>
            <a:r>
              <a:rPr lang="en-US" altLang="en-US" sz="2000"/>
              <a:t> </a:t>
            </a:r>
          </a:p>
        </p:txBody>
      </p:sp>
      <p:sp>
        <p:nvSpPr>
          <p:cNvPr id="383137" name="Text Box 161"/>
          <p:cNvSpPr txBox="1">
            <a:spLocks noChangeArrowheads="1"/>
          </p:cNvSpPr>
          <p:nvPr/>
        </p:nvSpPr>
        <p:spPr bwMode="auto">
          <a:xfrm>
            <a:off x="7378700" y="5564188"/>
            <a:ext cx="688975" cy="384175"/>
          </a:xfrm>
          <a:prstGeom prst="rect">
            <a:avLst/>
          </a:prstGeom>
          <a:noFill/>
          <a:ln w="12700" algn="ctr">
            <a:solidFill>
              <a:srgbClr val="24248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>
                <a:latin typeface="Arial" charset="0"/>
              </a:rPr>
              <a:t>Eq.2</a:t>
            </a:r>
          </a:p>
        </p:txBody>
      </p:sp>
      <p:graphicFrame>
        <p:nvGraphicFramePr>
          <p:cNvPr id="54283" name="Object 163"/>
          <p:cNvGraphicFramePr>
            <a:graphicFrameLocks noChangeAspect="1"/>
          </p:cNvGraphicFramePr>
          <p:nvPr/>
        </p:nvGraphicFramePr>
        <p:xfrm>
          <a:off x="2452688" y="2344738"/>
          <a:ext cx="288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26" name="Equation" r:id="rId4" imgW="126725" imgH="177415" progId="Equation.3">
                  <p:embed/>
                </p:oleObj>
              </mc:Choice>
              <mc:Fallback>
                <p:oleObj name="Equation" r:id="rId4" imgW="126725" imgH="177415" progId="Equation.3">
                  <p:embed/>
                  <p:pic>
                    <p:nvPicPr>
                      <p:cNvPr id="0" name="Object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2688" y="2344738"/>
                        <a:ext cx="288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84" name="Object 164"/>
          <p:cNvGraphicFramePr>
            <a:graphicFrameLocks noChangeAspect="1"/>
          </p:cNvGraphicFramePr>
          <p:nvPr/>
        </p:nvGraphicFramePr>
        <p:xfrm>
          <a:off x="1878013" y="2913063"/>
          <a:ext cx="347662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27" name="Equation" r:id="rId6" imgW="152268" imgH="203024" progId="Equation.3">
                  <p:embed/>
                </p:oleObj>
              </mc:Choice>
              <mc:Fallback>
                <p:oleObj name="Equation" r:id="rId6" imgW="152268" imgH="203024" progId="Equation.3">
                  <p:embed/>
                  <p:pic>
                    <p:nvPicPr>
                      <p:cNvPr id="0" name="Object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013" y="2913063"/>
                        <a:ext cx="347662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68"/>
          <p:cNvGrpSpPr>
            <a:grpSpLocks/>
          </p:cNvGrpSpPr>
          <p:nvPr/>
        </p:nvGrpSpPr>
        <p:grpSpPr bwMode="auto">
          <a:xfrm>
            <a:off x="3089275" y="1938338"/>
            <a:ext cx="738188" cy="1892300"/>
            <a:chOff x="1946" y="1221"/>
            <a:chExt cx="465" cy="1192"/>
          </a:xfrm>
        </p:grpSpPr>
        <p:sp>
          <p:nvSpPr>
            <p:cNvPr id="54387" name="Line 7"/>
            <p:cNvSpPr>
              <a:spLocks noChangeAspect="1" noChangeShapeType="1"/>
            </p:cNvSpPr>
            <p:nvPr/>
          </p:nvSpPr>
          <p:spPr bwMode="auto">
            <a:xfrm flipV="1">
              <a:off x="2171" y="1509"/>
              <a:ext cx="240" cy="9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4388" name="Group 162"/>
            <p:cNvGrpSpPr>
              <a:grpSpLocks/>
            </p:cNvGrpSpPr>
            <p:nvPr/>
          </p:nvGrpSpPr>
          <p:grpSpPr bwMode="auto">
            <a:xfrm>
              <a:off x="1946" y="2122"/>
              <a:ext cx="265" cy="224"/>
              <a:chOff x="1874" y="2106"/>
              <a:chExt cx="353" cy="240"/>
            </a:xfrm>
          </p:grpSpPr>
          <p:sp>
            <p:nvSpPr>
              <p:cNvPr id="54390" name="Arc 66"/>
              <p:cNvSpPr>
                <a:spLocks noChangeAspect="1"/>
              </p:cNvSpPr>
              <p:nvPr/>
            </p:nvSpPr>
            <p:spPr bwMode="auto">
              <a:xfrm>
                <a:off x="1874" y="2150"/>
                <a:ext cx="353" cy="196"/>
              </a:xfrm>
              <a:custGeom>
                <a:avLst/>
                <a:gdLst>
                  <a:gd name="T0" fmla="*/ 0 w 30772"/>
                  <a:gd name="T1" fmla="*/ 0 h 21600"/>
                  <a:gd name="T2" fmla="*/ 0 w 30772"/>
                  <a:gd name="T3" fmla="*/ 0 h 21600"/>
                  <a:gd name="T4" fmla="*/ 0 w 3077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0772"/>
                  <a:gd name="T10" fmla="*/ 0 h 21600"/>
                  <a:gd name="T11" fmla="*/ 30772 w 3077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772" h="21600" fill="none" extrusionOk="0">
                    <a:moveTo>
                      <a:pt x="-1" y="18531"/>
                    </a:moveTo>
                    <a:cubicBezTo>
                      <a:pt x="1526" y="7896"/>
                      <a:pt x="10636" y="-1"/>
                      <a:pt x="21381" y="0"/>
                    </a:cubicBezTo>
                    <a:cubicBezTo>
                      <a:pt x="24633" y="0"/>
                      <a:pt x="27843" y="734"/>
                      <a:pt x="30771" y="2148"/>
                    </a:cubicBezTo>
                  </a:path>
                  <a:path w="30772" h="21600" stroke="0" extrusionOk="0">
                    <a:moveTo>
                      <a:pt x="-1" y="18531"/>
                    </a:moveTo>
                    <a:cubicBezTo>
                      <a:pt x="1526" y="7896"/>
                      <a:pt x="10636" y="-1"/>
                      <a:pt x="21381" y="0"/>
                    </a:cubicBezTo>
                    <a:cubicBezTo>
                      <a:pt x="24633" y="0"/>
                      <a:pt x="27843" y="734"/>
                      <a:pt x="30771" y="2148"/>
                    </a:cubicBezTo>
                    <a:lnTo>
                      <a:pt x="21381" y="21600"/>
                    </a:lnTo>
                    <a:lnTo>
                      <a:pt x="-1" y="1853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91" name="Line 67"/>
              <p:cNvSpPr>
                <a:spLocks noChangeAspect="1" noChangeShapeType="1"/>
              </p:cNvSpPr>
              <p:nvPr/>
            </p:nvSpPr>
            <p:spPr bwMode="auto">
              <a:xfrm>
                <a:off x="1929" y="2150"/>
                <a:ext cx="44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92" name="Line 68"/>
              <p:cNvSpPr>
                <a:spLocks noChangeAspect="1" noChangeShapeType="1"/>
              </p:cNvSpPr>
              <p:nvPr/>
            </p:nvSpPr>
            <p:spPr bwMode="auto">
              <a:xfrm>
                <a:off x="1901" y="2164"/>
                <a:ext cx="43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93" name="Line 69"/>
              <p:cNvSpPr>
                <a:spLocks noChangeAspect="1" noChangeShapeType="1"/>
              </p:cNvSpPr>
              <p:nvPr/>
            </p:nvSpPr>
            <p:spPr bwMode="auto">
              <a:xfrm>
                <a:off x="2059" y="2110"/>
                <a:ext cx="44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94" name="Line 70"/>
              <p:cNvSpPr>
                <a:spLocks noChangeAspect="1" noChangeShapeType="1"/>
              </p:cNvSpPr>
              <p:nvPr/>
            </p:nvSpPr>
            <p:spPr bwMode="auto">
              <a:xfrm>
                <a:off x="2084" y="2106"/>
                <a:ext cx="43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54389" name="Object 165"/>
            <p:cNvGraphicFramePr>
              <a:graphicFrameLocks noChangeAspect="1"/>
            </p:cNvGraphicFramePr>
            <p:nvPr/>
          </p:nvGraphicFramePr>
          <p:xfrm>
            <a:off x="2234" y="1221"/>
            <a:ext cx="163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528" name="Equation" r:id="rId8" imgW="114102" imgH="177492" progId="Equation.3">
                    <p:embed/>
                  </p:oleObj>
                </mc:Choice>
                <mc:Fallback>
                  <p:oleObj name="Equation" r:id="rId8" imgW="114102" imgH="177492" progId="Equation.3">
                    <p:embed/>
                    <p:pic>
                      <p:nvPicPr>
                        <p:cNvPr id="0" name="Object 1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4" y="1221"/>
                          <a:ext cx="163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167"/>
          <p:cNvGrpSpPr>
            <a:grpSpLocks/>
          </p:cNvGrpSpPr>
          <p:nvPr/>
        </p:nvGrpSpPr>
        <p:grpSpPr bwMode="auto">
          <a:xfrm>
            <a:off x="3494088" y="2452688"/>
            <a:ext cx="858837" cy="1308100"/>
            <a:chOff x="2201" y="1545"/>
            <a:chExt cx="541" cy="824"/>
          </a:xfrm>
        </p:grpSpPr>
        <p:sp>
          <p:nvSpPr>
            <p:cNvPr id="54385" name="Line 8"/>
            <p:cNvSpPr>
              <a:spLocks noChangeAspect="1" noChangeShapeType="1"/>
            </p:cNvSpPr>
            <p:nvPr/>
          </p:nvSpPr>
          <p:spPr bwMode="auto">
            <a:xfrm flipV="1">
              <a:off x="2201" y="1545"/>
              <a:ext cx="396" cy="8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4386" name="Object 166"/>
            <p:cNvGraphicFramePr>
              <a:graphicFrameLocks noChangeAspect="1"/>
            </p:cNvGraphicFramePr>
            <p:nvPr/>
          </p:nvGraphicFramePr>
          <p:xfrm>
            <a:off x="2561" y="1557"/>
            <a:ext cx="181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529" name="Equation" r:id="rId10" imgW="126725" imgH="177415" progId="Equation.3">
                    <p:embed/>
                  </p:oleObj>
                </mc:Choice>
                <mc:Fallback>
                  <p:oleObj name="Equation" r:id="rId10" imgW="126725" imgH="177415" progId="Equation.3">
                    <p:embed/>
                    <p:pic>
                      <p:nvPicPr>
                        <p:cNvPr id="0" name="Object 1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1" y="1557"/>
                          <a:ext cx="181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287" name="Oval 169"/>
          <p:cNvSpPr>
            <a:spLocks noChangeArrowheads="1"/>
          </p:cNvSpPr>
          <p:nvPr/>
        </p:nvSpPr>
        <p:spPr bwMode="auto">
          <a:xfrm>
            <a:off x="3378200" y="3759200"/>
            <a:ext cx="127000" cy="127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10" name="Group 175"/>
          <p:cNvGrpSpPr>
            <a:grpSpLocks/>
          </p:cNvGrpSpPr>
          <p:nvPr/>
        </p:nvGrpSpPr>
        <p:grpSpPr bwMode="auto">
          <a:xfrm>
            <a:off x="3594100" y="2555875"/>
            <a:ext cx="3965575" cy="2206625"/>
            <a:chOff x="2264" y="1610"/>
            <a:chExt cx="2498" cy="1390"/>
          </a:xfrm>
        </p:grpSpPr>
        <p:sp>
          <p:nvSpPr>
            <p:cNvPr id="54293" name="Rectangle 71"/>
            <p:cNvSpPr>
              <a:spLocks noChangeAspect="1" noChangeArrowheads="1"/>
            </p:cNvSpPr>
            <p:nvPr/>
          </p:nvSpPr>
          <p:spPr bwMode="auto">
            <a:xfrm>
              <a:off x="3320" y="1610"/>
              <a:ext cx="44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0">
                  <a:latin typeface="Arial" charset="0"/>
                </a:rPr>
                <a:t>Brilho</a:t>
              </a:r>
            </a:p>
          </p:txBody>
        </p:sp>
        <p:grpSp>
          <p:nvGrpSpPr>
            <p:cNvPr id="54294" name="Group 172"/>
            <p:cNvGrpSpPr>
              <a:grpSpLocks/>
            </p:cNvGrpSpPr>
            <p:nvPr/>
          </p:nvGrpSpPr>
          <p:grpSpPr bwMode="auto">
            <a:xfrm>
              <a:off x="2652" y="1868"/>
              <a:ext cx="2110" cy="1132"/>
              <a:chOff x="2652" y="1868"/>
              <a:chExt cx="2110" cy="1132"/>
            </a:xfrm>
          </p:grpSpPr>
          <p:grpSp>
            <p:nvGrpSpPr>
              <p:cNvPr id="54297" name="Group 73"/>
              <p:cNvGrpSpPr>
                <a:grpSpLocks noChangeAspect="1"/>
              </p:cNvGrpSpPr>
              <p:nvPr/>
            </p:nvGrpSpPr>
            <p:grpSpPr bwMode="auto">
              <a:xfrm>
                <a:off x="2652" y="2085"/>
                <a:ext cx="1982" cy="859"/>
                <a:chOff x="489" y="1582"/>
                <a:chExt cx="2758" cy="1633"/>
              </a:xfrm>
            </p:grpSpPr>
            <p:sp>
              <p:nvSpPr>
                <p:cNvPr id="54300" name="Line 74"/>
                <p:cNvSpPr>
                  <a:spLocks noChangeAspect="1" noChangeShapeType="1"/>
                </p:cNvSpPr>
                <p:nvPr/>
              </p:nvSpPr>
              <p:spPr bwMode="auto">
                <a:xfrm>
                  <a:off x="1868" y="1582"/>
                  <a:ext cx="1" cy="1632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01" name="Line 75"/>
                <p:cNvSpPr>
                  <a:spLocks noChangeAspect="1" noChangeShapeType="1"/>
                </p:cNvSpPr>
                <p:nvPr/>
              </p:nvSpPr>
              <p:spPr bwMode="auto">
                <a:xfrm>
                  <a:off x="1856" y="3214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02" name="Line 76"/>
                <p:cNvSpPr>
                  <a:spLocks noChangeAspect="1" noChangeShapeType="1"/>
                </p:cNvSpPr>
                <p:nvPr/>
              </p:nvSpPr>
              <p:spPr bwMode="auto">
                <a:xfrm>
                  <a:off x="1856" y="2981"/>
                  <a:ext cx="12" cy="0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03" name="Line 77"/>
                <p:cNvSpPr>
                  <a:spLocks noChangeAspect="1" noChangeShapeType="1"/>
                </p:cNvSpPr>
                <p:nvPr/>
              </p:nvSpPr>
              <p:spPr bwMode="auto">
                <a:xfrm>
                  <a:off x="1856" y="2748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04" name="Line 78"/>
                <p:cNvSpPr>
                  <a:spLocks noChangeAspect="1" noChangeShapeType="1"/>
                </p:cNvSpPr>
                <p:nvPr/>
              </p:nvSpPr>
              <p:spPr bwMode="auto">
                <a:xfrm>
                  <a:off x="1856" y="2515"/>
                  <a:ext cx="12" cy="0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05" name="Line 79"/>
                <p:cNvSpPr>
                  <a:spLocks noChangeAspect="1" noChangeShapeType="1"/>
                </p:cNvSpPr>
                <p:nvPr/>
              </p:nvSpPr>
              <p:spPr bwMode="auto">
                <a:xfrm>
                  <a:off x="1856" y="2282"/>
                  <a:ext cx="12" cy="0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06" name="Line 80"/>
                <p:cNvSpPr>
                  <a:spLocks noChangeAspect="1" noChangeShapeType="1"/>
                </p:cNvSpPr>
                <p:nvPr/>
              </p:nvSpPr>
              <p:spPr bwMode="auto">
                <a:xfrm>
                  <a:off x="1856" y="2048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07" name="Line 81"/>
                <p:cNvSpPr>
                  <a:spLocks noChangeAspect="1" noChangeShapeType="1"/>
                </p:cNvSpPr>
                <p:nvPr/>
              </p:nvSpPr>
              <p:spPr bwMode="auto">
                <a:xfrm>
                  <a:off x="1856" y="1815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08" name="Line 82"/>
                <p:cNvSpPr>
                  <a:spLocks noChangeAspect="1" noChangeShapeType="1"/>
                </p:cNvSpPr>
                <p:nvPr/>
              </p:nvSpPr>
              <p:spPr bwMode="auto">
                <a:xfrm>
                  <a:off x="1856" y="1582"/>
                  <a:ext cx="12" cy="1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09" name="Line 83"/>
                <p:cNvSpPr>
                  <a:spLocks noChangeAspect="1" noChangeShapeType="1"/>
                </p:cNvSpPr>
                <p:nvPr/>
              </p:nvSpPr>
              <p:spPr bwMode="auto">
                <a:xfrm>
                  <a:off x="489" y="2981"/>
                  <a:ext cx="2758" cy="0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0" name="Line 8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9" y="298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1" name="Line 8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948" y="298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2" name="Line 8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408" y="2981"/>
                  <a:ext cx="0" cy="12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3" name="Line 8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868" y="298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4" name="Line 8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328" y="2981"/>
                  <a:ext cx="0" cy="12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5" name="Line 8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787" y="2981"/>
                  <a:ext cx="1" cy="12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6" name="Line 9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247" y="2981"/>
                  <a:ext cx="0" cy="12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7" name="Freeform 91"/>
                <p:cNvSpPr>
                  <a:spLocks noChangeAspect="1"/>
                </p:cNvSpPr>
                <p:nvPr/>
              </p:nvSpPr>
              <p:spPr bwMode="auto">
                <a:xfrm>
                  <a:off x="948" y="2799"/>
                  <a:ext cx="93" cy="182"/>
                </a:xfrm>
                <a:custGeom>
                  <a:avLst/>
                  <a:gdLst>
                    <a:gd name="T0" fmla="*/ 0 w 369"/>
                    <a:gd name="T1" fmla="*/ 0 h 728"/>
                    <a:gd name="T2" fmla="*/ 0 w 369"/>
                    <a:gd name="T3" fmla="*/ 0 h 728"/>
                    <a:gd name="T4" fmla="*/ 0 w 369"/>
                    <a:gd name="T5" fmla="*/ 0 h 728"/>
                    <a:gd name="T6" fmla="*/ 0 w 369"/>
                    <a:gd name="T7" fmla="*/ 0 h 72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69"/>
                    <a:gd name="T13" fmla="*/ 0 h 728"/>
                    <a:gd name="T14" fmla="*/ 369 w 369"/>
                    <a:gd name="T15" fmla="*/ 728 h 72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69" h="728">
                      <a:moveTo>
                        <a:pt x="0" y="728"/>
                      </a:moveTo>
                      <a:lnTo>
                        <a:pt x="184" y="363"/>
                      </a:lnTo>
                      <a:lnTo>
                        <a:pt x="276" y="181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8" name="Freeform 92"/>
                <p:cNvSpPr>
                  <a:spLocks noChangeAspect="1"/>
                </p:cNvSpPr>
                <p:nvPr/>
              </p:nvSpPr>
              <p:spPr bwMode="auto">
                <a:xfrm>
                  <a:off x="1041" y="2621"/>
                  <a:ext cx="91" cy="178"/>
                </a:xfrm>
                <a:custGeom>
                  <a:avLst/>
                  <a:gdLst>
                    <a:gd name="T0" fmla="*/ 0 w 366"/>
                    <a:gd name="T1" fmla="*/ 0 h 712"/>
                    <a:gd name="T2" fmla="*/ 0 w 366"/>
                    <a:gd name="T3" fmla="*/ 0 h 712"/>
                    <a:gd name="T4" fmla="*/ 0 w 366"/>
                    <a:gd name="T5" fmla="*/ 0 h 712"/>
                    <a:gd name="T6" fmla="*/ 0 w 366"/>
                    <a:gd name="T7" fmla="*/ 0 h 712"/>
                    <a:gd name="T8" fmla="*/ 0 w 366"/>
                    <a:gd name="T9" fmla="*/ 0 h 7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6"/>
                    <a:gd name="T16" fmla="*/ 0 h 712"/>
                    <a:gd name="T17" fmla="*/ 366 w 366"/>
                    <a:gd name="T18" fmla="*/ 712 h 7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6" h="712">
                      <a:moveTo>
                        <a:pt x="0" y="712"/>
                      </a:moveTo>
                      <a:lnTo>
                        <a:pt x="92" y="532"/>
                      </a:lnTo>
                      <a:lnTo>
                        <a:pt x="184" y="353"/>
                      </a:lnTo>
                      <a:lnTo>
                        <a:pt x="274" y="175"/>
                      </a:lnTo>
                      <a:lnTo>
                        <a:pt x="366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19" name="Freeform 93"/>
                <p:cNvSpPr>
                  <a:spLocks noChangeAspect="1"/>
                </p:cNvSpPr>
                <p:nvPr/>
              </p:nvSpPr>
              <p:spPr bwMode="auto">
                <a:xfrm>
                  <a:off x="1132" y="2452"/>
                  <a:ext cx="92" cy="169"/>
                </a:xfrm>
                <a:custGeom>
                  <a:avLst/>
                  <a:gdLst>
                    <a:gd name="T0" fmla="*/ 0 w 367"/>
                    <a:gd name="T1" fmla="*/ 0 h 676"/>
                    <a:gd name="T2" fmla="*/ 0 w 367"/>
                    <a:gd name="T3" fmla="*/ 0 h 676"/>
                    <a:gd name="T4" fmla="*/ 0 w 367"/>
                    <a:gd name="T5" fmla="*/ 0 h 676"/>
                    <a:gd name="T6" fmla="*/ 0 w 367"/>
                    <a:gd name="T7" fmla="*/ 0 h 676"/>
                    <a:gd name="T8" fmla="*/ 0 w 367"/>
                    <a:gd name="T9" fmla="*/ 0 h 6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7"/>
                    <a:gd name="T16" fmla="*/ 0 h 676"/>
                    <a:gd name="T17" fmla="*/ 367 w 367"/>
                    <a:gd name="T18" fmla="*/ 676 h 6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7" h="676">
                      <a:moveTo>
                        <a:pt x="0" y="676"/>
                      </a:moveTo>
                      <a:lnTo>
                        <a:pt x="93" y="503"/>
                      </a:lnTo>
                      <a:lnTo>
                        <a:pt x="183" y="332"/>
                      </a:lnTo>
                      <a:lnTo>
                        <a:pt x="275" y="165"/>
                      </a:lnTo>
                      <a:lnTo>
                        <a:pt x="367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0" name="Freeform 94"/>
                <p:cNvSpPr>
                  <a:spLocks noChangeAspect="1"/>
                </p:cNvSpPr>
                <p:nvPr/>
              </p:nvSpPr>
              <p:spPr bwMode="auto">
                <a:xfrm>
                  <a:off x="1224" y="2296"/>
                  <a:ext cx="92" cy="156"/>
                </a:xfrm>
                <a:custGeom>
                  <a:avLst/>
                  <a:gdLst>
                    <a:gd name="T0" fmla="*/ 0 w 369"/>
                    <a:gd name="T1" fmla="*/ 0 h 624"/>
                    <a:gd name="T2" fmla="*/ 0 w 369"/>
                    <a:gd name="T3" fmla="*/ 0 h 624"/>
                    <a:gd name="T4" fmla="*/ 0 w 369"/>
                    <a:gd name="T5" fmla="*/ 0 h 624"/>
                    <a:gd name="T6" fmla="*/ 0 w 369"/>
                    <a:gd name="T7" fmla="*/ 0 h 624"/>
                    <a:gd name="T8" fmla="*/ 0 w 369"/>
                    <a:gd name="T9" fmla="*/ 0 h 6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9"/>
                    <a:gd name="T16" fmla="*/ 0 h 624"/>
                    <a:gd name="T17" fmla="*/ 369 w 369"/>
                    <a:gd name="T18" fmla="*/ 624 h 6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9" h="624">
                      <a:moveTo>
                        <a:pt x="0" y="624"/>
                      </a:moveTo>
                      <a:lnTo>
                        <a:pt x="92" y="463"/>
                      </a:lnTo>
                      <a:lnTo>
                        <a:pt x="184" y="305"/>
                      </a:lnTo>
                      <a:lnTo>
                        <a:pt x="277" y="150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1" name="Freeform 95"/>
                <p:cNvSpPr>
                  <a:spLocks noChangeAspect="1"/>
                </p:cNvSpPr>
                <p:nvPr/>
              </p:nvSpPr>
              <p:spPr bwMode="auto">
                <a:xfrm>
                  <a:off x="1316" y="2157"/>
                  <a:ext cx="92" cy="139"/>
                </a:xfrm>
                <a:custGeom>
                  <a:avLst/>
                  <a:gdLst>
                    <a:gd name="T0" fmla="*/ 0 w 366"/>
                    <a:gd name="T1" fmla="*/ 0 h 555"/>
                    <a:gd name="T2" fmla="*/ 0 w 366"/>
                    <a:gd name="T3" fmla="*/ 0 h 555"/>
                    <a:gd name="T4" fmla="*/ 0 w 366"/>
                    <a:gd name="T5" fmla="*/ 0 h 555"/>
                    <a:gd name="T6" fmla="*/ 0 w 366"/>
                    <a:gd name="T7" fmla="*/ 0 h 555"/>
                    <a:gd name="T8" fmla="*/ 0 w 366"/>
                    <a:gd name="T9" fmla="*/ 0 h 5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6"/>
                    <a:gd name="T16" fmla="*/ 0 h 555"/>
                    <a:gd name="T17" fmla="*/ 366 w 366"/>
                    <a:gd name="T18" fmla="*/ 555 h 5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6" h="555">
                      <a:moveTo>
                        <a:pt x="0" y="555"/>
                      </a:moveTo>
                      <a:lnTo>
                        <a:pt x="92" y="409"/>
                      </a:lnTo>
                      <a:lnTo>
                        <a:pt x="182" y="269"/>
                      </a:lnTo>
                      <a:lnTo>
                        <a:pt x="274" y="133"/>
                      </a:lnTo>
                      <a:lnTo>
                        <a:pt x="366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2" name="Freeform 96"/>
                <p:cNvSpPr>
                  <a:spLocks noChangeAspect="1"/>
                </p:cNvSpPr>
                <p:nvPr/>
              </p:nvSpPr>
              <p:spPr bwMode="auto">
                <a:xfrm>
                  <a:off x="1408" y="2038"/>
                  <a:ext cx="93" cy="119"/>
                </a:xfrm>
                <a:custGeom>
                  <a:avLst/>
                  <a:gdLst>
                    <a:gd name="T0" fmla="*/ 0 w 369"/>
                    <a:gd name="T1" fmla="*/ 0 h 476"/>
                    <a:gd name="T2" fmla="*/ 0 w 369"/>
                    <a:gd name="T3" fmla="*/ 0 h 476"/>
                    <a:gd name="T4" fmla="*/ 0 w 369"/>
                    <a:gd name="T5" fmla="*/ 0 h 476"/>
                    <a:gd name="T6" fmla="*/ 0 w 369"/>
                    <a:gd name="T7" fmla="*/ 0 h 476"/>
                    <a:gd name="T8" fmla="*/ 0 w 369"/>
                    <a:gd name="T9" fmla="*/ 0 h 476"/>
                    <a:gd name="T10" fmla="*/ 0 w 369"/>
                    <a:gd name="T11" fmla="*/ 0 h 476"/>
                    <a:gd name="T12" fmla="*/ 0 w 369"/>
                    <a:gd name="T13" fmla="*/ 0 h 47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9"/>
                    <a:gd name="T22" fmla="*/ 0 h 476"/>
                    <a:gd name="T23" fmla="*/ 369 w 369"/>
                    <a:gd name="T24" fmla="*/ 476 h 47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9" h="476">
                      <a:moveTo>
                        <a:pt x="0" y="476"/>
                      </a:moveTo>
                      <a:lnTo>
                        <a:pt x="93" y="349"/>
                      </a:lnTo>
                      <a:lnTo>
                        <a:pt x="185" y="227"/>
                      </a:lnTo>
                      <a:lnTo>
                        <a:pt x="231" y="169"/>
                      </a:lnTo>
                      <a:lnTo>
                        <a:pt x="277" y="111"/>
                      </a:lnTo>
                      <a:lnTo>
                        <a:pt x="323" y="54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3" name="Freeform 97"/>
                <p:cNvSpPr>
                  <a:spLocks noChangeAspect="1"/>
                </p:cNvSpPr>
                <p:nvPr/>
              </p:nvSpPr>
              <p:spPr bwMode="auto">
                <a:xfrm>
                  <a:off x="1501" y="1942"/>
                  <a:ext cx="91" cy="96"/>
                </a:xfrm>
                <a:custGeom>
                  <a:avLst/>
                  <a:gdLst>
                    <a:gd name="T0" fmla="*/ 0 w 367"/>
                    <a:gd name="T1" fmla="*/ 0 h 382"/>
                    <a:gd name="T2" fmla="*/ 0 w 367"/>
                    <a:gd name="T3" fmla="*/ 0 h 382"/>
                    <a:gd name="T4" fmla="*/ 0 w 367"/>
                    <a:gd name="T5" fmla="*/ 0 h 382"/>
                    <a:gd name="T6" fmla="*/ 0 w 367"/>
                    <a:gd name="T7" fmla="*/ 0 h 382"/>
                    <a:gd name="T8" fmla="*/ 0 w 367"/>
                    <a:gd name="T9" fmla="*/ 0 h 382"/>
                    <a:gd name="T10" fmla="*/ 0 w 367"/>
                    <a:gd name="T11" fmla="*/ 0 h 382"/>
                    <a:gd name="T12" fmla="*/ 0 w 367"/>
                    <a:gd name="T13" fmla="*/ 0 h 382"/>
                    <a:gd name="T14" fmla="*/ 0 w 367"/>
                    <a:gd name="T15" fmla="*/ 0 h 38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67"/>
                    <a:gd name="T25" fmla="*/ 0 h 382"/>
                    <a:gd name="T26" fmla="*/ 367 w 367"/>
                    <a:gd name="T27" fmla="*/ 382 h 38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67" h="382">
                      <a:moveTo>
                        <a:pt x="0" y="382"/>
                      </a:moveTo>
                      <a:lnTo>
                        <a:pt x="92" y="278"/>
                      </a:lnTo>
                      <a:lnTo>
                        <a:pt x="138" y="226"/>
                      </a:lnTo>
                      <a:lnTo>
                        <a:pt x="183" y="178"/>
                      </a:lnTo>
                      <a:lnTo>
                        <a:pt x="229" y="132"/>
                      </a:lnTo>
                      <a:lnTo>
                        <a:pt x="275" y="86"/>
                      </a:lnTo>
                      <a:lnTo>
                        <a:pt x="321" y="42"/>
                      </a:lnTo>
                      <a:lnTo>
                        <a:pt x="367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4" name="Freeform 98"/>
                <p:cNvSpPr>
                  <a:spLocks noChangeAspect="1"/>
                </p:cNvSpPr>
                <p:nvPr/>
              </p:nvSpPr>
              <p:spPr bwMode="auto">
                <a:xfrm>
                  <a:off x="1592" y="1872"/>
                  <a:ext cx="92" cy="70"/>
                </a:xfrm>
                <a:custGeom>
                  <a:avLst/>
                  <a:gdLst>
                    <a:gd name="T0" fmla="*/ 0 w 369"/>
                    <a:gd name="T1" fmla="*/ 0 h 280"/>
                    <a:gd name="T2" fmla="*/ 0 w 369"/>
                    <a:gd name="T3" fmla="*/ 0 h 280"/>
                    <a:gd name="T4" fmla="*/ 0 w 369"/>
                    <a:gd name="T5" fmla="*/ 0 h 280"/>
                    <a:gd name="T6" fmla="*/ 0 w 369"/>
                    <a:gd name="T7" fmla="*/ 0 h 280"/>
                    <a:gd name="T8" fmla="*/ 0 w 369"/>
                    <a:gd name="T9" fmla="*/ 0 h 280"/>
                    <a:gd name="T10" fmla="*/ 0 w 369"/>
                    <a:gd name="T11" fmla="*/ 0 h 280"/>
                    <a:gd name="T12" fmla="*/ 0 w 369"/>
                    <a:gd name="T13" fmla="*/ 0 h 280"/>
                    <a:gd name="T14" fmla="*/ 0 w 369"/>
                    <a:gd name="T15" fmla="*/ 0 h 280"/>
                    <a:gd name="T16" fmla="*/ 0 w 369"/>
                    <a:gd name="T17" fmla="*/ 0 h 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9"/>
                    <a:gd name="T28" fmla="*/ 0 h 280"/>
                    <a:gd name="T29" fmla="*/ 369 w 369"/>
                    <a:gd name="T30" fmla="*/ 280 h 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9" h="280">
                      <a:moveTo>
                        <a:pt x="0" y="280"/>
                      </a:moveTo>
                      <a:lnTo>
                        <a:pt x="46" y="240"/>
                      </a:lnTo>
                      <a:lnTo>
                        <a:pt x="92" y="199"/>
                      </a:lnTo>
                      <a:lnTo>
                        <a:pt x="138" y="163"/>
                      </a:lnTo>
                      <a:lnTo>
                        <a:pt x="184" y="126"/>
                      </a:lnTo>
                      <a:lnTo>
                        <a:pt x="230" y="92"/>
                      </a:lnTo>
                      <a:lnTo>
                        <a:pt x="276" y="59"/>
                      </a:lnTo>
                      <a:lnTo>
                        <a:pt x="322" y="28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5" name="Freeform 99"/>
                <p:cNvSpPr>
                  <a:spLocks noChangeAspect="1"/>
                </p:cNvSpPr>
                <p:nvPr/>
              </p:nvSpPr>
              <p:spPr bwMode="auto">
                <a:xfrm>
                  <a:off x="1684" y="1829"/>
                  <a:ext cx="92" cy="43"/>
                </a:xfrm>
                <a:custGeom>
                  <a:avLst/>
                  <a:gdLst>
                    <a:gd name="T0" fmla="*/ 0 w 366"/>
                    <a:gd name="T1" fmla="*/ 0 h 171"/>
                    <a:gd name="T2" fmla="*/ 0 w 366"/>
                    <a:gd name="T3" fmla="*/ 0 h 171"/>
                    <a:gd name="T4" fmla="*/ 0 w 366"/>
                    <a:gd name="T5" fmla="*/ 0 h 171"/>
                    <a:gd name="T6" fmla="*/ 0 w 366"/>
                    <a:gd name="T7" fmla="*/ 0 h 171"/>
                    <a:gd name="T8" fmla="*/ 0 w 366"/>
                    <a:gd name="T9" fmla="*/ 0 h 171"/>
                    <a:gd name="T10" fmla="*/ 0 w 366"/>
                    <a:gd name="T11" fmla="*/ 0 h 171"/>
                    <a:gd name="T12" fmla="*/ 0 w 366"/>
                    <a:gd name="T13" fmla="*/ 0 h 171"/>
                    <a:gd name="T14" fmla="*/ 0 w 366"/>
                    <a:gd name="T15" fmla="*/ 0 h 171"/>
                    <a:gd name="T16" fmla="*/ 0 w 366"/>
                    <a:gd name="T17" fmla="*/ 0 h 17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6"/>
                    <a:gd name="T28" fmla="*/ 0 h 171"/>
                    <a:gd name="T29" fmla="*/ 366 w 366"/>
                    <a:gd name="T30" fmla="*/ 171 h 17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6" h="171">
                      <a:moveTo>
                        <a:pt x="0" y="171"/>
                      </a:moveTo>
                      <a:lnTo>
                        <a:pt x="46" y="144"/>
                      </a:lnTo>
                      <a:lnTo>
                        <a:pt x="92" y="117"/>
                      </a:lnTo>
                      <a:lnTo>
                        <a:pt x="138" y="94"/>
                      </a:lnTo>
                      <a:lnTo>
                        <a:pt x="182" y="71"/>
                      </a:lnTo>
                      <a:lnTo>
                        <a:pt x="228" y="50"/>
                      </a:lnTo>
                      <a:lnTo>
                        <a:pt x="274" y="32"/>
                      </a:lnTo>
                      <a:lnTo>
                        <a:pt x="320" y="15"/>
                      </a:lnTo>
                      <a:lnTo>
                        <a:pt x="366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6" name="Freeform 100"/>
                <p:cNvSpPr>
                  <a:spLocks noChangeAspect="1"/>
                </p:cNvSpPr>
                <p:nvPr/>
              </p:nvSpPr>
              <p:spPr bwMode="auto">
                <a:xfrm>
                  <a:off x="1776" y="1815"/>
                  <a:ext cx="92" cy="14"/>
                </a:xfrm>
                <a:custGeom>
                  <a:avLst/>
                  <a:gdLst>
                    <a:gd name="T0" fmla="*/ 0 w 369"/>
                    <a:gd name="T1" fmla="*/ 0 h 56"/>
                    <a:gd name="T2" fmla="*/ 0 w 369"/>
                    <a:gd name="T3" fmla="*/ 0 h 56"/>
                    <a:gd name="T4" fmla="*/ 0 w 369"/>
                    <a:gd name="T5" fmla="*/ 0 h 56"/>
                    <a:gd name="T6" fmla="*/ 0 w 369"/>
                    <a:gd name="T7" fmla="*/ 0 h 56"/>
                    <a:gd name="T8" fmla="*/ 0 w 369"/>
                    <a:gd name="T9" fmla="*/ 0 h 56"/>
                    <a:gd name="T10" fmla="*/ 0 w 369"/>
                    <a:gd name="T11" fmla="*/ 0 h 56"/>
                    <a:gd name="T12" fmla="*/ 0 w 369"/>
                    <a:gd name="T13" fmla="*/ 0 h 56"/>
                    <a:gd name="T14" fmla="*/ 0 w 369"/>
                    <a:gd name="T15" fmla="*/ 0 h 56"/>
                    <a:gd name="T16" fmla="*/ 0 w 369"/>
                    <a:gd name="T17" fmla="*/ 0 h 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9"/>
                    <a:gd name="T28" fmla="*/ 0 h 56"/>
                    <a:gd name="T29" fmla="*/ 369 w 369"/>
                    <a:gd name="T30" fmla="*/ 56 h 5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9" h="56">
                      <a:moveTo>
                        <a:pt x="0" y="56"/>
                      </a:moveTo>
                      <a:lnTo>
                        <a:pt x="46" y="42"/>
                      </a:lnTo>
                      <a:lnTo>
                        <a:pt x="92" y="31"/>
                      </a:lnTo>
                      <a:lnTo>
                        <a:pt x="139" y="21"/>
                      </a:lnTo>
                      <a:lnTo>
                        <a:pt x="185" y="13"/>
                      </a:lnTo>
                      <a:lnTo>
                        <a:pt x="231" y="8"/>
                      </a:lnTo>
                      <a:lnTo>
                        <a:pt x="277" y="4"/>
                      </a:lnTo>
                      <a:lnTo>
                        <a:pt x="323" y="0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7" name="Freeform 101"/>
                <p:cNvSpPr>
                  <a:spLocks noChangeAspect="1"/>
                </p:cNvSpPr>
                <p:nvPr/>
              </p:nvSpPr>
              <p:spPr bwMode="auto">
                <a:xfrm>
                  <a:off x="1868" y="1815"/>
                  <a:ext cx="92" cy="14"/>
                </a:xfrm>
                <a:custGeom>
                  <a:avLst/>
                  <a:gdLst>
                    <a:gd name="T0" fmla="*/ 0 w 367"/>
                    <a:gd name="T1" fmla="*/ 0 h 56"/>
                    <a:gd name="T2" fmla="*/ 0 w 367"/>
                    <a:gd name="T3" fmla="*/ 0 h 56"/>
                    <a:gd name="T4" fmla="*/ 0 w 367"/>
                    <a:gd name="T5" fmla="*/ 0 h 56"/>
                    <a:gd name="T6" fmla="*/ 0 w 367"/>
                    <a:gd name="T7" fmla="*/ 0 h 56"/>
                    <a:gd name="T8" fmla="*/ 0 w 367"/>
                    <a:gd name="T9" fmla="*/ 0 h 56"/>
                    <a:gd name="T10" fmla="*/ 0 w 367"/>
                    <a:gd name="T11" fmla="*/ 0 h 56"/>
                    <a:gd name="T12" fmla="*/ 0 w 367"/>
                    <a:gd name="T13" fmla="*/ 0 h 56"/>
                    <a:gd name="T14" fmla="*/ 0 w 367"/>
                    <a:gd name="T15" fmla="*/ 0 h 56"/>
                    <a:gd name="T16" fmla="*/ 0 w 367"/>
                    <a:gd name="T17" fmla="*/ 0 h 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7"/>
                    <a:gd name="T28" fmla="*/ 0 h 56"/>
                    <a:gd name="T29" fmla="*/ 367 w 367"/>
                    <a:gd name="T30" fmla="*/ 56 h 5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7" h="56">
                      <a:moveTo>
                        <a:pt x="0" y="0"/>
                      </a:moveTo>
                      <a:lnTo>
                        <a:pt x="46" y="0"/>
                      </a:lnTo>
                      <a:lnTo>
                        <a:pt x="92" y="4"/>
                      </a:lnTo>
                      <a:lnTo>
                        <a:pt x="138" y="8"/>
                      </a:lnTo>
                      <a:lnTo>
                        <a:pt x="184" y="13"/>
                      </a:lnTo>
                      <a:lnTo>
                        <a:pt x="228" y="21"/>
                      </a:lnTo>
                      <a:lnTo>
                        <a:pt x="274" y="31"/>
                      </a:lnTo>
                      <a:lnTo>
                        <a:pt x="321" y="42"/>
                      </a:lnTo>
                      <a:lnTo>
                        <a:pt x="367" y="56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8" name="Freeform 102"/>
                <p:cNvSpPr>
                  <a:spLocks noChangeAspect="1"/>
                </p:cNvSpPr>
                <p:nvPr/>
              </p:nvSpPr>
              <p:spPr bwMode="auto">
                <a:xfrm>
                  <a:off x="1960" y="1829"/>
                  <a:ext cx="92" cy="43"/>
                </a:xfrm>
                <a:custGeom>
                  <a:avLst/>
                  <a:gdLst>
                    <a:gd name="T0" fmla="*/ 0 w 366"/>
                    <a:gd name="T1" fmla="*/ 0 h 171"/>
                    <a:gd name="T2" fmla="*/ 0 w 366"/>
                    <a:gd name="T3" fmla="*/ 0 h 171"/>
                    <a:gd name="T4" fmla="*/ 0 w 366"/>
                    <a:gd name="T5" fmla="*/ 0 h 171"/>
                    <a:gd name="T6" fmla="*/ 0 w 366"/>
                    <a:gd name="T7" fmla="*/ 0 h 171"/>
                    <a:gd name="T8" fmla="*/ 0 w 366"/>
                    <a:gd name="T9" fmla="*/ 0 h 171"/>
                    <a:gd name="T10" fmla="*/ 0 w 366"/>
                    <a:gd name="T11" fmla="*/ 0 h 171"/>
                    <a:gd name="T12" fmla="*/ 0 w 366"/>
                    <a:gd name="T13" fmla="*/ 0 h 171"/>
                    <a:gd name="T14" fmla="*/ 0 w 366"/>
                    <a:gd name="T15" fmla="*/ 0 h 171"/>
                    <a:gd name="T16" fmla="*/ 0 w 366"/>
                    <a:gd name="T17" fmla="*/ 0 h 17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6"/>
                    <a:gd name="T28" fmla="*/ 0 h 171"/>
                    <a:gd name="T29" fmla="*/ 366 w 366"/>
                    <a:gd name="T30" fmla="*/ 171 h 17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6" h="171">
                      <a:moveTo>
                        <a:pt x="0" y="0"/>
                      </a:moveTo>
                      <a:lnTo>
                        <a:pt x="46" y="15"/>
                      </a:lnTo>
                      <a:lnTo>
                        <a:pt x="92" y="32"/>
                      </a:lnTo>
                      <a:lnTo>
                        <a:pt x="138" y="50"/>
                      </a:lnTo>
                      <a:lnTo>
                        <a:pt x="182" y="71"/>
                      </a:lnTo>
                      <a:lnTo>
                        <a:pt x="228" y="94"/>
                      </a:lnTo>
                      <a:lnTo>
                        <a:pt x="274" y="117"/>
                      </a:lnTo>
                      <a:lnTo>
                        <a:pt x="320" y="144"/>
                      </a:lnTo>
                      <a:lnTo>
                        <a:pt x="366" y="171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29" name="Freeform 103"/>
                <p:cNvSpPr>
                  <a:spLocks noChangeAspect="1"/>
                </p:cNvSpPr>
                <p:nvPr/>
              </p:nvSpPr>
              <p:spPr bwMode="auto">
                <a:xfrm>
                  <a:off x="2052" y="1872"/>
                  <a:ext cx="92" cy="70"/>
                </a:xfrm>
                <a:custGeom>
                  <a:avLst/>
                  <a:gdLst>
                    <a:gd name="T0" fmla="*/ 0 w 369"/>
                    <a:gd name="T1" fmla="*/ 0 h 280"/>
                    <a:gd name="T2" fmla="*/ 0 w 369"/>
                    <a:gd name="T3" fmla="*/ 0 h 280"/>
                    <a:gd name="T4" fmla="*/ 0 w 369"/>
                    <a:gd name="T5" fmla="*/ 0 h 280"/>
                    <a:gd name="T6" fmla="*/ 0 w 369"/>
                    <a:gd name="T7" fmla="*/ 0 h 280"/>
                    <a:gd name="T8" fmla="*/ 0 w 369"/>
                    <a:gd name="T9" fmla="*/ 0 h 280"/>
                    <a:gd name="T10" fmla="*/ 0 w 369"/>
                    <a:gd name="T11" fmla="*/ 0 h 280"/>
                    <a:gd name="T12" fmla="*/ 0 w 369"/>
                    <a:gd name="T13" fmla="*/ 0 h 280"/>
                    <a:gd name="T14" fmla="*/ 0 w 369"/>
                    <a:gd name="T15" fmla="*/ 0 h 280"/>
                    <a:gd name="T16" fmla="*/ 0 w 369"/>
                    <a:gd name="T17" fmla="*/ 0 h 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9"/>
                    <a:gd name="T28" fmla="*/ 0 h 280"/>
                    <a:gd name="T29" fmla="*/ 369 w 369"/>
                    <a:gd name="T30" fmla="*/ 280 h 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9" h="280">
                      <a:moveTo>
                        <a:pt x="0" y="0"/>
                      </a:moveTo>
                      <a:lnTo>
                        <a:pt x="46" y="28"/>
                      </a:lnTo>
                      <a:lnTo>
                        <a:pt x="93" y="59"/>
                      </a:lnTo>
                      <a:lnTo>
                        <a:pt x="139" y="92"/>
                      </a:lnTo>
                      <a:lnTo>
                        <a:pt x="185" y="126"/>
                      </a:lnTo>
                      <a:lnTo>
                        <a:pt x="231" y="163"/>
                      </a:lnTo>
                      <a:lnTo>
                        <a:pt x="277" y="199"/>
                      </a:lnTo>
                      <a:lnTo>
                        <a:pt x="323" y="240"/>
                      </a:lnTo>
                      <a:lnTo>
                        <a:pt x="369" y="28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0" name="Freeform 104"/>
                <p:cNvSpPr>
                  <a:spLocks noChangeAspect="1"/>
                </p:cNvSpPr>
                <p:nvPr/>
              </p:nvSpPr>
              <p:spPr bwMode="auto">
                <a:xfrm>
                  <a:off x="2144" y="1942"/>
                  <a:ext cx="91" cy="96"/>
                </a:xfrm>
                <a:custGeom>
                  <a:avLst/>
                  <a:gdLst>
                    <a:gd name="T0" fmla="*/ 0 w 367"/>
                    <a:gd name="T1" fmla="*/ 0 h 382"/>
                    <a:gd name="T2" fmla="*/ 0 w 367"/>
                    <a:gd name="T3" fmla="*/ 0 h 382"/>
                    <a:gd name="T4" fmla="*/ 0 w 367"/>
                    <a:gd name="T5" fmla="*/ 0 h 382"/>
                    <a:gd name="T6" fmla="*/ 0 w 367"/>
                    <a:gd name="T7" fmla="*/ 0 h 382"/>
                    <a:gd name="T8" fmla="*/ 0 w 367"/>
                    <a:gd name="T9" fmla="*/ 0 h 382"/>
                    <a:gd name="T10" fmla="*/ 0 w 367"/>
                    <a:gd name="T11" fmla="*/ 0 h 382"/>
                    <a:gd name="T12" fmla="*/ 0 w 367"/>
                    <a:gd name="T13" fmla="*/ 0 h 382"/>
                    <a:gd name="T14" fmla="*/ 0 w 367"/>
                    <a:gd name="T15" fmla="*/ 0 h 382"/>
                    <a:gd name="T16" fmla="*/ 0 w 367"/>
                    <a:gd name="T17" fmla="*/ 0 h 38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7"/>
                    <a:gd name="T28" fmla="*/ 0 h 382"/>
                    <a:gd name="T29" fmla="*/ 367 w 367"/>
                    <a:gd name="T30" fmla="*/ 382 h 38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7" h="382">
                      <a:moveTo>
                        <a:pt x="0" y="0"/>
                      </a:moveTo>
                      <a:lnTo>
                        <a:pt x="46" y="42"/>
                      </a:lnTo>
                      <a:lnTo>
                        <a:pt x="92" y="86"/>
                      </a:lnTo>
                      <a:lnTo>
                        <a:pt x="138" y="132"/>
                      </a:lnTo>
                      <a:lnTo>
                        <a:pt x="182" y="178"/>
                      </a:lnTo>
                      <a:lnTo>
                        <a:pt x="229" y="226"/>
                      </a:lnTo>
                      <a:lnTo>
                        <a:pt x="275" y="278"/>
                      </a:lnTo>
                      <a:lnTo>
                        <a:pt x="321" y="328"/>
                      </a:lnTo>
                      <a:lnTo>
                        <a:pt x="367" y="382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1" name="Freeform 105"/>
                <p:cNvSpPr>
                  <a:spLocks noChangeAspect="1"/>
                </p:cNvSpPr>
                <p:nvPr/>
              </p:nvSpPr>
              <p:spPr bwMode="auto">
                <a:xfrm>
                  <a:off x="2235" y="2038"/>
                  <a:ext cx="93" cy="119"/>
                </a:xfrm>
                <a:custGeom>
                  <a:avLst/>
                  <a:gdLst>
                    <a:gd name="T0" fmla="*/ 0 w 368"/>
                    <a:gd name="T1" fmla="*/ 0 h 476"/>
                    <a:gd name="T2" fmla="*/ 0 w 368"/>
                    <a:gd name="T3" fmla="*/ 0 h 476"/>
                    <a:gd name="T4" fmla="*/ 0 w 368"/>
                    <a:gd name="T5" fmla="*/ 0 h 476"/>
                    <a:gd name="T6" fmla="*/ 0 w 368"/>
                    <a:gd name="T7" fmla="*/ 0 h 476"/>
                    <a:gd name="T8" fmla="*/ 0 w 368"/>
                    <a:gd name="T9" fmla="*/ 0 h 476"/>
                    <a:gd name="T10" fmla="*/ 0 w 368"/>
                    <a:gd name="T11" fmla="*/ 0 h 476"/>
                    <a:gd name="T12" fmla="*/ 0 w 368"/>
                    <a:gd name="T13" fmla="*/ 0 h 47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8"/>
                    <a:gd name="T22" fmla="*/ 0 h 476"/>
                    <a:gd name="T23" fmla="*/ 368 w 368"/>
                    <a:gd name="T24" fmla="*/ 476 h 47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8" h="476">
                      <a:moveTo>
                        <a:pt x="0" y="0"/>
                      </a:moveTo>
                      <a:lnTo>
                        <a:pt x="46" y="54"/>
                      </a:lnTo>
                      <a:lnTo>
                        <a:pt x="92" y="111"/>
                      </a:lnTo>
                      <a:lnTo>
                        <a:pt x="138" y="169"/>
                      </a:lnTo>
                      <a:lnTo>
                        <a:pt x="184" y="227"/>
                      </a:lnTo>
                      <a:lnTo>
                        <a:pt x="276" y="349"/>
                      </a:lnTo>
                      <a:lnTo>
                        <a:pt x="368" y="476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2" name="Freeform 106"/>
                <p:cNvSpPr>
                  <a:spLocks noChangeAspect="1"/>
                </p:cNvSpPr>
                <p:nvPr/>
              </p:nvSpPr>
              <p:spPr bwMode="auto">
                <a:xfrm>
                  <a:off x="2328" y="2157"/>
                  <a:ext cx="92" cy="139"/>
                </a:xfrm>
                <a:custGeom>
                  <a:avLst/>
                  <a:gdLst>
                    <a:gd name="T0" fmla="*/ 0 w 367"/>
                    <a:gd name="T1" fmla="*/ 0 h 555"/>
                    <a:gd name="T2" fmla="*/ 0 w 367"/>
                    <a:gd name="T3" fmla="*/ 0 h 555"/>
                    <a:gd name="T4" fmla="*/ 0 w 367"/>
                    <a:gd name="T5" fmla="*/ 0 h 555"/>
                    <a:gd name="T6" fmla="*/ 0 w 367"/>
                    <a:gd name="T7" fmla="*/ 0 h 555"/>
                    <a:gd name="T8" fmla="*/ 0 w 367"/>
                    <a:gd name="T9" fmla="*/ 0 h 55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7"/>
                    <a:gd name="T16" fmla="*/ 0 h 555"/>
                    <a:gd name="T17" fmla="*/ 367 w 367"/>
                    <a:gd name="T18" fmla="*/ 555 h 55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7" h="555">
                      <a:moveTo>
                        <a:pt x="0" y="0"/>
                      </a:moveTo>
                      <a:lnTo>
                        <a:pt x="93" y="133"/>
                      </a:lnTo>
                      <a:lnTo>
                        <a:pt x="183" y="269"/>
                      </a:lnTo>
                      <a:lnTo>
                        <a:pt x="275" y="409"/>
                      </a:lnTo>
                      <a:lnTo>
                        <a:pt x="367" y="555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3" name="Freeform 107"/>
                <p:cNvSpPr>
                  <a:spLocks noChangeAspect="1"/>
                </p:cNvSpPr>
                <p:nvPr/>
              </p:nvSpPr>
              <p:spPr bwMode="auto">
                <a:xfrm>
                  <a:off x="2420" y="2296"/>
                  <a:ext cx="92" cy="156"/>
                </a:xfrm>
                <a:custGeom>
                  <a:avLst/>
                  <a:gdLst>
                    <a:gd name="T0" fmla="*/ 0 w 369"/>
                    <a:gd name="T1" fmla="*/ 0 h 624"/>
                    <a:gd name="T2" fmla="*/ 0 w 369"/>
                    <a:gd name="T3" fmla="*/ 0 h 624"/>
                    <a:gd name="T4" fmla="*/ 0 w 369"/>
                    <a:gd name="T5" fmla="*/ 0 h 624"/>
                    <a:gd name="T6" fmla="*/ 0 w 369"/>
                    <a:gd name="T7" fmla="*/ 0 h 624"/>
                    <a:gd name="T8" fmla="*/ 0 w 369"/>
                    <a:gd name="T9" fmla="*/ 0 h 6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9"/>
                    <a:gd name="T16" fmla="*/ 0 h 624"/>
                    <a:gd name="T17" fmla="*/ 369 w 369"/>
                    <a:gd name="T18" fmla="*/ 624 h 6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9" h="624">
                      <a:moveTo>
                        <a:pt x="0" y="0"/>
                      </a:moveTo>
                      <a:lnTo>
                        <a:pt x="92" y="150"/>
                      </a:lnTo>
                      <a:lnTo>
                        <a:pt x="184" y="305"/>
                      </a:lnTo>
                      <a:lnTo>
                        <a:pt x="277" y="463"/>
                      </a:lnTo>
                      <a:lnTo>
                        <a:pt x="369" y="624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4" name="Freeform 108"/>
                <p:cNvSpPr>
                  <a:spLocks noChangeAspect="1"/>
                </p:cNvSpPr>
                <p:nvPr/>
              </p:nvSpPr>
              <p:spPr bwMode="auto">
                <a:xfrm>
                  <a:off x="2512" y="2452"/>
                  <a:ext cx="92" cy="169"/>
                </a:xfrm>
                <a:custGeom>
                  <a:avLst/>
                  <a:gdLst>
                    <a:gd name="T0" fmla="*/ 0 w 367"/>
                    <a:gd name="T1" fmla="*/ 0 h 676"/>
                    <a:gd name="T2" fmla="*/ 0 w 367"/>
                    <a:gd name="T3" fmla="*/ 0 h 676"/>
                    <a:gd name="T4" fmla="*/ 0 w 367"/>
                    <a:gd name="T5" fmla="*/ 0 h 676"/>
                    <a:gd name="T6" fmla="*/ 0 w 367"/>
                    <a:gd name="T7" fmla="*/ 0 h 676"/>
                    <a:gd name="T8" fmla="*/ 0 w 367"/>
                    <a:gd name="T9" fmla="*/ 0 h 67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7"/>
                    <a:gd name="T16" fmla="*/ 0 h 676"/>
                    <a:gd name="T17" fmla="*/ 367 w 367"/>
                    <a:gd name="T18" fmla="*/ 676 h 67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7" h="676">
                      <a:moveTo>
                        <a:pt x="0" y="0"/>
                      </a:moveTo>
                      <a:lnTo>
                        <a:pt x="92" y="165"/>
                      </a:lnTo>
                      <a:lnTo>
                        <a:pt x="184" y="332"/>
                      </a:lnTo>
                      <a:lnTo>
                        <a:pt x="274" y="503"/>
                      </a:lnTo>
                      <a:lnTo>
                        <a:pt x="367" y="676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5" name="Freeform 109"/>
                <p:cNvSpPr>
                  <a:spLocks noChangeAspect="1"/>
                </p:cNvSpPr>
                <p:nvPr/>
              </p:nvSpPr>
              <p:spPr bwMode="auto">
                <a:xfrm>
                  <a:off x="2604" y="2621"/>
                  <a:ext cx="91" cy="178"/>
                </a:xfrm>
                <a:custGeom>
                  <a:avLst/>
                  <a:gdLst>
                    <a:gd name="T0" fmla="*/ 0 w 366"/>
                    <a:gd name="T1" fmla="*/ 0 h 712"/>
                    <a:gd name="T2" fmla="*/ 0 w 366"/>
                    <a:gd name="T3" fmla="*/ 0 h 712"/>
                    <a:gd name="T4" fmla="*/ 0 w 366"/>
                    <a:gd name="T5" fmla="*/ 0 h 712"/>
                    <a:gd name="T6" fmla="*/ 0 w 366"/>
                    <a:gd name="T7" fmla="*/ 0 h 712"/>
                    <a:gd name="T8" fmla="*/ 0 w 366"/>
                    <a:gd name="T9" fmla="*/ 0 h 7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6"/>
                    <a:gd name="T16" fmla="*/ 0 h 712"/>
                    <a:gd name="T17" fmla="*/ 366 w 366"/>
                    <a:gd name="T18" fmla="*/ 712 h 7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6" h="712">
                      <a:moveTo>
                        <a:pt x="0" y="0"/>
                      </a:moveTo>
                      <a:lnTo>
                        <a:pt x="92" y="175"/>
                      </a:lnTo>
                      <a:lnTo>
                        <a:pt x="182" y="353"/>
                      </a:lnTo>
                      <a:lnTo>
                        <a:pt x="274" y="532"/>
                      </a:lnTo>
                      <a:lnTo>
                        <a:pt x="366" y="712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6" name="Freeform 110"/>
                <p:cNvSpPr>
                  <a:spLocks noChangeAspect="1"/>
                </p:cNvSpPr>
                <p:nvPr/>
              </p:nvSpPr>
              <p:spPr bwMode="auto">
                <a:xfrm>
                  <a:off x="2695" y="2799"/>
                  <a:ext cx="92" cy="182"/>
                </a:xfrm>
                <a:custGeom>
                  <a:avLst/>
                  <a:gdLst>
                    <a:gd name="T0" fmla="*/ 0 w 369"/>
                    <a:gd name="T1" fmla="*/ 0 h 728"/>
                    <a:gd name="T2" fmla="*/ 0 w 369"/>
                    <a:gd name="T3" fmla="*/ 0 h 728"/>
                    <a:gd name="T4" fmla="*/ 0 w 369"/>
                    <a:gd name="T5" fmla="*/ 0 h 728"/>
                    <a:gd name="T6" fmla="*/ 0 w 369"/>
                    <a:gd name="T7" fmla="*/ 0 h 72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69"/>
                    <a:gd name="T13" fmla="*/ 0 h 728"/>
                    <a:gd name="T14" fmla="*/ 369 w 369"/>
                    <a:gd name="T15" fmla="*/ 728 h 72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69" h="728">
                      <a:moveTo>
                        <a:pt x="0" y="0"/>
                      </a:moveTo>
                      <a:lnTo>
                        <a:pt x="92" y="181"/>
                      </a:lnTo>
                      <a:lnTo>
                        <a:pt x="185" y="363"/>
                      </a:lnTo>
                      <a:lnTo>
                        <a:pt x="369" y="728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7" name="Freeform 111"/>
                <p:cNvSpPr>
                  <a:spLocks noChangeAspect="1"/>
                </p:cNvSpPr>
                <p:nvPr/>
              </p:nvSpPr>
              <p:spPr bwMode="auto">
                <a:xfrm>
                  <a:off x="948" y="2981"/>
                  <a:ext cx="93" cy="0"/>
                </a:xfrm>
                <a:custGeom>
                  <a:avLst/>
                  <a:gdLst>
                    <a:gd name="T0" fmla="*/ 0 w 369"/>
                    <a:gd name="T1" fmla="*/ 0 h 4"/>
                    <a:gd name="T2" fmla="*/ 0 w 369"/>
                    <a:gd name="T3" fmla="*/ 0 h 4"/>
                    <a:gd name="T4" fmla="*/ 0 w 369"/>
                    <a:gd name="T5" fmla="*/ 0 h 4"/>
                    <a:gd name="T6" fmla="*/ 0 w 369"/>
                    <a:gd name="T7" fmla="*/ 0 h 4"/>
                    <a:gd name="T8" fmla="*/ 0 w 369"/>
                    <a:gd name="T9" fmla="*/ 0 h 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9"/>
                    <a:gd name="T16" fmla="*/ 0 h 4"/>
                    <a:gd name="T17" fmla="*/ 369 w 369"/>
                    <a:gd name="T18" fmla="*/ 0 h 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9" h="4">
                      <a:moveTo>
                        <a:pt x="0" y="2"/>
                      </a:moveTo>
                      <a:lnTo>
                        <a:pt x="92" y="2"/>
                      </a:lnTo>
                      <a:lnTo>
                        <a:pt x="184" y="4"/>
                      </a:lnTo>
                      <a:lnTo>
                        <a:pt x="276" y="4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8" name="Freeform 112"/>
                <p:cNvSpPr>
                  <a:spLocks noChangeAspect="1"/>
                </p:cNvSpPr>
                <p:nvPr/>
              </p:nvSpPr>
              <p:spPr bwMode="auto">
                <a:xfrm>
                  <a:off x="1041" y="2970"/>
                  <a:ext cx="91" cy="11"/>
                </a:xfrm>
                <a:custGeom>
                  <a:avLst/>
                  <a:gdLst>
                    <a:gd name="T0" fmla="*/ 0 w 366"/>
                    <a:gd name="T1" fmla="*/ 0 h 40"/>
                    <a:gd name="T2" fmla="*/ 0 w 366"/>
                    <a:gd name="T3" fmla="*/ 0 h 40"/>
                    <a:gd name="T4" fmla="*/ 0 w 366"/>
                    <a:gd name="T5" fmla="*/ 0 h 40"/>
                    <a:gd name="T6" fmla="*/ 0 w 366"/>
                    <a:gd name="T7" fmla="*/ 0 h 40"/>
                    <a:gd name="T8" fmla="*/ 0 w 366"/>
                    <a:gd name="T9" fmla="*/ 0 h 40"/>
                    <a:gd name="T10" fmla="*/ 0 w 366"/>
                    <a:gd name="T11" fmla="*/ 0 h 40"/>
                    <a:gd name="T12" fmla="*/ 0 w 366"/>
                    <a:gd name="T13" fmla="*/ 0 h 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6"/>
                    <a:gd name="T22" fmla="*/ 0 h 40"/>
                    <a:gd name="T23" fmla="*/ 366 w 366"/>
                    <a:gd name="T24" fmla="*/ 40 h 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6" h="40">
                      <a:moveTo>
                        <a:pt x="0" y="40"/>
                      </a:moveTo>
                      <a:lnTo>
                        <a:pt x="92" y="36"/>
                      </a:lnTo>
                      <a:lnTo>
                        <a:pt x="184" y="30"/>
                      </a:lnTo>
                      <a:lnTo>
                        <a:pt x="228" y="25"/>
                      </a:lnTo>
                      <a:lnTo>
                        <a:pt x="274" y="19"/>
                      </a:lnTo>
                      <a:lnTo>
                        <a:pt x="320" y="11"/>
                      </a:lnTo>
                      <a:lnTo>
                        <a:pt x="366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39" name="Freeform 113"/>
                <p:cNvSpPr>
                  <a:spLocks noChangeAspect="1"/>
                </p:cNvSpPr>
                <p:nvPr/>
              </p:nvSpPr>
              <p:spPr bwMode="auto">
                <a:xfrm>
                  <a:off x="1132" y="2932"/>
                  <a:ext cx="92" cy="38"/>
                </a:xfrm>
                <a:custGeom>
                  <a:avLst/>
                  <a:gdLst>
                    <a:gd name="T0" fmla="*/ 0 w 367"/>
                    <a:gd name="T1" fmla="*/ 0 h 156"/>
                    <a:gd name="T2" fmla="*/ 0 w 367"/>
                    <a:gd name="T3" fmla="*/ 0 h 156"/>
                    <a:gd name="T4" fmla="*/ 0 w 367"/>
                    <a:gd name="T5" fmla="*/ 0 h 156"/>
                    <a:gd name="T6" fmla="*/ 0 w 367"/>
                    <a:gd name="T7" fmla="*/ 0 h 156"/>
                    <a:gd name="T8" fmla="*/ 0 w 367"/>
                    <a:gd name="T9" fmla="*/ 0 h 156"/>
                    <a:gd name="T10" fmla="*/ 0 w 367"/>
                    <a:gd name="T11" fmla="*/ 0 h 156"/>
                    <a:gd name="T12" fmla="*/ 0 w 367"/>
                    <a:gd name="T13" fmla="*/ 0 h 156"/>
                    <a:gd name="T14" fmla="*/ 0 w 367"/>
                    <a:gd name="T15" fmla="*/ 0 h 156"/>
                    <a:gd name="T16" fmla="*/ 0 w 367"/>
                    <a:gd name="T17" fmla="*/ 0 h 1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7"/>
                    <a:gd name="T28" fmla="*/ 0 h 156"/>
                    <a:gd name="T29" fmla="*/ 367 w 367"/>
                    <a:gd name="T30" fmla="*/ 156 h 15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7" h="156">
                      <a:moveTo>
                        <a:pt x="0" y="156"/>
                      </a:moveTo>
                      <a:lnTo>
                        <a:pt x="46" y="142"/>
                      </a:lnTo>
                      <a:lnTo>
                        <a:pt x="93" y="129"/>
                      </a:lnTo>
                      <a:lnTo>
                        <a:pt x="139" y="115"/>
                      </a:lnTo>
                      <a:lnTo>
                        <a:pt x="183" y="98"/>
                      </a:lnTo>
                      <a:lnTo>
                        <a:pt x="229" y="79"/>
                      </a:lnTo>
                      <a:lnTo>
                        <a:pt x="275" y="56"/>
                      </a:lnTo>
                      <a:lnTo>
                        <a:pt x="321" y="31"/>
                      </a:lnTo>
                      <a:lnTo>
                        <a:pt x="367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0" name="Freeform 114"/>
                <p:cNvSpPr>
                  <a:spLocks noChangeAspect="1"/>
                </p:cNvSpPr>
                <p:nvPr/>
              </p:nvSpPr>
              <p:spPr bwMode="auto">
                <a:xfrm>
                  <a:off x="1224" y="2842"/>
                  <a:ext cx="92" cy="90"/>
                </a:xfrm>
                <a:custGeom>
                  <a:avLst/>
                  <a:gdLst>
                    <a:gd name="T0" fmla="*/ 0 w 369"/>
                    <a:gd name="T1" fmla="*/ 0 h 357"/>
                    <a:gd name="T2" fmla="*/ 0 w 369"/>
                    <a:gd name="T3" fmla="*/ 0 h 357"/>
                    <a:gd name="T4" fmla="*/ 0 w 369"/>
                    <a:gd name="T5" fmla="*/ 0 h 357"/>
                    <a:gd name="T6" fmla="*/ 0 w 369"/>
                    <a:gd name="T7" fmla="*/ 0 h 357"/>
                    <a:gd name="T8" fmla="*/ 0 w 369"/>
                    <a:gd name="T9" fmla="*/ 0 h 357"/>
                    <a:gd name="T10" fmla="*/ 0 w 369"/>
                    <a:gd name="T11" fmla="*/ 0 h 357"/>
                    <a:gd name="T12" fmla="*/ 0 w 369"/>
                    <a:gd name="T13" fmla="*/ 0 h 357"/>
                    <a:gd name="T14" fmla="*/ 0 w 369"/>
                    <a:gd name="T15" fmla="*/ 0 h 357"/>
                    <a:gd name="T16" fmla="*/ 0 w 369"/>
                    <a:gd name="T17" fmla="*/ 0 h 35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9"/>
                    <a:gd name="T28" fmla="*/ 0 h 357"/>
                    <a:gd name="T29" fmla="*/ 369 w 369"/>
                    <a:gd name="T30" fmla="*/ 357 h 35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9" h="357">
                      <a:moveTo>
                        <a:pt x="0" y="357"/>
                      </a:moveTo>
                      <a:lnTo>
                        <a:pt x="46" y="325"/>
                      </a:lnTo>
                      <a:lnTo>
                        <a:pt x="92" y="288"/>
                      </a:lnTo>
                      <a:lnTo>
                        <a:pt x="138" y="250"/>
                      </a:lnTo>
                      <a:lnTo>
                        <a:pt x="184" y="207"/>
                      </a:lnTo>
                      <a:lnTo>
                        <a:pt x="231" y="161"/>
                      </a:lnTo>
                      <a:lnTo>
                        <a:pt x="277" y="111"/>
                      </a:lnTo>
                      <a:lnTo>
                        <a:pt x="323" y="58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1" name="Freeform 115"/>
                <p:cNvSpPr>
                  <a:spLocks noChangeAspect="1"/>
                </p:cNvSpPr>
                <p:nvPr/>
              </p:nvSpPr>
              <p:spPr bwMode="auto">
                <a:xfrm>
                  <a:off x="1316" y="2690"/>
                  <a:ext cx="92" cy="152"/>
                </a:xfrm>
                <a:custGeom>
                  <a:avLst/>
                  <a:gdLst>
                    <a:gd name="T0" fmla="*/ 0 w 366"/>
                    <a:gd name="T1" fmla="*/ 0 h 611"/>
                    <a:gd name="T2" fmla="*/ 0 w 366"/>
                    <a:gd name="T3" fmla="*/ 0 h 611"/>
                    <a:gd name="T4" fmla="*/ 0 w 366"/>
                    <a:gd name="T5" fmla="*/ 0 h 611"/>
                    <a:gd name="T6" fmla="*/ 0 w 366"/>
                    <a:gd name="T7" fmla="*/ 0 h 611"/>
                    <a:gd name="T8" fmla="*/ 0 w 366"/>
                    <a:gd name="T9" fmla="*/ 0 h 611"/>
                    <a:gd name="T10" fmla="*/ 0 w 366"/>
                    <a:gd name="T11" fmla="*/ 0 h 611"/>
                    <a:gd name="T12" fmla="*/ 0 w 366"/>
                    <a:gd name="T13" fmla="*/ 0 h 611"/>
                    <a:gd name="T14" fmla="*/ 0 w 366"/>
                    <a:gd name="T15" fmla="*/ 0 h 611"/>
                    <a:gd name="T16" fmla="*/ 0 w 366"/>
                    <a:gd name="T17" fmla="*/ 0 h 6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6"/>
                    <a:gd name="T28" fmla="*/ 0 h 611"/>
                    <a:gd name="T29" fmla="*/ 366 w 366"/>
                    <a:gd name="T30" fmla="*/ 611 h 61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6" h="611">
                      <a:moveTo>
                        <a:pt x="0" y="611"/>
                      </a:moveTo>
                      <a:lnTo>
                        <a:pt x="46" y="548"/>
                      </a:lnTo>
                      <a:lnTo>
                        <a:pt x="92" y="481"/>
                      </a:lnTo>
                      <a:lnTo>
                        <a:pt x="138" y="409"/>
                      </a:lnTo>
                      <a:lnTo>
                        <a:pt x="182" y="335"/>
                      </a:lnTo>
                      <a:lnTo>
                        <a:pt x="228" y="256"/>
                      </a:lnTo>
                      <a:lnTo>
                        <a:pt x="274" y="175"/>
                      </a:lnTo>
                      <a:lnTo>
                        <a:pt x="320" y="89"/>
                      </a:lnTo>
                      <a:lnTo>
                        <a:pt x="366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2" name="Freeform 116"/>
                <p:cNvSpPr>
                  <a:spLocks noChangeAspect="1"/>
                </p:cNvSpPr>
                <p:nvPr/>
              </p:nvSpPr>
              <p:spPr bwMode="auto">
                <a:xfrm>
                  <a:off x="1408" y="2482"/>
                  <a:ext cx="93" cy="208"/>
                </a:xfrm>
                <a:custGeom>
                  <a:avLst/>
                  <a:gdLst>
                    <a:gd name="T0" fmla="*/ 0 w 369"/>
                    <a:gd name="T1" fmla="*/ 0 h 831"/>
                    <a:gd name="T2" fmla="*/ 0 w 369"/>
                    <a:gd name="T3" fmla="*/ 0 h 831"/>
                    <a:gd name="T4" fmla="*/ 0 w 369"/>
                    <a:gd name="T5" fmla="*/ 0 h 831"/>
                    <a:gd name="T6" fmla="*/ 0 w 369"/>
                    <a:gd name="T7" fmla="*/ 0 h 831"/>
                    <a:gd name="T8" fmla="*/ 0 w 369"/>
                    <a:gd name="T9" fmla="*/ 0 h 831"/>
                    <a:gd name="T10" fmla="*/ 0 w 369"/>
                    <a:gd name="T11" fmla="*/ 0 h 831"/>
                    <a:gd name="T12" fmla="*/ 0 w 369"/>
                    <a:gd name="T13" fmla="*/ 0 h 831"/>
                    <a:gd name="T14" fmla="*/ 0 w 369"/>
                    <a:gd name="T15" fmla="*/ 0 h 83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69"/>
                    <a:gd name="T25" fmla="*/ 0 h 831"/>
                    <a:gd name="T26" fmla="*/ 369 w 369"/>
                    <a:gd name="T27" fmla="*/ 831 h 83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69" h="831">
                      <a:moveTo>
                        <a:pt x="0" y="831"/>
                      </a:moveTo>
                      <a:lnTo>
                        <a:pt x="47" y="739"/>
                      </a:lnTo>
                      <a:lnTo>
                        <a:pt x="93" y="641"/>
                      </a:lnTo>
                      <a:lnTo>
                        <a:pt x="139" y="542"/>
                      </a:lnTo>
                      <a:lnTo>
                        <a:pt x="185" y="436"/>
                      </a:lnTo>
                      <a:lnTo>
                        <a:pt x="231" y="330"/>
                      </a:lnTo>
                      <a:lnTo>
                        <a:pt x="277" y="221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3" name="Freeform 117"/>
                <p:cNvSpPr>
                  <a:spLocks noChangeAspect="1"/>
                </p:cNvSpPr>
                <p:nvPr/>
              </p:nvSpPr>
              <p:spPr bwMode="auto">
                <a:xfrm>
                  <a:off x="1501" y="2246"/>
                  <a:ext cx="91" cy="236"/>
                </a:xfrm>
                <a:custGeom>
                  <a:avLst/>
                  <a:gdLst>
                    <a:gd name="T0" fmla="*/ 0 w 367"/>
                    <a:gd name="T1" fmla="*/ 0 h 941"/>
                    <a:gd name="T2" fmla="*/ 0 w 367"/>
                    <a:gd name="T3" fmla="*/ 0 h 941"/>
                    <a:gd name="T4" fmla="*/ 0 w 367"/>
                    <a:gd name="T5" fmla="*/ 0 h 941"/>
                    <a:gd name="T6" fmla="*/ 0 w 367"/>
                    <a:gd name="T7" fmla="*/ 0 h 941"/>
                    <a:gd name="T8" fmla="*/ 0 w 367"/>
                    <a:gd name="T9" fmla="*/ 0 h 941"/>
                    <a:gd name="T10" fmla="*/ 0 w 367"/>
                    <a:gd name="T11" fmla="*/ 0 h 941"/>
                    <a:gd name="T12" fmla="*/ 0 w 367"/>
                    <a:gd name="T13" fmla="*/ 0 h 941"/>
                    <a:gd name="T14" fmla="*/ 0 w 367"/>
                    <a:gd name="T15" fmla="*/ 0 h 941"/>
                    <a:gd name="T16" fmla="*/ 0 w 367"/>
                    <a:gd name="T17" fmla="*/ 0 h 9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7"/>
                    <a:gd name="T28" fmla="*/ 0 h 941"/>
                    <a:gd name="T29" fmla="*/ 367 w 367"/>
                    <a:gd name="T30" fmla="*/ 941 h 9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7" h="941">
                      <a:moveTo>
                        <a:pt x="0" y="941"/>
                      </a:moveTo>
                      <a:lnTo>
                        <a:pt x="46" y="828"/>
                      </a:lnTo>
                      <a:lnTo>
                        <a:pt x="92" y="713"/>
                      </a:lnTo>
                      <a:lnTo>
                        <a:pt x="138" y="594"/>
                      </a:lnTo>
                      <a:lnTo>
                        <a:pt x="183" y="473"/>
                      </a:lnTo>
                      <a:lnTo>
                        <a:pt x="229" y="354"/>
                      </a:lnTo>
                      <a:lnTo>
                        <a:pt x="275" y="233"/>
                      </a:lnTo>
                      <a:lnTo>
                        <a:pt x="321" y="115"/>
                      </a:lnTo>
                      <a:lnTo>
                        <a:pt x="367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4" name="Freeform 118"/>
                <p:cNvSpPr>
                  <a:spLocks noChangeAspect="1"/>
                </p:cNvSpPr>
                <p:nvPr/>
              </p:nvSpPr>
              <p:spPr bwMode="auto">
                <a:xfrm>
                  <a:off x="1592" y="2027"/>
                  <a:ext cx="92" cy="219"/>
                </a:xfrm>
                <a:custGeom>
                  <a:avLst/>
                  <a:gdLst>
                    <a:gd name="T0" fmla="*/ 0 w 369"/>
                    <a:gd name="T1" fmla="*/ 0 h 875"/>
                    <a:gd name="T2" fmla="*/ 0 w 369"/>
                    <a:gd name="T3" fmla="*/ 0 h 875"/>
                    <a:gd name="T4" fmla="*/ 0 w 369"/>
                    <a:gd name="T5" fmla="*/ 0 h 875"/>
                    <a:gd name="T6" fmla="*/ 0 w 369"/>
                    <a:gd name="T7" fmla="*/ 0 h 875"/>
                    <a:gd name="T8" fmla="*/ 0 w 369"/>
                    <a:gd name="T9" fmla="*/ 0 h 875"/>
                    <a:gd name="T10" fmla="*/ 0 w 369"/>
                    <a:gd name="T11" fmla="*/ 0 h 875"/>
                    <a:gd name="T12" fmla="*/ 0 w 369"/>
                    <a:gd name="T13" fmla="*/ 0 h 875"/>
                    <a:gd name="T14" fmla="*/ 0 w 369"/>
                    <a:gd name="T15" fmla="*/ 0 h 875"/>
                    <a:gd name="T16" fmla="*/ 0 w 369"/>
                    <a:gd name="T17" fmla="*/ 0 h 875"/>
                    <a:gd name="T18" fmla="*/ 0 w 369"/>
                    <a:gd name="T19" fmla="*/ 0 h 875"/>
                    <a:gd name="T20" fmla="*/ 0 w 369"/>
                    <a:gd name="T21" fmla="*/ 0 h 87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69"/>
                    <a:gd name="T34" fmla="*/ 0 h 875"/>
                    <a:gd name="T35" fmla="*/ 369 w 369"/>
                    <a:gd name="T36" fmla="*/ 875 h 87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69" h="875">
                      <a:moveTo>
                        <a:pt x="0" y="875"/>
                      </a:moveTo>
                      <a:lnTo>
                        <a:pt x="46" y="760"/>
                      </a:lnTo>
                      <a:lnTo>
                        <a:pt x="92" y="647"/>
                      </a:lnTo>
                      <a:lnTo>
                        <a:pt x="138" y="532"/>
                      </a:lnTo>
                      <a:lnTo>
                        <a:pt x="184" y="418"/>
                      </a:lnTo>
                      <a:lnTo>
                        <a:pt x="230" y="307"/>
                      </a:lnTo>
                      <a:lnTo>
                        <a:pt x="276" y="199"/>
                      </a:lnTo>
                      <a:lnTo>
                        <a:pt x="299" y="148"/>
                      </a:lnTo>
                      <a:lnTo>
                        <a:pt x="322" y="96"/>
                      </a:lnTo>
                      <a:lnTo>
                        <a:pt x="345" y="48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5" name="Freeform 119"/>
                <p:cNvSpPr>
                  <a:spLocks noChangeAspect="1"/>
                </p:cNvSpPr>
                <p:nvPr/>
              </p:nvSpPr>
              <p:spPr bwMode="auto">
                <a:xfrm>
                  <a:off x="1684" y="1872"/>
                  <a:ext cx="92" cy="155"/>
                </a:xfrm>
                <a:custGeom>
                  <a:avLst/>
                  <a:gdLst>
                    <a:gd name="T0" fmla="*/ 0 w 366"/>
                    <a:gd name="T1" fmla="*/ 0 h 622"/>
                    <a:gd name="T2" fmla="*/ 0 w 366"/>
                    <a:gd name="T3" fmla="*/ 0 h 622"/>
                    <a:gd name="T4" fmla="*/ 0 w 366"/>
                    <a:gd name="T5" fmla="*/ 0 h 622"/>
                    <a:gd name="T6" fmla="*/ 0 w 366"/>
                    <a:gd name="T7" fmla="*/ 0 h 622"/>
                    <a:gd name="T8" fmla="*/ 0 w 366"/>
                    <a:gd name="T9" fmla="*/ 0 h 622"/>
                    <a:gd name="T10" fmla="*/ 0 w 366"/>
                    <a:gd name="T11" fmla="*/ 0 h 622"/>
                    <a:gd name="T12" fmla="*/ 0 w 366"/>
                    <a:gd name="T13" fmla="*/ 0 h 622"/>
                    <a:gd name="T14" fmla="*/ 0 w 366"/>
                    <a:gd name="T15" fmla="*/ 0 h 622"/>
                    <a:gd name="T16" fmla="*/ 0 w 366"/>
                    <a:gd name="T17" fmla="*/ 0 h 622"/>
                    <a:gd name="T18" fmla="*/ 0 w 366"/>
                    <a:gd name="T19" fmla="*/ 0 h 622"/>
                    <a:gd name="T20" fmla="*/ 0 w 366"/>
                    <a:gd name="T21" fmla="*/ 0 h 622"/>
                    <a:gd name="T22" fmla="*/ 0 w 366"/>
                    <a:gd name="T23" fmla="*/ 0 h 622"/>
                    <a:gd name="T24" fmla="*/ 0 w 366"/>
                    <a:gd name="T25" fmla="*/ 0 h 62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66"/>
                    <a:gd name="T40" fmla="*/ 0 h 622"/>
                    <a:gd name="T41" fmla="*/ 366 w 366"/>
                    <a:gd name="T42" fmla="*/ 622 h 62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66" h="622">
                      <a:moveTo>
                        <a:pt x="0" y="622"/>
                      </a:moveTo>
                      <a:lnTo>
                        <a:pt x="46" y="530"/>
                      </a:lnTo>
                      <a:lnTo>
                        <a:pt x="92" y="439"/>
                      </a:lnTo>
                      <a:lnTo>
                        <a:pt x="138" y="353"/>
                      </a:lnTo>
                      <a:lnTo>
                        <a:pt x="182" y="270"/>
                      </a:lnTo>
                      <a:lnTo>
                        <a:pt x="205" y="230"/>
                      </a:lnTo>
                      <a:lnTo>
                        <a:pt x="228" y="194"/>
                      </a:lnTo>
                      <a:lnTo>
                        <a:pt x="251" y="157"/>
                      </a:lnTo>
                      <a:lnTo>
                        <a:pt x="274" y="121"/>
                      </a:lnTo>
                      <a:lnTo>
                        <a:pt x="297" y="88"/>
                      </a:lnTo>
                      <a:lnTo>
                        <a:pt x="320" y="57"/>
                      </a:lnTo>
                      <a:lnTo>
                        <a:pt x="343" y="26"/>
                      </a:lnTo>
                      <a:lnTo>
                        <a:pt x="366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6" name="Freeform 120"/>
                <p:cNvSpPr>
                  <a:spLocks noChangeAspect="1"/>
                </p:cNvSpPr>
                <p:nvPr/>
              </p:nvSpPr>
              <p:spPr bwMode="auto">
                <a:xfrm>
                  <a:off x="1776" y="1815"/>
                  <a:ext cx="92" cy="57"/>
                </a:xfrm>
                <a:custGeom>
                  <a:avLst/>
                  <a:gdLst>
                    <a:gd name="T0" fmla="*/ 0 w 369"/>
                    <a:gd name="T1" fmla="*/ 0 h 225"/>
                    <a:gd name="T2" fmla="*/ 0 w 369"/>
                    <a:gd name="T3" fmla="*/ 0 h 225"/>
                    <a:gd name="T4" fmla="*/ 0 w 369"/>
                    <a:gd name="T5" fmla="*/ 0 h 225"/>
                    <a:gd name="T6" fmla="*/ 0 w 369"/>
                    <a:gd name="T7" fmla="*/ 0 h 225"/>
                    <a:gd name="T8" fmla="*/ 0 w 369"/>
                    <a:gd name="T9" fmla="*/ 0 h 225"/>
                    <a:gd name="T10" fmla="*/ 0 w 369"/>
                    <a:gd name="T11" fmla="*/ 0 h 225"/>
                    <a:gd name="T12" fmla="*/ 0 w 369"/>
                    <a:gd name="T13" fmla="*/ 0 h 225"/>
                    <a:gd name="T14" fmla="*/ 0 w 369"/>
                    <a:gd name="T15" fmla="*/ 0 h 225"/>
                    <a:gd name="T16" fmla="*/ 0 w 369"/>
                    <a:gd name="T17" fmla="*/ 0 h 225"/>
                    <a:gd name="T18" fmla="*/ 0 w 369"/>
                    <a:gd name="T19" fmla="*/ 0 h 225"/>
                    <a:gd name="T20" fmla="*/ 0 w 369"/>
                    <a:gd name="T21" fmla="*/ 0 h 225"/>
                    <a:gd name="T22" fmla="*/ 0 w 369"/>
                    <a:gd name="T23" fmla="*/ 0 h 225"/>
                    <a:gd name="T24" fmla="*/ 0 w 369"/>
                    <a:gd name="T25" fmla="*/ 0 h 225"/>
                    <a:gd name="T26" fmla="*/ 0 w 369"/>
                    <a:gd name="T27" fmla="*/ 0 h 225"/>
                    <a:gd name="T28" fmla="*/ 0 w 369"/>
                    <a:gd name="T29" fmla="*/ 0 h 225"/>
                    <a:gd name="T30" fmla="*/ 0 w 369"/>
                    <a:gd name="T31" fmla="*/ 0 h 22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69"/>
                    <a:gd name="T49" fmla="*/ 0 h 225"/>
                    <a:gd name="T50" fmla="*/ 369 w 369"/>
                    <a:gd name="T51" fmla="*/ 225 h 22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69" h="225">
                      <a:moveTo>
                        <a:pt x="0" y="225"/>
                      </a:moveTo>
                      <a:lnTo>
                        <a:pt x="46" y="175"/>
                      </a:lnTo>
                      <a:lnTo>
                        <a:pt x="69" y="152"/>
                      </a:lnTo>
                      <a:lnTo>
                        <a:pt x="92" y="131"/>
                      </a:lnTo>
                      <a:lnTo>
                        <a:pt x="115" y="109"/>
                      </a:lnTo>
                      <a:lnTo>
                        <a:pt x="139" y="92"/>
                      </a:lnTo>
                      <a:lnTo>
                        <a:pt x="162" y="75"/>
                      </a:lnTo>
                      <a:lnTo>
                        <a:pt x="185" y="59"/>
                      </a:lnTo>
                      <a:lnTo>
                        <a:pt x="208" y="46"/>
                      </a:lnTo>
                      <a:lnTo>
                        <a:pt x="231" y="34"/>
                      </a:lnTo>
                      <a:lnTo>
                        <a:pt x="254" y="23"/>
                      </a:lnTo>
                      <a:lnTo>
                        <a:pt x="277" y="15"/>
                      </a:lnTo>
                      <a:lnTo>
                        <a:pt x="300" y="8"/>
                      </a:lnTo>
                      <a:lnTo>
                        <a:pt x="323" y="4"/>
                      </a:lnTo>
                      <a:lnTo>
                        <a:pt x="346" y="2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7" name="Freeform 121"/>
                <p:cNvSpPr>
                  <a:spLocks noChangeAspect="1"/>
                </p:cNvSpPr>
                <p:nvPr/>
              </p:nvSpPr>
              <p:spPr bwMode="auto">
                <a:xfrm>
                  <a:off x="1868" y="1815"/>
                  <a:ext cx="92" cy="57"/>
                </a:xfrm>
                <a:custGeom>
                  <a:avLst/>
                  <a:gdLst>
                    <a:gd name="T0" fmla="*/ 0 w 367"/>
                    <a:gd name="T1" fmla="*/ 0 h 225"/>
                    <a:gd name="T2" fmla="*/ 0 w 367"/>
                    <a:gd name="T3" fmla="*/ 0 h 225"/>
                    <a:gd name="T4" fmla="*/ 0 w 367"/>
                    <a:gd name="T5" fmla="*/ 0 h 225"/>
                    <a:gd name="T6" fmla="*/ 0 w 367"/>
                    <a:gd name="T7" fmla="*/ 0 h 225"/>
                    <a:gd name="T8" fmla="*/ 0 w 367"/>
                    <a:gd name="T9" fmla="*/ 0 h 225"/>
                    <a:gd name="T10" fmla="*/ 0 w 367"/>
                    <a:gd name="T11" fmla="*/ 0 h 225"/>
                    <a:gd name="T12" fmla="*/ 0 w 367"/>
                    <a:gd name="T13" fmla="*/ 0 h 225"/>
                    <a:gd name="T14" fmla="*/ 0 w 367"/>
                    <a:gd name="T15" fmla="*/ 0 h 225"/>
                    <a:gd name="T16" fmla="*/ 0 w 367"/>
                    <a:gd name="T17" fmla="*/ 0 h 225"/>
                    <a:gd name="T18" fmla="*/ 0 w 367"/>
                    <a:gd name="T19" fmla="*/ 0 h 225"/>
                    <a:gd name="T20" fmla="*/ 0 w 367"/>
                    <a:gd name="T21" fmla="*/ 0 h 225"/>
                    <a:gd name="T22" fmla="*/ 0 w 367"/>
                    <a:gd name="T23" fmla="*/ 0 h 225"/>
                    <a:gd name="T24" fmla="*/ 0 w 367"/>
                    <a:gd name="T25" fmla="*/ 0 h 225"/>
                    <a:gd name="T26" fmla="*/ 0 w 367"/>
                    <a:gd name="T27" fmla="*/ 0 h 225"/>
                    <a:gd name="T28" fmla="*/ 0 w 367"/>
                    <a:gd name="T29" fmla="*/ 0 h 225"/>
                    <a:gd name="T30" fmla="*/ 0 w 367"/>
                    <a:gd name="T31" fmla="*/ 0 h 22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367"/>
                    <a:gd name="T49" fmla="*/ 0 h 225"/>
                    <a:gd name="T50" fmla="*/ 367 w 367"/>
                    <a:gd name="T51" fmla="*/ 225 h 22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367" h="225">
                      <a:moveTo>
                        <a:pt x="0" y="0"/>
                      </a:moveTo>
                      <a:lnTo>
                        <a:pt x="23" y="2"/>
                      </a:lnTo>
                      <a:lnTo>
                        <a:pt x="46" y="4"/>
                      </a:lnTo>
                      <a:lnTo>
                        <a:pt x="69" y="8"/>
                      </a:lnTo>
                      <a:lnTo>
                        <a:pt x="92" y="15"/>
                      </a:lnTo>
                      <a:lnTo>
                        <a:pt x="115" y="23"/>
                      </a:lnTo>
                      <a:lnTo>
                        <a:pt x="138" y="34"/>
                      </a:lnTo>
                      <a:lnTo>
                        <a:pt x="161" y="46"/>
                      </a:lnTo>
                      <a:lnTo>
                        <a:pt x="184" y="59"/>
                      </a:lnTo>
                      <a:lnTo>
                        <a:pt x="207" y="75"/>
                      </a:lnTo>
                      <a:lnTo>
                        <a:pt x="228" y="92"/>
                      </a:lnTo>
                      <a:lnTo>
                        <a:pt x="251" y="109"/>
                      </a:lnTo>
                      <a:lnTo>
                        <a:pt x="274" y="131"/>
                      </a:lnTo>
                      <a:lnTo>
                        <a:pt x="298" y="152"/>
                      </a:lnTo>
                      <a:lnTo>
                        <a:pt x="321" y="175"/>
                      </a:lnTo>
                      <a:lnTo>
                        <a:pt x="367" y="225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8" name="Freeform 122"/>
                <p:cNvSpPr>
                  <a:spLocks noChangeAspect="1"/>
                </p:cNvSpPr>
                <p:nvPr/>
              </p:nvSpPr>
              <p:spPr bwMode="auto">
                <a:xfrm>
                  <a:off x="1960" y="1872"/>
                  <a:ext cx="92" cy="155"/>
                </a:xfrm>
                <a:custGeom>
                  <a:avLst/>
                  <a:gdLst>
                    <a:gd name="T0" fmla="*/ 0 w 366"/>
                    <a:gd name="T1" fmla="*/ 0 h 622"/>
                    <a:gd name="T2" fmla="*/ 0 w 366"/>
                    <a:gd name="T3" fmla="*/ 0 h 622"/>
                    <a:gd name="T4" fmla="*/ 0 w 366"/>
                    <a:gd name="T5" fmla="*/ 0 h 622"/>
                    <a:gd name="T6" fmla="*/ 0 w 366"/>
                    <a:gd name="T7" fmla="*/ 0 h 622"/>
                    <a:gd name="T8" fmla="*/ 0 w 366"/>
                    <a:gd name="T9" fmla="*/ 0 h 622"/>
                    <a:gd name="T10" fmla="*/ 0 w 366"/>
                    <a:gd name="T11" fmla="*/ 0 h 622"/>
                    <a:gd name="T12" fmla="*/ 0 w 366"/>
                    <a:gd name="T13" fmla="*/ 0 h 622"/>
                    <a:gd name="T14" fmla="*/ 0 w 366"/>
                    <a:gd name="T15" fmla="*/ 0 h 622"/>
                    <a:gd name="T16" fmla="*/ 0 w 366"/>
                    <a:gd name="T17" fmla="*/ 0 h 622"/>
                    <a:gd name="T18" fmla="*/ 0 w 366"/>
                    <a:gd name="T19" fmla="*/ 0 h 622"/>
                    <a:gd name="T20" fmla="*/ 0 w 366"/>
                    <a:gd name="T21" fmla="*/ 0 h 622"/>
                    <a:gd name="T22" fmla="*/ 0 w 366"/>
                    <a:gd name="T23" fmla="*/ 0 h 622"/>
                    <a:gd name="T24" fmla="*/ 0 w 366"/>
                    <a:gd name="T25" fmla="*/ 0 h 62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66"/>
                    <a:gd name="T40" fmla="*/ 0 h 622"/>
                    <a:gd name="T41" fmla="*/ 366 w 366"/>
                    <a:gd name="T42" fmla="*/ 622 h 62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66" h="622">
                      <a:moveTo>
                        <a:pt x="0" y="0"/>
                      </a:moveTo>
                      <a:lnTo>
                        <a:pt x="23" y="26"/>
                      </a:lnTo>
                      <a:lnTo>
                        <a:pt x="46" y="57"/>
                      </a:lnTo>
                      <a:lnTo>
                        <a:pt x="69" y="88"/>
                      </a:lnTo>
                      <a:lnTo>
                        <a:pt x="92" y="121"/>
                      </a:lnTo>
                      <a:lnTo>
                        <a:pt x="115" y="157"/>
                      </a:lnTo>
                      <a:lnTo>
                        <a:pt x="138" y="194"/>
                      </a:lnTo>
                      <a:lnTo>
                        <a:pt x="159" y="230"/>
                      </a:lnTo>
                      <a:lnTo>
                        <a:pt x="182" y="270"/>
                      </a:lnTo>
                      <a:lnTo>
                        <a:pt x="228" y="353"/>
                      </a:lnTo>
                      <a:lnTo>
                        <a:pt x="274" y="439"/>
                      </a:lnTo>
                      <a:lnTo>
                        <a:pt x="320" y="530"/>
                      </a:lnTo>
                      <a:lnTo>
                        <a:pt x="366" y="622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49" name="Freeform 123"/>
                <p:cNvSpPr>
                  <a:spLocks noChangeAspect="1"/>
                </p:cNvSpPr>
                <p:nvPr/>
              </p:nvSpPr>
              <p:spPr bwMode="auto">
                <a:xfrm>
                  <a:off x="2052" y="2027"/>
                  <a:ext cx="92" cy="219"/>
                </a:xfrm>
                <a:custGeom>
                  <a:avLst/>
                  <a:gdLst>
                    <a:gd name="T0" fmla="*/ 0 w 369"/>
                    <a:gd name="T1" fmla="*/ 0 h 875"/>
                    <a:gd name="T2" fmla="*/ 0 w 369"/>
                    <a:gd name="T3" fmla="*/ 0 h 875"/>
                    <a:gd name="T4" fmla="*/ 0 w 369"/>
                    <a:gd name="T5" fmla="*/ 0 h 875"/>
                    <a:gd name="T6" fmla="*/ 0 w 369"/>
                    <a:gd name="T7" fmla="*/ 0 h 875"/>
                    <a:gd name="T8" fmla="*/ 0 w 369"/>
                    <a:gd name="T9" fmla="*/ 0 h 875"/>
                    <a:gd name="T10" fmla="*/ 0 w 369"/>
                    <a:gd name="T11" fmla="*/ 0 h 875"/>
                    <a:gd name="T12" fmla="*/ 0 w 369"/>
                    <a:gd name="T13" fmla="*/ 0 h 875"/>
                    <a:gd name="T14" fmla="*/ 0 w 369"/>
                    <a:gd name="T15" fmla="*/ 0 h 875"/>
                    <a:gd name="T16" fmla="*/ 0 w 369"/>
                    <a:gd name="T17" fmla="*/ 0 h 875"/>
                    <a:gd name="T18" fmla="*/ 0 w 369"/>
                    <a:gd name="T19" fmla="*/ 0 h 875"/>
                    <a:gd name="T20" fmla="*/ 0 w 369"/>
                    <a:gd name="T21" fmla="*/ 0 h 87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69"/>
                    <a:gd name="T34" fmla="*/ 0 h 875"/>
                    <a:gd name="T35" fmla="*/ 369 w 369"/>
                    <a:gd name="T36" fmla="*/ 875 h 87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69" h="875">
                      <a:moveTo>
                        <a:pt x="0" y="0"/>
                      </a:moveTo>
                      <a:lnTo>
                        <a:pt x="23" y="48"/>
                      </a:lnTo>
                      <a:lnTo>
                        <a:pt x="46" y="96"/>
                      </a:lnTo>
                      <a:lnTo>
                        <a:pt x="70" y="148"/>
                      </a:lnTo>
                      <a:lnTo>
                        <a:pt x="93" y="199"/>
                      </a:lnTo>
                      <a:lnTo>
                        <a:pt x="139" y="307"/>
                      </a:lnTo>
                      <a:lnTo>
                        <a:pt x="185" y="418"/>
                      </a:lnTo>
                      <a:lnTo>
                        <a:pt x="231" y="532"/>
                      </a:lnTo>
                      <a:lnTo>
                        <a:pt x="277" y="647"/>
                      </a:lnTo>
                      <a:lnTo>
                        <a:pt x="323" y="760"/>
                      </a:lnTo>
                      <a:lnTo>
                        <a:pt x="369" y="875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0" name="Freeform 124"/>
                <p:cNvSpPr>
                  <a:spLocks noChangeAspect="1"/>
                </p:cNvSpPr>
                <p:nvPr/>
              </p:nvSpPr>
              <p:spPr bwMode="auto">
                <a:xfrm>
                  <a:off x="2144" y="2246"/>
                  <a:ext cx="91" cy="236"/>
                </a:xfrm>
                <a:custGeom>
                  <a:avLst/>
                  <a:gdLst>
                    <a:gd name="T0" fmla="*/ 0 w 367"/>
                    <a:gd name="T1" fmla="*/ 0 h 941"/>
                    <a:gd name="T2" fmla="*/ 0 w 367"/>
                    <a:gd name="T3" fmla="*/ 0 h 941"/>
                    <a:gd name="T4" fmla="*/ 0 w 367"/>
                    <a:gd name="T5" fmla="*/ 0 h 941"/>
                    <a:gd name="T6" fmla="*/ 0 w 367"/>
                    <a:gd name="T7" fmla="*/ 0 h 941"/>
                    <a:gd name="T8" fmla="*/ 0 w 367"/>
                    <a:gd name="T9" fmla="*/ 0 h 941"/>
                    <a:gd name="T10" fmla="*/ 0 w 367"/>
                    <a:gd name="T11" fmla="*/ 0 h 941"/>
                    <a:gd name="T12" fmla="*/ 0 w 367"/>
                    <a:gd name="T13" fmla="*/ 0 h 941"/>
                    <a:gd name="T14" fmla="*/ 0 w 367"/>
                    <a:gd name="T15" fmla="*/ 0 h 941"/>
                    <a:gd name="T16" fmla="*/ 0 w 367"/>
                    <a:gd name="T17" fmla="*/ 0 h 9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7"/>
                    <a:gd name="T28" fmla="*/ 0 h 941"/>
                    <a:gd name="T29" fmla="*/ 367 w 367"/>
                    <a:gd name="T30" fmla="*/ 941 h 94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7" h="941">
                      <a:moveTo>
                        <a:pt x="0" y="0"/>
                      </a:moveTo>
                      <a:lnTo>
                        <a:pt x="46" y="115"/>
                      </a:lnTo>
                      <a:lnTo>
                        <a:pt x="92" y="233"/>
                      </a:lnTo>
                      <a:lnTo>
                        <a:pt x="138" y="354"/>
                      </a:lnTo>
                      <a:lnTo>
                        <a:pt x="182" y="473"/>
                      </a:lnTo>
                      <a:lnTo>
                        <a:pt x="229" y="594"/>
                      </a:lnTo>
                      <a:lnTo>
                        <a:pt x="275" y="713"/>
                      </a:lnTo>
                      <a:lnTo>
                        <a:pt x="321" y="828"/>
                      </a:lnTo>
                      <a:lnTo>
                        <a:pt x="367" y="941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1" name="Freeform 125"/>
                <p:cNvSpPr>
                  <a:spLocks noChangeAspect="1"/>
                </p:cNvSpPr>
                <p:nvPr/>
              </p:nvSpPr>
              <p:spPr bwMode="auto">
                <a:xfrm>
                  <a:off x="2235" y="2482"/>
                  <a:ext cx="93" cy="208"/>
                </a:xfrm>
                <a:custGeom>
                  <a:avLst/>
                  <a:gdLst>
                    <a:gd name="T0" fmla="*/ 0 w 368"/>
                    <a:gd name="T1" fmla="*/ 0 h 831"/>
                    <a:gd name="T2" fmla="*/ 0 w 368"/>
                    <a:gd name="T3" fmla="*/ 0 h 831"/>
                    <a:gd name="T4" fmla="*/ 0 w 368"/>
                    <a:gd name="T5" fmla="*/ 0 h 831"/>
                    <a:gd name="T6" fmla="*/ 0 w 368"/>
                    <a:gd name="T7" fmla="*/ 0 h 831"/>
                    <a:gd name="T8" fmla="*/ 0 w 368"/>
                    <a:gd name="T9" fmla="*/ 0 h 831"/>
                    <a:gd name="T10" fmla="*/ 0 w 368"/>
                    <a:gd name="T11" fmla="*/ 0 h 831"/>
                    <a:gd name="T12" fmla="*/ 0 w 368"/>
                    <a:gd name="T13" fmla="*/ 0 h 831"/>
                    <a:gd name="T14" fmla="*/ 0 w 368"/>
                    <a:gd name="T15" fmla="*/ 0 h 83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68"/>
                    <a:gd name="T25" fmla="*/ 0 h 831"/>
                    <a:gd name="T26" fmla="*/ 368 w 368"/>
                    <a:gd name="T27" fmla="*/ 831 h 83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68" h="831">
                      <a:moveTo>
                        <a:pt x="0" y="0"/>
                      </a:moveTo>
                      <a:lnTo>
                        <a:pt x="92" y="221"/>
                      </a:lnTo>
                      <a:lnTo>
                        <a:pt x="138" y="330"/>
                      </a:lnTo>
                      <a:lnTo>
                        <a:pt x="184" y="436"/>
                      </a:lnTo>
                      <a:lnTo>
                        <a:pt x="230" y="542"/>
                      </a:lnTo>
                      <a:lnTo>
                        <a:pt x="276" y="641"/>
                      </a:lnTo>
                      <a:lnTo>
                        <a:pt x="322" y="739"/>
                      </a:lnTo>
                      <a:lnTo>
                        <a:pt x="368" y="831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2" name="Freeform 126"/>
                <p:cNvSpPr>
                  <a:spLocks noChangeAspect="1"/>
                </p:cNvSpPr>
                <p:nvPr/>
              </p:nvSpPr>
              <p:spPr bwMode="auto">
                <a:xfrm>
                  <a:off x="2328" y="2690"/>
                  <a:ext cx="92" cy="152"/>
                </a:xfrm>
                <a:custGeom>
                  <a:avLst/>
                  <a:gdLst>
                    <a:gd name="T0" fmla="*/ 0 w 367"/>
                    <a:gd name="T1" fmla="*/ 0 h 611"/>
                    <a:gd name="T2" fmla="*/ 0 w 367"/>
                    <a:gd name="T3" fmla="*/ 0 h 611"/>
                    <a:gd name="T4" fmla="*/ 0 w 367"/>
                    <a:gd name="T5" fmla="*/ 0 h 611"/>
                    <a:gd name="T6" fmla="*/ 0 w 367"/>
                    <a:gd name="T7" fmla="*/ 0 h 611"/>
                    <a:gd name="T8" fmla="*/ 0 w 367"/>
                    <a:gd name="T9" fmla="*/ 0 h 611"/>
                    <a:gd name="T10" fmla="*/ 0 w 367"/>
                    <a:gd name="T11" fmla="*/ 0 h 611"/>
                    <a:gd name="T12" fmla="*/ 0 w 367"/>
                    <a:gd name="T13" fmla="*/ 0 h 611"/>
                    <a:gd name="T14" fmla="*/ 0 w 367"/>
                    <a:gd name="T15" fmla="*/ 0 h 611"/>
                    <a:gd name="T16" fmla="*/ 0 w 367"/>
                    <a:gd name="T17" fmla="*/ 0 h 6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7"/>
                    <a:gd name="T28" fmla="*/ 0 h 611"/>
                    <a:gd name="T29" fmla="*/ 367 w 367"/>
                    <a:gd name="T30" fmla="*/ 611 h 61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7" h="611">
                      <a:moveTo>
                        <a:pt x="0" y="0"/>
                      </a:moveTo>
                      <a:lnTo>
                        <a:pt x="47" y="89"/>
                      </a:lnTo>
                      <a:lnTo>
                        <a:pt x="93" y="175"/>
                      </a:lnTo>
                      <a:lnTo>
                        <a:pt x="139" y="256"/>
                      </a:lnTo>
                      <a:lnTo>
                        <a:pt x="183" y="335"/>
                      </a:lnTo>
                      <a:lnTo>
                        <a:pt x="229" y="409"/>
                      </a:lnTo>
                      <a:lnTo>
                        <a:pt x="275" y="481"/>
                      </a:lnTo>
                      <a:lnTo>
                        <a:pt x="321" y="548"/>
                      </a:lnTo>
                      <a:lnTo>
                        <a:pt x="367" y="611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3" name="Freeform 127"/>
                <p:cNvSpPr>
                  <a:spLocks noChangeAspect="1"/>
                </p:cNvSpPr>
                <p:nvPr/>
              </p:nvSpPr>
              <p:spPr bwMode="auto">
                <a:xfrm>
                  <a:off x="2420" y="2842"/>
                  <a:ext cx="92" cy="90"/>
                </a:xfrm>
                <a:custGeom>
                  <a:avLst/>
                  <a:gdLst>
                    <a:gd name="T0" fmla="*/ 0 w 369"/>
                    <a:gd name="T1" fmla="*/ 0 h 357"/>
                    <a:gd name="T2" fmla="*/ 0 w 369"/>
                    <a:gd name="T3" fmla="*/ 0 h 357"/>
                    <a:gd name="T4" fmla="*/ 0 w 369"/>
                    <a:gd name="T5" fmla="*/ 0 h 357"/>
                    <a:gd name="T6" fmla="*/ 0 w 369"/>
                    <a:gd name="T7" fmla="*/ 0 h 357"/>
                    <a:gd name="T8" fmla="*/ 0 w 369"/>
                    <a:gd name="T9" fmla="*/ 0 h 357"/>
                    <a:gd name="T10" fmla="*/ 0 w 369"/>
                    <a:gd name="T11" fmla="*/ 0 h 357"/>
                    <a:gd name="T12" fmla="*/ 0 w 369"/>
                    <a:gd name="T13" fmla="*/ 0 h 357"/>
                    <a:gd name="T14" fmla="*/ 0 w 369"/>
                    <a:gd name="T15" fmla="*/ 0 h 357"/>
                    <a:gd name="T16" fmla="*/ 0 w 369"/>
                    <a:gd name="T17" fmla="*/ 0 h 35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9"/>
                    <a:gd name="T28" fmla="*/ 0 h 357"/>
                    <a:gd name="T29" fmla="*/ 369 w 369"/>
                    <a:gd name="T30" fmla="*/ 357 h 35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9" h="357">
                      <a:moveTo>
                        <a:pt x="0" y="0"/>
                      </a:moveTo>
                      <a:lnTo>
                        <a:pt x="46" y="58"/>
                      </a:lnTo>
                      <a:lnTo>
                        <a:pt x="92" y="111"/>
                      </a:lnTo>
                      <a:lnTo>
                        <a:pt x="138" y="161"/>
                      </a:lnTo>
                      <a:lnTo>
                        <a:pt x="184" y="207"/>
                      </a:lnTo>
                      <a:lnTo>
                        <a:pt x="231" y="250"/>
                      </a:lnTo>
                      <a:lnTo>
                        <a:pt x="277" y="288"/>
                      </a:lnTo>
                      <a:lnTo>
                        <a:pt x="323" y="325"/>
                      </a:lnTo>
                      <a:lnTo>
                        <a:pt x="369" y="357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4" name="Freeform 128"/>
                <p:cNvSpPr>
                  <a:spLocks noChangeAspect="1"/>
                </p:cNvSpPr>
                <p:nvPr/>
              </p:nvSpPr>
              <p:spPr bwMode="auto">
                <a:xfrm>
                  <a:off x="2512" y="2932"/>
                  <a:ext cx="92" cy="38"/>
                </a:xfrm>
                <a:custGeom>
                  <a:avLst/>
                  <a:gdLst>
                    <a:gd name="T0" fmla="*/ 0 w 367"/>
                    <a:gd name="T1" fmla="*/ 0 h 156"/>
                    <a:gd name="T2" fmla="*/ 0 w 367"/>
                    <a:gd name="T3" fmla="*/ 0 h 156"/>
                    <a:gd name="T4" fmla="*/ 0 w 367"/>
                    <a:gd name="T5" fmla="*/ 0 h 156"/>
                    <a:gd name="T6" fmla="*/ 0 w 367"/>
                    <a:gd name="T7" fmla="*/ 0 h 156"/>
                    <a:gd name="T8" fmla="*/ 0 w 367"/>
                    <a:gd name="T9" fmla="*/ 0 h 156"/>
                    <a:gd name="T10" fmla="*/ 0 w 367"/>
                    <a:gd name="T11" fmla="*/ 0 h 156"/>
                    <a:gd name="T12" fmla="*/ 0 w 367"/>
                    <a:gd name="T13" fmla="*/ 0 h 156"/>
                    <a:gd name="T14" fmla="*/ 0 w 367"/>
                    <a:gd name="T15" fmla="*/ 0 h 156"/>
                    <a:gd name="T16" fmla="*/ 0 w 367"/>
                    <a:gd name="T17" fmla="*/ 0 h 15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67"/>
                    <a:gd name="T28" fmla="*/ 0 h 156"/>
                    <a:gd name="T29" fmla="*/ 367 w 367"/>
                    <a:gd name="T30" fmla="*/ 156 h 15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67" h="156">
                      <a:moveTo>
                        <a:pt x="0" y="0"/>
                      </a:moveTo>
                      <a:lnTo>
                        <a:pt x="46" y="31"/>
                      </a:lnTo>
                      <a:lnTo>
                        <a:pt x="92" y="56"/>
                      </a:lnTo>
                      <a:lnTo>
                        <a:pt x="138" y="79"/>
                      </a:lnTo>
                      <a:lnTo>
                        <a:pt x="184" y="98"/>
                      </a:lnTo>
                      <a:lnTo>
                        <a:pt x="228" y="115"/>
                      </a:lnTo>
                      <a:lnTo>
                        <a:pt x="274" y="129"/>
                      </a:lnTo>
                      <a:lnTo>
                        <a:pt x="320" y="142"/>
                      </a:lnTo>
                      <a:lnTo>
                        <a:pt x="367" y="156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5" name="Freeform 129"/>
                <p:cNvSpPr>
                  <a:spLocks noChangeAspect="1"/>
                </p:cNvSpPr>
                <p:nvPr/>
              </p:nvSpPr>
              <p:spPr bwMode="auto">
                <a:xfrm>
                  <a:off x="2604" y="2970"/>
                  <a:ext cx="91" cy="11"/>
                </a:xfrm>
                <a:custGeom>
                  <a:avLst/>
                  <a:gdLst>
                    <a:gd name="T0" fmla="*/ 0 w 366"/>
                    <a:gd name="T1" fmla="*/ 0 h 40"/>
                    <a:gd name="T2" fmla="*/ 0 w 366"/>
                    <a:gd name="T3" fmla="*/ 0 h 40"/>
                    <a:gd name="T4" fmla="*/ 0 w 366"/>
                    <a:gd name="T5" fmla="*/ 0 h 40"/>
                    <a:gd name="T6" fmla="*/ 0 w 366"/>
                    <a:gd name="T7" fmla="*/ 0 h 40"/>
                    <a:gd name="T8" fmla="*/ 0 w 366"/>
                    <a:gd name="T9" fmla="*/ 0 h 40"/>
                    <a:gd name="T10" fmla="*/ 0 w 366"/>
                    <a:gd name="T11" fmla="*/ 0 h 40"/>
                    <a:gd name="T12" fmla="*/ 0 w 366"/>
                    <a:gd name="T13" fmla="*/ 0 h 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6"/>
                    <a:gd name="T22" fmla="*/ 0 h 40"/>
                    <a:gd name="T23" fmla="*/ 366 w 366"/>
                    <a:gd name="T24" fmla="*/ 40 h 4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6" h="40">
                      <a:moveTo>
                        <a:pt x="0" y="0"/>
                      </a:moveTo>
                      <a:lnTo>
                        <a:pt x="46" y="11"/>
                      </a:lnTo>
                      <a:lnTo>
                        <a:pt x="92" y="19"/>
                      </a:lnTo>
                      <a:lnTo>
                        <a:pt x="138" y="25"/>
                      </a:lnTo>
                      <a:lnTo>
                        <a:pt x="182" y="30"/>
                      </a:lnTo>
                      <a:lnTo>
                        <a:pt x="274" y="36"/>
                      </a:lnTo>
                      <a:lnTo>
                        <a:pt x="366" y="4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6" name="Freeform 130"/>
                <p:cNvSpPr>
                  <a:spLocks noChangeAspect="1"/>
                </p:cNvSpPr>
                <p:nvPr/>
              </p:nvSpPr>
              <p:spPr bwMode="auto">
                <a:xfrm>
                  <a:off x="2695" y="2981"/>
                  <a:ext cx="92" cy="0"/>
                </a:xfrm>
                <a:custGeom>
                  <a:avLst/>
                  <a:gdLst>
                    <a:gd name="T0" fmla="*/ 0 w 369"/>
                    <a:gd name="T1" fmla="*/ 0 h 4"/>
                    <a:gd name="T2" fmla="*/ 0 w 369"/>
                    <a:gd name="T3" fmla="*/ 0 h 4"/>
                    <a:gd name="T4" fmla="*/ 0 w 369"/>
                    <a:gd name="T5" fmla="*/ 0 h 4"/>
                    <a:gd name="T6" fmla="*/ 0 w 369"/>
                    <a:gd name="T7" fmla="*/ 0 h 4"/>
                    <a:gd name="T8" fmla="*/ 0 w 369"/>
                    <a:gd name="T9" fmla="*/ 0 h 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9"/>
                    <a:gd name="T16" fmla="*/ 0 h 4"/>
                    <a:gd name="T17" fmla="*/ 369 w 369"/>
                    <a:gd name="T18" fmla="*/ 0 h 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9" h="4">
                      <a:moveTo>
                        <a:pt x="0" y="0"/>
                      </a:moveTo>
                      <a:lnTo>
                        <a:pt x="92" y="4"/>
                      </a:lnTo>
                      <a:lnTo>
                        <a:pt x="185" y="4"/>
                      </a:lnTo>
                      <a:lnTo>
                        <a:pt x="277" y="2"/>
                      </a:lnTo>
                      <a:lnTo>
                        <a:pt x="369" y="2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7" name="Line 131"/>
                <p:cNvSpPr>
                  <a:spLocks noChangeAspect="1" noChangeShapeType="1"/>
                </p:cNvSpPr>
                <p:nvPr/>
              </p:nvSpPr>
              <p:spPr bwMode="auto">
                <a:xfrm>
                  <a:off x="948" y="2981"/>
                  <a:ext cx="93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8" name="Line 132"/>
                <p:cNvSpPr>
                  <a:spLocks noChangeAspect="1" noChangeShapeType="1"/>
                </p:cNvSpPr>
                <p:nvPr/>
              </p:nvSpPr>
              <p:spPr bwMode="auto">
                <a:xfrm>
                  <a:off x="1041" y="2981"/>
                  <a:ext cx="91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59" name="Line 133"/>
                <p:cNvSpPr>
                  <a:spLocks noChangeAspect="1" noChangeShapeType="1"/>
                </p:cNvSpPr>
                <p:nvPr/>
              </p:nvSpPr>
              <p:spPr bwMode="auto">
                <a:xfrm>
                  <a:off x="1132" y="2981"/>
                  <a:ext cx="9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0" name="Freeform 134"/>
                <p:cNvSpPr>
                  <a:spLocks noChangeAspect="1"/>
                </p:cNvSpPr>
                <p:nvPr/>
              </p:nvSpPr>
              <p:spPr bwMode="auto">
                <a:xfrm>
                  <a:off x="1224" y="2981"/>
                  <a:ext cx="92" cy="0"/>
                </a:xfrm>
                <a:custGeom>
                  <a:avLst/>
                  <a:gdLst>
                    <a:gd name="T0" fmla="*/ 0 w 369"/>
                    <a:gd name="T1" fmla="*/ 0 h 2"/>
                    <a:gd name="T2" fmla="*/ 0 w 369"/>
                    <a:gd name="T3" fmla="*/ 1 h 2"/>
                    <a:gd name="T4" fmla="*/ 0 w 369"/>
                    <a:gd name="T5" fmla="*/ 1 h 2"/>
                    <a:gd name="T6" fmla="*/ 0 w 369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69"/>
                    <a:gd name="T13" fmla="*/ 0 h 2"/>
                    <a:gd name="T14" fmla="*/ 369 w 369"/>
                    <a:gd name="T15" fmla="*/ 0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69" h="2">
                      <a:moveTo>
                        <a:pt x="0" y="0"/>
                      </a:moveTo>
                      <a:lnTo>
                        <a:pt x="184" y="2"/>
                      </a:lnTo>
                      <a:lnTo>
                        <a:pt x="277" y="2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1" name="Freeform 135"/>
                <p:cNvSpPr>
                  <a:spLocks noChangeAspect="1"/>
                </p:cNvSpPr>
                <p:nvPr/>
              </p:nvSpPr>
              <p:spPr bwMode="auto">
                <a:xfrm>
                  <a:off x="1316" y="2977"/>
                  <a:ext cx="92" cy="4"/>
                </a:xfrm>
                <a:custGeom>
                  <a:avLst/>
                  <a:gdLst>
                    <a:gd name="T0" fmla="*/ 0 w 366"/>
                    <a:gd name="T1" fmla="*/ 0 h 17"/>
                    <a:gd name="T2" fmla="*/ 0 w 366"/>
                    <a:gd name="T3" fmla="*/ 0 h 17"/>
                    <a:gd name="T4" fmla="*/ 0 w 366"/>
                    <a:gd name="T5" fmla="*/ 0 h 17"/>
                    <a:gd name="T6" fmla="*/ 0 w 366"/>
                    <a:gd name="T7" fmla="*/ 0 h 17"/>
                    <a:gd name="T8" fmla="*/ 0 w 366"/>
                    <a:gd name="T9" fmla="*/ 0 h 17"/>
                    <a:gd name="T10" fmla="*/ 0 w 366"/>
                    <a:gd name="T11" fmla="*/ 0 h 17"/>
                    <a:gd name="T12" fmla="*/ 0 w 366"/>
                    <a:gd name="T13" fmla="*/ 0 h 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6"/>
                    <a:gd name="T22" fmla="*/ 0 h 17"/>
                    <a:gd name="T23" fmla="*/ 366 w 366"/>
                    <a:gd name="T24" fmla="*/ 17 h 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6" h="17">
                      <a:moveTo>
                        <a:pt x="0" y="17"/>
                      </a:moveTo>
                      <a:lnTo>
                        <a:pt x="92" y="17"/>
                      </a:lnTo>
                      <a:lnTo>
                        <a:pt x="182" y="17"/>
                      </a:lnTo>
                      <a:lnTo>
                        <a:pt x="228" y="15"/>
                      </a:lnTo>
                      <a:lnTo>
                        <a:pt x="274" y="13"/>
                      </a:lnTo>
                      <a:lnTo>
                        <a:pt x="320" y="7"/>
                      </a:lnTo>
                      <a:lnTo>
                        <a:pt x="366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2" name="Freeform 136"/>
                <p:cNvSpPr>
                  <a:spLocks noChangeAspect="1"/>
                </p:cNvSpPr>
                <p:nvPr/>
              </p:nvSpPr>
              <p:spPr bwMode="auto">
                <a:xfrm>
                  <a:off x="1408" y="2942"/>
                  <a:ext cx="93" cy="35"/>
                </a:xfrm>
                <a:custGeom>
                  <a:avLst/>
                  <a:gdLst>
                    <a:gd name="T0" fmla="*/ 0 w 369"/>
                    <a:gd name="T1" fmla="*/ 0 h 139"/>
                    <a:gd name="T2" fmla="*/ 0 w 369"/>
                    <a:gd name="T3" fmla="*/ 0 h 139"/>
                    <a:gd name="T4" fmla="*/ 0 w 369"/>
                    <a:gd name="T5" fmla="*/ 0 h 139"/>
                    <a:gd name="T6" fmla="*/ 0 w 369"/>
                    <a:gd name="T7" fmla="*/ 0 h 139"/>
                    <a:gd name="T8" fmla="*/ 0 w 369"/>
                    <a:gd name="T9" fmla="*/ 0 h 139"/>
                    <a:gd name="T10" fmla="*/ 0 w 369"/>
                    <a:gd name="T11" fmla="*/ 0 h 139"/>
                    <a:gd name="T12" fmla="*/ 0 w 369"/>
                    <a:gd name="T13" fmla="*/ 0 h 139"/>
                    <a:gd name="T14" fmla="*/ 0 w 369"/>
                    <a:gd name="T15" fmla="*/ 0 h 139"/>
                    <a:gd name="T16" fmla="*/ 0 w 369"/>
                    <a:gd name="T17" fmla="*/ 0 h 139"/>
                    <a:gd name="T18" fmla="*/ 0 w 369"/>
                    <a:gd name="T19" fmla="*/ 0 h 139"/>
                    <a:gd name="T20" fmla="*/ 0 w 369"/>
                    <a:gd name="T21" fmla="*/ 0 h 139"/>
                    <a:gd name="T22" fmla="*/ 0 w 369"/>
                    <a:gd name="T23" fmla="*/ 0 h 139"/>
                    <a:gd name="T24" fmla="*/ 0 w 369"/>
                    <a:gd name="T25" fmla="*/ 0 h 1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69"/>
                    <a:gd name="T40" fmla="*/ 0 h 139"/>
                    <a:gd name="T41" fmla="*/ 369 w 369"/>
                    <a:gd name="T42" fmla="*/ 139 h 1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69" h="139">
                      <a:moveTo>
                        <a:pt x="0" y="139"/>
                      </a:moveTo>
                      <a:lnTo>
                        <a:pt x="47" y="131"/>
                      </a:lnTo>
                      <a:lnTo>
                        <a:pt x="93" y="123"/>
                      </a:lnTo>
                      <a:lnTo>
                        <a:pt x="139" y="116"/>
                      </a:lnTo>
                      <a:lnTo>
                        <a:pt x="185" y="104"/>
                      </a:lnTo>
                      <a:lnTo>
                        <a:pt x="208" y="98"/>
                      </a:lnTo>
                      <a:lnTo>
                        <a:pt x="231" y="91"/>
                      </a:lnTo>
                      <a:lnTo>
                        <a:pt x="254" y="81"/>
                      </a:lnTo>
                      <a:lnTo>
                        <a:pt x="277" y="70"/>
                      </a:lnTo>
                      <a:lnTo>
                        <a:pt x="300" y="56"/>
                      </a:lnTo>
                      <a:lnTo>
                        <a:pt x="323" y="39"/>
                      </a:lnTo>
                      <a:lnTo>
                        <a:pt x="346" y="22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3" name="Freeform 137"/>
                <p:cNvSpPr>
                  <a:spLocks noChangeAspect="1"/>
                </p:cNvSpPr>
                <p:nvPr/>
              </p:nvSpPr>
              <p:spPr bwMode="auto">
                <a:xfrm>
                  <a:off x="1501" y="2797"/>
                  <a:ext cx="91" cy="145"/>
                </a:xfrm>
                <a:custGeom>
                  <a:avLst/>
                  <a:gdLst>
                    <a:gd name="T0" fmla="*/ 0 w 367"/>
                    <a:gd name="T1" fmla="*/ 0 h 579"/>
                    <a:gd name="T2" fmla="*/ 0 w 367"/>
                    <a:gd name="T3" fmla="*/ 0 h 579"/>
                    <a:gd name="T4" fmla="*/ 0 w 367"/>
                    <a:gd name="T5" fmla="*/ 0 h 579"/>
                    <a:gd name="T6" fmla="*/ 0 w 367"/>
                    <a:gd name="T7" fmla="*/ 0 h 579"/>
                    <a:gd name="T8" fmla="*/ 0 w 367"/>
                    <a:gd name="T9" fmla="*/ 0 h 579"/>
                    <a:gd name="T10" fmla="*/ 0 w 367"/>
                    <a:gd name="T11" fmla="*/ 0 h 579"/>
                    <a:gd name="T12" fmla="*/ 0 w 367"/>
                    <a:gd name="T13" fmla="*/ 0 h 579"/>
                    <a:gd name="T14" fmla="*/ 0 w 367"/>
                    <a:gd name="T15" fmla="*/ 0 h 579"/>
                    <a:gd name="T16" fmla="*/ 0 w 367"/>
                    <a:gd name="T17" fmla="*/ 0 h 579"/>
                    <a:gd name="T18" fmla="*/ 0 w 367"/>
                    <a:gd name="T19" fmla="*/ 0 h 579"/>
                    <a:gd name="T20" fmla="*/ 0 w 367"/>
                    <a:gd name="T21" fmla="*/ 0 h 579"/>
                    <a:gd name="T22" fmla="*/ 0 w 367"/>
                    <a:gd name="T23" fmla="*/ 0 h 579"/>
                    <a:gd name="T24" fmla="*/ 0 w 367"/>
                    <a:gd name="T25" fmla="*/ 0 h 579"/>
                    <a:gd name="T26" fmla="*/ 0 w 367"/>
                    <a:gd name="T27" fmla="*/ 0 h 579"/>
                    <a:gd name="T28" fmla="*/ 0 w 367"/>
                    <a:gd name="T29" fmla="*/ 0 h 57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67"/>
                    <a:gd name="T46" fmla="*/ 0 h 579"/>
                    <a:gd name="T47" fmla="*/ 367 w 367"/>
                    <a:gd name="T48" fmla="*/ 579 h 57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67" h="579">
                      <a:moveTo>
                        <a:pt x="0" y="579"/>
                      </a:moveTo>
                      <a:lnTo>
                        <a:pt x="46" y="533"/>
                      </a:lnTo>
                      <a:lnTo>
                        <a:pt x="92" y="483"/>
                      </a:lnTo>
                      <a:lnTo>
                        <a:pt x="115" y="457"/>
                      </a:lnTo>
                      <a:lnTo>
                        <a:pt x="138" y="428"/>
                      </a:lnTo>
                      <a:lnTo>
                        <a:pt x="161" y="397"/>
                      </a:lnTo>
                      <a:lnTo>
                        <a:pt x="183" y="364"/>
                      </a:lnTo>
                      <a:lnTo>
                        <a:pt x="206" y="330"/>
                      </a:lnTo>
                      <a:lnTo>
                        <a:pt x="229" y="293"/>
                      </a:lnTo>
                      <a:lnTo>
                        <a:pt x="252" y="253"/>
                      </a:lnTo>
                      <a:lnTo>
                        <a:pt x="275" y="209"/>
                      </a:lnTo>
                      <a:lnTo>
                        <a:pt x="298" y="163"/>
                      </a:lnTo>
                      <a:lnTo>
                        <a:pt x="321" y="111"/>
                      </a:lnTo>
                      <a:lnTo>
                        <a:pt x="344" y="57"/>
                      </a:lnTo>
                      <a:lnTo>
                        <a:pt x="367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4" name="Freeform 138"/>
                <p:cNvSpPr>
                  <a:spLocks noChangeAspect="1"/>
                </p:cNvSpPr>
                <p:nvPr/>
              </p:nvSpPr>
              <p:spPr bwMode="auto">
                <a:xfrm>
                  <a:off x="1592" y="2459"/>
                  <a:ext cx="92" cy="338"/>
                </a:xfrm>
                <a:custGeom>
                  <a:avLst/>
                  <a:gdLst>
                    <a:gd name="T0" fmla="*/ 0 w 369"/>
                    <a:gd name="T1" fmla="*/ 0 h 1352"/>
                    <a:gd name="T2" fmla="*/ 0 w 369"/>
                    <a:gd name="T3" fmla="*/ 0 h 1352"/>
                    <a:gd name="T4" fmla="*/ 0 w 369"/>
                    <a:gd name="T5" fmla="*/ 0 h 1352"/>
                    <a:gd name="T6" fmla="*/ 0 w 369"/>
                    <a:gd name="T7" fmla="*/ 0 h 1352"/>
                    <a:gd name="T8" fmla="*/ 0 w 369"/>
                    <a:gd name="T9" fmla="*/ 0 h 1352"/>
                    <a:gd name="T10" fmla="*/ 0 w 369"/>
                    <a:gd name="T11" fmla="*/ 0 h 1352"/>
                    <a:gd name="T12" fmla="*/ 0 w 369"/>
                    <a:gd name="T13" fmla="*/ 0 h 1352"/>
                    <a:gd name="T14" fmla="*/ 0 w 369"/>
                    <a:gd name="T15" fmla="*/ 0 h 1352"/>
                    <a:gd name="T16" fmla="*/ 0 w 369"/>
                    <a:gd name="T17" fmla="*/ 0 h 1352"/>
                    <a:gd name="T18" fmla="*/ 0 w 369"/>
                    <a:gd name="T19" fmla="*/ 0 h 1352"/>
                    <a:gd name="T20" fmla="*/ 0 w 369"/>
                    <a:gd name="T21" fmla="*/ 0 h 1352"/>
                    <a:gd name="T22" fmla="*/ 0 w 369"/>
                    <a:gd name="T23" fmla="*/ 0 h 1352"/>
                    <a:gd name="T24" fmla="*/ 0 w 369"/>
                    <a:gd name="T25" fmla="*/ 0 h 1352"/>
                    <a:gd name="T26" fmla="*/ 0 w 369"/>
                    <a:gd name="T27" fmla="*/ 0 h 1352"/>
                    <a:gd name="T28" fmla="*/ 0 w 369"/>
                    <a:gd name="T29" fmla="*/ 0 h 135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69"/>
                    <a:gd name="T46" fmla="*/ 0 h 1352"/>
                    <a:gd name="T47" fmla="*/ 369 w 369"/>
                    <a:gd name="T48" fmla="*/ 1352 h 135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69" h="1352">
                      <a:moveTo>
                        <a:pt x="0" y="1352"/>
                      </a:moveTo>
                      <a:lnTo>
                        <a:pt x="23" y="1288"/>
                      </a:lnTo>
                      <a:lnTo>
                        <a:pt x="46" y="1223"/>
                      </a:lnTo>
                      <a:lnTo>
                        <a:pt x="69" y="1152"/>
                      </a:lnTo>
                      <a:lnTo>
                        <a:pt x="92" y="1077"/>
                      </a:lnTo>
                      <a:lnTo>
                        <a:pt x="115" y="998"/>
                      </a:lnTo>
                      <a:lnTo>
                        <a:pt x="138" y="918"/>
                      </a:lnTo>
                      <a:lnTo>
                        <a:pt x="161" y="835"/>
                      </a:lnTo>
                      <a:lnTo>
                        <a:pt x="184" y="749"/>
                      </a:lnTo>
                      <a:lnTo>
                        <a:pt x="207" y="658"/>
                      </a:lnTo>
                      <a:lnTo>
                        <a:pt x="230" y="568"/>
                      </a:lnTo>
                      <a:lnTo>
                        <a:pt x="253" y="476"/>
                      </a:lnTo>
                      <a:lnTo>
                        <a:pt x="276" y="382"/>
                      </a:lnTo>
                      <a:lnTo>
                        <a:pt x="322" y="192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5" name="Freeform 139"/>
                <p:cNvSpPr>
                  <a:spLocks noChangeAspect="1"/>
                </p:cNvSpPr>
                <p:nvPr/>
              </p:nvSpPr>
              <p:spPr bwMode="auto">
                <a:xfrm>
                  <a:off x="1684" y="2025"/>
                  <a:ext cx="92" cy="434"/>
                </a:xfrm>
                <a:custGeom>
                  <a:avLst/>
                  <a:gdLst>
                    <a:gd name="T0" fmla="*/ 0 w 366"/>
                    <a:gd name="T1" fmla="*/ 0 h 1736"/>
                    <a:gd name="T2" fmla="*/ 0 w 366"/>
                    <a:gd name="T3" fmla="*/ 0 h 1736"/>
                    <a:gd name="T4" fmla="*/ 0 w 366"/>
                    <a:gd name="T5" fmla="*/ 0 h 1736"/>
                    <a:gd name="T6" fmla="*/ 0 w 366"/>
                    <a:gd name="T7" fmla="*/ 0 h 1736"/>
                    <a:gd name="T8" fmla="*/ 0 w 366"/>
                    <a:gd name="T9" fmla="*/ 0 h 1736"/>
                    <a:gd name="T10" fmla="*/ 0 w 366"/>
                    <a:gd name="T11" fmla="*/ 0 h 1736"/>
                    <a:gd name="T12" fmla="*/ 0 w 366"/>
                    <a:gd name="T13" fmla="*/ 0 h 1736"/>
                    <a:gd name="T14" fmla="*/ 0 w 366"/>
                    <a:gd name="T15" fmla="*/ 0 h 1736"/>
                    <a:gd name="T16" fmla="*/ 0 w 366"/>
                    <a:gd name="T17" fmla="*/ 0 h 1736"/>
                    <a:gd name="T18" fmla="*/ 0 w 366"/>
                    <a:gd name="T19" fmla="*/ 0 h 1736"/>
                    <a:gd name="T20" fmla="*/ 0 w 366"/>
                    <a:gd name="T21" fmla="*/ 0 h 1736"/>
                    <a:gd name="T22" fmla="*/ 0 w 366"/>
                    <a:gd name="T23" fmla="*/ 0 h 1736"/>
                    <a:gd name="T24" fmla="*/ 0 w 366"/>
                    <a:gd name="T25" fmla="*/ 0 h 1736"/>
                    <a:gd name="T26" fmla="*/ 0 w 366"/>
                    <a:gd name="T27" fmla="*/ 0 h 1736"/>
                    <a:gd name="T28" fmla="*/ 0 w 366"/>
                    <a:gd name="T29" fmla="*/ 0 h 1736"/>
                    <a:gd name="T30" fmla="*/ 0 w 366"/>
                    <a:gd name="T31" fmla="*/ 0 h 1736"/>
                    <a:gd name="T32" fmla="*/ 0 w 366"/>
                    <a:gd name="T33" fmla="*/ 0 h 1736"/>
                    <a:gd name="T34" fmla="*/ 0 w 366"/>
                    <a:gd name="T35" fmla="*/ 0 h 1736"/>
                    <a:gd name="T36" fmla="*/ 0 w 366"/>
                    <a:gd name="T37" fmla="*/ 0 h 1736"/>
                    <a:gd name="T38" fmla="*/ 0 w 366"/>
                    <a:gd name="T39" fmla="*/ 0 h 17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366"/>
                    <a:gd name="T61" fmla="*/ 0 h 1736"/>
                    <a:gd name="T62" fmla="*/ 366 w 366"/>
                    <a:gd name="T63" fmla="*/ 1736 h 17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366" h="1736">
                      <a:moveTo>
                        <a:pt x="0" y="1736"/>
                      </a:moveTo>
                      <a:lnTo>
                        <a:pt x="11" y="1686"/>
                      </a:lnTo>
                      <a:lnTo>
                        <a:pt x="23" y="1636"/>
                      </a:lnTo>
                      <a:lnTo>
                        <a:pt x="46" y="1530"/>
                      </a:lnTo>
                      <a:lnTo>
                        <a:pt x="69" y="1421"/>
                      </a:lnTo>
                      <a:lnTo>
                        <a:pt x="92" y="1308"/>
                      </a:lnTo>
                      <a:lnTo>
                        <a:pt x="115" y="1192"/>
                      </a:lnTo>
                      <a:lnTo>
                        <a:pt x="138" y="1073"/>
                      </a:lnTo>
                      <a:lnTo>
                        <a:pt x="182" y="835"/>
                      </a:lnTo>
                      <a:lnTo>
                        <a:pt x="205" y="718"/>
                      </a:lnTo>
                      <a:lnTo>
                        <a:pt x="228" y="601"/>
                      </a:lnTo>
                      <a:lnTo>
                        <a:pt x="251" y="490"/>
                      </a:lnTo>
                      <a:lnTo>
                        <a:pt x="274" y="380"/>
                      </a:lnTo>
                      <a:lnTo>
                        <a:pt x="297" y="275"/>
                      </a:lnTo>
                      <a:lnTo>
                        <a:pt x="309" y="225"/>
                      </a:lnTo>
                      <a:lnTo>
                        <a:pt x="320" y="177"/>
                      </a:lnTo>
                      <a:lnTo>
                        <a:pt x="332" y="129"/>
                      </a:lnTo>
                      <a:lnTo>
                        <a:pt x="343" y="85"/>
                      </a:lnTo>
                      <a:lnTo>
                        <a:pt x="355" y="40"/>
                      </a:lnTo>
                      <a:lnTo>
                        <a:pt x="366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6" name="Freeform 140"/>
                <p:cNvSpPr>
                  <a:spLocks noChangeAspect="1"/>
                </p:cNvSpPr>
                <p:nvPr/>
              </p:nvSpPr>
              <p:spPr bwMode="auto">
                <a:xfrm>
                  <a:off x="1776" y="1815"/>
                  <a:ext cx="92" cy="210"/>
                </a:xfrm>
                <a:custGeom>
                  <a:avLst/>
                  <a:gdLst>
                    <a:gd name="T0" fmla="*/ 0 w 369"/>
                    <a:gd name="T1" fmla="*/ 0 h 837"/>
                    <a:gd name="T2" fmla="*/ 0 w 369"/>
                    <a:gd name="T3" fmla="*/ 0 h 837"/>
                    <a:gd name="T4" fmla="*/ 0 w 369"/>
                    <a:gd name="T5" fmla="*/ 0 h 837"/>
                    <a:gd name="T6" fmla="*/ 0 w 369"/>
                    <a:gd name="T7" fmla="*/ 0 h 837"/>
                    <a:gd name="T8" fmla="*/ 0 w 369"/>
                    <a:gd name="T9" fmla="*/ 0 h 837"/>
                    <a:gd name="T10" fmla="*/ 0 w 369"/>
                    <a:gd name="T11" fmla="*/ 0 h 837"/>
                    <a:gd name="T12" fmla="*/ 0 w 369"/>
                    <a:gd name="T13" fmla="*/ 0 h 837"/>
                    <a:gd name="T14" fmla="*/ 0 w 369"/>
                    <a:gd name="T15" fmla="*/ 0 h 837"/>
                    <a:gd name="T16" fmla="*/ 0 w 369"/>
                    <a:gd name="T17" fmla="*/ 0 h 837"/>
                    <a:gd name="T18" fmla="*/ 0 w 369"/>
                    <a:gd name="T19" fmla="*/ 0 h 837"/>
                    <a:gd name="T20" fmla="*/ 0 w 369"/>
                    <a:gd name="T21" fmla="*/ 0 h 837"/>
                    <a:gd name="T22" fmla="*/ 0 w 369"/>
                    <a:gd name="T23" fmla="*/ 0 h 837"/>
                    <a:gd name="T24" fmla="*/ 0 w 369"/>
                    <a:gd name="T25" fmla="*/ 0 h 837"/>
                    <a:gd name="T26" fmla="*/ 0 w 369"/>
                    <a:gd name="T27" fmla="*/ 0 h 837"/>
                    <a:gd name="T28" fmla="*/ 0 w 369"/>
                    <a:gd name="T29" fmla="*/ 0 h 837"/>
                    <a:gd name="T30" fmla="*/ 0 w 369"/>
                    <a:gd name="T31" fmla="*/ 0 h 837"/>
                    <a:gd name="T32" fmla="*/ 0 w 369"/>
                    <a:gd name="T33" fmla="*/ 0 h 837"/>
                    <a:gd name="T34" fmla="*/ 0 w 369"/>
                    <a:gd name="T35" fmla="*/ 0 h 837"/>
                    <a:gd name="T36" fmla="*/ 0 w 369"/>
                    <a:gd name="T37" fmla="*/ 0 h 837"/>
                    <a:gd name="T38" fmla="*/ 0 w 369"/>
                    <a:gd name="T39" fmla="*/ 0 h 837"/>
                    <a:gd name="T40" fmla="*/ 0 w 369"/>
                    <a:gd name="T41" fmla="*/ 0 h 837"/>
                    <a:gd name="T42" fmla="*/ 0 w 369"/>
                    <a:gd name="T43" fmla="*/ 0 h 837"/>
                    <a:gd name="T44" fmla="*/ 0 w 369"/>
                    <a:gd name="T45" fmla="*/ 0 h 837"/>
                    <a:gd name="T46" fmla="*/ 0 w 369"/>
                    <a:gd name="T47" fmla="*/ 0 h 83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69"/>
                    <a:gd name="T73" fmla="*/ 0 h 837"/>
                    <a:gd name="T74" fmla="*/ 369 w 369"/>
                    <a:gd name="T75" fmla="*/ 837 h 837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69" h="837">
                      <a:moveTo>
                        <a:pt x="0" y="837"/>
                      </a:moveTo>
                      <a:lnTo>
                        <a:pt x="23" y="756"/>
                      </a:lnTo>
                      <a:lnTo>
                        <a:pt x="46" y="678"/>
                      </a:lnTo>
                      <a:lnTo>
                        <a:pt x="69" y="601"/>
                      </a:lnTo>
                      <a:lnTo>
                        <a:pt x="92" y="526"/>
                      </a:lnTo>
                      <a:lnTo>
                        <a:pt x="115" y="453"/>
                      </a:lnTo>
                      <a:lnTo>
                        <a:pt x="139" y="384"/>
                      </a:lnTo>
                      <a:lnTo>
                        <a:pt x="162" y="319"/>
                      </a:lnTo>
                      <a:lnTo>
                        <a:pt x="185" y="257"/>
                      </a:lnTo>
                      <a:lnTo>
                        <a:pt x="208" y="202"/>
                      </a:lnTo>
                      <a:lnTo>
                        <a:pt x="219" y="177"/>
                      </a:lnTo>
                      <a:lnTo>
                        <a:pt x="231" y="152"/>
                      </a:lnTo>
                      <a:lnTo>
                        <a:pt x="242" y="129"/>
                      </a:lnTo>
                      <a:lnTo>
                        <a:pt x="254" y="107"/>
                      </a:lnTo>
                      <a:lnTo>
                        <a:pt x="265" y="88"/>
                      </a:lnTo>
                      <a:lnTo>
                        <a:pt x="277" y="71"/>
                      </a:lnTo>
                      <a:lnTo>
                        <a:pt x="288" y="54"/>
                      </a:lnTo>
                      <a:lnTo>
                        <a:pt x="300" y="40"/>
                      </a:lnTo>
                      <a:lnTo>
                        <a:pt x="311" y="29"/>
                      </a:lnTo>
                      <a:lnTo>
                        <a:pt x="323" y="19"/>
                      </a:lnTo>
                      <a:lnTo>
                        <a:pt x="334" y="10"/>
                      </a:lnTo>
                      <a:lnTo>
                        <a:pt x="346" y="4"/>
                      </a:lnTo>
                      <a:lnTo>
                        <a:pt x="357" y="2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7" name="Freeform 141"/>
                <p:cNvSpPr>
                  <a:spLocks noChangeAspect="1"/>
                </p:cNvSpPr>
                <p:nvPr/>
              </p:nvSpPr>
              <p:spPr bwMode="auto">
                <a:xfrm>
                  <a:off x="1868" y="1815"/>
                  <a:ext cx="92" cy="210"/>
                </a:xfrm>
                <a:custGeom>
                  <a:avLst/>
                  <a:gdLst>
                    <a:gd name="T0" fmla="*/ 0 w 367"/>
                    <a:gd name="T1" fmla="*/ 0 h 837"/>
                    <a:gd name="T2" fmla="*/ 0 w 367"/>
                    <a:gd name="T3" fmla="*/ 0 h 837"/>
                    <a:gd name="T4" fmla="*/ 0 w 367"/>
                    <a:gd name="T5" fmla="*/ 0 h 837"/>
                    <a:gd name="T6" fmla="*/ 0 w 367"/>
                    <a:gd name="T7" fmla="*/ 0 h 837"/>
                    <a:gd name="T8" fmla="*/ 0 w 367"/>
                    <a:gd name="T9" fmla="*/ 0 h 837"/>
                    <a:gd name="T10" fmla="*/ 0 w 367"/>
                    <a:gd name="T11" fmla="*/ 0 h 837"/>
                    <a:gd name="T12" fmla="*/ 0 w 367"/>
                    <a:gd name="T13" fmla="*/ 0 h 837"/>
                    <a:gd name="T14" fmla="*/ 0 w 367"/>
                    <a:gd name="T15" fmla="*/ 0 h 837"/>
                    <a:gd name="T16" fmla="*/ 0 w 367"/>
                    <a:gd name="T17" fmla="*/ 0 h 837"/>
                    <a:gd name="T18" fmla="*/ 0 w 367"/>
                    <a:gd name="T19" fmla="*/ 0 h 837"/>
                    <a:gd name="T20" fmla="*/ 0 w 367"/>
                    <a:gd name="T21" fmla="*/ 0 h 837"/>
                    <a:gd name="T22" fmla="*/ 0 w 367"/>
                    <a:gd name="T23" fmla="*/ 0 h 837"/>
                    <a:gd name="T24" fmla="*/ 0 w 367"/>
                    <a:gd name="T25" fmla="*/ 0 h 837"/>
                    <a:gd name="T26" fmla="*/ 0 w 367"/>
                    <a:gd name="T27" fmla="*/ 0 h 837"/>
                    <a:gd name="T28" fmla="*/ 0 w 367"/>
                    <a:gd name="T29" fmla="*/ 0 h 837"/>
                    <a:gd name="T30" fmla="*/ 0 w 367"/>
                    <a:gd name="T31" fmla="*/ 0 h 837"/>
                    <a:gd name="T32" fmla="*/ 0 w 367"/>
                    <a:gd name="T33" fmla="*/ 0 h 837"/>
                    <a:gd name="T34" fmla="*/ 0 w 367"/>
                    <a:gd name="T35" fmla="*/ 0 h 837"/>
                    <a:gd name="T36" fmla="*/ 0 w 367"/>
                    <a:gd name="T37" fmla="*/ 0 h 837"/>
                    <a:gd name="T38" fmla="*/ 0 w 367"/>
                    <a:gd name="T39" fmla="*/ 0 h 837"/>
                    <a:gd name="T40" fmla="*/ 0 w 367"/>
                    <a:gd name="T41" fmla="*/ 0 h 837"/>
                    <a:gd name="T42" fmla="*/ 0 w 367"/>
                    <a:gd name="T43" fmla="*/ 0 h 837"/>
                    <a:gd name="T44" fmla="*/ 0 w 367"/>
                    <a:gd name="T45" fmla="*/ 0 h 837"/>
                    <a:gd name="T46" fmla="*/ 0 w 367"/>
                    <a:gd name="T47" fmla="*/ 0 h 837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367"/>
                    <a:gd name="T73" fmla="*/ 0 h 837"/>
                    <a:gd name="T74" fmla="*/ 367 w 367"/>
                    <a:gd name="T75" fmla="*/ 837 h 837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367" h="837">
                      <a:moveTo>
                        <a:pt x="0" y="0"/>
                      </a:moveTo>
                      <a:lnTo>
                        <a:pt x="11" y="2"/>
                      </a:lnTo>
                      <a:lnTo>
                        <a:pt x="23" y="4"/>
                      </a:lnTo>
                      <a:lnTo>
                        <a:pt x="34" y="10"/>
                      </a:lnTo>
                      <a:lnTo>
                        <a:pt x="46" y="19"/>
                      </a:lnTo>
                      <a:lnTo>
                        <a:pt x="58" y="29"/>
                      </a:lnTo>
                      <a:lnTo>
                        <a:pt x="69" y="40"/>
                      </a:lnTo>
                      <a:lnTo>
                        <a:pt x="81" y="54"/>
                      </a:lnTo>
                      <a:lnTo>
                        <a:pt x="92" y="71"/>
                      </a:lnTo>
                      <a:lnTo>
                        <a:pt x="104" y="88"/>
                      </a:lnTo>
                      <a:lnTo>
                        <a:pt x="115" y="107"/>
                      </a:lnTo>
                      <a:lnTo>
                        <a:pt x="127" y="129"/>
                      </a:lnTo>
                      <a:lnTo>
                        <a:pt x="138" y="152"/>
                      </a:lnTo>
                      <a:lnTo>
                        <a:pt x="150" y="177"/>
                      </a:lnTo>
                      <a:lnTo>
                        <a:pt x="161" y="202"/>
                      </a:lnTo>
                      <a:lnTo>
                        <a:pt x="184" y="257"/>
                      </a:lnTo>
                      <a:lnTo>
                        <a:pt x="205" y="319"/>
                      </a:lnTo>
                      <a:lnTo>
                        <a:pt x="228" y="384"/>
                      </a:lnTo>
                      <a:lnTo>
                        <a:pt x="251" y="453"/>
                      </a:lnTo>
                      <a:lnTo>
                        <a:pt x="274" y="526"/>
                      </a:lnTo>
                      <a:lnTo>
                        <a:pt x="298" y="601"/>
                      </a:lnTo>
                      <a:lnTo>
                        <a:pt x="321" y="678"/>
                      </a:lnTo>
                      <a:lnTo>
                        <a:pt x="344" y="756"/>
                      </a:lnTo>
                      <a:lnTo>
                        <a:pt x="367" y="837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8" name="Freeform 142"/>
                <p:cNvSpPr>
                  <a:spLocks noChangeAspect="1"/>
                </p:cNvSpPr>
                <p:nvPr/>
              </p:nvSpPr>
              <p:spPr bwMode="auto">
                <a:xfrm>
                  <a:off x="1960" y="2025"/>
                  <a:ext cx="92" cy="434"/>
                </a:xfrm>
                <a:custGeom>
                  <a:avLst/>
                  <a:gdLst>
                    <a:gd name="T0" fmla="*/ 0 w 366"/>
                    <a:gd name="T1" fmla="*/ 0 h 1736"/>
                    <a:gd name="T2" fmla="*/ 0 w 366"/>
                    <a:gd name="T3" fmla="*/ 0 h 1736"/>
                    <a:gd name="T4" fmla="*/ 0 w 366"/>
                    <a:gd name="T5" fmla="*/ 0 h 1736"/>
                    <a:gd name="T6" fmla="*/ 0 w 366"/>
                    <a:gd name="T7" fmla="*/ 0 h 1736"/>
                    <a:gd name="T8" fmla="*/ 0 w 366"/>
                    <a:gd name="T9" fmla="*/ 0 h 1736"/>
                    <a:gd name="T10" fmla="*/ 0 w 366"/>
                    <a:gd name="T11" fmla="*/ 0 h 1736"/>
                    <a:gd name="T12" fmla="*/ 0 w 366"/>
                    <a:gd name="T13" fmla="*/ 0 h 1736"/>
                    <a:gd name="T14" fmla="*/ 0 w 366"/>
                    <a:gd name="T15" fmla="*/ 0 h 1736"/>
                    <a:gd name="T16" fmla="*/ 0 w 366"/>
                    <a:gd name="T17" fmla="*/ 0 h 1736"/>
                    <a:gd name="T18" fmla="*/ 0 w 366"/>
                    <a:gd name="T19" fmla="*/ 0 h 1736"/>
                    <a:gd name="T20" fmla="*/ 0 w 366"/>
                    <a:gd name="T21" fmla="*/ 0 h 1736"/>
                    <a:gd name="T22" fmla="*/ 0 w 366"/>
                    <a:gd name="T23" fmla="*/ 0 h 1736"/>
                    <a:gd name="T24" fmla="*/ 0 w 366"/>
                    <a:gd name="T25" fmla="*/ 0 h 1736"/>
                    <a:gd name="T26" fmla="*/ 0 w 366"/>
                    <a:gd name="T27" fmla="*/ 0 h 1736"/>
                    <a:gd name="T28" fmla="*/ 0 w 366"/>
                    <a:gd name="T29" fmla="*/ 0 h 1736"/>
                    <a:gd name="T30" fmla="*/ 0 w 366"/>
                    <a:gd name="T31" fmla="*/ 0 h 1736"/>
                    <a:gd name="T32" fmla="*/ 0 w 366"/>
                    <a:gd name="T33" fmla="*/ 0 h 1736"/>
                    <a:gd name="T34" fmla="*/ 0 w 366"/>
                    <a:gd name="T35" fmla="*/ 0 h 1736"/>
                    <a:gd name="T36" fmla="*/ 0 w 366"/>
                    <a:gd name="T37" fmla="*/ 0 h 1736"/>
                    <a:gd name="T38" fmla="*/ 0 w 366"/>
                    <a:gd name="T39" fmla="*/ 0 h 17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366"/>
                    <a:gd name="T61" fmla="*/ 0 h 1736"/>
                    <a:gd name="T62" fmla="*/ 366 w 366"/>
                    <a:gd name="T63" fmla="*/ 1736 h 17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366" h="1736">
                      <a:moveTo>
                        <a:pt x="0" y="0"/>
                      </a:moveTo>
                      <a:lnTo>
                        <a:pt x="11" y="40"/>
                      </a:lnTo>
                      <a:lnTo>
                        <a:pt x="23" y="85"/>
                      </a:lnTo>
                      <a:lnTo>
                        <a:pt x="34" y="131"/>
                      </a:lnTo>
                      <a:lnTo>
                        <a:pt x="46" y="177"/>
                      </a:lnTo>
                      <a:lnTo>
                        <a:pt x="57" y="225"/>
                      </a:lnTo>
                      <a:lnTo>
                        <a:pt x="69" y="275"/>
                      </a:lnTo>
                      <a:lnTo>
                        <a:pt x="92" y="380"/>
                      </a:lnTo>
                      <a:lnTo>
                        <a:pt x="115" y="490"/>
                      </a:lnTo>
                      <a:lnTo>
                        <a:pt x="138" y="603"/>
                      </a:lnTo>
                      <a:lnTo>
                        <a:pt x="159" y="718"/>
                      </a:lnTo>
                      <a:lnTo>
                        <a:pt x="182" y="835"/>
                      </a:lnTo>
                      <a:lnTo>
                        <a:pt x="228" y="1073"/>
                      </a:lnTo>
                      <a:lnTo>
                        <a:pt x="251" y="1192"/>
                      </a:lnTo>
                      <a:lnTo>
                        <a:pt x="274" y="1308"/>
                      </a:lnTo>
                      <a:lnTo>
                        <a:pt x="297" y="1421"/>
                      </a:lnTo>
                      <a:lnTo>
                        <a:pt x="320" y="1530"/>
                      </a:lnTo>
                      <a:lnTo>
                        <a:pt x="343" y="1636"/>
                      </a:lnTo>
                      <a:lnTo>
                        <a:pt x="355" y="1686"/>
                      </a:lnTo>
                      <a:lnTo>
                        <a:pt x="366" y="1736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69" name="Freeform 143"/>
                <p:cNvSpPr>
                  <a:spLocks noChangeAspect="1"/>
                </p:cNvSpPr>
                <p:nvPr/>
              </p:nvSpPr>
              <p:spPr bwMode="auto">
                <a:xfrm>
                  <a:off x="2052" y="2459"/>
                  <a:ext cx="92" cy="338"/>
                </a:xfrm>
                <a:custGeom>
                  <a:avLst/>
                  <a:gdLst>
                    <a:gd name="T0" fmla="*/ 0 w 369"/>
                    <a:gd name="T1" fmla="*/ 0 h 1352"/>
                    <a:gd name="T2" fmla="*/ 0 w 369"/>
                    <a:gd name="T3" fmla="*/ 0 h 1352"/>
                    <a:gd name="T4" fmla="*/ 0 w 369"/>
                    <a:gd name="T5" fmla="*/ 0 h 1352"/>
                    <a:gd name="T6" fmla="*/ 0 w 369"/>
                    <a:gd name="T7" fmla="*/ 0 h 1352"/>
                    <a:gd name="T8" fmla="*/ 0 w 369"/>
                    <a:gd name="T9" fmla="*/ 0 h 1352"/>
                    <a:gd name="T10" fmla="*/ 0 w 369"/>
                    <a:gd name="T11" fmla="*/ 0 h 1352"/>
                    <a:gd name="T12" fmla="*/ 0 w 369"/>
                    <a:gd name="T13" fmla="*/ 0 h 1352"/>
                    <a:gd name="T14" fmla="*/ 0 w 369"/>
                    <a:gd name="T15" fmla="*/ 0 h 1352"/>
                    <a:gd name="T16" fmla="*/ 0 w 369"/>
                    <a:gd name="T17" fmla="*/ 0 h 1352"/>
                    <a:gd name="T18" fmla="*/ 0 w 369"/>
                    <a:gd name="T19" fmla="*/ 0 h 1352"/>
                    <a:gd name="T20" fmla="*/ 0 w 369"/>
                    <a:gd name="T21" fmla="*/ 0 h 1352"/>
                    <a:gd name="T22" fmla="*/ 0 w 369"/>
                    <a:gd name="T23" fmla="*/ 0 h 1352"/>
                    <a:gd name="T24" fmla="*/ 0 w 369"/>
                    <a:gd name="T25" fmla="*/ 0 h 1352"/>
                    <a:gd name="T26" fmla="*/ 0 w 369"/>
                    <a:gd name="T27" fmla="*/ 0 h 1352"/>
                    <a:gd name="T28" fmla="*/ 0 w 369"/>
                    <a:gd name="T29" fmla="*/ 0 h 1352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69"/>
                    <a:gd name="T46" fmla="*/ 0 h 1352"/>
                    <a:gd name="T47" fmla="*/ 369 w 369"/>
                    <a:gd name="T48" fmla="*/ 1352 h 1352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69" h="1352">
                      <a:moveTo>
                        <a:pt x="0" y="0"/>
                      </a:moveTo>
                      <a:lnTo>
                        <a:pt x="46" y="192"/>
                      </a:lnTo>
                      <a:lnTo>
                        <a:pt x="93" y="382"/>
                      </a:lnTo>
                      <a:lnTo>
                        <a:pt x="116" y="476"/>
                      </a:lnTo>
                      <a:lnTo>
                        <a:pt x="139" y="568"/>
                      </a:lnTo>
                      <a:lnTo>
                        <a:pt x="162" y="658"/>
                      </a:lnTo>
                      <a:lnTo>
                        <a:pt x="185" y="749"/>
                      </a:lnTo>
                      <a:lnTo>
                        <a:pt x="208" y="835"/>
                      </a:lnTo>
                      <a:lnTo>
                        <a:pt x="231" y="918"/>
                      </a:lnTo>
                      <a:lnTo>
                        <a:pt x="254" y="998"/>
                      </a:lnTo>
                      <a:lnTo>
                        <a:pt x="277" y="1077"/>
                      </a:lnTo>
                      <a:lnTo>
                        <a:pt x="300" y="1152"/>
                      </a:lnTo>
                      <a:lnTo>
                        <a:pt x="323" y="1223"/>
                      </a:lnTo>
                      <a:lnTo>
                        <a:pt x="346" y="1288"/>
                      </a:lnTo>
                      <a:lnTo>
                        <a:pt x="369" y="1352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0" name="Freeform 144"/>
                <p:cNvSpPr>
                  <a:spLocks noChangeAspect="1"/>
                </p:cNvSpPr>
                <p:nvPr/>
              </p:nvSpPr>
              <p:spPr bwMode="auto">
                <a:xfrm>
                  <a:off x="2144" y="2797"/>
                  <a:ext cx="91" cy="145"/>
                </a:xfrm>
                <a:custGeom>
                  <a:avLst/>
                  <a:gdLst>
                    <a:gd name="T0" fmla="*/ 0 w 367"/>
                    <a:gd name="T1" fmla="*/ 0 h 579"/>
                    <a:gd name="T2" fmla="*/ 0 w 367"/>
                    <a:gd name="T3" fmla="*/ 0 h 579"/>
                    <a:gd name="T4" fmla="*/ 0 w 367"/>
                    <a:gd name="T5" fmla="*/ 0 h 579"/>
                    <a:gd name="T6" fmla="*/ 0 w 367"/>
                    <a:gd name="T7" fmla="*/ 0 h 579"/>
                    <a:gd name="T8" fmla="*/ 0 w 367"/>
                    <a:gd name="T9" fmla="*/ 0 h 579"/>
                    <a:gd name="T10" fmla="*/ 0 w 367"/>
                    <a:gd name="T11" fmla="*/ 0 h 579"/>
                    <a:gd name="T12" fmla="*/ 0 w 367"/>
                    <a:gd name="T13" fmla="*/ 0 h 579"/>
                    <a:gd name="T14" fmla="*/ 0 w 367"/>
                    <a:gd name="T15" fmla="*/ 0 h 579"/>
                    <a:gd name="T16" fmla="*/ 0 w 367"/>
                    <a:gd name="T17" fmla="*/ 0 h 579"/>
                    <a:gd name="T18" fmla="*/ 0 w 367"/>
                    <a:gd name="T19" fmla="*/ 0 h 579"/>
                    <a:gd name="T20" fmla="*/ 0 w 367"/>
                    <a:gd name="T21" fmla="*/ 0 h 579"/>
                    <a:gd name="T22" fmla="*/ 0 w 367"/>
                    <a:gd name="T23" fmla="*/ 0 h 579"/>
                    <a:gd name="T24" fmla="*/ 0 w 367"/>
                    <a:gd name="T25" fmla="*/ 0 h 579"/>
                    <a:gd name="T26" fmla="*/ 0 w 367"/>
                    <a:gd name="T27" fmla="*/ 0 h 579"/>
                    <a:gd name="T28" fmla="*/ 0 w 367"/>
                    <a:gd name="T29" fmla="*/ 0 h 57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367"/>
                    <a:gd name="T46" fmla="*/ 0 h 579"/>
                    <a:gd name="T47" fmla="*/ 367 w 367"/>
                    <a:gd name="T48" fmla="*/ 579 h 57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367" h="579">
                      <a:moveTo>
                        <a:pt x="0" y="0"/>
                      </a:moveTo>
                      <a:lnTo>
                        <a:pt x="23" y="57"/>
                      </a:lnTo>
                      <a:lnTo>
                        <a:pt x="46" y="111"/>
                      </a:lnTo>
                      <a:lnTo>
                        <a:pt x="69" y="163"/>
                      </a:lnTo>
                      <a:lnTo>
                        <a:pt x="92" y="209"/>
                      </a:lnTo>
                      <a:lnTo>
                        <a:pt x="115" y="253"/>
                      </a:lnTo>
                      <a:lnTo>
                        <a:pt x="138" y="293"/>
                      </a:lnTo>
                      <a:lnTo>
                        <a:pt x="161" y="330"/>
                      </a:lnTo>
                      <a:lnTo>
                        <a:pt x="182" y="364"/>
                      </a:lnTo>
                      <a:lnTo>
                        <a:pt x="205" y="397"/>
                      </a:lnTo>
                      <a:lnTo>
                        <a:pt x="229" y="428"/>
                      </a:lnTo>
                      <a:lnTo>
                        <a:pt x="252" y="457"/>
                      </a:lnTo>
                      <a:lnTo>
                        <a:pt x="275" y="483"/>
                      </a:lnTo>
                      <a:lnTo>
                        <a:pt x="321" y="533"/>
                      </a:lnTo>
                      <a:lnTo>
                        <a:pt x="367" y="579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1" name="Freeform 145"/>
                <p:cNvSpPr>
                  <a:spLocks noChangeAspect="1"/>
                </p:cNvSpPr>
                <p:nvPr/>
              </p:nvSpPr>
              <p:spPr bwMode="auto">
                <a:xfrm>
                  <a:off x="2235" y="2942"/>
                  <a:ext cx="93" cy="35"/>
                </a:xfrm>
                <a:custGeom>
                  <a:avLst/>
                  <a:gdLst>
                    <a:gd name="T0" fmla="*/ 0 w 368"/>
                    <a:gd name="T1" fmla="*/ 0 h 139"/>
                    <a:gd name="T2" fmla="*/ 0 w 368"/>
                    <a:gd name="T3" fmla="*/ 0 h 139"/>
                    <a:gd name="T4" fmla="*/ 0 w 368"/>
                    <a:gd name="T5" fmla="*/ 0 h 139"/>
                    <a:gd name="T6" fmla="*/ 0 w 368"/>
                    <a:gd name="T7" fmla="*/ 0 h 139"/>
                    <a:gd name="T8" fmla="*/ 0 w 368"/>
                    <a:gd name="T9" fmla="*/ 0 h 139"/>
                    <a:gd name="T10" fmla="*/ 0 w 368"/>
                    <a:gd name="T11" fmla="*/ 0 h 139"/>
                    <a:gd name="T12" fmla="*/ 0 w 368"/>
                    <a:gd name="T13" fmla="*/ 0 h 139"/>
                    <a:gd name="T14" fmla="*/ 0 w 368"/>
                    <a:gd name="T15" fmla="*/ 0 h 139"/>
                    <a:gd name="T16" fmla="*/ 0 w 368"/>
                    <a:gd name="T17" fmla="*/ 0 h 139"/>
                    <a:gd name="T18" fmla="*/ 0 w 368"/>
                    <a:gd name="T19" fmla="*/ 0 h 139"/>
                    <a:gd name="T20" fmla="*/ 0 w 368"/>
                    <a:gd name="T21" fmla="*/ 0 h 139"/>
                    <a:gd name="T22" fmla="*/ 0 w 368"/>
                    <a:gd name="T23" fmla="*/ 0 h 139"/>
                    <a:gd name="T24" fmla="*/ 0 w 368"/>
                    <a:gd name="T25" fmla="*/ 0 h 13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68"/>
                    <a:gd name="T40" fmla="*/ 0 h 139"/>
                    <a:gd name="T41" fmla="*/ 368 w 368"/>
                    <a:gd name="T42" fmla="*/ 139 h 13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68" h="139">
                      <a:moveTo>
                        <a:pt x="0" y="0"/>
                      </a:moveTo>
                      <a:lnTo>
                        <a:pt x="23" y="22"/>
                      </a:lnTo>
                      <a:lnTo>
                        <a:pt x="46" y="39"/>
                      </a:lnTo>
                      <a:lnTo>
                        <a:pt x="69" y="56"/>
                      </a:lnTo>
                      <a:lnTo>
                        <a:pt x="92" y="70"/>
                      </a:lnTo>
                      <a:lnTo>
                        <a:pt x="115" y="81"/>
                      </a:lnTo>
                      <a:lnTo>
                        <a:pt x="138" y="91"/>
                      </a:lnTo>
                      <a:lnTo>
                        <a:pt x="161" y="98"/>
                      </a:lnTo>
                      <a:lnTo>
                        <a:pt x="184" y="104"/>
                      </a:lnTo>
                      <a:lnTo>
                        <a:pt x="230" y="116"/>
                      </a:lnTo>
                      <a:lnTo>
                        <a:pt x="276" y="123"/>
                      </a:lnTo>
                      <a:lnTo>
                        <a:pt x="322" y="131"/>
                      </a:lnTo>
                      <a:lnTo>
                        <a:pt x="368" y="139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2" name="Freeform 146"/>
                <p:cNvSpPr>
                  <a:spLocks noChangeAspect="1"/>
                </p:cNvSpPr>
                <p:nvPr/>
              </p:nvSpPr>
              <p:spPr bwMode="auto">
                <a:xfrm>
                  <a:off x="2328" y="2977"/>
                  <a:ext cx="92" cy="4"/>
                </a:xfrm>
                <a:custGeom>
                  <a:avLst/>
                  <a:gdLst>
                    <a:gd name="T0" fmla="*/ 0 w 367"/>
                    <a:gd name="T1" fmla="*/ 0 h 17"/>
                    <a:gd name="T2" fmla="*/ 0 w 367"/>
                    <a:gd name="T3" fmla="*/ 0 h 17"/>
                    <a:gd name="T4" fmla="*/ 0 w 367"/>
                    <a:gd name="T5" fmla="*/ 0 h 17"/>
                    <a:gd name="T6" fmla="*/ 0 w 367"/>
                    <a:gd name="T7" fmla="*/ 0 h 17"/>
                    <a:gd name="T8" fmla="*/ 0 w 367"/>
                    <a:gd name="T9" fmla="*/ 0 h 17"/>
                    <a:gd name="T10" fmla="*/ 0 w 367"/>
                    <a:gd name="T11" fmla="*/ 0 h 17"/>
                    <a:gd name="T12" fmla="*/ 0 w 367"/>
                    <a:gd name="T13" fmla="*/ 0 h 1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7"/>
                    <a:gd name="T22" fmla="*/ 0 h 17"/>
                    <a:gd name="T23" fmla="*/ 367 w 367"/>
                    <a:gd name="T24" fmla="*/ 17 h 1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7" h="17">
                      <a:moveTo>
                        <a:pt x="0" y="0"/>
                      </a:moveTo>
                      <a:lnTo>
                        <a:pt x="47" y="7"/>
                      </a:lnTo>
                      <a:lnTo>
                        <a:pt x="93" y="13"/>
                      </a:lnTo>
                      <a:lnTo>
                        <a:pt x="139" y="15"/>
                      </a:lnTo>
                      <a:lnTo>
                        <a:pt x="183" y="17"/>
                      </a:lnTo>
                      <a:lnTo>
                        <a:pt x="275" y="17"/>
                      </a:lnTo>
                      <a:lnTo>
                        <a:pt x="367" y="17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3" name="Freeform 147"/>
                <p:cNvSpPr>
                  <a:spLocks noChangeAspect="1"/>
                </p:cNvSpPr>
                <p:nvPr/>
              </p:nvSpPr>
              <p:spPr bwMode="auto">
                <a:xfrm>
                  <a:off x="2420" y="2981"/>
                  <a:ext cx="92" cy="0"/>
                </a:xfrm>
                <a:custGeom>
                  <a:avLst/>
                  <a:gdLst>
                    <a:gd name="T0" fmla="*/ 0 w 369"/>
                    <a:gd name="T1" fmla="*/ 0 h 2"/>
                    <a:gd name="T2" fmla="*/ 0 w 369"/>
                    <a:gd name="T3" fmla="*/ 1 h 2"/>
                    <a:gd name="T4" fmla="*/ 0 w 369"/>
                    <a:gd name="T5" fmla="*/ 1 h 2"/>
                    <a:gd name="T6" fmla="*/ 0 w 369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69"/>
                    <a:gd name="T13" fmla="*/ 0 h 2"/>
                    <a:gd name="T14" fmla="*/ 369 w 369"/>
                    <a:gd name="T15" fmla="*/ 0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69" h="2">
                      <a:moveTo>
                        <a:pt x="0" y="0"/>
                      </a:moveTo>
                      <a:lnTo>
                        <a:pt x="92" y="2"/>
                      </a:lnTo>
                      <a:lnTo>
                        <a:pt x="184" y="2"/>
                      </a:lnTo>
                      <a:lnTo>
                        <a:pt x="369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4" name="Line 148"/>
                <p:cNvSpPr>
                  <a:spLocks noChangeAspect="1" noChangeShapeType="1"/>
                </p:cNvSpPr>
                <p:nvPr/>
              </p:nvSpPr>
              <p:spPr bwMode="auto">
                <a:xfrm>
                  <a:off x="2512" y="2981"/>
                  <a:ext cx="9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5" name="Line 149"/>
                <p:cNvSpPr>
                  <a:spLocks noChangeAspect="1" noChangeShapeType="1"/>
                </p:cNvSpPr>
                <p:nvPr/>
              </p:nvSpPr>
              <p:spPr bwMode="auto">
                <a:xfrm>
                  <a:off x="2604" y="2981"/>
                  <a:ext cx="91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6" name="Line 150"/>
                <p:cNvSpPr>
                  <a:spLocks noChangeAspect="1" noChangeShapeType="1"/>
                </p:cNvSpPr>
                <p:nvPr/>
              </p:nvSpPr>
              <p:spPr bwMode="auto">
                <a:xfrm>
                  <a:off x="2695" y="2981"/>
                  <a:ext cx="9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377" name="Rectangle 151"/>
                <p:cNvSpPr>
                  <a:spLocks noChangeAspect="1" noChangeArrowheads="1"/>
                </p:cNvSpPr>
                <p:nvPr/>
              </p:nvSpPr>
              <p:spPr bwMode="auto">
                <a:xfrm>
                  <a:off x="930" y="3027"/>
                  <a:ext cx="99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 i="0">
                      <a:solidFill>
                        <a:srgbClr val="000000"/>
                      </a:solidFill>
                      <a:latin typeface="Arial" charset="0"/>
                    </a:rPr>
                    <a:t>-1</a:t>
                  </a:r>
                  <a:endParaRPr lang="en-US" altLang="en-US" sz="1400" b="1" i="0"/>
                </a:p>
              </p:txBody>
            </p:sp>
            <p:sp>
              <p:nvSpPr>
                <p:cNvPr id="54378" name="Rectangle 152"/>
                <p:cNvSpPr>
                  <a:spLocks noChangeAspect="1" noChangeArrowheads="1"/>
                </p:cNvSpPr>
                <p:nvPr/>
              </p:nvSpPr>
              <p:spPr bwMode="auto">
                <a:xfrm>
                  <a:off x="1374" y="3027"/>
                  <a:ext cx="19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 i="0">
                      <a:solidFill>
                        <a:srgbClr val="000000"/>
                      </a:solidFill>
                      <a:latin typeface="Arial" charset="0"/>
                    </a:rPr>
                    <a:t>-0,5</a:t>
                  </a:r>
                  <a:endParaRPr lang="en-US" altLang="en-US" sz="1400" b="1" i="0"/>
                </a:p>
              </p:txBody>
            </p:sp>
            <p:sp>
              <p:nvSpPr>
                <p:cNvPr id="54379" name="Rectangle 153"/>
                <p:cNvSpPr>
                  <a:spLocks noChangeAspect="1" noChangeArrowheads="1"/>
                </p:cNvSpPr>
                <p:nvPr/>
              </p:nvSpPr>
              <p:spPr bwMode="auto">
                <a:xfrm>
                  <a:off x="1778" y="3027"/>
                  <a:ext cx="6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 i="0">
                      <a:solidFill>
                        <a:srgbClr val="000000"/>
                      </a:solidFill>
                      <a:latin typeface="Arial" charset="0"/>
                    </a:rPr>
                    <a:t>0</a:t>
                  </a:r>
                  <a:endParaRPr lang="en-US" altLang="en-US" sz="1400" b="1" i="0"/>
                </a:p>
              </p:txBody>
            </p:sp>
            <p:sp>
              <p:nvSpPr>
                <p:cNvPr id="54380" name="Rectangle 154"/>
                <p:cNvSpPr>
                  <a:spLocks noChangeAspect="1" noChangeArrowheads="1"/>
                </p:cNvSpPr>
                <p:nvPr/>
              </p:nvSpPr>
              <p:spPr bwMode="auto">
                <a:xfrm>
                  <a:off x="2299" y="3027"/>
                  <a:ext cx="153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 i="0">
                      <a:solidFill>
                        <a:srgbClr val="000000"/>
                      </a:solidFill>
                      <a:latin typeface="Arial" charset="0"/>
                    </a:rPr>
                    <a:t>0,5</a:t>
                  </a:r>
                  <a:endParaRPr lang="en-US" altLang="en-US" sz="1400" b="1" i="0"/>
                </a:p>
              </p:txBody>
            </p:sp>
            <p:sp>
              <p:nvSpPr>
                <p:cNvPr id="54381" name="Rectangle 155"/>
                <p:cNvSpPr>
                  <a:spLocks noChangeAspect="1" noChangeArrowheads="1"/>
                </p:cNvSpPr>
                <p:nvPr/>
              </p:nvSpPr>
              <p:spPr bwMode="auto">
                <a:xfrm>
                  <a:off x="2777" y="3027"/>
                  <a:ext cx="61" cy="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000" i="0">
                      <a:solidFill>
                        <a:srgbClr val="000000"/>
                      </a:solidFill>
                      <a:latin typeface="Arial" charset="0"/>
                    </a:rPr>
                    <a:t>1</a:t>
                  </a:r>
                  <a:endParaRPr lang="en-US" altLang="en-US" sz="1400" b="1" i="0"/>
                </a:p>
              </p:txBody>
            </p:sp>
            <p:sp>
              <p:nvSpPr>
                <p:cNvPr id="54382" name="Text Box 15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223" y="2360"/>
                  <a:ext cx="415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b="1"/>
                    <a:t>n=4</a:t>
                  </a:r>
                </a:p>
              </p:txBody>
            </p:sp>
            <p:sp>
              <p:nvSpPr>
                <p:cNvPr id="54383" name="Text Box 15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386" y="2091"/>
                  <a:ext cx="414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b="1"/>
                    <a:t>n=1</a:t>
                  </a:r>
                </a:p>
              </p:txBody>
            </p:sp>
            <p:sp>
              <p:nvSpPr>
                <p:cNvPr id="54384" name="Text Box 15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65" y="2719"/>
                  <a:ext cx="415" cy="3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400" b="1"/>
                    <a:t>n=8</a:t>
                  </a:r>
                </a:p>
              </p:txBody>
            </p:sp>
          </p:grpSp>
          <p:graphicFrame>
            <p:nvGraphicFramePr>
              <p:cNvPr id="54298" name="Object 170"/>
              <p:cNvGraphicFramePr>
                <a:graphicFrameLocks noChangeAspect="1"/>
              </p:cNvGraphicFramePr>
              <p:nvPr/>
            </p:nvGraphicFramePr>
            <p:xfrm>
              <a:off x="3236" y="1868"/>
              <a:ext cx="431" cy="2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530" name="Equation" r:id="rId12" imgW="418918" imgH="241195" progId="Equation.3">
                      <p:embed/>
                    </p:oleObj>
                  </mc:Choice>
                  <mc:Fallback>
                    <p:oleObj name="Equation" r:id="rId12" imgW="418918" imgH="241195" progId="Equation.3">
                      <p:embed/>
                      <p:pic>
                        <p:nvPicPr>
                          <p:cNvPr id="0" name="Object 17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36" y="1868"/>
                            <a:ext cx="431" cy="24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107763" dir="2700000" algn="ctr" rotWithShape="0">
                                    <a:schemeClr val="hlink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4299" name="Object 171"/>
              <p:cNvGraphicFramePr>
                <a:graphicFrameLocks noChangeAspect="1"/>
              </p:cNvGraphicFramePr>
              <p:nvPr/>
            </p:nvGraphicFramePr>
            <p:xfrm>
              <a:off x="4605" y="2856"/>
              <a:ext cx="157" cy="14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531" name="Equation" r:id="rId14" imgW="152334" imgH="139639" progId="Equation.3">
                      <p:embed/>
                    </p:oleObj>
                  </mc:Choice>
                  <mc:Fallback>
                    <p:oleObj name="Equation" r:id="rId14" imgW="152334" imgH="139639" progId="Equation.3">
                      <p:embed/>
                      <p:pic>
                        <p:nvPicPr>
                          <p:cNvPr id="0" name="Object 17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605" y="2856"/>
                            <a:ext cx="157" cy="14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107763" dir="2700000" algn="ctr" rotWithShape="0">
                                    <a:schemeClr val="hlink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54295" name="Object 173"/>
            <p:cNvGraphicFramePr>
              <a:graphicFrameLocks noChangeAspect="1"/>
            </p:cNvGraphicFramePr>
            <p:nvPr/>
          </p:nvGraphicFramePr>
          <p:xfrm>
            <a:off x="2312" y="1796"/>
            <a:ext cx="148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532" name="Equation" r:id="rId16" imgW="152334" imgH="139639" progId="Equation.3">
                    <p:embed/>
                  </p:oleObj>
                </mc:Choice>
                <mc:Fallback>
                  <p:oleObj name="Equation" r:id="rId16" imgW="152334" imgH="139639" progId="Equation.3">
                    <p:embed/>
                    <p:pic>
                      <p:nvPicPr>
                        <p:cNvPr id="0" name="Object 17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2" y="1796"/>
                          <a:ext cx="148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296" name="Freeform 174"/>
            <p:cNvSpPr>
              <a:spLocks/>
            </p:cNvSpPr>
            <p:nvPr/>
          </p:nvSpPr>
          <p:spPr bwMode="auto">
            <a:xfrm>
              <a:off x="2264" y="2021"/>
              <a:ext cx="56" cy="19"/>
            </a:xfrm>
            <a:custGeom>
              <a:avLst/>
              <a:gdLst>
                <a:gd name="T0" fmla="*/ 0 w 56"/>
                <a:gd name="T1" fmla="*/ 19 h 19"/>
                <a:gd name="T2" fmla="*/ 56 w 56"/>
                <a:gd name="T3" fmla="*/ 3 h 19"/>
                <a:gd name="T4" fmla="*/ 0 60000 65536"/>
                <a:gd name="T5" fmla="*/ 0 60000 65536"/>
                <a:gd name="T6" fmla="*/ 0 w 56"/>
                <a:gd name="T7" fmla="*/ 0 h 19"/>
                <a:gd name="T8" fmla="*/ 56 w 56"/>
                <a:gd name="T9" fmla="*/ 19 h 1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6" h="19">
                  <a:moveTo>
                    <a:pt x="0" y="19"/>
                  </a:moveTo>
                  <a:cubicBezTo>
                    <a:pt x="21" y="9"/>
                    <a:pt x="43" y="0"/>
                    <a:pt x="56" y="3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4289" name="Rectangle 177"/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290" name="Rectangle 179"/>
          <p:cNvSpPr>
            <a:spLocks noChangeArrowheads="1"/>
          </p:cNvSpPr>
          <p:nvPr/>
        </p:nvSpPr>
        <p:spPr bwMode="auto">
          <a:xfrm>
            <a:off x="0" y="3062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4291" name="Rectangle 181"/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83156" name="Object 180"/>
          <p:cNvGraphicFramePr>
            <a:graphicFrameLocks noChangeAspect="1"/>
          </p:cNvGraphicFramePr>
          <p:nvPr/>
        </p:nvGraphicFramePr>
        <p:xfrm>
          <a:off x="1674813" y="5029200"/>
          <a:ext cx="3617912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33" name="Equation" r:id="rId18" imgW="1777229" imgH="761669" progId="Equation.3">
                  <p:embed/>
                </p:oleObj>
              </mc:Choice>
              <mc:Fallback>
                <p:oleObj name="Equation" r:id="rId18" imgW="1777229" imgH="761669" progId="Equation.3">
                  <p:embed/>
                  <p:pic>
                    <p:nvPicPr>
                      <p:cNvPr id="0" name="Object 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4813" y="5029200"/>
                        <a:ext cx="3617912" cy="154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3135" grpId="0"/>
      <p:bldP spid="38313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Reflexão especular</a:t>
            </a:r>
            <a:endParaRPr lang="en-US" altLang="en-US"/>
          </a:p>
        </p:txBody>
      </p:sp>
      <p:sp>
        <p:nvSpPr>
          <p:cNvPr id="55300" name="Rectangle 78"/>
          <p:cNvSpPr>
            <a:spLocks noChangeArrowheads="1"/>
          </p:cNvSpPr>
          <p:nvPr/>
        </p:nvSpPr>
        <p:spPr bwMode="auto">
          <a:xfrm>
            <a:off x="0" y="30718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5301" name="Object 77"/>
          <p:cNvGraphicFramePr>
            <a:graphicFrameLocks noChangeAspect="1"/>
          </p:cNvGraphicFramePr>
          <p:nvPr/>
        </p:nvGraphicFramePr>
        <p:xfrm>
          <a:off x="914400" y="5118100"/>
          <a:ext cx="7086600" cy="1331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13" name="Equation" r:id="rId4" imgW="3797300" imgH="711200" progId="Equation.3">
                  <p:embed/>
                </p:oleObj>
              </mc:Choice>
              <mc:Fallback>
                <p:oleObj name="Equation" r:id="rId4" imgW="3797300" imgH="711200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118100"/>
                        <a:ext cx="7086600" cy="1331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302" name="Picture 79" descr="L3AmbDifEspec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814513"/>
            <a:ext cx="29210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632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Reflexão especular</a:t>
            </a:r>
            <a:endParaRPr lang="en-US" altLang="en-US"/>
          </a:p>
        </p:txBody>
      </p:sp>
      <p:grpSp>
        <p:nvGrpSpPr>
          <p:cNvPr id="56324" name="Group 79"/>
          <p:cNvGrpSpPr>
            <a:grpSpLocks/>
          </p:cNvGrpSpPr>
          <p:nvPr/>
        </p:nvGrpSpPr>
        <p:grpSpPr bwMode="auto">
          <a:xfrm>
            <a:off x="1804988" y="1428750"/>
            <a:ext cx="5619750" cy="4460875"/>
            <a:chOff x="1137" y="900"/>
            <a:chExt cx="3540" cy="2810"/>
          </a:xfrm>
        </p:grpSpPr>
        <p:sp>
          <p:nvSpPr>
            <p:cNvPr id="56325" name="Freeform 6"/>
            <p:cNvSpPr>
              <a:spLocks noChangeAspect="1"/>
            </p:cNvSpPr>
            <p:nvPr/>
          </p:nvSpPr>
          <p:spPr bwMode="auto">
            <a:xfrm>
              <a:off x="2109" y="2778"/>
              <a:ext cx="2024" cy="932"/>
            </a:xfrm>
            <a:custGeom>
              <a:avLst/>
              <a:gdLst>
                <a:gd name="T0" fmla="*/ 0 w 1542"/>
                <a:gd name="T1" fmla="*/ 32008 h 710"/>
                <a:gd name="T2" fmla="*/ 69488 w 1542"/>
                <a:gd name="T3" fmla="*/ 1852 h 710"/>
                <a:gd name="T4" fmla="*/ 0 60000 65536"/>
                <a:gd name="T5" fmla="*/ 0 60000 65536"/>
                <a:gd name="T6" fmla="*/ 0 w 1542"/>
                <a:gd name="T7" fmla="*/ 0 h 710"/>
                <a:gd name="T8" fmla="*/ 1542 w 1542"/>
                <a:gd name="T9" fmla="*/ 710 h 7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42" h="710">
                  <a:moveTo>
                    <a:pt x="0" y="710"/>
                  </a:moveTo>
                  <a:cubicBezTo>
                    <a:pt x="281" y="426"/>
                    <a:pt x="848" y="0"/>
                    <a:pt x="1542" y="41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26" name="Line 7"/>
            <p:cNvSpPr>
              <a:spLocks noChangeAspect="1" noChangeShapeType="1"/>
            </p:cNvSpPr>
            <p:nvPr/>
          </p:nvSpPr>
          <p:spPr bwMode="auto">
            <a:xfrm>
              <a:off x="1770" y="2748"/>
              <a:ext cx="1186" cy="35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27" name="Freeform 8"/>
            <p:cNvSpPr>
              <a:spLocks noChangeAspect="1"/>
            </p:cNvSpPr>
            <p:nvPr/>
          </p:nvSpPr>
          <p:spPr bwMode="auto">
            <a:xfrm>
              <a:off x="2435" y="2064"/>
              <a:ext cx="527" cy="1032"/>
            </a:xfrm>
            <a:custGeom>
              <a:avLst/>
              <a:gdLst>
                <a:gd name="T0" fmla="*/ 72049 w 361"/>
                <a:gd name="T1" fmla="*/ 143638 h 706"/>
                <a:gd name="T2" fmla="*/ 0 w 361"/>
                <a:gd name="T3" fmla="*/ 0 h 706"/>
                <a:gd name="T4" fmla="*/ 0 60000 65536"/>
                <a:gd name="T5" fmla="*/ 0 60000 65536"/>
                <a:gd name="T6" fmla="*/ 0 w 361"/>
                <a:gd name="T7" fmla="*/ 0 h 706"/>
                <a:gd name="T8" fmla="*/ 361 w 361"/>
                <a:gd name="T9" fmla="*/ 706 h 70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1" h="706">
                  <a:moveTo>
                    <a:pt x="361" y="706"/>
                  </a:move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6328" name="Group 9"/>
            <p:cNvGrpSpPr>
              <a:grpSpLocks noChangeAspect="1"/>
            </p:cNvGrpSpPr>
            <p:nvPr/>
          </p:nvGrpSpPr>
          <p:grpSpPr bwMode="auto">
            <a:xfrm>
              <a:off x="1225" y="2532"/>
              <a:ext cx="184" cy="360"/>
              <a:chOff x="363" y="2229"/>
              <a:chExt cx="122" cy="327"/>
            </a:xfrm>
          </p:grpSpPr>
          <p:sp>
            <p:nvSpPr>
              <p:cNvPr id="56390" name="Freeform 10"/>
              <p:cNvSpPr>
                <a:spLocks noChangeAspect="1"/>
              </p:cNvSpPr>
              <p:nvPr/>
            </p:nvSpPr>
            <p:spPr bwMode="auto">
              <a:xfrm>
                <a:off x="363" y="2229"/>
                <a:ext cx="122" cy="251"/>
              </a:xfrm>
              <a:custGeom>
                <a:avLst/>
                <a:gdLst>
                  <a:gd name="T0" fmla="*/ 19 w 122"/>
                  <a:gd name="T1" fmla="*/ 164 h 251"/>
                  <a:gd name="T2" fmla="*/ 13 w 122"/>
                  <a:gd name="T3" fmla="*/ 150 h 251"/>
                  <a:gd name="T4" fmla="*/ 7 w 122"/>
                  <a:gd name="T5" fmla="*/ 133 h 251"/>
                  <a:gd name="T6" fmla="*/ 2 w 122"/>
                  <a:gd name="T7" fmla="*/ 119 h 251"/>
                  <a:gd name="T8" fmla="*/ 0 w 122"/>
                  <a:gd name="T9" fmla="*/ 102 h 251"/>
                  <a:gd name="T10" fmla="*/ 0 w 122"/>
                  <a:gd name="T11" fmla="*/ 86 h 251"/>
                  <a:gd name="T12" fmla="*/ 2 w 122"/>
                  <a:gd name="T13" fmla="*/ 65 h 251"/>
                  <a:gd name="T14" fmla="*/ 7 w 122"/>
                  <a:gd name="T15" fmla="*/ 47 h 251"/>
                  <a:gd name="T16" fmla="*/ 16 w 122"/>
                  <a:gd name="T17" fmla="*/ 30 h 251"/>
                  <a:gd name="T18" fmla="*/ 27 w 122"/>
                  <a:gd name="T19" fmla="*/ 17 h 251"/>
                  <a:gd name="T20" fmla="*/ 36 w 122"/>
                  <a:gd name="T21" fmla="*/ 9 h 251"/>
                  <a:gd name="T22" fmla="*/ 47 w 122"/>
                  <a:gd name="T23" fmla="*/ 3 h 251"/>
                  <a:gd name="T24" fmla="*/ 62 w 122"/>
                  <a:gd name="T25" fmla="*/ 0 h 251"/>
                  <a:gd name="T26" fmla="*/ 76 w 122"/>
                  <a:gd name="T27" fmla="*/ 3 h 251"/>
                  <a:gd name="T28" fmla="*/ 85 w 122"/>
                  <a:gd name="T29" fmla="*/ 8 h 251"/>
                  <a:gd name="T30" fmla="*/ 95 w 122"/>
                  <a:gd name="T31" fmla="*/ 16 h 251"/>
                  <a:gd name="T32" fmla="*/ 102 w 122"/>
                  <a:gd name="T33" fmla="*/ 25 h 251"/>
                  <a:gd name="T34" fmla="*/ 109 w 122"/>
                  <a:gd name="T35" fmla="*/ 36 h 251"/>
                  <a:gd name="T36" fmla="*/ 113 w 122"/>
                  <a:gd name="T37" fmla="*/ 47 h 251"/>
                  <a:gd name="T38" fmla="*/ 117 w 122"/>
                  <a:gd name="T39" fmla="*/ 58 h 251"/>
                  <a:gd name="T40" fmla="*/ 119 w 122"/>
                  <a:gd name="T41" fmla="*/ 71 h 251"/>
                  <a:gd name="T42" fmla="*/ 121 w 122"/>
                  <a:gd name="T43" fmla="*/ 87 h 251"/>
                  <a:gd name="T44" fmla="*/ 120 w 122"/>
                  <a:gd name="T45" fmla="*/ 103 h 251"/>
                  <a:gd name="T46" fmla="*/ 117 w 122"/>
                  <a:gd name="T47" fmla="*/ 117 h 251"/>
                  <a:gd name="T48" fmla="*/ 113 w 122"/>
                  <a:gd name="T49" fmla="*/ 134 h 251"/>
                  <a:gd name="T50" fmla="*/ 107 w 122"/>
                  <a:gd name="T51" fmla="*/ 152 h 251"/>
                  <a:gd name="T52" fmla="*/ 103 w 122"/>
                  <a:gd name="T53" fmla="*/ 164 h 251"/>
                  <a:gd name="T54" fmla="*/ 99 w 122"/>
                  <a:gd name="T55" fmla="*/ 179 h 251"/>
                  <a:gd name="T56" fmla="*/ 96 w 122"/>
                  <a:gd name="T57" fmla="*/ 197 h 251"/>
                  <a:gd name="T58" fmla="*/ 93 w 122"/>
                  <a:gd name="T59" fmla="*/ 212 h 251"/>
                  <a:gd name="T60" fmla="*/ 91 w 122"/>
                  <a:gd name="T61" fmla="*/ 229 h 251"/>
                  <a:gd name="T62" fmla="*/ 91 w 122"/>
                  <a:gd name="T63" fmla="*/ 250 h 251"/>
                  <a:gd name="T64" fmla="*/ 34 w 122"/>
                  <a:gd name="T65" fmla="*/ 250 h 251"/>
                  <a:gd name="T66" fmla="*/ 34 w 122"/>
                  <a:gd name="T67" fmla="*/ 233 h 251"/>
                  <a:gd name="T68" fmla="*/ 31 w 122"/>
                  <a:gd name="T69" fmla="*/ 211 h 251"/>
                  <a:gd name="T70" fmla="*/ 28 w 122"/>
                  <a:gd name="T71" fmla="*/ 195 h 251"/>
                  <a:gd name="T72" fmla="*/ 23 w 122"/>
                  <a:gd name="T73" fmla="*/ 179 h 251"/>
                  <a:gd name="T74" fmla="*/ 19 w 122"/>
                  <a:gd name="T75" fmla="*/ 164 h 25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2"/>
                  <a:gd name="T115" fmla="*/ 0 h 251"/>
                  <a:gd name="T116" fmla="*/ 122 w 122"/>
                  <a:gd name="T117" fmla="*/ 251 h 25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2" h="251">
                    <a:moveTo>
                      <a:pt x="19" y="164"/>
                    </a:moveTo>
                    <a:lnTo>
                      <a:pt x="13" y="150"/>
                    </a:lnTo>
                    <a:lnTo>
                      <a:pt x="7" y="133"/>
                    </a:lnTo>
                    <a:lnTo>
                      <a:pt x="2" y="119"/>
                    </a:lnTo>
                    <a:lnTo>
                      <a:pt x="0" y="102"/>
                    </a:lnTo>
                    <a:lnTo>
                      <a:pt x="0" y="86"/>
                    </a:lnTo>
                    <a:lnTo>
                      <a:pt x="2" y="65"/>
                    </a:lnTo>
                    <a:lnTo>
                      <a:pt x="7" y="47"/>
                    </a:lnTo>
                    <a:lnTo>
                      <a:pt x="16" y="30"/>
                    </a:lnTo>
                    <a:lnTo>
                      <a:pt x="27" y="17"/>
                    </a:lnTo>
                    <a:lnTo>
                      <a:pt x="36" y="9"/>
                    </a:lnTo>
                    <a:lnTo>
                      <a:pt x="47" y="3"/>
                    </a:lnTo>
                    <a:lnTo>
                      <a:pt x="62" y="0"/>
                    </a:lnTo>
                    <a:lnTo>
                      <a:pt x="76" y="3"/>
                    </a:lnTo>
                    <a:lnTo>
                      <a:pt x="85" y="8"/>
                    </a:lnTo>
                    <a:lnTo>
                      <a:pt x="95" y="16"/>
                    </a:lnTo>
                    <a:lnTo>
                      <a:pt x="102" y="25"/>
                    </a:lnTo>
                    <a:lnTo>
                      <a:pt x="109" y="36"/>
                    </a:lnTo>
                    <a:lnTo>
                      <a:pt x="113" y="47"/>
                    </a:lnTo>
                    <a:lnTo>
                      <a:pt x="117" y="58"/>
                    </a:lnTo>
                    <a:lnTo>
                      <a:pt x="119" y="71"/>
                    </a:lnTo>
                    <a:lnTo>
                      <a:pt x="121" y="87"/>
                    </a:lnTo>
                    <a:lnTo>
                      <a:pt x="120" y="103"/>
                    </a:lnTo>
                    <a:lnTo>
                      <a:pt x="117" y="117"/>
                    </a:lnTo>
                    <a:lnTo>
                      <a:pt x="113" y="134"/>
                    </a:lnTo>
                    <a:lnTo>
                      <a:pt x="107" y="152"/>
                    </a:lnTo>
                    <a:lnTo>
                      <a:pt x="103" y="164"/>
                    </a:lnTo>
                    <a:lnTo>
                      <a:pt x="99" y="179"/>
                    </a:lnTo>
                    <a:lnTo>
                      <a:pt x="96" y="197"/>
                    </a:lnTo>
                    <a:lnTo>
                      <a:pt x="93" y="212"/>
                    </a:lnTo>
                    <a:lnTo>
                      <a:pt x="91" y="229"/>
                    </a:lnTo>
                    <a:lnTo>
                      <a:pt x="91" y="250"/>
                    </a:lnTo>
                    <a:lnTo>
                      <a:pt x="34" y="250"/>
                    </a:lnTo>
                    <a:lnTo>
                      <a:pt x="34" y="233"/>
                    </a:lnTo>
                    <a:lnTo>
                      <a:pt x="31" y="211"/>
                    </a:lnTo>
                    <a:lnTo>
                      <a:pt x="28" y="195"/>
                    </a:lnTo>
                    <a:lnTo>
                      <a:pt x="23" y="179"/>
                    </a:lnTo>
                    <a:lnTo>
                      <a:pt x="19" y="164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6391" name="Group 11"/>
              <p:cNvGrpSpPr>
                <a:grpSpLocks noChangeAspect="1"/>
              </p:cNvGrpSpPr>
              <p:nvPr/>
            </p:nvGrpSpPr>
            <p:grpSpPr bwMode="auto">
              <a:xfrm>
                <a:off x="397" y="2476"/>
                <a:ext cx="58" cy="80"/>
                <a:chOff x="397" y="2476"/>
                <a:chExt cx="58" cy="80"/>
              </a:xfrm>
            </p:grpSpPr>
            <p:sp>
              <p:nvSpPr>
                <p:cNvPr id="56392" name="Oval 12"/>
                <p:cNvSpPr>
                  <a:spLocks noChangeAspect="1" noChangeArrowheads="1"/>
                </p:cNvSpPr>
                <p:nvPr/>
              </p:nvSpPr>
              <p:spPr bwMode="auto">
                <a:xfrm>
                  <a:off x="410" y="2552"/>
                  <a:ext cx="31" cy="4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6393" name="Freeform 13"/>
                <p:cNvSpPr>
                  <a:spLocks noChangeAspect="1"/>
                </p:cNvSpPr>
                <p:nvPr/>
              </p:nvSpPr>
              <p:spPr bwMode="auto">
                <a:xfrm>
                  <a:off x="397" y="2476"/>
                  <a:ext cx="58" cy="24"/>
                </a:xfrm>
                <a:custGeom>
                  <a:avLst/>
                  <a:gdLst>
                    <a:gd name="T0" fmla="*/ 0 w 58"/>
                    <a:gd name="T1" fmla="*/ 0 h 24"/>
                    <a:gd name="T2" fmla="*/ 0 w 58"/>
                    <a:gd name="T3" fmla="*/ 23 h 24"/>
                    <a:gd name="T4" fmla="*/ 12 w 58"/>
                    <a:gd name="T5" fmla="*/ 23 h 24"/>
                    <a:gd name="T6" fmla="*/ 57 w 58"/>
                    <a:gd name="T7" fmla="*/ 8 h 24"/>
                    <a:gd name="T8" fmla="*/ 57 w 58"/>
                    <a:gd name="T9" fmla="*/ 0 h 24"/>
                    <a:gd name="T10" fmla="*/ 0 w 58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8"/>
                    <a:gd name="T19" fmla="*/ 0 h 24"/>
                    <a:gd name="T20" fmla="*/ 58 w 58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8" h="24">
                      <a:moveTo>
                        <a:pt x="0" y="0"/>
                      </a:moveTo>
                      <a:lnTo>
                        <a:pt x="0" y="23"/>
                      </a:lnTo>
                      <a:lnTo>
                        <a:pt x="12" y="23"/>
                      </a:lnTo>
                      <a:lnTo>
                        <a:pt x="57" y="8"/>
                      </a:lnTo>
                      <a:lnTo>
                        <a:pt x="57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94" name="Freeform 14"/>
                <p:cNvSpPr>
                  <a:spLocks noChangeAspect="1"/>
                </p:cNvSpPr>
                <p:nvPr/>
              </p:nvSpPr>
              <p:spPr bwMode="auto">
                <a:xfrm>
                  <a:off x="397" y="2483"/>
                  <a:ext cx="58" cy="32"/>
                </a:xfrm>
                <a:custGeom>
                  <a:avLst/>
                  <a:gdLst>
                    <a:gd name="T0" fmla="*/ 12 w 58"/>
                    <a:gd name="T1" fmla="*/ 16 h 32"/>
                    <a:gd name="T2" fmla="*/ 0 w 58"/>
                    <a:gd name="T3" fmla="*/ 16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6 h 32"/>
                    <a:gd name="T10" fmla="*/ 57 w 58"/>
                    <a:gd name="T11" fmla="*/ 0 h 32"/>
                    <a:gd name="T12" fmla="*/ 12 w 58"/>
                    <a:gd name="T13" fmla="*/ 16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6"/>
                      </a:moveTo>
                      <a:lnTo>
                        <a:pt x="0" y="16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95" name="Freeform 15"/>
                <p:cNvSpPr>
                  <a:spLocks noChangeAspect="1"/>
                </p:cNvSpPr>
                <p:nvPr/>
              </p:nvSpPr>
              <p:spPr bwMode="auto">
                <a:xfrm>
                  <a:off x="397" y="2499"/>
                  <a:ext cx="58" cy="32"/>
                </a:xfrm>
                <a:custGeom>
                  <a:avLst/>
                  <a:gdLst>
                    <a:gd name="T0" fmla="*/ 12 w 58"/>
                    <a:gd name="T1" fmla="*/ 15 h 32"/>
                    <a:gd name="T2" fmla="*/ 0 w 58"/>
                    <a:gd name="T3" fmla="*/ 15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5 h 32"/>
                    <a:gd name="T10" fmla="*/ 57 w 58"/>
                    <a:gd name="T11" fmla="*/ 0 h 32"/>
                    <a:gd name="T12" fmla="*/ 12 w 58"/>
                    <a:gd name="T13" fmla="*/ 15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5"/>
                      </a:moveTo>
                      <a:lnTo>
                        <a:pt x="0" y="15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96" name="Freeform 16"/>
                <p:cNvSpPr>
                  <a:spLocks noChangeAspect="1"/>
                </p:cNvSpPr>
                <p:nvPr/>
              </p:nvSpPr>
              <p:spPr bwMode="auto">
                <a:xfrm>
                  <a:off x="397" y="2514"/>
                  <a:ext cx="58" cy="32"/>
                </a:xfrm>
                <a:custGeom>
                  <a:avLst/>
                  <a:gdLst>
                    <a:gd name="T0" fmla="*/ 12 w 58"/>
                    <a:gd name="T1" fmla="*/ 16 h 32"/>
                    <a:gd name="T2" fmla="*/ 11 w 58"/>
                    <a:gd name="T3" fmla="*/ 16 h 32"/>
                    <a:gd name="T4" fmla="*/ 0 w 58"/>
                    <a:gd name="T5" fmla="*/ 16 h 32"/>
                    <a:gd name="T6" fmla="*/ 0 w 58"/>
                    <a:gd name="T7" fmla="*/ 31 h 32"/>
                    <a:gd name="T8" fmla="*/ 12 w 58"/>
                    <a:gd name="T9" fmla="*/ 31 h 32"/>
                    <a:gd name="T10" fmla="*/ 57 w 58"/>
                    <a:gd name="T11" fmla="*/ 16 h 32"/>
                    <a:gd name="T12" fmla="*/ 57 w 58"/>
                    <a:gd name="T13" fmla="*/ 0 h 32"/>
                    <a:gd name="T14" fmla="*/ 12 w 58"/>
                    <a:gd name="T15" fmla="*/ 16 h 3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8"/>
                    <a:gd name="T25" fmla="*/ 0 h 32"/>
                    <a:gd name="T26" fmla="*/ 58 w 58"/>
                    <a:gd name="T27" fmla="*/ 32 h 3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8" h="32">
                      <a:moveTo>
                        <a:pt x="12" y="16"/>
                      </a:moveTo>
                      <a:lnTo>
                        <a:pt x="11" y="16"/>
                      </a:lnTo>
                      <a:lnTo>
                        <a:pt x="0" y="16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97" name="Freeform 17"/>
                <p:cNvSpPr>
                  <a:spLocks noChangeAspect="1"/>
                </p:cNvSpPr>
                <p:nvPr/>
              </p:nvSpPr>
              <p:spPr bwMode="auto">
                <a:xfrm>
                  <a:off x="397" y="2530"/>
                  <a:ext cx="58" cy="24"/>
                </a:xfrm>
                <a:custGeom>
                  <a:avLst/>
                  <a:gdLst>
                    <a:gd name="T0" fmla="*/ 12 w 58"/>
                    <a:gd name="T1" fmla="*/ 15 h 24"/>
                    <a:gd name="T2" fmla="*/ 0 w 58"/>
                    <a:gd name="T3" fmla="*/ 15 h 24"/>
                    <a:gd name="T4" fmla="*/ 6 w 58"/>
                    <a:gd name="T5" fmla="*/ 23 h 24"/>
                    <a:gd name="T6" fmla="*/ 51 w 58"/>
                    <a:gd name="T7" fmla="*/ 23 h 24"/>
                    <a:gd name="T8" fmla="*/ 57 w 58"/>
                    <a:gd name="T9" fmla="*/ 15 h 24"/>
                    <a:gd name="T10" fmla="*/ 57 w 58"/>
                    <a:gd name="T11" fmla="*/ 0 h 24"/>
                    <a:gd name="T12" fmla="*/ 12 w 58"/>
                    <a:gd name="T13" fmla="*/ 15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24"/>
                    <a:gd name="T23" fmla="*/ 58 w 58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24">
                      <a:moveTo>
                        <a:pt x="12" y="15"/>
                      </a:moveTo>
                      <a:lnTo>
                        <a:pt x="0" y="15"/>
                      </a:lnTo>
                      <a:lnTo>
                        <a:pt x="6" y="23"/>
                      </a:lnTo>
                      <a:lnTo>
                        <a:pt x="51" y="23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56329" name="Group 18"/>
            <p:cNvGrpSpPr>
              <a:grpSpLocks noChangeAspect="1"/>
            </p:cNvGrpSpPr>
            <p:nvPr/>
          </p:nvGrpSpPr>
          <p:grpSpPr bwMode="auto">
            <a:xfrm>
              <a:off x="1137" y="2436"/>
              <a:ext cx="350" cy="300"/>
              <a:chOff x="305" y="2142"/>
              <a:chExt cx="232" cy="272"/>
            </a:xfrm>
          </p:grpSpPr>
          <p:sp>
            <p:nvSpPr>
              <p:cNvPr id="56365" name="Line 19"/>
              <p:cNvSpPr>
                <a:spLocks noChangeAspect="1" noChangeShapeType="1"/>
              </p:cNvSpPr>
              <p:nvPr/>
            </p:nvSpPr>
            <p:spPr bwMode="auto">
              <a:xfrm flipH="1">
                <a:off x="460" y="2174"/>
                <a:ext cx="21" cy="5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6" name="Line 20"/>
              <p:cNvSpPr>
                <a:spLocks noChangeAspect="1" noChangeShapeType="1"/>
              </p:cNvSpPr>
              <p:nvPr/>
            </p:nvSpPr>
            <p:spPr bwMode="auto">
              <a:xfrm flipH="1">
                <a:off x="450" y="2185"/>
                <a:ext cx="8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7" name="Line 21"/>
              <p:cNvSpPr>
                <a:spLocks noChangeAspect="1" noChangeShapeType="1"/>
              </p:cNvSpPr>
              <p:nvPr/>
            </p:nvSpPr>
            <p:spPr bwMode="auto">
              <a:xfrm flipH="1">
                <a:off x="437" y="2147"/>
                <a:ext cx="4" cy="6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8" name="Line 22"/>
              <p:cNvSpPr>
                <a:spLocks noChangeAspect="1" noChangeShapeType="1"/>
              </p:cNvSpPr>
              <p:nvPr/>
            </p:nvSpPr>
            <p:spPr bwMode="auto">
              <a:xfrm>
                <a:off x="423" y="2177"/>
                <a:ext cx="0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9" name="Line 23"/>
              <p:cNvSpPr>
                <a:spLocks noChangeAspect="1" noChangeShapeType="1"/>
              </p:cNvSpPr>
              <p:nvPr/>
            </p:nvSpPr>
            <p:spPr bwMode="auto">
              <a:xfrm>
                <a:off x="405" y="2142"/>
                <a:ext cx="6" cy="6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0" name="Line 2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92" y="2187"/>
                <a:ext cx="3" cy="2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1" name="Line 25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7" y="2166"/>
                <a:ext cx="17" cy="6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2" name="Line 2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63" y="2219"/>
                <a:ext cx="8" cy="2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3" name="Line 2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31" y="2221"/>
                <a:ext cx="32" cy="3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4" name="Line 2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37" y="2261"/>
                <a:ext cx="16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5" name="Line 29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12" y="2275"/>
                <a:ext cx="39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6" name="Line 30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30" y="2309"/>
                <a:ext cx="18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7" name="Line 31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05" y="2331"/>
                <a:ext cx="43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8" name="Line 32"/>
              <p:cNvSpPr>
                <a:spLocks noChangeAspect="1" noChangeShapeType="1"/>
              </p:cNvSpPr>
              <p:nvPr/>
            </p:nvSpPr>
            <p:spPr bwMode="auto">
              <a:xfrm flipH="1">
                <a:off x="333" y="2359"/>
                <a:ext cx="15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79" name="Line 33"/>
              <p:cNvSpPr>
                <a:spLocks noChangeAspect="1" noChangeShapeType="1"/>
              </p:cNvSpPr>
              <p:nvPr/>
            </p:nvSpPr>
            <p:spPr bwMode="auto">
              <a:xfrm flipH="1">
                <a:off x="307" y="2379"/>
                <a:ext cx="50" cy="2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0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352" y="2400"/>
                <a:ext cx="13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1" name="Line 35"/>
              <p:cNvSpPr>
                <a:spLocks noChangeAspect="1" noChangeShapeType="1"/>
              </p:cNvSpPr>
              <p:nvPr/>
            </p:nvSpPr>
            <p:spPr bwMode="auto">
              <a:xfrm flipV="1">
                <a:off x="480" y="2212"/>
                <a:ext cx="31" cy="3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2" name="Line 36"/>
              <p:cNvSpPr>
                <a:spLocks noChangeAspect="1" noChangeShapeType="1"/>
              </p:cNvSpPr>
              <p:nvPr/>
            </p:nvSpPr>
            <p:spPr bwMode="auto">
              <a:xfrm flipV="1">
                <a:off x="489" y="2250"/>
                <a:ext cx="16" cy="1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3" name="Line 37"/>
              <p:cNvSpPr>
                <a:spLocks noChangeAspect="1" noChangeShapeType="1"/>
              </p:cNvSpPr>
              <p:nvPr/>
            </p:nvSpPr>
            <p:spPr bwMode="auto">
              <a:xfrm flipV="1">
                <a:off x="492" y="2265"/>
                <a:ext cx="39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4" name="Line 38"/>
              <p:cNvSpPr>
                <a:spLocks noChangeAspect="1" noChangeShapeType="1"/>
              </p:cNvSpPr>
              <p:nvPr/>
            </p:nvSpPr>
            <p:spPr bwMode="auto">
              <a:xfrm flipV="1">
                <a:off x="495" y="2299"/>
                <a:ext cx="18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5" name="Line 39"/>
              <p:cNvSpPr>
                <a:spLocks noChangeAspect="1" noChangeShapeType="1"/>
              </p:cNvSpPr>
              <p:nvPr/>
            </p:nvSpPr>
            <p:spPr bwMode="auto">
              <a:xfrm flipV="1">
                <a:off x="495" y="2321"/>
                <a:ext cx="42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6" name="Line 40"/>
              <p:cNvSpPr>
                <a:spLocks noChangeAspect="1" noChangeShapeType="1"/>
              </p:cNvSpPr>
              <p:nvPr/>
            </p:nvSpPr>
            <p:spPr bwMode="auto">
              <a:xfrm>
                <a:off x="495" y="2349"/>
                <a:ext cx="15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7" name="Line 41"/>
              <p:cNvSpPr>
                <a:spLocks noChangeAspect="1" noChangeShapeType="1"/>
              </p:cNvSpPr>
              <p:nvPr/>
            </p:nvSpPr>
            <p:spPr bwMode="auto">
              <a:xfrm>
                <a:off x="485" y="2368"/>
                <a:ext cx="50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8" name="Line 42"/>
              <p:cNvSpPr>
                <a:spLocks noChangeAspect="1" noChangeShapeType="1"/>
              </p:cNvSpPr>
              <p:nvPr/>
            </p:nvSpPr>
            <p:spPr bwMode="auto">
              <a:xfrm>
                <a:off x="478" y="2390"/>
                <a:ext cx="13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89" name="Line 43"/>
              <p:cNvSpPr>
                <a:spLocks noChangeAspect="1" noChangeShapeType="1"/>
              </p:cNvSpPr>
              <p:nvPr/>
            </p:nvSpPr>
            <p:spPr bwMode="auto">
              <a:xfrm flipH="1">
                <a:off x="472" y="2213"/>
                <a:ext cx="11" cy="2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6330" name="Group 76"/>
            <p:cNvGrpSpPr>
              <a:grpSpLocks/>
            </p:cNvGrpSpPr>
            <p:nvPr/>
          </p:nvGrpSpPr>
          <p:grpSpPr bwMode="auto">
            <a:xfrm>
              <a:off x="3693" y="900"/>
              <a:ext cx="266" cy="267"/>
              <a:chOff x="3493" y="1612"/>
              <a:chExt cx="266" cy="267"/>
            </a:xfrm>
          </p:grpSpPr>
          <p:sp>
            <p:nvSpPr>
              <p:cNvPr id="56349" name="Oval 44"/>
              <p:cNvSpPr>
                <a:spLocks noChangeAspect="1" noChangeArrowheads="1"/>
              </p:cNvSpPr>
              <p:nvPr/>
            </p:nvSpPr>
            <p:spPr bwMode="auto">
              <a:xfrm rot="-1800000">
                <a:off x="3619" y="1731"/>
                <a:ext cx="64" cy="70"/>
              </a:xfrm>
              <a:prstGeom prst="ellipse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6350" name="Line 45"/>
              <p:cNvSpPr>
                <a:spLocks noChangeAspect="1" noChangeShapeType="1"/>
              </p:cNvSpPr>
              <p:nvPr/>
            </p:nvSpPr>
            <p:spPr bwMode="auto">
              <a:xfrm flipV="1">
                <a:off x="3541" y="1612"/>
                <a:ext cx="211" cy="1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51" name="Line 46"/>
              <p:cNvSpPr>
                <a:spLocks noChangeAspect="1" noChangeShapeType="1"/>
              </p:cNvSpPr>
              <p:nvPr/>
            </p:nvSpPr>
            <p:spPr bwMode="auto">
              <a:xfrm flipH="1">
                <a:off x="3683" y="1613"/>
                <a:ext cx="67" cy="25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52" name="Arc 47"/>
              <p:cNvSpPr>
                <a:spLocks noChangeAspect="1"/>
              </p:cNvSpPr>
              <p:nvPr/>
            </p:nvSpPr>
            <p:spPr bwMode="auto">
              <a:xfrm rot="-1800000">
                <a:off x="3608" y="1732"/>
                <a:ext cx="80" cy="83"/>
              </a:xfrm>
              <a:custGeom>
                <a:avLst/>
                <a:gdLst>
                  <a:gd name="T0" fmla="*/ 0 w 21600"/>
                  <a:gd name="T1" fmla="*/ 0 h 21894"/>
                  <a:gd name="T2" fmla="*/ 0 w 21600"/>
                  <a:gd name="T3" fmla="*/ 0 h 21894"/>
                  <a:gd name="T4" fmla="*/ 0 w 21600"/>
                  <a:gd name="T5" fmla="*/ 0 h 21894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894"/>
                  <a:gd name="T11" fmla="*/ 21600 w 21600"/>
                  <a:gd name="T12" fmla="*/ 21894 h 218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894" fill="none" extrusionOk="0">
                    <a:moveTo>
                      <a:pt x="21600" y="21894"/>
                    </a:moveTo>
                    <a:cubicBezTo>
                      <a:pt x="9670" y="21894"/>
                      <a:pt x="0" y="12223"/>
                      <a:pt x="0" y="294"/>
                    </a:cubicBezTo>
                    <a:cubicBezTo>
                      <a:pt x="-1" y="195"/>
                      <a:pt x="0" y="97"/>
                      <a:pt x="2" y="0"/>
                    </a:cubicBezTo>
                  </a:path>
                  <a:path w="21600" h="21894" stroke="0" extrusionOk="0">
                    <a:moveTo>
                      <a:pt x="21600" y="21894"/>
                    </a:moveTo>
                    <a:cubicBezTo>
                      <a:pt x="9670" y="21894"/>
                      <a:pt x="0" y="12223"/>
                      <a:pt x="0" y="294"/>
                    </a:cubicBezTo>
                    <a:cubicBezTo>
                      <a:pt x="-1" y="195"/>
                      <a:pt x="0" y="97"/>
                      <a:pt x="2" y="0"/>
                    </a:cubicBezTo>
                    <a:lnTo>
                      <a:pt x="21600" y="294"/>
                    </a:lnTo>
                    <a:lnTo>
                      <a:pt x="21600" y="2189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53" name="Line 48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493" y="1777"/>
                <a:ext cx="51" cy="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54" name="Line 49"/>
              <p:cNvSpPr>
                <a:spLocks noChangeAspect="1" noChangeShapeType="1"/>
              </p:cNvSpPr>
              <p:nvPr/>
            </p:nvSpPr>
            <p:spPr bwMode="auto">
              <a:xfrm>
                <a:off x="3528" y="1739"/>
                <a:ext cx="47" cy="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55" name="Line 50"/>
              <p:cNvSpPr>
                <a:spLocks noChangeAspect="1" noChangeShapeType="1"/>
              </p:cNvSpPr>
              <p:nvPr/>
            </p:nvSpPr>
            <p:spPr bwMode="auto">
              <a:xfrm>
                <a:off x="3570" y="1703"/>
                <a:ext cx="38" cy="1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56" name="Line 51"/>
              <p:cNvSpPr>
                <a:spLocks noChangeAspect="1" noChangeShapeType="1"/>
              </p:cNvSpPr>
              <p:nvPr/>
            </p:nvSpPr>
            <p:spPr bwMode="auto">
              <a:xfrm>
                <a:off x="3604" y="1681"/>
                <a:ext cx="34" cy="1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57" name="Line 52"/>
              <p:cNvSpPr>
                <a:spLocks noChangeAspect="1" noChangeShapeType="1"/>
              </p:cNvSpPr>
              <p:nvPr/>
            </p:nvSpPr>
            <p:spPr bwMode="auto">
              <a:xfrm>
                <a:off x="3644" y="1658"/>
                <a:ext cx="34" cy="1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58" name="Line 53"/>
              <p:cNvSpPr>
                <a:spLocks noChangeAspect="1" noChangeShapeType="1"/>
              </p:cNvSpPr>
              <p:nvPr/>
            </p:nvSpPr>
            <p:spPr bwMode="auto">
              <a:xfrm>
                <a:off x="3693" y="1844"/>
                <a:ext cx="25" cy="3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59" name="Line 54"/>
              <p:cNvSpPr>
                <a:spLocks noChangeAspect="1" noChangeShapeType="1"/>
              </p:cNvSpPr>
              <p:nvPr/>
            </p:nvSpPr>
            <p:spPr bwMode="auto">
              <a:xfrm>
                <a:off x="3706" y="1815"/>
                <a:ext cx="23" cy="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0" name="Line 55"/>
              <p:cNvSpPr>
                <a:spLocks noChangeAspect="1" noChangeShapeType="1"/>
              </p:cNvSpPr>
              <p:nvPr/>
            </p:nvSpPr>
            <p:spPr bwMode="auto">
              <a:xfrm>
                <a:off x="3712" y="1770"/>
                <a:ext cx="30" cy="4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1" name="Line 56"/>
              <p:cNvSpPr>
                <a:spLocks noChangeAspect="1" noChangeShapeType="1"/>
              </p:cNvSpPr>
              <p:nvPr/>
            </p:nvSpPr>
            <p:spPr bwMode="auto">
              <a:xfrm>
                <a:off x="3722" y="1736"/>
                <a:ext cx="29" cy="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2" name="Line 57"/>
              <p:cNvSpPr>
                <a:spLocks noChangeAspect="1" noChangeShapeType="1"/>
              </p:cNvSpPr>
              <p:nvPr/>
            </p:nvSpPr>
            <p:spPr bwMode="auto">
              <a:xfrm>
                <a:off x="3680" y="1630"/>
                <a:ext cx="28" cy="1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3" name="Line 58"/>
              <p:cNvSpPr>
                <a:spLocks noChangeAspect="1" noChangeShapeType="1"/>
              </p:cNvSpPr>
              <p:nvPr/>
            </p:nvSpPr>
            <p:spPr bwMode="auto">
              <a:xfrm>
                <a:off x="3738" y="1700"/>
                <a:ext cx="20" cy="2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364" name="Line 59"/>
              <p:cNvSpPr>
                <a:spLocks noChangeAspect="1" noChangeShapeType="1"/>
              </p:cNvSpPr>
              <p:nvPr/>
            </p:nvSpPr>
            <p:spPr bwMode="auto">
              <a:xfrm>
                <a:off x="3741" y="1664"/>
                <a:ext cx="18" cy="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56331" name="Object 60"/>
            <p:cNvGraphicFramePr>
              <a:graphicFrameLocks noChangeAspect="1"/>
            </p:cNvGraphicFramePr>
            <p:nvPr/>
          </p:nvGraphicFramePr>
          <p:xfrm>
            <a:off x="2144" y="1861"/>
            <a:ext cx="238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458" name="Equation" r:id="rId4" imgW="126725" imgH="177415" progId="Equation.3">
                    <p:embed/>
                  </p:oleObj>
                </mc:Choice>
                <mc:Fallback>
                  <p:oleObj name="Equation" r:id="rId4" imgW="126725" imgH="177415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44" y="1861"/>
                          <a:ext cx="238" cy="3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332" name="Object 61"/>
            <p:cNvGraphicFramePr>
              <a:graphicFrameLocks noChangeAspect="1"/>
            </p:cNvGraphicFramePr>
            <p:nvPr/>
          </p:nvGraphicFramePr>
          <p:xfrm>
            <a:off x="1668" y="2331"/>
            <a:ext cx="288" cy="3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459" name="Equation" r:id="rId6" imgW="152268" imgH="203024" progId="Equation.3">
                    <p:embed/>
                  </p:oleObj>
                </mc:Choice>
                <mc:Fallback>
                  <p:oleObj name="Equation" r:id="rId6" imgW="152268" imgH="203024" progId="Equation.3">
                    <p:embed/>
                    <p:pic>
                      <p:nvPicPr>
                        <p:cNvPr id="0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68" y="2331"/>
                          <a:ext cx="288" cy="3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33" name="Line 62"/>
            <p:cNvSpPr>
              <a:spLocks noChangeAspect="1" noChangeShapeType="1"/>
            </p:cNvSpPr>
            <p:nvPr/>
          </p:nvSpPr>
          <p:spPr bwMode="auto">
            <a:xfrm flipV="1">
              <a:off x="2965" y="1903"/>
              <a:ext cx="315" cy="118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4" name="Arc 63"/>
            <p:cNvSpPr>
              <a:spLocks noChangeAspect="1"/>
            </p:cNvSpPr>
            <p:nvPr/>
          </p:nvSpPr>
          <p:spPr bwMode="auto">
            <a:xfrm>
              <a:off x="2670" y="2777"/>
              <a:ext cx="365" cy="240"/>
            </a:xfrm>
            <a:custGeom>
              <a:avLst/>
              <a:gdLst>
                <a:gd name="T0" fmla="*/ 0 w 32330"/>
                <a:gd name="T1" fmla="*/ 0 h 21600"/>
                <a:gd name="T2" fmla="*/ 0 w 32330"/>
                <a:gd name="T3" fmla="*/ 0 h 21600"/>
                <a:gd name="T4" fmla="*/ 0 w 32330"/>
                <a:gd name="T5" fmla="*/ 0 h 21600"/>
                <a:gd name="T6" fmla="*/ 0 60000 65536"/>
                <a:gd name="T7" fmla="*/ 0 60000 65536"/>
                <a:gd name="T8" fmla="*/ 0 60000 65536"/>
                <a:gd name="T9" fmla="*/ 0 w 32330"/>
                <a:gd name="T10" fmla="*/ 0 h 21600"/>
                <a:gd name="T11" fmla="*/ 32330 w 3233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2330" h="21600" fill="none" extrusionOk="0">
                  <a:moveTo>
                    <a:pt x="-1" y="20429"/>
                  </a:moveTo>
                  <a:cubicBezTo>
                    <a:pt x="621" y="8972"/>
                    <a:pt x="10093" y="-1"/>
                    <a:pt x="21568" y="0"/>
                  </a:cubicBezTo>
                  <a:cubicBezTo>
                    <a:pt x="25344" y="0"/>
                    <a:pt x="29055" y="990"/>
                    <a:pt x="32330" y="2871"/>
                  </a:cubicBezTo>
                </a:path>
                <a:path w="32330" h="21600" stroke="0" extrusionOk="0">
                  <a:moveTo>
                    <a:pt x="-1" y="20429"/>
                  </a:moveTo>
                  <a:cubicBezTo>
                    <a:pt x="621" y="8972"/>
                    <a:pt x="10093" y="-1"/>
                    <a:pt x="21568" y="0"/>
                  </a:cubicBezTo>
                  <a:cubicBezTo>
                    <a:pt x="25344" y="0"/>
                    <a:pt x="29055" y="990"/>
                    <a:pt x="32330" y="2871"/>
                  </a:cubicBezTo>
                  <a:lnTo>
                    <a:pt x="21568" y="21600"/>
                  </a:lnTo>
                  <a:lnTo>
                    <a:pt x="-1" y="2042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5" name="Line 64"/>
            <p:cNvSpPr>
              <a:spLocks noChangeAspect="1" noChangeShapeType="1"/>
            </p:cNvSpPr>
            <p:nvPr/>
          </p:nvSpPr>
          <p:spPr bwMode="auto">
            <a:xfrm>
              <a:off x="2691" y="2799"/>
              <a:ext cx="43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6" name="Line 65"/>
            <p:cNvSpPr>
              <a:spLocks noChangeAspect="1" noChangeShapeType="1"/>
            </p:cNvSpPr>
            <p:nvPr/>
          </p:nvSpPr>
          <p:spPr bwMode="auto">
            <a:xfrm>
              <a:off x="2674" y="2816"/>
              <a:ext cx="43" cy="1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7" name="Line 66"/>
            <p:cNvSpPr>
              <a:spLocks noChangeAspect="1" noChangeShapeType="1"/>
            </p:cNvSpPr>
            <p:nvPr/>
          </p:nvSpPr>
          <p:spPr bwMode="auto">
            <a:xfrm>
              <a:off x="2874" y="2722"/>
              <a:ext cx="44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38" name="Line 67"/>
            <p:cNvSpPr>
              <a:spLocks noChangeAspect="1" noChangeShapeType="1"/>
            </p:cNvSpPr>
            <p:nvPr/>
          </p:nvSpPr>
          <p:spPr bwMode="auto">
            <a:xfrm>
              <a:off x="2899" y="2717"/>
              <a:ext cx="42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6339" name="Object 68"/>
            <p:cNvGraphicFramePr>
              <a:graphicFrameLocks noChangeAspect="1"/>
            </p:cNvGraphicFramePr>
            <p:nvPr/>
          </p:nvGraphicFramePr>
          <p:xfrm>
            <a:off x="3056" y="1845"/>
            <a:ext cx="214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460" name="Equation" r:id="rId8" imgW="114102" imgH="177492" progId="Equation.3">
                    <p:embed/>
                  </p:oleObj>
                </mc:Choice>
                <mc:Fallback>
                  <p:oleObj name="Equation" r:id="rId8" imgW="114102" imgH="177492" progId="Equation.3">
                    <p:embed/>
                    <p:pic>
                      <p:nvPicPr>
                        <p:cNvPr id="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56" y="1845"/>
                          <a:ext cx="214" cy="3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40" name="Line 69"/>
            <p:cNvSpPr>
              <a:spLocks noChangeAspect="1" noChangeShapeType="1"/>
            </p:cNvSpPr>
            <p:nvPr/>
          </p:nvSpPr>
          <p:spPr bwMode="auto">
            <a:xfrm flipV="1">
              <a:off x="2974" y="1987"/>
              <a:ext cx="529" cy="1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6341" name="Object 70"/>
            <p:cNvGraphicFramePr>
              <a:graphicFrameLocks noChangeAspect="1"/>
            </p:cNvGraphicFramePr>
            <p:nvPr/>
          </p:nvGraphicFramePr>
          <p:xfrm>
            <a:off x="3477" y="1966"/>
            <a:ext cx="237" cy="3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461" name="Equation" r:id="rId10" imgW="126725" imgH="177415" progId="Equation.3">
                    <p:embed/>
                  </p:oleObj>
                </mc:Choice>
                <mc:Fallback>
                  <p:oleObj name="Equation" r:id="rId10" imgW="126725" imgH="177415" progId="Equation.3">
                    <p:embed/>
                    <p:pic>
                      <p:nvPicPr>
                        <p:cNvPr id="0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7" y="1966"/>
                          <a:ext cx="237" cy="3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42" name="Oval 71"/>
            <p:cNvSpPr>
              <a:spLocks noChangeArrowheads="1"/>
            </p:cNvSpPr>
            <p:nvPr/>
          </p:nvSpPr>
          <p:spPr bwMode="auto">
            <a:xfrm>
              <a:off x="2909" y="3030"/>
              <a:ext cx="105" cy="105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aphicFrame>
          <p:nvGraphicFramePr>
            <p:cNvPr id="56343" name="Object 72"/>
            <p:cNvGraphicFramePr>
              <a:graphicFrameLocks noChangeAspect="1"/>
            </p:cNvGraphicFramePr>
            <p:nvPr/>
          </p:nvGraphicFramePr>
          <p:xfrm>
            <a:off x="2907" y="3127"/>
            <a:ext cx="310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462" name="Equation" r:id="rId12" imgW="165028" imgH="228501" progId="Equation.3">
                    <p:embed/>
                  </p:oleObj>
                </mc:Choice>
                <mc:Fallback>
                  <p:oleObj name="Equation" r:id="rId12" imgW="165028" imgH="228501" progId="Equation.3">
                    <p:embed/>
                    <p:pic>
                      <p:nvPicPr>
                        <p:cNvPr id="0" name="Object 7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07" y="3127"/>
                          <a:ext cx="310" cy="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44" name="Freeform 73"/>
            <p:cNvSpPr>
              <a:spLocks/>
            </p:cNvSpPr>
            <p:nvPr/>
          </p:nvSpPr>
          <p:spPr bwMode="auto">
            <a:xfrm>
              <a:off x="3163" y="2406"/>
              <a:ext cx="103" cy="40"/>
            </a:xfrm>
            <a:custGeom>
              <a:avLst/>
              <a:gdLst>
                <a:gd name="T0" fmla="*/ 0 w 78"/>
                <a:gd name="T1" fmla="*/ 126 h 31"/>
                <a:gd name="T2" fmla="*/ 2200 w 78"/>
                <a:gd name="T3" fmla="*/ 126 h 31"/>
                <a:gd name="T4" fmla="*/ 3836 w 78"/>
                <a:gd name="T5" fmla="*/ 1101 h 31"/>
                <a:gd name="T6" fmla="*/ 0 60000 65536"/>
                <a:gd name="T7" fmla="*/ 0 60000 65536"/>
                <a:gd name="T8" fmla="*/ 0 60000 65536"/>
                <a:gd name="T9" fmla="*/ 0 w 78"/>
                <a:gd name="T10" fmla="*/ 0 h 31"/>
                <a:gd name="T11" fmla="*/ 78 w 78"/>
                <a:gd name="T12" fmla="*/ 31 h 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8" h="31">
                  <a:moveTo>
                    <a:pt x="0" y="4"/>
                  </a:moveTo>
                  <a:cubicBezTo>
                    <a:pt x="7" y="4"/>
                    <a:pt x="32" y="0"/>
                    <a:pt x="45" y="4"/>
                  </a:cubicBezTo>
                  <a:cubicBezTo>
                    <a:pt x="58" y="8"/>
                    <a:pt x="71" y="26"/>
                    <a:pt x="78" y="3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56345" name="Object 74"/>
            <p:cNvGraphicFramePr>
              <a:graphicFrameLocks noChangeAspect="1"/>
            </p:cNvGraphicFramePr>
            <p:nvPr/>
          </p:nvGraphicFramePr>
          <p:xfrm>
            <a:off x="3162" y="2163"/>
            <a:ext cx="233" cy="2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463" name="Equation" r:id="rId14" imgW="152334" imgH="139639" progId="Equation.3">
                    <p:embed/>
                  </p:oleObj>
                </mc:Choice>
                <mc:Fallback>
                  <p:oleObj name="Equation" r:id="rId14" imgW="152334" imgH="139639" progId="Equation.3">
                    <p:embed/>
                    <p:pic>
                      <p:nvPicPr>
                        <p:cNvPr id="0" name="Object 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2" y="2163"/>
                          <a:ext cx="233" cy="2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6346" name="Freeform 75"/>
            <p:cNvSpPr>
              <a:spLocks/>
            </p:cNvSpPr>
            <p:nvPr/>
          </p:nvSpPr>
          <p:spPr bwMode="auto">
            <a:xfrm>
              <a:off x="2864" y="1277"/>
              <a:ext cx="1079" cy="1846"/>
            </a:xfrm>
            <a:custGeom>
              <a:avLst/>
              <a:gdLst>
                <a:gd name="T0" fmla="*/ 109 w 1079"/>
                <a:gd name="T1" fmla="*/ 1786 h 1846"/>
                <a:gd name="T2" fmla="*/ 218 w 1079"/>
                <a:gd name="T3" fmla="*/ 730 h 1846"/>
                <a:gd name="T4" fmla="*/ 624 w 1079"/>
                <a:gd name="T5" fmla="*/ 179 h 1846"/>
                <a:gd name="T6" fmla="*/ 962 w 1079"/>
                <a:gd name="T7" fmla="*/ 32 h 1846"/>
                <a:gd name="T8" fmla="*/ 1064 w 1079"/>
                <a:gd name="T9" fmla="*/ 371 h 1846"/>
                <a:gd name="T10" fmla="*/ 871 w 1079"/>
                <a:gd name="T11" fmla="*/ 1088 h 1846"/>
                <a:gd name="T12" fmla="*/ 109 w 1079"/>
                <a:gd name="T13" fmla="*/ 1786 h 18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79"/>
                <a:gd name="T22" fmla="*/ 0 h 1846"/>
                <a:gd name="T23" fmla="*/ 1079 w 1079"/>
                <a:gd name="T24" fmla="*/ 1846 h 18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79" h="1846">
                  <a:moveTo>
                    <a:pt x="109" y="1786"/>
                  </a:moveTo>
                  <a:cubicBezTo>
                    <a:pt x="0" y="1725"/>
                    <a:pt x="132" y="998"/>
                    <a:pt x="218" y="730"/>
                  </a:cubicBezTo>
                  <a:cubicBezTo>
                    <a:pt x="304" y="462"/>
                    <a:pt x="500" y="295"/>
                    <a:pt x="624" y="179"/>
                  </a:cubicBezTo>
                  <a:cubicBezTo>
                    <a:pt x="748" y="63"/>
                    <a:pt x="889" y="0"/>
                    <a:pt x="962" y="32"/>
                  </a:cubicBezTo>
                  <a:cubicBezTo>
                    <a:pt x="1019" y="61"/>
                    <a:pt x="1079" y="195"/>
                    <a:pt x="1064" y="371"/>
                  </a:cubicBezTo>
                  <a:cubicBezTo>
                    <a:pt x="1049" y="547"/>
                    <a:pt x="1030" y="852"/>
                    <a:pt x="871" y="1088"/>
                  </a:cubicBezTo>
                  <a:cubicBezTo>
                    <a:pt x="712" y="1324"/>
                    <a:pt x="218" y="1846"/>
                    <a:pt x="109" y="1786"/>
                  </a:cubicBezTo>
                  <a:close/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6347" name="Line 77"/>
            <p:cNvSpPr>
              <a:spLocks noChangeShapeType="1"/>
            </p:cNvSpPr>
            <p:nvPr/>
          </p:nvSpPr>
          <p:spPr bwMode="auto">
            <a:xfrm flipV="1">
              <a:off x="2960" y="1576"/>
              <a:ext cx="400" cy="14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56348" name="Text Box 78"/>
            <p:cNvSpPr txBox="1">
              <a:spLocks noChangeArrowheads="1"/>
            </p:cNvSpPr>
            <p:nvPr/>
          </p:nvSpPr>
          <p:spPr bwMode="auto">
            <a:xfrm>
              <a:off x="3940" y="1458"/>
              <a:ext cx="737" cy="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luz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refletida</a:t>
              </a:r>
              <a:endParaRPr lang="en-US" altLang="en-US" sz="2400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0"/>
            <a:ext cx="8120063" cy="1143000"/>
          </a:xfrm>
        </p:spPr>
        <p:txBody>
          <a:bodyPr/>
          <a:lstStyle/>
          <a:p>
            <a:r>
              <a:rPr lang="en-US" altLang="en-US"/>
              <a:t>Cálculo da reflexão de um vetor sobre outros</a:t>
            </a:r>
          </a:p>
        </p:txBody>
      </p:sp>
      <p:grpSp>
        <p:nvGrpSpPr>
          <p:cNvPr id="57348" name="Group 6"/>
          <p:cNvGrpSpPr>
            <a:grpSpLocks/>
          </p:cNvGrpSpPr>
          <p:nvPr/>
        </p:nvGrpSpPr>
        <p:grpSpPr bwMode="auto">
          <a:xfrm>
            <a:off x="835025" y="1673225"/>
            <a:ext cx="490538" cy="639763"/>
            <a:chOff x="305" y="2142"/>
            <a:chExt cx="232" cy="414"/>
          </a:xfrm>
        </p:grpSpPr>
        <p:grpSp>
          <p:nvGrpSpPr>
            <p:cNvPr id="57378" name="Group 7"/>
            <p:cNvGrpSpPr>
              <a:grpSpLocks/>
            </p:cNvGrpSpPr>
            <p:nvPr/>
          </p:nvGrpSpPr>
          <p:grpSpPr bwMode="auto">
            <a:xfrm>
              <a:off x="363" y="2229"/>
              <a:ext cx="122" cy="327"/>
              <a:chOff x="363" y="2229"/>
              <a:chExt cx="122" cy="327"/>
            </a:xfrm>
          </p:grpSpPr>
          <p:sp>
            <p:nvSpPr>
              <p:cNvPr id="57405" name="Freeform 8"/>
              <p:cNvSpPr>
                <a:spLocks/>
              </p:cNvSpPr>
              <p:nvPr/>
            </p:nvSpPr>
            <p:spPr bwMode="auto">
              <a:xfrm>
                <a:off x="363" y="2229"/>
                <a:ext cx="122" cy="251"/>
              </a:xfrm>
              <a:custGeom>
                <a:avLst/>
                <a:gdLst>
                  <a:gd name="T0" fmla="*/ 19 w 122"/>
                  <a:gd name="T1" fmla="*/ 164 h 251"/>
                  <a:gd name="T2" fmla="*/ 13 w 122"/>
                  <a:gd name="T3" fmla="*/ 150 h 251"/>
                  <a:gd name="T4" fmla="*/ 7 w 122"/>
                  <a:gd name="T5" fmla="*/ 133 h 251"/>
                  <a:gd name="T6" fmla="*/ 2 w 122"/>
                  <a:gd name="T7" fmla="*/ 119 h 251"/>
                  <a:gd name="T8" fmla="*/ 0 w 122"/>
                  <a:gd name="T9" fmla="*/ 102 h 251"/>
                  <a:gd name="T10" fmla="*/ 0 w 122"/>
                  <a:gd name="T11" fmla="*/ 86 h 251"/>
                  <a:gd name="T12" fmla="*/ 2 w 122"/>
                  <a:gd name="T13" fmla="*/ 65 h 251"/>
                  <a:gd name="T14" fmla="*/ 7 w 122"/>
                  <a:gd name="T15" fmla="*/ 47 h 251"/>
                  <a:gd name="T16" fmla="*/ 16 w 122"/>
                  <a:gd name="T17" fmla="*/ 30 h 251"/>
                  <a:gd name="T18" fmla="*/ 27 w 122"/>
                  <a:gd name="T19" fmla="*/ 17 h 251"/>
                  <a:gd name="T20" fmla="*/ 36 w 122"/>
                  <a:gd name="T21" fmla="*/ 9 h 251"/>
                  <a:gd name="T22" fmla="*/ 47 w 122"/>
                  <a:gd name="T23" fmla="*/ 3 h 251"/>
                  <a:gd name="T24" fmla="*/ 62 w 122"/>
                  <a:gd name="T25" fmla="*/ 0 h 251"/>
                  <a:gd name="T26" fmla="*/ 76 w 122"/>
                  <a:gd name="T27" fmla="*/ 3 h 251"/>
                  <a:gd name="T28" fmla="*/ 85 w 122"/>
                  <a:gd name="T29" fmla="*/ 8 h 251"/>
                  <a:gd name="T30" fmla="*/ 95 w 122"/>
                  <a:gd name="T31" fmla="*/ 16 h 251"/>
                  <a:gd name="T32" fmla="*/ 102 w 122"/>
                  <a:gd name="T33" fmla="*/ 25 h 251"/>
                  <a:gd name="T34" fmla="*/ 109 w 122"/>
                  <a:gd name="T35" fmla="*/ 36 h 251"/>
                  <a:gd name="T36" fmla="*/ 113 w 122"/>
                  <a:gd name="T37" fmla="*/ 47 h 251"/>
                  <a:gd name="T38" fmla="*/ 117 w 122"/>
                  <a:gd name="T39" fmla="*/ 58 h 251"/>
                  <a:gd name="T40" fmla="*/ 119 w 122"/>
                  <a:gd name="T41" fmla="*/ 71 h 251"/>
                  <a:gd name="T42" fmla="*/ 121 w 122"/>
                  <a:gd name="T43" fmla="*/ 87 h 251"/>
                  <a:gd name="T44" fmla="*/ 120 w 122"/>
                  <a:gd name="T45" fmla="*/ 103 h 251"/>
                  <a:gd name="T46" fmla="*/ 117 w 122"/>
                  <a:gd name="T47" fmla="*/ 117 h 251"/>
                  <a:gd name="T48" fmla="*/ 113 w 122"/>
                  <a:gd name="T49" fmla="*/ 134 h 251"/>
                  <a:gd name="T50" fmla="*/ 107 w 122"/>
                  <a:gd name="T51" fmla="*/ 152 h 251"/>
                  <a:gd name="T52" fmla="*/ 103 w 122"/>
                  <a:gd name="T53" fmla="*/ 164 h 251"/>
                  <a:gd name="T54" fmla="*/ 99 w 122"/>
                  <a:gd name="T55" fmla="*/ 179 h 251"/>
                  <a:gd name="T56" fmla="*/ 96 w 122"/>
                  <a:gd name="T57" fmla="*/ 197 h 251"/>
                  <a:gd name="T58" fmla="*/ 93 w 122"/>
                  <a:gd name="T59" fmla="*/ 212 h 251"/>
                  <a:gd name="T60" fmla="*/ 91 w 122"/>
                  <a:gd name="T61" fmla="*/ 229 h 251"/>
                  <a:gd name="T62" fmla="*/ 91 w 122"/>
                  <a:gd name="T63" fmla="*/ 250 h 251"/>
                  <a:gd name="T64" fmla="*/ 34 w 122"/>
                  <a:gd name="T65" fmla="*/ 250 h 251"/>
                  <a:gd name="T66" fmla="*/ 34 w 122"/>
                  <a:gd name="T67" fmla="*/ 233 h 251"/>
                  <a:gd name="T68" fmla="*/ 31 w 122"/>
                  <a:gd name="T69" fmla="*/ 211 h 251"/>
                  <a:gd name="T70" fmla="*/ 28 w 122"/>
                  <a:gd name="T71" fmla="*/ 195 h 251"/>
                  <a:gd name="T72" fmla="*/ 23 w 122"/>
                  <a:gd name="T73" fmla="*/ 179 h 251"/>
                  <a:gd name="T74" fmla="*/ 19 w 122"/>
                  <a:gd name="T75" fmla="*/ 164 h 25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2"/>
                  <a:gd name="T115" fmla="*/ 0 h 251"/>
                  <a:gd name="T116" fmla="*/ 122 w 122"/>
                  <a:gd name="T117" fmla="*/ 251 h 25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2" h="251">
                    <a:moveTo>
                      <a:pt x="19" y="164"/>
                    </a:moveTo>
                    <a:lnTo>
                      <a:pt x="13" y="150"/>
                    </a:lnTo>
                    <a:lnTo>
                      <a:pt x="7" y="133"/>
                    </a:lnTo>
                    <a:lnTo>
                      <a:pt x="2" y="119"/>
                    </a:lnTo>
                    <a:lnTo>
                      <a:pt x="0" y="102"/>
                    </a:lnTo>
                    <a:lnTo>
                      <a:pt x="0" y="86"/>
                    </a:lnTo>
                    <a:lnTo>
                      <a:pt x="2" y="65"/>
                    </a:lnTo>
                    <a:lnTo>
                      <a:pt x="7" y="47"/>
                    </a:lnTo>
                    <a:lnTo>
                      <a:pt x="16" y="30"/>
                    </a:lnTo>
                    <a:lnTo>
                      <a:pt x="27" y="17"/>
                    </a:lnTo>
                    <a:lnTo>
                      <a:pt x="36" y="9"/>
                    </a:lnTo>
                    <a:lnTo>
                      <a:pt x="47" y="3"/>
                    </a:lnTo>
                    <a:lnTo>
                      <a:pt x="62" y="0"/>
                    </a:lnTo>
                    <a:lnTo>
                      <a:pt x="76" y="3"/>
                    </a:lnTo>
                    <a:lnTo>
                      <a:pt x="85" y="8"/>
                    </a:lnTo>
                    <a:lnTo>
                      <a:pt x="95" y="16"/>
                    </a:lnTo>
                    <a:lnTo>
                      <a:pt x="102" y="25"/>
                    </a:lnTo>
                    <a:lnTo>
                      <a:pt x="109" y="36"/>
                    </a:lnTo>
                    <a:lnTo>
                      <a:pt x="113" y="47"/>
                    </a:lnTo>
                    <a:lnTo>
                      <a:pt x="117" y="58"/>
                    </a:lnTo>
                    <a:lnTo>
                      <a:pt x="119" y="71"/>
                    </a:lnTo>
                    <a:lnTo>
                      <a:pt x="121" y="87"/>
                    </a:lnTo>
                    <a:lnTo>
                      <a:pt x="120" y="103"/>
                    </a:lnTo>
                    <a:lnTo>
                      <a:pt x="117" y="117"/>
                    </a:lnTo>
                    <a:lnTo>
                      <a:pt x="113" y="134"/>
                    </a:lnTo>
                    <a:lnTo>
                      <a:pt x="107" y="152"/>
                    </a:lnTo>
                    <a:lnTo>
                      <a:pt x="103" y="164"/>
                    </a:lnTo>
                    <a:lnTo>
                      <a:pt x="99" y="179"/>
                    </a:lnTo>
                    <a:lnTo>
                      <a:pt x="96" y="197"/>
                    </a:lnTo>
                    <a:lnTo>
                      <a:pt x="93" y="212"/>
                    </a:lnTo>
                    <a:lnTo>
                      <a:pt x="91" y="229"/>
                    </a:lnTo>
                    <a:lnTo>
                      <a:pt x="91" y="250"/>
                    </a:lnTo>
                    <a:lnTo>
                      <a:pt x="34" y="250"/>
                    </a:lnTo>
                    <a:lnTo>
                      <a:pt x="34" y="233"/>
                    </a:lnTo>
                    <a:lnTo>
                      <a:pt x="31" y="211"/>
                    </a:lnTo>
                    <a:lnTo>
                      <a:pt x="28" y="195"/>
                    </a:lnTo>
                    <a:lnTo>
                      <a:pt x="23" y="179"/>
                    </a:lnTo>
                    <a:lnTo>
                      <a:pt x="19" y="164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7406" name="Group 9"/>
              <p:cNvGrpSpPr>
                <a:grpSpLocks/>
              </p:cNvGrpSpPr>
              <p:nvPr/>
            </p:nvGrpSpPr>
            <p:grpSpPr bwMode="auto">
              <a:xfrm>
                <a:off x="397" y="2476"/>
                <a:ext cx="58" cy="80"/>
                <a:chOff x="397" y="2476"/>
                <a:chExt cx="58" cy="80"/>
              </a:xfrm>
            </p:grpSpPr>
            <p:sp>
              <p:nvSpPr>
                <p:cNvPr id="57407" name="Oval 10"/>
                <p:cNvSpPr>
                  <a:spLocks noChangeArrowheads="1"/>
                </p:cNvSpPr>
                <p:nvPr/>
              </p:nvSpPr>
              <p:spPr bwMode="auto">
                <a:xfrm>
                  <a:off x="410" y="2552"/>
                  <a:ext cx="31" cy="4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7408" name="Freeform 11"/>
                <p:cNvSpPr>
                  <a:spLocks/>
                </p:cNvSpPr>
                <p:nvPr/>
              </p:nvSpPr>
              <p:spPr bwMode="auto">
                <a:xfrm>
                  <a:off x="397" y="2476"/>
                  <a:ext cx="58" cy="24"/>
                </a:xfrm>
                <a:custGeom>
                  <a:avLst/>
                  <a:gdLst>
                    <a:gd name="T0" fmla="*/ 0 w 58"/>
                    <a:gd name="T1" fmla="*/ 0 h 24"/>
                    <a:gd name="T2" fmla="*/ 0 w 58"/>
                    <a:gd name="T3" fmla="*/ 23 h 24"/>
                    <a:gd name="T4" fmla="*/ 12 w 58"/>
                    <a:gd name="T5" fmla="*/ 23 h 24"/>
                    <a:gd name="T6" fmla="*/ 57 w 58"/>
                    <a:gd name="T7" fmla="*/ 8 h 24"/>
                    <a:gd name="T8" fmla="*/ 57 w 58"/>
                    <a:gd name="T9" fmla="*/ 0 h 24"/>
                    <a:gd name="T10" fmla="*/ 0 w 58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8"/>
                    <a:gd name="T19" fmla="*/ 0 h 24"/>
                    <a:gd name="T20" fmla="*/ 58 w 58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8" h="24">
                      <a:moveTo>
                        <a:pt x="0" y="0"/>
                      </a:moveTo>
                      <a:lnTo>
                        <a:pt x="0" y="23"/>
                      </a:lnTo>
                      <a:lnTo>
                        <a:pt x="12" y="23"/>
                      </a:lnTo>
                      <a:lnTo>
                        <a:pt x="57" y="8"/>
                      </a:lnTo>
                      <a:lnTo>
                        <a:pt x="57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409" name="Freeform 12"/>
                <p:cNvSpPr>
                  <a:spLocks/>
                </p:cNvSpPr>
                <p:nvPr/>
              </p:nvSpPr>
              <p:spPr bwMode="auto">
                <a:xfrm>
                  <a:off x="397" y="2483"/>
                  <a:ext cx="58" cy="32"/>
                </a:xfrm>
                <a:custGeom>
                  <a:avLst/>
                  <a:gdLst>
                    <a:gd name="T0" fmla="*/ 12 w 58"/>
                    <a:gd name="T1" fmla="*/ 16 h 32"/>
                    <a:gd name="T2" fmla="*/ 0 w 58"/>
                    <a:gd name="T3" fmla="*/ 16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6 h 32"/>
                    <a:gd name="T10" fmla="*/ 57 w 58"/>
                    <a:gd name="T11" fmla="*/ 0 h 32"/>
                    <a:gd name="T12" fmla="*/ 12 w 58"/>
                    <a:gd name="T13" fmla="*/ 16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6"/>
                      </a:moveTo>
                      <a:lnTo>
                        <a:pt x="0" y="16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410" name="Freeform 13"/>
                <p:cNvSpPr>
                  <a:spLocks/>
                </p:cNvSpPr>
                <p:nvPr/>
              </p:nvSpPr>
              <p:spPr bwMode="auto">
                <a:xfrm>
                  <a:off x="397" y="2499"/>
                  <a:ext cx="58" cy="32"/>
                </a:xfrm>
                <a:custGeom>
                  <a:avLst/>
                  <a:gdLst>
                    <a:gd name="T0" fmla="*/ 12 w 58"/>
                    <a:gd name="T1" fmla="*/ 15 h 32"/>
                    <a:gd name="T2" fmla="*/ 0 w 58"/>
                    <a:gd name="T3" fmla="*/ 15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5 h 32"/>
                    <a:gd name="T10" fmla="*/ 57 w 58"/>
                    <a:gd name="T11" fmla="*/ 0 h 32"/>
                    <a:gd name="T12" fmla="*/ 12 w 58"/>
                    <a:gd name="T13" fmla="*/ 15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5"/>
                      </a:moveTo>
                      <a:lnTo>
                        <a:pt x="0" y="15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411" name="Freeform 14"/>
                <p:cNvSpPr>
                  <a:spLocks/>
                </p:cNvSpPr>
                <p:nvPr/>
              </p:nvSpPr>
              <p:spPr bwMode="auto">
                <a:xfrm>
                  <a:off x="397" y="2514"/>
                  <a:ext cx="58" cy="32"/>
                </a:xfrm>
                <a:custGeom>
                  <a:avLst/>
                  <a:gdLst>
                    <a:gd name="T0" fmla="*/ 12 w 58"/>
                    <a:gd name="T1" fmla="*/ 16 h 32"/>
                    <a:gd name="T2" fmla="*/ 11 w 58"/>
                    <a:gd name="T3" fmla="*/ 16 h 32"/>
                    <a:gd name="T4" fmla="*/ 0 w 58"/>
                    <a:gd name="T5" fmla="*/ 16 h 32"/>
                    <a:gd name="T6" fmla="*/ 0 w 58"/>
                    <a:gd name="T7" fmla="*/ 31 h 32"/>
                    <a:gd name="T8" fmla="*/ 12 w 58"/>
                    <a:gd name="T9" fmla="*/ 31 h 32"/>
                    <a:gd name="T10" fmla="*/ 57 w 58"/>
                    <a:gd name="T11" fmla="*/ 16 h 32"/>
                    <a:gd name="T12" fmla="*/ 57 w 58"/>
                    <a:gd name="T13" fmla="*/ 0 h 32"/>
                    <a:gd name="T14" fmla="*/ 12 w 58"/>
                    <a:gd name="T15" fmla="*/ 16 h 3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8"/>
                    <a:gd name="T25" fmla="*/ 0 h 32"/>
                    <a:gd name="T26" fmla="*/ 58 w 58"/>
                    <a:gd name="T27" fmla="*/ 32 h 3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8" h="32">
                      <a:moveTo>
                        <a:pt x="12" y="16"/>
                      </a:moveTo>
                      <a:lnTo>
                        <a:pt x="11" y="16"/>
                      </a:lnTo>
                      <a:lnTo>
                        <a:pt x="0" y="16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412" name="Freeform 15"/>
                <p:cNvSpPr>
                  <a:spLocks/>
                </p:cNvSpPr>
                <p:nvPr/>
              </p:nvSpPr>
              <p:spPr bwMode="auto">
                <a:xfrm>
                  <a:off x="397" y="2530"/>
                  <a:ext cx="58" cy="24"/>
                </a:xfrm>
                <a:custGeom>
                  <a:avLst/>
                  <a:gdLst>
                    <a:gd name="T0" fmla="*/ 12 w 58"/>
                    <a:gd name="T1" fmla="*/ 15 h 24"/>
                    <a:gd name="T2" fmla="*/ 0 w 58"/>
                    <a:gd name="T3" fmla="*/ 15 h 24"/>
                    <a:gd name="T4" fmla="*/ 6 w 58"/>
                    <a:gd name="T5" fmla="*/ 23 h 24"/>
                    <a:gd name="T6" fmla="*/ 51 w 58"/>
                    <a:gd name="T7" fmla="*/ 23 h 24"/>
                    <a:gd name="T8" fmla="*/ 57 w 58"/>
                    <a:gd name="T9" fmla="*/ 15 h 24"/>
                    <a:gd name="T10" fmla="*/ 57 w 58"/>
                    <a:gd name="T11" fmla="*/ 0 h 24"/>
                    <a:gd name="T12" fmla="*/ 12 w 58"/>
                    <a:gd name="T13" fmla="*/ 15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24"/>
                    <a:gd name="T23" fmla="*/ 58 w 58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24">
                      <a:moveTo>
                        <a:pt x="12" y="15"/>
                      </a:moveTo>
                      <a:lnTo>
                        <a:pt x="0" y="15"/>
                      </a:lnTo>
                      <a:lnTo>
                        <a:pt x="6" y="23"/>
                      </a:lnTo>
                      <a:lnTo>
                        <a:pt x="51" y="23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57379" name="Group 16"/>
            <p:cNvGrpSpPr>
              <a:grpSpLocks/>
            </p:cNvGrpSpPr>
            <p:nvPr/>
          </p:nvGrpSpPr>
          <p:grpSpPr bwMode="auto">
            <a:xfrm>
              <a:off x="305" y="2142"/>
              <a:ext cx="232" cy="272"/>
              <a:chOff x="305" y="2142"/>
              <a:chExt cx="232" cy="272"/>
            </a:xfrm>
          </p:grpSpPr>
          <p:sp>
            <p:nvSpPr>
              <p:cNvPr id="57380" name="Line 17"/>
              <p:cNvSpPr>
                <a:spLocks noChangeShapeType="1"/>
              </p:cNvSpPr>
              <p:nvPr/>
            </p:nvSpPr>
            <p:spPr bwMode="auto">
              <a:xfrm flipH="1">
                <a:off x="460" y="2174"/>
                <a:ext cx="21" cy="5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1" name="Line 18"/>
              <p:cNvSpPr>
                <a:spLocks noChangeShapeType="1"/>
              </p:cNvSpPr>
              <p:nvPr/>
            </p:nvSpPr>
            <p:spPr bwMode="auto">
              <a:xfrm flipH="1">
                <a:off x="450" y="2185"/>
                <a:ext cx="8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2" name="Line 19"/>
              <p:cNvSpPr>
                <a:spLocks noChangeShapeType="1"/>
              </p:cNvSpPr>
              <p:nvPr/>
            </p:nvSpPr>
            <p:spPr bwMode="auto">
              <a:xfrm flipH="1">
                <a:off x="437" y="2147"/>
                <a:ext cx="4" cy="6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3" name="Line 20"/>
              <p:cNvSpPr>
                <a:spLocks noChangeShapeType="1"/>
              </p:cNvSpPr>
              <p:nvPr/>
            </p:nvSpPr>
            <p:spPr bwMode="auto">
              <a:xfrm>
                <a:off x="423" y="2177"/>
                <a:ext cx="0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4" name="Line 21"/>
              <p:cNvSpPr>
                <a:spLocks noChangeShapeType="1"/>
              </p:cNvSpPr>
              <p:nvPr/>
            </p:nvSpPr>
            <p:spPr bwMode="auto">
              <a:xfrm>
                <a:off x="405" y="2142"/>
                <a:ext cx="6" cy="6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5" name="Line 22"/>
              <p:cNvSpPr>
                <a:spLocks noChangeShapeType="1"/>
              </p:cNvSpPr>
              <p:nvPr/>
            </p:nvSpPr>
            <p:spPr bwMode="auto">
              <a:xfrm flipH="1" flipV="1">
                <a:off x="392" y="2187"/>
                <a:ext cx="3" cy="2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6" name="Line 23"/>
              <p:cNvSpPr>
                <a:spLocks noChangeShapeType="1"/>
              </p:cNvSpPr>
              <p:nvPr/>
            </p:nvSpPr>
            <p:spPr bwMode="auto">
              <a:xfrm flipH="1" flipV="1">
                <a:off x="367" y="2166"/>
                <a:ext cx="17" cy="6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7" name="Line 24"/>
              <p:cNvSpPr>
                <a:spLocks noChangeShapeType="1"/>
              </p:cNvSpPr>
              <p:nvPr/>
            </p:nvSpPr>
            <p:spPr bwMode="auto">
              <a:xfrm flipH="1" flipV="1">
                <a:off x="363" y="2219"/>
                <a:ext cx="8" cy="2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8" name="Line 25"/>
              <p:cNvSpPr>
                <a:spLocks noChangeShapeType="1"/>
              </p:cNvSpPr>
              <p:nvPr/>
            </p:nvSpPr>
            <p:spPr bwMode="auto">
              <a:xfrm flipH="1" flipV="1">
                <a:off x="331" y="2221"/>
                <a:ext cx="32" cy="3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89" name="Line 26"/>
              <p:cNvSpPr>
                <a:spLocks noChangeShapeType="1"/>
              </p:cNvSpPr>
              <p:nvPr/>
            </p:nvSpPr>
            <p:spPr bwMode="auto">
              <a:xfrm flipH="1" flipV="1">
                <a:off x="337" y="2261"/>
                <a:ext cx="16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0" name="Line 27"/>
              <p:cNvSpPr>
                <a:spLocks noChangeShapeType="1"/>
              </p:cNvSpPr>
              <p:nvPr/>
            </p:nvSpPr>
            <p:spPr bwMode="auto">
              <a:xfrm flipH="1" flipV="1">
                <a:off x="312" y="2275"/>
                <a:ext cx="39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1" name="Line 28"/>
              <p:cNvSpPr>
                <a:spLocks noChangeShapeType="1"/>
              </p:cNvSpPr>
              <p:nvPr/>
            </p:nvSpPr>
            <p:spPr bwMode="auto">
              <a:xfrm flipH="1" flipV="1">
                <a:off x="330" y="2309"/>
                <a:ext cx="18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2" name="Line 29"/>
              <p:cNvSpPr>
                <a:spLocks noChangeShapeType="1"/>
              </p:cNvSpPr>
              <p:nvPr/>
            </p:nvSpPr>
            <p:spPr bwMode="auto">
              <a:xfrm flipH="1" flipV="1">
                <a:off x="305" y="2331"/>
                <a:ext cx="43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3" name="Line 30"/>
              <p:cNvSpPr>
                <a:spLocks noChangeShapeType="1"/>
              </p:cNvSpPr>
              <p:nvPr/>
            </p:nvSpPr>
            <p:spPr bwMode="auto">
              <a:xfrm flipH="1">
                <a:off x="333" y="2359"/>
                <a:ext cx="15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4" name="Line 31"/>
              <p:cNvSpPr>
                <a:spLocks noChangeShapeType="1"/>
              </p:cNvSpPr>
              <p:nvPr/>
            </p:nvSpPr>
            <p:spPr bwMode="auto">
              <a:xfrm flipH="1">
                <a:off x="307" y="2379"/>
                <a:ext cx="50" cy="2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5" name="Line 32"/>
              <p:cNvSpPr>
                <a:spLocks noChangeShapeType="1"/>
              </p:cNvSpPr>
              <p:nvPr/>
            </p:nvSpPr>
            <p:spPr bwMode="auto">
              <a:xfrm flipH="1">
                <a:off x="352" y="2400"/>
                <a:ext cx="13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6" name="Line 33"/>
              <p:cNvSpPr>
                <a:spLocks noChangeShapeType="1"/>
              </p:cNvSpPr>
              <p:nvPr/>
            </p:nvSpPr>
            <p:spPr bwMode="auto">
              <a:xfrm flipV="1">
                <a:off x="480" y="2212"/>
                <a:ext cx="31" cy="3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7" name="Line 34"/>
              <p:cNvSpPr>
                <a:spLocks noChangeShapeType="1"/>
              </p:cNvSpPr>
              <p:nvPr/>
            </p:nvSpPr>
            <p:spPr bwMode="auto">
              <a:xfrm flipV="1">
                <a:off x="489" y="2250"/>
                <a:ext cx="16" cy="1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8" name="Line 35"/>
              <p:cNvSpPr>
                <a:spLocks noChangeShapeType="1"/>
              </p:cNvSpPr>
              <p:nvPr/>
            </p:nvSpPr>
            <p:spPr bwMode="auto">
              <a:xfrm flipV="1">
                <a:off x="492" y="2265"/>
                <a:ext cx="39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99" name="Line 36"/>
              <p:cNvSpPr>
                <a:spLocks noChangeShapeType="1"/>
              </p:cNvSpPr>
              <p:nvPr/>
            </p:nvSpPr>
            <p:spPr bwMode="auto">
              <a:xfrm flipV="1">
                <a:off x="495" y="2299"/>
                <a:ext cx="18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00" name="Line 37"/>
              <p:cNvSpPr>
                <a:spLocks noChangeShapeType="1"/>
              </p:cNvSpPr>
              <p:nvPr/>
            </p:nvSpPr>
            <p:spPr bwMode="auto">
              <a:xfrm flipV="1">
                <a:off x="495" y="2321"/>
                <a:ext cx="42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01" name="Line 38"/>
              <p:cNvSpPr>
                <a:spLocks noChangeShapeType="1"/>
              </p:cNvSpPr>
              <p:nvPr/>
            </p:nvSpPr>
            <p:spPr bwMode="auto">
              <a:xfrm>
                <a:off x="495" y="2349"/>
                <a:ext cx="15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02" name="Line 39"/>
              <p:cNvSpPr>
                <a:spLocks noChangeShapeType="1"/>
              </p:cNvSpPr>
              <p:nvPr/>
            </p:nvSpPr>
            <p:spPr bwMode="auto">
              <a:xfrm>
                <a:off x="485" y="2368"/>
                <a:ext cx="50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03" name="Line 40"/>
              <p:cNvSpPr>
                <a:spLocks noChangeShapeType="1"/>
              </p:cNvSpPr>
              <p:nvPr/>
            </p:nvSpPr>
            <p:spPr bwMode="auto">
              <a:xfrm>
                <a:off x="478" y="2390"/>
                <a:ext cx="13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404" name="Line 41"/>
              <p:cNvSpPr>
                <a:spLocks noChangeShapeType="1"/>
              </p:cNvSpPr>
              <p:nvPr/>
            </p:nvSpPr>
            <p:spPr bwMode="auto">
              <a:xfrm flipH="1">
                <a:off x="472" y="2213"/>
                <a:ext cx="11" cy="2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385089" name="Object 65"/>
          <p:cNvGraphicFramePr>
            <a:graphicFrameLocks noChangeAspect="1"/>
          </p:cNvGraphicFramePr>
          <p:nvPr/>
        </p:nvGraphicFramePr>
        <p:xfrm>
          <a:off x="3357563" y="5491163"/>
          <a:ext cx="3200400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83" name="Equation" r:id="rId4" imgW="1028254" imgH="241195" progId="Equation.3">
                  <p:embed/>
                </p:oleObj>
              </mc:Choice>
              <mc:Fallback>
                <p:oleObj name="Equation" r:id="rId4" imgW="1028254" imgH="241195" progId="Equation.3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5491163"/>
                        <a:ext cx="3200400" cy="6302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0" name="Oval 67"/>
          <p:cNvSpPr>
            <a:spLocks noChangeArrowheads="1"/>
          </p:cNvSpPr>
          <p:nvPr/>
        </p:nvSpPr>
        <p:spPr bwMode="auto">
          <a:xfrm>
            <a:off x="1276350" y="2293938"/>
            <a:ext cx="2108200" cy="2108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7351" name="Line 68"/>
          <p:cNvSpPr>
            <a:spLocks noChangeShapeType="1"/>
          </p:cNvSpPr>
          <p:nvPr/>
        </p:nvSpPr>
        <p:spPr bwMode="auto">
          <a:xfrm>
            <a:off x="927100" y="3367088"/>
            <a:ext cx="27241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2" name="Line 69"/>
          <p:cNvSpPr>
            <a:spLocks noChangeShapeType="1"/>
          </p:cNvSpPr>
          <p:nvPr/>
        </p:nvSpPr>
        <p:spPr bwMode="auto">
          <a:xfrm flipH="1" flipV="1">
            <a:off x="2324100" y="2298700"/>
            <a:ext cx="12700" cy="1049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53" name="Line 70"/>
          <p:cNvSpPr>
            <a:spLocks noChangeShapeType="1"/>
          </p:cNvSpPr>
          <p:nvPr/>
        </p:nvSpPr>
        <p:spPr bwMode="auto">
          <a:xfrm rot="19040813" flipV="1">
            <a:off x="1955800" y="2454275"/>
            <a:ext cx="25400" cy="977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85099" name="Object 75"/>
          <p:cNvGraphicFramePr>
            <a:graphicFrameLocks noChangeAspect="1"/>
          </p:cNvGraphicFramePr>
          <p:nvPr/>
        </p:nvGraphicFramePr>
        <p:xfrm>
          <a:off x="4308475" y="2838450"/>
          <a:ext cx="150971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84" name="Equation" r:id="rId6" imgW="685800" imgH="228600" progId="Equation.3">
                  <p:embed/>
                </p:oleObj>
              </mc:Choice>
              <mc:Fallback>
                <p:oleObj name="Equation" r:id="rId6" imgW="685800" imgH="228600" progId="Equation.3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8475" y="2838450"/>
                        <a:ext cx="150971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100"/>
          <p:cNvGrpSpPr>
            <a:grpSpLocks/>
          </p:cNvGrpSpPr>
          <p:nvPr/>
        </p:nvGrpSpPr>
        <p:grpSpPr bwMode="auto">
          <a:xfrm>
            <a:off x="1649413" y="2057400"/>
            <a:ext cx="666750" cy="511175"/>
            <a:chOff x="2581" y="1442"/>
            <a:chExt cx="420" cy="322"/>
          </a:xfrm>
        </p:grpSpPr>
        <p:sp>
          <p:nvSpPr>
            <p:cNvPr id="57376" name="Rectangle 77"/>
            <p:cNvSpPr>
              <a:spLocks noChangeArrowheads="1"/>
            </p:cNvSpPr>
            <p:nvPr/>
          </p:nvSpPr>
          <p:spPr bwMode="auto">
            <a:xfrm>
              <a:off x="2647" y="1442"/>
              <a:ext cx="223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h</a:t>
              </a:r>
              <a:endParaRPr lang="en-US" altLang="en-US" sz="2400"/>
            </a:p>
          </p:txBody>
        </p:sp>
        <p:sp>
          <p:nvSpPr>
            <p:cNvPr id="57377" name="Line 78"/>
            <p:cNvSpPr>
              <a:spLocks noChangeShapeType="1"/>
            </p:cNvSpPr>
            <p:nvPr/>
          </p:nvSpPr>
          <p:spPr bwMode="auto">
            <a:xfrm>
              <a:off x="2581" y="1764"/>
              <a:ext cx="4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99"/>
          <p:cNvGrpSpPr>
            <a:grpSpLocks/>
          </p:cNvGrpSpPr>
          <p:nvPr/>
        </p:nvGrpSpPr>
        <p:grpSpPr bwMode="auto">
          <a:xfrm>
            <a:off x="2341563" y="2057400"/>
            <a:ext cx="666750" cy="511175"/>
            <a:chOff x="3001" y="1442"/>
            <a:chExt cx="420" cy="322"/>
          </a:xfrm>
        </p:grpSpPr>
        <p:sp>
          <p:nvSpPr>
            <p:cNvPr id="57374" name="Rectangle 80"/>
            <p:cNvSpPr>
              <a:spLocks noChangeArrowheads="1"/>
            </p:cNvSpPr>
            <p:nvPr/>
          </p:nvSpPr>
          <p:spPr bwMode="auto">
            <a:xfrm>
              <a:off x="3107" y="1442"/>
              <a:ext cx="223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h</a:t>
              </a:r>
              <a:endParaRPr lang="en-US" altLang="en-US" sz="2400"/>
            </a:p>
          </p:txBody>
        </p:sp>
        <p:sp>
          <p:nvSpPr>
            <p:cNvPr id="57375" name="Line 81"/>
            <p:cNvSpPr>
              <a:spLocks noChangeShapeType="1"/>
            </p:cNvSpPr>
            <p:nvPr/>
          </p:nvSpPr>
          <p:spPr bwMode="auto">
            <a:xfrm>
              <a:off x="3001" y="1764"/>
              <a:ext cx="4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82"/>
          <p:cNvGrpSpPr>
            <a:grpSpLocks/>
          </p:cNvGrpSpPr>
          <p:nvPr/>
        </p:nvGrpSpPr>
        <p:grpSpPr bwMode="auto">
          <a:xfrm>
            <a:off x="2286000" y="2555875"/>
            <a:ext cx="488950" cy="769938"/>
            <a:chOff x="1406" y="1836"/>
            <a:chExt cx="308" cy="485"/>
          </a:xfrm>
        </p:grpSpPr>
        <p:sp>
          <p:nvSpPr>
            <p:cNvPr id="57372" name="Rectangle 83"/>
            <p:cNvSpPr>
              <a:spLocks noChangeArrowheads="1"/>
            </p:cNvSpPr>
            <p:nvPr/>
          </p:nvSpPr>
          <p:spPr bwMode="auto">
            <a:xfrm>
              <a:off x="1406" y="1836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L</a:t>
              </a:r>
              <a:r>
                <a:rPr lang="en-US" altLang="en-US" sz="2400" baseline="-25000"/>
                <a:t>n</a:t>
              </a:r>
              <a:endParaRPr lang="en-US" altLang="en-US" sz="2400"/>
            </a:p>
          </p:txBody>
        </p:sp>
        <p:sp>
          <p:nvSpPr>
            <p:cNvPr id="57373" name="Line 84"/>
            <p:cNvSpPr>
              <a:spLocks noChangeShapeType="1"/>
            </p:cNvSpPr>
            <p:nvPr/>
          </p:nvSpPr>
          <p:spPr bwMode="auto">
            <a:xfrm flipV="1">
              <a:off x="1435" y="1855"/>
              <a:ext cx="0" cy="46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7358" name="Oval 85"/>
          <p:cNvSpPr>
            <a:spLocks noChangeArrowheads="1"/>
          </p:cNvSpPr>
          <p:nvPr/>
        </p:nvSpPr>
        <p:spPr bwMode="auto">
          <a:xfrm>
            <a:off x="2276475" y="331787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85110" name="Object 86"/>
          <p:cNvGraphicFramePr>
            <a:graphicFrameLocks noChangeAspect="1"/>
          </p:cNvGraphicFramePr>
          <p:nvPr/>
        </p:nvGraphicFramePr>
        <p:xfrm>
          <a:off x="4262438" y="1947863"/>
          <a:ext cx="1846262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85" name="Equation" r:id="rId8" imgW="825500" imgH="254000" progId="Equation.3">
                  <p:embed/>
                </p:oleObj>
              </mc:Choice>
              <mc:Fallback>
                <p:oleObj name="Equation" r:id="rId8" imgW="825500" imgH="254000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2438" y="1947863"/>
                        <a:ext cx="1846262" cy="56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5111" name="Object 87"/>
          <p:cNvGraphicFramePr>
            <a:graphicFrameLocks noChangeAspect="1"/>
          </p:cNvGraphicFramePr>
          <p:nvPr/>
        </p:nvGraphicFramePr>
        <p:xfrm>
          <a:off x="4305300" y="3502025"/>
          <a:ext cx="1512888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86" name="Equation" r:id="rId10" imgW="660400" imgH="228600" progId="Equation.3">
                  <p:embed/>
                </p:oleObj>
              </mc:Choice>
              <mc:Fallback>
                <p:oleObj name="Equation" r:id="rId10" imgW="660400" imgH="228600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300" y="3502025"/>
                        <a:ext cx="1512888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1" name="Object 88"/>
          <p:cNvGraphicFramePr>
            <a:graphicFrameLocks noChangeAspect="1"/>
          </p:cNvGraphicFramePr>
          <p:nvPr/>
        </p:nvGraphicFramePr>
        <p:xfrm>
          <a:off x="2201863" y="1884363"/>
          <a:ext cx="288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87" name="Equation" r:id="rId12" imgW="126725" imgH="177415" progId="Equation.3">
                  <p:embed/>
                </p:oleObj>
              </mc:Choice>
              <mc:Fallback>
                <p:oleObj name="Equation" r:id="rId12" imgW="126725" imgH="177415" progId="Equation.3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1884363"/>
                        <a:ext cx="288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2" name="Object 89"/>
          <p:cNvGraphicFramePr>
            <a:graphicFrameLocks noChangeAspect="1"/>
          </p:cNvGraphicFramePr>
          <p:nvPr/>
        </p:nvGraphicFramePr>
        <p:xfrm>
          <a:off x="1589088" y="2795588"/>
          <a:ext cx="347662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88" name="Equation" r:id="rId14" imgW="152268" imgH="203024" progId="Equation.3">
                  <p:embed/>
                </p:oleObj>
              </mc:Choice>
              <mc:Fallback>
                <p:oleObj name="Equation" r:id="rId14" imgW="152268" imgH="203024" progId="Equation.3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088" y="2795588"/>
                        <a:ext cx="347662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101"/>
          <p:cNvGrpSpPr>
            <a:grpSpLocks/>
          </p:cNvGrpSpPr>
          <p:nvPr/>
        </p:nvGrpSpPr>
        <p:grpSpPr bwMode="auto">
          <a:xfrm>
            <a:off x="2179638" y="2503488"/>
            <a:ext cx="854075" cy="931862"/>
            <a:chOff x="2915" y="1723"/>
            <a:chExt cx="538" cy="587"/>
          </a:xfrm>
        </p:grpSpPr>
        <p:sp>
          <p:nvSpPr>
            <p:cNvPr id="57364" name="Line 73"/>
            <p:cNvSpPr>
              <a:spLocks noChangeShapeType="1"/>
            </p:cNvSpPr>
            <p:nvPr/>
          </p:nvSpPr>
          <p:spPr bwMode="auto">
            <a:xfrm rot="2559187" flipH="1" flipV="1">
              <a:off x="3241" y="1723"/>
              <a:ext cx="1" cy="5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7365" name="Group 92"/>
            <p:cNvGrpSpPr>
              <a:grpSpLocks/>
            </p:cNvGrpSpPr>
            <p:nvPr/>
          </p:nvGrpSpPr>
          <p:grpSpPr bwMode="auto">
            <a:xfrm rot="1272437">
              <a:off x="2915" y="1985"/>
              <a:ext cx="219" cy="224"/>
              <a:chOff x="1874" y="2106"/>
              <a:chExt cx="353" cy="240"/>
            </a:xfrm>
          </p:grpSpPr>
          <p:sp>
            <p:nvSpPr>
              <p:cNvPr id="57367" name="Arc 93"/>
              <p:cNvSpPr>
                <a:spLocks noChangeAspect="1"/>
              </p:cNvSpPr>
              <p:nvPr/>
            </p:nvSpPr>
            <p:spPr bwMode="auto">
              <a:xfrm>
                <a:off x="1874" y="2150"/>
                <a:ext cx="353" cy="196"/>
              </a:xfrm>
              <a:custGeom>
                <a:avLst/>
                <a:gdLst>
                  <a:gd name="T0" fmla="*/ 0 w 30772"/>
                  <a:gd name="T1" fmla="*/ 0 h 21600"/>
                  <a:gd name="T2" fmla="*/ 0 w 30772"/>
                  <a:gd name="T3" fmla="*/ 0 h 21600"/>
                  <a:gd name="T4" fmla="*/ 0 w 30772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30772"/>
                  <a:gd name="T10" fmla="*/ 0 h 21600"/>
                  <a:gd name="T11" fmla="*/ 30772 w 30772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772" h="21600" fill="none" extrusionOk="0">
                    <a:moveTo>
                      <a:pt x="-1" y="18531"/>
                    </a:moveTo>
                    <a:cubicBezTo>
                      <a:pt x="1526" y="7896"/>
                      <a:pt x="10636" y="-1"/>
                      <a:pt x="21381" y="0"/>
                    </a:cubicBezTo>
                    <a:cubicBezTo>
                      <a:pt x="24633" y="0"/>
                      <a:pt x="27843" y="734"/>
                      <a:pt x="30771" y="2148"/>
                    </a:cubicBezTo>
                  </a:path>
                  <a:path w="30772" h="21600" stroke="0" extrusionOk="0">
                    <a:moveTo>
                      <a:pt x="-1" y="18531"/>
                    </a:moveTo>
                    <a:cubicBezTo>
                      <a:pt x="1526" y="7896"/>
                      <a:pt x="10636" y="-1"/>
                      <a:pt x="21381" y="0"/>
                    </a:cubicBezTo>
                    <a:cubicBezTo>
                      <a:pt x="24633" y="0"/>
                      <a:pt x="27843" y="734"/>
                      <a:pt x="30771" y="2148"/>
                    </a:cubicBezTo>
                    <a:lnTo>
                      <a:pt x="21381" y="21600"/>
                    </a:lnTo>
                    <a:lnTo>
                      <a:pt x="-1" y="18531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68" name="Line 94"/>
              <p:cNvSpPr>
                <a:spLocks noChangeAspect="1" noChangeShapeType="1"/>
              </p:cNvSpPr>
              <p:nvPr/>
            </p:nvSpPr>
            <p:spPr bwMode="auto">
              <a:xfrm>
                <a:off x="1929" y="2150"/>
                <a:ext cx="44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69" name="Line 95"/>
              <p:cNvSpPr>
                <a:spLocks noChangeAspect="1" noChangeShapeType="1"/>
              </p:cNvSpPr>
              <p:nvPr/>
            </p:nvSpPr>
            <p:spPr bwMode="auto">
              <a:xfrm>
                <a:off x="1901" y="2164"/>
                <a:ext cx="43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70" name="Line 96"/>
              <p:cNvSpPr>
                <a:spLocks noChangeAspect="1" noChangeShapeType="1"/>
              </p:cNvSpPr>
              <p:nvPr/>
            </p:nvSpPr>
            <p:spPr bwMode="auto">
              <a:xfrm>
                <a:off x="2059" y="2110"/>
                <a:ext cx="44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371" name="Line 97"/>
              <p:cNvSpPr>
                <a:spLocks noChangeAspect="1" noChangeShapeType="1"/>
              </p:cNvSpPr>
              <p:nvPr/>
            </p:nvSpPr>
            <p:spPr bwMode="auto">
              <a:xfrm>
                <a:off x="2084" y="2106"/>
                <a:ext cx="43" cy="9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57366" name="Object 98"/>
            <p:cNvGraphicFramePr>
              <a:graphicFrameLocks noChangeAspect="1"/>
            </p:cNvGraphicFramePr>
            <p:nvPr/>
          </p:nvGraphicFramePr>
          <p:xfrm>
            <a:off x="3290" y="1949"/>
            <a:ext cx="163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489" name="Equation" r:id="rId16" imgW="114102" imgH="177492" progId="Equation.3">
                    <p:embed/>
                  </p:oleObj>
                </mc:Choice>
                <mc:Fallback>
                  <p:oleObj name="Equation" r:id="rId16" imgW="114102" imgH="177492" progId="Equation.3">
                    <p:embed/>
                    <p:pic>
                      <p:nvPicPr>
                        <p:cNvPr id="0" name="Object 9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0" y="1949"/>
                          <a:ext cx="163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xfrm>
            <a:off x="263525" y="0"/>
            <a:ext cx="7770813" cy="1143000"/>
          </a:xfrm>
          <a:noFill/>
        </p:spPr>
        <p:txBody>
          <a:bodyPr lIns="90488" tIns="44450" rIns="90488" bIns="44450"/>
          <a:lstStyle/>
          <a:p>
            <a:pPr>
              <a:lnSpc>
                <a:spcPct val="89000"/>
              </a:lnSpc>
            </a:pPr>
            <a:r>
              <a:rPr lang="en-US" altLang="en-US"/>
              <a:t>Distribuição da luz direta sobre um ponto</a:t>
            </a:r>
          </a:p>
        </p:txBody>
      </p:sp>
      <p:sp>
        <p:nvSpPr>
          <p:cNvPr id="58372" name="Line 9"/>
          <p:cNvSpPr>
            <a:spLocks noChangeShapeType="1"/>
          </p:cNvSpPr>
          <p:nvPr/>
        </p:nvSpPr>
        <p:spPr bwMode="auto">
          <a:xfrm>
            <a:off x="990600" y="2913063"/>
            <a:ext cx="1971675" cy="579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3" name="Line 10"/>
          <p:cNvSpPr>
            <a:spLocks noChangeShapeType="1"/>
          </p:cNvSpPr>
          <p:nvPr/>
        </p:nvSpPr>
        <p:spPr bwMode="auto">
          <a:xfrm flipV="1">
            <a:off x="2100263" y="3033713"/>
            <a:ext cx="1947862" cy="8921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Line 11"/>
          <p:cNvSpPr>
            <a:spLocks noChangeShapeType="1"/>
          </p:cNvSpPr>
          <p:nvPr/>
        </p:nvSpPr>
        <p:spPr bwMode="auto">
          <a:xfrm flipH="1" flipV="1">
            <a:off x="2613025" y="2765425"/>
            <a:ext cx="358775" cy="7286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5" name="Line 12"/>
          <p:cNvSpPr>
            <a:spLocks noChangeShapeType="1"/>
          </p:cNvSpPr>
          <p:nvPr/>
        </p:nvSpPr>
        <p:spPr bwMode="auto">
          <a:xfrm flipV="1">
            <a:off x="2979738" y="1925638"/>
            <a:ext cx="550862" cy="1585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6" name="Line 13"/>
          <p:cNvSpPr>
            <a:spLocks noChangeShapeType="1"/>
          </p:cNvSpPr>
          <p:nvPr/>
        </p:nvSpPr>
        <p:spPr bwMode="auto">
          <a:xfrm flipV="1">
            <a:off x="2989263" y="1735138"/>
            <a:ext cx="1279525" cy="1766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8377" name="Group 14"/>
          <p:cNvGrpSpPr>
            <a:grpSpLocks/>
          </p:cNvGrpSpPr>
          <p:nvPr/>
        </p:nvGrpSpPr>
        <p:grpSpPr bwMode="auto">
          <a:xfrm>
            <a:off x="412750" y="2563813"/>
            <a:ext cx="339725" cy="450850"/>
            <a:chOff x="273" y="1875"/>
            <a:chExt cx="241" cy="284"/>
          </a:xfrm>
        </p:grpSpPr>
        <p:grpSp>
          <p:nvGrpSpPr>
            <p:cNvPr id="58413" name="Group 15"/>
            <p:cNvGrpSpPr>
              <a:grpSpLocks/>
            </p:cNvGrpSpPr>
            <p:nvPr/>
          </p:nvGrpSpPr>
          <p:grpSpPr bwMode="auto">
            <a:xfrm>
              <a:off x="334" y="1930"/>
              <a:ext cx="128" cy="229"/>
              <a:chOff x="334" y="1930"/>
              <a:chExt cx="128" cy="229"/>
            </a:xfrm>
          </p:grpSpPr>
          <p:sp>
            <p:nvSpPr>
              <p:cNvPr id="58440" name="Freeform 16"/>
              <p:cNvSpPr>
                <a:spLocks/>
              </p:cNvSpPr>
              <p:nvPr/>
            </p:nvSpPr>
            <p:spPr bwMode="auto">
              <a:xfrm>
                <a:off x="334" y="1930"/>
                <a:ext cx="128" cy="171"/>
              </a:xfrm>
              <a:custGeom>
                <a:avLst/>
                <a:gdLst>
                  <a:gd name="T0" fmla="*/ 19 w 128"/>
                  <a:gd name="T1" fmla="*/ 112 h 171"/>
                  <a:gd name="T2" fmla="*/ 13 w 128"/>
                  <a:gd name="T3" fmla="*/ 102 h 171"/>
                  <a:gd name="T4" fmla="*/ 6 w 128"/>
                  <a:gd name="T5" fmla="*/ 90 h 171"/>
                  <a:gd name="T6" fmla="*/ 2 w 128"/>
                  <a:gd name="T7" fmla="*/ 80 h 171"/>
                  <a:gd name="T8" fmla="*/ 0 w 128"/>
                  <a:gd name="T9" fmla="*/ 69 h 171"/>
                  <a:gd name="T10" fmla="*/ 0 w 128"/>
                  <a:gd name="T11" fmla="*/ 58 h 171"/>
                  <a:gd name="T12" fmla="*/ 2 w 128"/>
                  <a:gd name="T13" fmla="*/ 43 h 171"/>
                  <a:gd name="T14" fmla="*/ 7 w 128"/>
                  <a:gd name="T15" fmla="*/ 32 h 171"/>
                  <a:gd name="T16" fmla="*/ 16 w 128"/>
                  <a:gd name="T17" fmla="*/ 20 h 171"/>
                  <a:gd name="T18" fmla="*/ 27 w 128"/>
                  <a:gd name="T19" fmla="*/ 11 h 171"/>
                  <a:gd name="T20" fmla="*/ 37 w 128"/>
                  <a:gd name="T21" fmla="*/ 5 h 171"/>
                  <a:gd name="T22" fmla="*/ 49 w 128"/>
                  <a:gd name="T23" fmla="*/ 2 h 171"/>
                  <a:gd name="T24" fmla="*/ 65 w 128"/>
                  <a:gd name="T25" fmla="*/ 0 h 171"/>
                  <a:gd name="T26" fmla="*/ 80 w 128"/>
                  <a:gd name="T27" fmla="*/ 2 h 171"/>
                  <a:gd name="T28" fmla="*/ 89 w 128"/>
                  <a:gd name="T29" fmla="*/ 5 h 171"/>
                  <a:gd name="T30" fmla="*/ 100 w 128"/>
                  <a:gd name="T31" fmla="*/ 10 h 171"/>
                  <a:gd name="T32" fmla="*/ 107 w 128"/>
                  <a:gd name="T33" fmla="*/ 16 h 171"/>
                  <a:gd name="T34" fmla="*/ 114 w 128"/>
                  <a:gd name="T35" fmla="*/ 25 h 171"/>
                  <a:gd name="T36" fmla="*/ 119 w 128"/>
                  <a:gd name="T37" fmla="*/ 31 h 171"/>
                  <a:gd name="T38" fmla="*/ 123 w 128"/>
                  <a:gd name="T39" fmla="*/ 39 h 171"/>
                  <a:gd name="T40" fmla="*/ 125 w 128"/>
                  <a:gd name="T41" fmla="*/ 48 h 171"/>
                  <a:gd name="T42" fmla="*/ 127 w 128"/>
                  <a:gd name="T43" fmla="*/ 59 h 171"/>
                  <a:gd name="T44" fmla="*/ 126 w 128"/>
                  <a:gd name="T45" fmla="*/ 69 h 171"/>
                  <a:gd name="T46" fmla="*/ 123 w 128"/>
                  <a:gd name="T47" fmla="*/ 79 h 171"/>
                  <a:gd name="T48" fmla="*/ 119 w 128"/>
                  <a:gd name="T49" fmla="*/ 91 h 171"/>
                  <a:gd name="T50" fmla="*/ 111 w 128"/>
                  <a:gd name="T51" fmla="*/ 103 h 171"/>
                  <a:gd name="T52" fmla="*/ 108 w 128"/>
                  <a:gd name="T53" fmla="*/ 112 h 171"/>
                  <a:gd name="T54" fmla="*/ 104 w 128"/>
                  <a:gd name="T55" fmla="*/ 122 h 171"/>
                  <a:gd name="T56" fmla="*/ 100 w 128"/>
                  <a:gd name="T57" fmla="*/ 134 h 171"/>
                  <a:gd name="T58" fmla="*/ 97 w 128"/>
                  <a:gd name="T59" fmla="*/ 144 h 171"/>
                  <a:gd name="T60" fmla="*/ 96 w 128"/>
                  <a:gd name="T61" fmla="*/ 156 h 171"/>
                  <a:gd name="T62" fmla="*/ 96 w 128"/>
                  <a:gd name="T63" fmla="*/ 170 h 171"/>
                  <a:gd name="T64" fmla="*/ 36 w 128"/>
                  <a:gd name="T65" fmla="*/ 170 h 171"/>
                  <a:gd name="T66" fmla="*/ 36 w 128"/>
                  <a:gd name="T67" fmla="*/ 159 h 171"/>
                  <a:gd name="T68" fmla="*/ 32 w 128"/>
                  <a:gd name="T69" fmla="*/ 143 h 171"/>
                  <a:gd name="T70" fmla="*/ 29 w 128"/>
                  <a:gd name="T71" fmla="*/ 132 h 171"/>
                  <a:gd name="T72" fmla="*/ 24 w 128"/>
                  <a:gd name="T73" fmla="*/ 121 h 171"/>
                  <a:gd name="T74" fmla="*/ 19 w 128"/>
                  <a:gd name="T75" fmla="*/ 112 h 17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8"/>
                  <a:gd name="T115" fmla="*/ 0 h 171"/>
                  <a:gd name="T116" fmla="*/ 128 w 128"/>
                  <a:gd name="T117" fmla="*/ 171 h 17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8" h="171">
                    <a:moveTo>
                      <a:pt x="19" y="112"/>
                    </a:moveTo>
                    <a:lnTo>
                      <a:pt x="13" y="102"/>
                    </a:lnTo>
                    <a:lnTo>
                      <a:pt x="6" y="90"/>
                    </a:lnTo>
                    <a:lnTo>
                      <a:pt x="2" y="80"/>
                    </a:lnTo>
                    <a:lnTo>
                      <a:pt x="0" y="69"/>
                    </a:lnTo>
                    <a:lnTo>
                      <a:pt x="0" y="58"/>
                    </a:lnTo>
                    <a:lnTo>
                      <a:pt x="2" y="43"/>
                    </a:lnTo>
                    <a:lnTo>
                      <a:pt x="7" y="32"/>
                    </a:lnTo>
                    <a:lnTo>
                      <a:pt x="16" y="20"/>
                    </a:lnTo>
                    <a:lnTo>
                      <a:pt x="27" y="11"/>
                    </a:lnTo>
                    <a:lnTo>
                      <a:pt x="37" y="5"/>
                    </a:lnTo>
                    <a:lnTo>
                      <a:pt x="49" y="2"/>
                    </a:lnTo>
                    <a:lnTo>
                      <a:pt x="65" y="0"/>
                    </a:lnTo>
                    <a:lnTo>
                      <a:pt x="80" y="2"/>
                    </a:lnTo>
                    <a:lnTo>
                      <a:pt x="89" y="5"/>
                    </a:lnTo>
                    <a:lnTo>
                      <a:pt x="100" y="10"/>
                    </a:lnTo>
                    <a:lnTo>
                      <a:pt x="107" y="16"/>
                    </a:lnTo>
                    <a:lnTo>
                      <a:pt x="114" y="25"/>
                    </a:lnTo>
                    <a:lnTo>
                      <a:pt x="119" y="31"/>
                    </a:lnTo>
                    <a:lnTo>
                      <a:pt x="123" y="39"/>
                    </a:lnTo>
                    <a:lnTo>
                      <a:pt x="125" y="48"/>
                    </a:lnTo>
                    <a:lnTo>
                      <a:pt x="127" y="59"/>
                    </a:lnTo>
                    <a:lnTo>
                      <a:pt x="126" y="69"/>
                    </a:lnTo>
                    <a:lnTo>
                      <a:pt x="123" y="79"/>
                    </a:lnTo>
                    <a:lnTo>
                      <a:pt x="119" y="91"/>
                    </a:lnTo>
                    <a:lnTo>
                      <a:pt x="111" y="103"/>
                    </a:lnTo>
                    <a:lnTo>
                      <a:pt x="108" y="112"/>
                    </a:lnTo>
                    <a:lnTo>
                      <a:pt x="104" y="122"/>
                    </a:lnTo>
                    <a:lnTo>
                      <a:pt x="100" y="134"/>
                    </a:lnTo>
                    <a:lnTo>
                      <a:pt x="97" y="144"/>
                    </a:lnTo>
                    <a:lnTo>
                      <a:pt x="96" y="156"/>
                    </a:lnTo>
                    <a:lnTo>
                      <a:pt x="96" y="170"/>
                    </a:lnTo>
                    <a:lnTo>
                      <a:pt x="36" y="170"/>
                    </a:lnTo>
                    <a:lnTo>
                      <a:pt x="36" y="159"/>
                    </a:lnTo>
                    <a:lnTo>
                      <a:pt x="32" y="143"/>
                    </a:lnTo>
                    <a:lnTo>
                      <a:pt x="29" y="132"/>
                    </a:lnTo>
                    <a:lnTo>
                      <a:pt x="24" y="121"/>
                    </a:lnTo>
                    <a:lnTo>
                      <a:pt x="19" y="112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8441" name="Group 17"/>
              <p:cNvGrpSpPr>
                <a:grpSpLocks/>
              </p:cNvGrpSpPr>
              <p:nvPr/>
            </p:nvGrpSpPr>
            <p:grpSpPr bwMode="auto">
              <a:xfrm>
                <a:off x="371" y="2098"/>
                <a:ext cx="60" cy="61"/>
                <a:chOff x="371" y="2098"/>
                <a:chExt cx="60" cy="61"/>
              </a:xfrm>
            </p:grpSpPr>
            <p:sp>
              <p:nvSpPr>
                <p:cNvPr id="58442" name="Oval 18"/>
                <p:cNvSpPr>
                  <a:spLocks noChangeArrowheads="1"/>
                </p:cNvSpPr>
                <p:nvPr/>
              </p:nvSpPr>
              <p:spPr bwMode="auto">
                <a:xfrm>
                  <a:off x="384" y="2151"/>
                  <a:ext cx="32" cy="8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8443" name="Freeform 19"/>
                <p:cNvSpPr>
                  <a:spLocks/>
                </p:cNvSpPr>
                <p:nvPr/>
              </p:nvSpPr>
              <p:spPr bwMode="auto">
                <a:xfrm>
                  <a:off x="371" y="2098"/>
                  <a:ext cx="60" cy="16"/>
                </a:xfrm>
                <a:custGeom>
                  <a:avLst/>
                  <a:gdLst>
                    <a:gd name="T0" fmla="*/ 0 w 60"/>
                    <a:gd name="T1" fmla="*/ 0 h 16"/>
                    <a:gd name="T2" fmla="*/ 0 w 60"/>
                    <a:gd name="T3" fmla="*/ 15 h 16"/>
                    <a:gd name="T4" fmla="*/ 13 w 60"/>
                    <a:gd name="T5" fmla="*/ 15 h 16"/>
                    <a:gd name="T6" fmla="*/ 59 w 60"/>
                    <a:gd name="T7" fmla="*/ 4 h 16"/>
                    <a:gd name="T8" fmla="*/ 59 w 60"/>
                    <a:gd name="T9" fmla="*/ 0 h 16"/>
                    <a:gd name="T10" fmla="*/ 0 w 60"/>
                    <a:gd name="T11" fmla="*/ 0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"/>
                    <a:gd name="T19" fmla="*/ 0 h 16"/>
                    <a:gd name="T20" fmla="*/ 60 w 60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" h="16">
                      <a:moveTo>
                        <a:pt x="0" y="0"/>
                      </a:moveTo>
                      <a:lnTo>
                        <a:pt x="0" y="15"/>
                      </a:lnTo>
                      <a:lnTo>
                        <a:pt x="13" y="15"/>
                      </a:lnTo>
                      <a:lnTo>
                        <a:pt x="59" y="4"/>
                      </a:lnTo>
                      <a:lnTo>
                        <a:pt x="59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444" name="Freeform 20"/>
                <p:cNvSpPr>
                  <a:spLocks/>
                </p:cNvSpPr>
                <p:nvPr/>
              </p:nvSpPr>
              <p:spPr bwMode="auto">
                <a:xfrm>
                  <a:off x="371" y="2103"/>
                  <a:ext cx="60" cy="22"/>
                </a:xfrm>
                <a:custGeom>
                  <a:avLst/>
                  <a:gdLst>
                    <a:gd name="T0" fmla="*/ 13 w 60"/>
                    <a:gd name="T1" fmla="*/ 10 h 22"/>
                    <a:gd name="T2" fmla="*/ 0 w 60"/>
                    <a:gd name="T3" fmla="*/ 10 h 22"/>
                    <a:gd name="T4" fmla="*/ 0 w 60"/>
                    <a:gd name="T5" fmla="*/ 21 h 22"/>
                    <a:gd name="T6" fmla="*/ 13 w 60"/>
                    <a:gd name="T7" fmla="*/ 21 h 22"/>
                    <a:gd name="T8" fmla="*/ 59 w 60"/>
                    <a:gd name="T9" fmla="*/ 10 h 22"/>
                    <a:gd name="T10" fmla="*/ 59 w 60"/>
                    <a:gd name="T11" fmla="*/ 0 h 22"/>
                    <a:gd name="T12" fmla="*/ 13 w 60"/>
                    <a:gd name="T13" fmla="*/ 10 h 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0"/>
                    <a:gd name="T22" fmla="*/ 0 h 22"/>
                    <a:gd name="T23" fmla="*/ 60 w 60"/>
                    <a:gd name="T24" fmla="*/ 22 h 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0" h="22">
                      <a:moveTo>
                        <a:pt x="13" y="10"/>
                      </a:moveTo>
                      <a:lnTo>
                        <a:pt x="0" y="10"/>
                      </a:lnTo>
                      <a:lnTo>
                        <a:pt x="0" y="21"/>
                      </a:lnTo>
                      <a:lnTo>
                        <a:pt x="13" y="21"/>
                      </a:lnTo>
                      <a:lnTo>
                        <a:pt x="59" y="10"/>
                      </a:lnTo>
                      <a:lnTo>
                        <a:pt x="59" y="0"/>
                      </a:lnTo>
                      <a:lnTo>
                        <a:pt x="13" y="10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445" name="Freeform 21"/>
                <p:cNvSpPr>
                  <a:spLocks/>
                </p:cNvSpPr>
                <p:nvPr/>
              </p:nvSpPr>
              <p:spPr bwMode="auto">
                <a:xfrm>
                  <a:off x="371" y="2114"/>
                  <a:ext cx="60" cy="21"/>
                </a:xfrm>
                <a:custGeom>
                  <a:avLst/>
                  <a:gdLst>
                    <a:gd name="T0" fmla="*/ 13 w 60"/>
                    <a:gd name="T1" fmla="*/ 10 h 21"/>
                    <a:gd name="T2" fmla="*/ 0 w 60"/>
                    <a:gd name="T3" fmla="*/ 10 h 21"/>
                    <a:gd name="T4" fmla="*/ 0 w 60"/>
                    <a:gd name="T5" fmla="*/ 20 h 21"/>
                    <a:gd name="T6" fmla="*/ 13 w 60"/>
                    <a:gd name="T7" fmla="*/ 20 h 21"/>
                    <a:gd name="T8" fmla="*/ 59 w 60"/>
                    <a:gd name="T9" fmla="*/ 10 h 21"/>
                    <a:gd name="T10" fmla="*/ 59 w 60"/>
                    <a:gd name="T11" fmla="*/ 0 h 21"/>
                    <a:gd name="T12" fmla="*/ 13 w 60"/>
                    <a:gd name="T13" fmla="*/ 10 h 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0"/>
                    <a:gd name="T22" fmla="*/ 0 h 21"/>
                    <a:gd name="T23" fmla="*/ 60 w 60"/>
                    <a:gd name="T24" fmla="*/ 21 h 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0" h="21">
                      <a:moveTo>
                        <a:pt x="13" y="10"/>
                      </a:moveTo>
                      <a:lnTo>
                        <a:pt x="0" y="10"/>
                      </a:lnTo>
                      <a:lnTo>
                        <a:pt x="0" y="20"/>
                      </a:lnTo>
                      <a:lnTo>
                        <a:pt x="13" y="20"/>
                      </a:lnTo>
                      <a:lnTo>
                        <a:pt x="59" y="10"/>
                      </a:lnTo>
                      <a:lnTo>
                        <a:pt x="59" y="0"/>
                      </a:lnTo>
                      <a:lnTo>
                        <a:pt x="13" y="1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446" name="Freeform 22"/>
                <p:cNvSpPr>
                  <a:spLocks/>
                </p:cNvSpPr>
                <p:nvPr/>
              </p:nvSpPr>
              <p:spPr bwMode="auto">
                <a:xfrm>
                  <a:off x="371" y="2124"/>
                  <a:ext cx="60" cy="22"/>
                </a:xfrm>
                <a:custGeom>
                  <a:avLst/>
                  <a:gdLst>
                    <a:gd name="T0" fmla="*/ 13 w 60"/>
                    <a:gd name="T1" fmla="*/ 10 h 22"/>
                    <a:gd name="T2" fmla="*/ 11 w 60"/>
                    <a:gd name="T3" fmla="*/ 10 h 22"/>
                    <a:gd name="T4" fmla="*/ 0 w 60"/>
                    <a:gd name="T5" fmla="*/ 10 h 22"/>
                    <a:gd name="T6" fmla="*/ 0 w 60"/>
                    <a:gd name="T7" fmla="*/ 21 h 22"/>
                    <a:gd name="T8" fmla="*/ 13 w 60"/>
                    <a:gd name="T9" fmla="*/ 21 h 22"/>
                    <a:gd name="T10" fmla="*/ 59 w 60"/>
                    <a:gd name="T11" fmla="*/ 10 h 22"/>
                    <a:gd name="T12" fmla="*/ 59 w 60"/>
                    <a:gd name="T13" fmla="*/ 0 h 22"/>
                    <a:gd name="T14" fmla="*/ 13 w 60"/>
                    <a:gd name="T15" fmla="*/ 10 h 2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0"/>
                    <a:gd name="T25" fmla="*/ 0 h 22"/>
                    <a:gd name="T26" fmla="*/ 60 w 60"/>
                    <a:gd name="T27" fmla="*/ 22 h 2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0" h="22">
                      <a:moveTo>
                        <a:pt x="13" y="10"/>
                      </a:moveTo>
                      <a:lnTo>
                        <a:pt x="11" y="10"/>
                      </a:lnTo>
                      <a:lnTo>
                        <a:pt x="0" y="10"/>
                      </a:lnTo>
                      <a:lnTo>
                        <a:pt x="0" y="21"/>
                      </a:lnTo>
                      <a:lnTo>
                        <a:pt x="13" y="21"/>
                      </a:lnTo>
                      <a:lnTo>
                        <a:pt x="59" y="10"/>
                      </a:lnTo>
                      <a:lnTo>
                        <a:pt x="59" y="0"/>
                      </a:lnTo>
                      <a:lnTo>
                        <a:pt x="13" y="10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447" name="Freeform 23"/>
                <p:cNvSpPr>
                  <a:spLocks/>
                </p:cNvSpPr>
                <p:nvPr/>
              </p:nvSpPr>
              <p:spPr bwMode="auto">
                <a:xfrm>
                  <a:off x="371" y="2135"/>
                  <a:ext cx="60" cy="16"/>
                </a:xfrm>
                <a:custGeom>
                  <a:avLst/>
                  <a:gdLst>
                    <a:gd name="T0" fmla="*/ 13 w 60"/>
                    <a:gd name="T1" fmla="*/ 10 h 16"/>
                    <a:gd name="T2" fmla="*/ 0 w 60"/>
                    <a:gd name="T3" fmla="*/ 10 h 16"/>
                    <a:gd name="T4" fmla="*/ 6 w 60"/>
                    <a:gd name="T5" fmla="*/ 15 h 16"/>
                    <a:gd name="T6" fmla="*/ 52 w 60"/>
                    <a:gd name="T7" fmla="*/ 15 h 16"/>
                    <a:gd name="T8" fmla="*/ 59 w 60"/>
                    <a:gd name="T9" fmla="*/ 10 h 16"/>
                    <a:gd name="T10" fmla="*/ 59 w 60"/>
                    <a:gd name="T11" fmla="*/ 0 h 16"/>
                    <a:gd name="T12" fmla="*/ 13 w 60"/>
                    <a:gd name="T13" fmla="*/ 10 h 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0"/>
                    <a:gd name="T22" fmla="*/ 0 h 16"/>
                    <a:gd name="T23" fmla="*/ 60 w 60"/>
                    <a:gd name="T24" fmla="*/ 16 h 1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0" h="16">
                      <a:moveTo>
                        <a:pt x="13" y="10"/>
                      </a:moveTo>
                      <a:lnTo>
                        <a:pt x="0" y="10"/>
                      </a:lnTo>
                      <a:lnTo>
                        <a:pt x="6" y="15"/>
                      </a:lnTo>
                      <a:lnTo>
                        <a:pt x="52" y="15"/>
                      </a:lnTo>
                      <a:lnTo>
                        <a:pt x="59" y="10"/>
                      </a:lnTo>
                      <a:lnTo>
                        <a:pt x="59" y="0"/>
                      </a:lnTo>
                      <a:lnTo>
                        <a:pt x="13" y="1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58414" name="Group 24"/>
            <p:cNvGrpSpPr>
              <a:grpSpLocks/>
            </p:cNvGrpSpPr>
            <p:nvPr/>
          </p:nvGrpSpPr>
          <p:grpSpPr bwMode="auto">
            <a:xfrm>
              <a:off x="273" y="1875"/>
              <a:ext cx="241" cy="178"/>
              <a:chOff x="273" y="1875"/>
              <a:chExt cx="241" cy="178"/>
            </a:xfrm>
          </p:grpSpPr>
          <p:sp>
            <p:nvSpPr>
              <p:cNvPr id="58415" name="Line 25"/>
              <p:cNvSpPr>
                <a:spLocks noChangeShapeType="1"/>
              </p:cNvSpPr>
              <p:nvPr/>
            </p:nvSpPr>
            <p:spPr bwMode="auto">
              <a:xfrm flipH="1">
                <a:off x="435" y="1897"/>
                <a:ext cx="27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16" name="Line 26"/>
              <p:cNvSpPr>
                <a:spLocks noChangeShapeType="1"/>
              </p:cNvSpPr>
              <p:nvPr/>
            </p:nvSpPr>
            <p:spPr bwMode="auto">
              <a:xfrm flipH="1">
                <a:off x="425" y="1904"/>
                <a:ext cx="12" cy="1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17" name="Line 27"/>
              <p:cNvSpPr>
                <a:spLocks noChangeShapeType="1"/>
              </p:cNvSpPr>
              <p:nvPr/>
            </p:nvSpPr>
            <p:spPr bwMode="auto">
              <a:xfrm flipH="1">
                <a:off x="411" y="1878"/>
                <a:ext cx="8" cy="3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18" name="Line 28"/>
              <p:cNvSpPr>
                <a:spLocks noChangeShapeType="1"/>
              </p:cNvSpPr>
              <p:nvPr/>
            </p:nvSpPr>
            <p:spPr bwMode="auto">
              <a:xfrm>
                <a:off x="397" y="1899"/>
                <a:ext cx="1" cy="1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19" name="Line 29"/>
              <p:cNvSpPr>
                <a:spLocks noChangeShapeType="1"/>
              </p:cNvSpPr>
              <p:nvPr/>
            </p:nvSpPr>
            <p:spPr bwMode="auto">
              <a:xfrm>
                <a:off x="381" y="1875"/>
                <a:ext cx="1" cy="3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0" name="Line 30"/>
              <p:cNvSpPr>
                <a:spLocks noChangeShapeType="1"/>
              </p:cNvSpPr>
              <p:nvPr/>
            </p:nvSpPr>
            <p:spPr bwMode="auto">
              <a:xfrm flipH="1" flipV="1">
                <a:off x="361" y="1899"/>
                <a:ext cx="8" cy="2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1" name="Line 31"/>
              <p:cNvSpPr>
                <a:spLocks noChangeShapeType="1"/>
              </p:cNvSpPr>
              <p:nvPr/>
            </p:nvSpPr>
            <p:spPr bwMode="auto">
              <a:xfrm flipH="1" flipV="1">
                <a:off x="337" y="1885"/>
                <a:ext cx="23" cy="4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2" name="Line 32"/>
              <p:cNvSpPr>
                <a:spLocks noChangeShapeType="1"/>
              </p:cNvSpPr>
              <p:nvPr/>
            </p:nvSpPr>
            <p:spPr bwMode="auto">
              <a:xfrm flipH="1" flipV="1">
                <a:off x="331" y="1920"/>
                <a:ext cx="12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3" name="Line 33"/>
              <p:cNvSpPr>
                <a:spLocks noChangeShapeType="1"/>
              </p:cNvSpPr>
              <p:nvPr/>
            </p:nvSpPr>
            <p:spPr bwMode="auto">
              <a:xfrm flipH="1" flipV="1">
                <a:off x="298" y="1921"/>
                <a:ext cx="36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4" name="Line 34"/>
              <p:cNvSpPr>
                <a:spLocks noChangeShapeType="1"/>
              </p:cNvSpPr>
              <p:nvPr/>
            </p:nvSpPr>
            <p:spPr bwMode="auto">
              <a:xfrm flipH="1" flipV="1">
                <a:off x="306" y="1949"/>
                <a:ext cx="20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5" name="Line 35"/>
              <p:cNvSpPr>
                <a:spLocks noChangeShapeType="1"/>
              </p:cNvSpPr>
              <p:nvPr/>
            </p:nvSpPr>
            <p:spPr bwMode="auto">
              <a:xfrm flipH="1" flipV="1">
                <a:off x="280" y="1959"/>
                <a:ext cx="45" cy="1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6" name="Line 36"/>
              <p:cNvSpPr>
                <a:spLocks noChangeShapeType="1"/>
              </p:cNvSpPr>
              <p:nvPr/>
            </p:nvSpPr>
            <p:spPr bwMode="auto">
              <a:xfrm flipH="1" flipV="1">
                <a:off x="298" y="1982"/>
                <a:ext cx="23" cy="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7" name="Line 37"/>
              <p:cNvSpPr>
                <a:spLocks noChangeShapeType="1"/>
              </p:cNvSpPr>
              <p:nvPr/>
            </p:nvSpPr>
            <p:spPr bwMode="auto">
              <a:xfrm flipH="1" flipV="1">
                <a:off x="273" y="1998"/>
                <a:ext cx="49" cy="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8" name="Line 38"/>
              <p:cNvSpPr>
                <a:spLocks noChangeShapeType="1"/>
              </p:cNvSpPr>
              <p:nvPr/>
            </p:nvSpPr>
            <p:spPr bwMode="auto">
              <a:xfrm flipH="1">
                <a:off x="301" y="2020"/>
                <a:ext cx="20" cy="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9" name="Line 39"/>
              <p:cNvSpPr>
                <a:spLocks noChangeShapeType="1"/>
              </p:cNvSpPr>
              <p:nvPr/>
            </p:nvSpPr>
            <p:spPr bwMode="auto">
              <a:xfrm flipH="1">
                <a:off x="275" y="2036"/>
                <a:ext cx="57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0" name="Line 40"/>
              <p:cNvSpPr>
                <a:spLocks noChangeShapeType="1"/>
              </p:cNvSpPr>
              <p:nvPr/>
            </p:nvSpPr>
            <p:spPr bwMode="auto">
              <a:xfrm flipH="1">
                <a:off x="322" y="2051"/>
                <a:ext cx="17" cy="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1" name="Line 41"/>
              <p:cNvSpPr>
                <a:spLocks noChangeShapeType="1"/>
              </p:cNvSpPr>
              <p:nvPr/>
            </p:nvSpPr>
            <p:spPr bwMode="auto">
              <a:xfrm flipV="1">
                <a:off x="459" y="1916"/>
                <a:ext cx="26" cy="2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2" name="Line 42"/>
              <p:cNvSpPr>
                <a:spLocks noChangeShapeType="1"/>
              </p:cNvSpPr>
              <p:nvPr/>
            </p:nvSpPr>
            <p:spPr bwMode="auto">
              <a:xfrm flipV="1">
                <a:off x="472" y="1942"/>
                <a:ext cx="9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3" name="Line 43"/>
              <p:cNvSpPr>
                <a:spLocks noChangeShapeType="1"/>
              </p:cNvSpPr>
              <p:nvPr/>
            </p:nvSpPr>
            <p:spPr bwMode="auto">
              <a:xfrm flipV="1">
                <a:off x="475" y="1952"/>
                <a:ext cx="33" cy="1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4" name="Line 44"/>
              <p:cNvSpPr>
                <a:spLocks noChangeShapeType="1"/>
              </p:cNvSpPr>
              <p:nvPr/>
            </p:nvSpPr>
            <p:spPr bwMode="auto">
              <a:xfrm flipV="1">
                <a:off x="477" y="1975"/>
                <a:ext cx="11" cy="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5" name="Line 45"/>
              <p:cNvSpPr>
                <a:spLocks noChangeShapeType="1"/>
              </p:cNvSpPr>
              <p:nvPr/>
            </p:nvSpPr>
            <p:spPr bwMode="auto">
              <a:xfrm flipV="1">
                <a:off x="476" y="1991"/>
                <a:ext cx="38" cy="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6" name="Line 46"/>
              <p:cNvSpPr>
                <a:spLocks noChangeShapeType="1"/>
              </p:cNvSpPr>
              <p:nvPr/>
            </p:nvSpPr>
            <p:spPr bwMode="auto">
              <a:xfrm>
                <a:off x="477" y="2013"/>
                <a:ext cx="9" cy="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7" name="Line 47"/>
              <p:cNvSpPr>
                <a:spLocks noChangeShapeType="1"/>
              </p:cNvSpPr>
              <p:nvPr/>
            </p:nvSpPr>
            <p:spPr bwMode="auto">
              <a:xfrm>
                <a:off x="468" y="2029"/>
                <a:ext cx="44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8" name="Line 48"/>
              <p:cNvSpPr>
                <a:spLocks noChangeShapeType="1"/>
              </p:cNvSpPr>
              <p:nvPr/>
            </p:nvSpPr>
            <p:spPr bwMode="auto">
              <a:xfrm>
                <a:off x="459" y="2044"/>
                <a:ext cx="6" cy="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39" name="Line 49"/>
              <p:cNvSpPr>
                <a:spLocks noChangeShapeType="1"/>
              </p:cNvSpPr>
              <p:nvPr/>
            </p:nvSpPr>
            <p:spPr bwMode="auto">
              <a:xfrm flipH="1">
                <a:off x="447" y="1924"/>
                <a:ext cx="16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8378" name="Arc 50"/>
          <p:cNvSpPr>
            <a:spLocks/>
          </p:cNvSpPr>
          <p:nvPr/>
        </p:nvSpPr>
        <p:spPr bwMode="auto">
          <a:xfrm>
            <a:off x="2408238" y="2970213"/>
            <a:ext cx="1057275" cy="763587"/>
          </a:xfrm>
          <a:custGeom>
            <a:avLst/>
            <a:gdLst>
              <a:gd name="T0" fmla="*/ 2147483647 w 40868"/>
              <a:gd name="T1" fmla="*/ 2147483647 h 28222"/>
              <a:gd name="T2" fmla="*/ 2147483647 w 40868"/>
              <a:gd name="T3" fmla="*/ 2147483647 h 28222"/>
              <a:gd name="T4" fmla="*/ 2147483647 w 40868"/>
              <a:gd name="T5" fmla="*/ 2147483647 h 28222"/>
              <a:gd name="T6" fmla="*/ 0 60000 65536"/>
              <a:gd name="T7" fmla="*/ 0 60000 65536"/>
              <a:gd name="T8" fmla="*/ 0 60000 65536"/>
              <a:gd name="T9" fmla="*/ 0 w 40868"/>
              <a:gd name="T10" fmla="*/ 0 h 28222"/>
              <a:gd name="T11" fmla="*/ 40868 w 40868"/>
              <a:gd name="T12" fmla="*/ 28222 h 282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868" h="28222" fill="none" extrusionOk="0">
                <a:moveTo>
                  <a:pt x="1040" y="28221"/>
                </a:moveTo>
                <a:cubicBezTo>
                  <a:pt x="350" y="26082"/>
                  <a:pt x="0" y="2384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9739" y="-1"/>
                  <a:pt x="37188" y="4576"/>
                  <a:pt x="40867" y="11837"/>
                </a:cubicBezTo>
              </a:path>
              <a:path w="40868" h="28222" stroke="0" extrusionOk="0">
                <a:moveTo>
                  <a:pt x="1040" y="28221"/>
                </a:moveTo>
                <a:cubicBezTo>
                  <a:pt x="350" y="26082"/>
                  <a:pt x="0" y="2384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9739" y="-1"/>
                  <a:pt x="37188" y="4576"/>
                  <a:pt x="40867" y="11837"/>
                </a:cubicBezTo>
                <a:lnTo>
                  <a:pt x="21600" y="21600"/>
                </a:lnTo>
                <a:lnTo>
                  <a:pt x="1040" y="28221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79" name="Freeform 54"/>
          <p:cNvSpPr>
            <a:spLocks/>
          </p:cNvSpPr>
          <p:nvPr/>
        </p:nvSpPr>
        <p:spPr bwMode="auto">
          <a:xfrm>
            <a:off x="2797175" y="2522538"/>
            <a:ext cx="582613" cy="633412"/>
          </a:xfrm>
          <a:custGeom>
            <a:avLst/>
            <a:gdLst>
              <a:gd name="T0" fmla="*/ 0 w 367"/>
              <a:gd name="T1" fmla="*/ 2147483647 h 399"/>
              <a:gd name="T2" fmla="*/ 2147483647 w 367"/>
              <a:gd name="T3" fmla="*/ 2147483647 h 399"/>
              <a:gd name="T4" fmla="*/ 2147483647 w 367"/>
              <a:gd name="T5" fmla="*/ 2147483647 h 399"/>
              <a:gd name="T6" fmla="*/ 2147483647 w 367"/>
              <a:gd name="T7" fmla="*/ 2147483647 h 399"/>
              <a:gd name="T8" fmla="*/ 2147483647 w 367"/>
              <a:gd name="T9" fmla="*/ 0 h 399"/>
              <a:gd name="T10" fmla="*/ 2147483647 w 367"/>
              <a:gd name="T11" fmla="*/ 2147483647 h 399"/>
              <a:gd name="T12" fmla="*/ 2147483647 w 367"/>
              <a:gd name="T13" fmla="*/ 2147483647 h 399"/>
              <a:gd name="T14" fmla="*/ 2147483647 w 367"/>
              <a:gd name="T15" fmla="*/ 2147483647 h 399"/>
              <a:gd name="T16" fmla="*/ 2147483647 w 367"/>
              <a:gd name="T17" fmla="*/ 2147483647 h 3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67"/>
              <a:gd name="T28" fmla="*/ 0 h 399"/>
              <a:gd name="T29" fmla="*/ 367 w 367"/>
              <a:gd name="T30" fmla="*/ 399 h 39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67" h="399">
                <a:moveTo>
                  <a:pt x="0" y="296"/>
                </a:moveTo>
                <a:lnTo>
                  <a:pt x="156" y="203"/>
                </a:lnTo>
                <a:lnTo>
                  <a:pt x="212" y="121"/>
                </a:lnTo>
                <a:lnTo>
                  <a:pt x="293" y="12"/>
                </a:lnTo>
                <a:lnTo>
                  <a:pt x="332" y="0"/>
                </a:lnTo>
                <a:lnTo>
                  <a:pt x="347" y="27"/>
                </a:lnTo>
                <a:lnTo>
                  <a:pt x="330" y="147"/>
                </a:lnTo>
                <a:lnTo>
                  <a:pt x="331" y="247"/>
                </a:lnTo>
                <a:lnTo>
                  <a:pt x="367" y="399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8380" name="Group 55"/>
          <p:cNvGrpSpPr>
            <a:grpSpLocks/>
          </p:cNvGrpSpPr>
          <p:nvPr/>
        </p:nvGrpSpPr>
        <p:grpSpPr bwMode="auto">
          <a:xfrm>
            <a:off x="4230688" y="1409700"/>
            <a:ext cx="285750" cy="249238"/>
            <a:chOff x="2979" y="1148"/>
            <a:chExt cx="202" cy="157"/>
          </a:xfrm>
        </p:grpSpPr>
        <p:sp>
          <p:nvSpPr>
            <p:cNvPr id="58397" name="Oval 56"/>
            <p:cNvSpPr>
              <a:spLocks noChangeArrowheads="1"/>
            </p:cNvSpPr>
            <p:nvPr/>
          </p:nvSpPr>
          <p:spPr bwMode="auto">
            <a:xfrm rot="-1140000">
              <a:off x="3068" y="1210"/>
              <a:ext cx="45" cy="43"/>
            </a:xfrm>
            <a:prstGeom prst="ellipse">
              <a:avLst/>
            </a:prstGeom>
            <a:solidFill>
              <a:srgbClr val="7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398" name="Line 57"/>
            <p:cNvSpPr>
              <a:spLocks noChangeShapeType="1"/>
            </p:cNvSpPr>
            <p:nvPr/>
          </p:nvSpPr>
          <p:spPr bwMode="auto">
            <a:xfrm flipV="1">
              <a:off x="3017" y="1148"/>
              <a:ext cx="157" cy="8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399" name="Line 58"/>
            <p:cNvSpPr>
              <a:spLocks noChangeShapeType="1"/>
            </p:cNvSpPr>
            <p:nvPr/>
          </p:nvSpPr>
          <p:spPr bwMode="auto">
            <a:xfrm flipH="1">
              <a:off x="3099" y="1154"/>
              <a:ext cx="82" cy="14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0" name="Arc 59"/>
            <p:cNvSpPr>
              <a:spLocks/>
            </p:cNvSpPr>
            <p:nvPr/>
          </p:nvSpPr>
          <p:spPr bwMode="auto">
            <a:xfrm rot="-1140000">
              <a:off x="3064" y="1209"/>
              <a:ext cx="53" cy="51"/>
            </a:xfrm>
            <a:custGeom>
              <a:avLst/>
              <a:gdLst>
                <a:gd name="T0" fmla="*/ 0 w 21600"/>
                <a:gd name="T1" fmla="*/ 0 h 22931"/>
                <a:gd name="T2" fmla="*/ 0 w 21600"/>
                <a:gd name="T3" fmla="*/ 0 h 22931"/>
                <a:gd name="T4" fmla="*/ 0 w 21600"/>
                <a:gd name="T5" fmla="*/ 0 h 2293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2931"/>
                <a:gd name="T11" fmla="*/ 21600 w 21600"/>
                <a:gd name="T12" fmla="*/ 22931 h 229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2931" fill="none" extrusionOk="0">
                  <a:moveTo>
                    <a:pt x="20768" y="22930"/>
                  </a:moveTo>
                  <a:cubicBezTo>
                    <a:pt x="9170" y="22483"/>
                    <a:pt x="0" y="12952"/>
                    <a:pt x="0" y="1347"/>
                  </a:cubicBezTo>
                  <a:cubicBezTo>
                    <a:pt x="-1" y="897"/>
                    <a:pt x="14" y="448"/>
                    <a:pt x="42" y="0"/>
                  </a:cubicBezTo>
                </a:path>
                <a:path w="21600" h="22931" stroke="0" extrusionOk="0">
                  <a:moveTo>
                    <a:pt x="20768" y="22930"/>
                  </a:moveTo>
                  <a:cubicBezTo>
                    <a:pt x="9170" y="22483"/>
                    <a:pt x="0" y="12952"/>
                    <a:pt x="0" y="1347"/>
                  </a:cubicBezTo>
                  <a:cubicBezTo>
                    <a:pt x="-1" y="897"/>
                    <a:pt x="14" y="448"/>
                    <a:pt x="42" y="0"/>
                  </a:cubicBezTo>
                  <a:lnTo>
                    <a:pt x="21600" y="1347"/>
                  </a:lnTo>
                  <a:lnTo>
                    <a:pt x="20768" y="2293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1" name="Line 60"/>
            <p:cNvSpPr>
              <a:spLocks noChangeShapeType="1"/>
            </p:cNvSpPr>
            <p:nvPr/>
          </p:nvSpPr>
          <p:spPr bwMode="auto">
            <a:xfrm flipH="1" flipV="1">
              <a:off x="2979" y="1215"/>
              <a:ext cx="40" cy="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2" name="Line 61"/>
            <p:cNvSpPr>
              <a:spLocks noChangeShapeType="1"/>
            </p:cNvSpPr>
            <p:nvPr/>
          </p:nvSpPr>
          <p:spPr bwMode="auto">
            <a:xfrm>
              <a:off x="3016" y="1202"/>
              <a:ext cx="21" cy="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3" name="Line 62"/>
            <p:cNvSpPr>
              <a:spLocks noChangeShapeType="1"/>
            </p:cNvSpPr>
            <p:nvPr/>
          </p:nvSpPr>
          <p:spPr bwMode="auto">
            <a:xfrm>
              <a:off x="3047" y="1185"/>
              <a:ext cx="15" cy="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4" name="Line 63"/>
            <p:cNvSpPr>
              <a:spLocks noChangeShapeType="1"/>
            </p:cNvSpPr>
            <p:nvPr/>
          </p:nvSpPr>
          <p:spPr bwMode="auto">
            <a:xfrm>
              <a:off x="3075" y="1176"/>
              <a:ext cx="12" cy="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5" name="Line 64"/>
            <p:cNvSpPr>
              <a:spLocks noChangeShapeType="1"/>
            </p:cNvSpPr>
            <p:nvPr/>
          </p:nvSpPr>
          <p:spPr bwMode="auto">
            <a:xfrm>
              <a:off x="3104" y="1168"/>
              <a:ext cx="12" cy="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6" name="Line 65"/>
            <p:cNvSpPr>
              <a:spLocks noChangeShapeType="1"/>
            </p:cNvSpPr>
            <p:nvPr/>
          </p:nvSpPr>
          <p:spPr bwMode="auto">
            <a:xfrm>
              <a:off x="3113" y="1287"/>
              <a:ext cx="10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7" name="Line 66"/>
            <p:cNvSpPr>
              <a:spLocks noChangeShapeType="1"/>
            </p:cNvSpPr>
            <p:nvPr/>
          </p:nvSpPr>
          <p:spPr bwMode="auto">
            <a:xfrm>
              <a:off x="3126" y="1272"/>
              <a:ext cx="8" cy="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8" name="Line 67"/>
            <p:cNvSpPr>
              <a:spLocks noChangeShapeType="1"/>
            </p:cNvSpPr>
            <p:nvPr/>
          </p:nvSpPr>
          <p:spPr bwMode="auto">
            <a:xfrm>
              <a:off x="3137" y="1246"/>
              <a:ext cx="7" cy="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09" name="Line 68"/>
            <p:cNvSpPr>
              <a:spLocks noChangeShapeType="1"/>
            </p:cNvSpPr>
            <p:nvPr/>
          </p:nvSpPr>
          <p:spPr bwMode="auto">
            <a:xfrm>
              <a:off x="3148" y="1226"/>
              <a:ext cx="8" cy="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10" name="Line 69"/>
            <p:cNvSpPr>
              <a:spLocks noChangeShapeType="1"/>
            </p:cNvSpPr>
            <p:nvPr/>
          </p:nvSpPr>
          <p:spPr bwMode="auto">
            <a:xfrm>
              <a:off x="3132" y="1156"/>
              <a:ext cx="8" cy="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11" name="Line 70"/>
            <p:cNvSpPr>
              <a:spLocks noChangeShapeType="1"/>
            </p:cNvSpPr>
            <p:nvPr/>
          </p:nvSpPr>
          <p:spPr bwMode="auto">
            <a:xfrm>
              <a:off x="3160" y="1206"/>
              <a:ext cx="8" cy="1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12" name="Line 71"/>
            <p:cNvSpPr>
              <a:spLocks noChangeShapeType="1"/>
            </p:cNvSpPr>
            <p:nvPr/>
          </p:nvSpPr>
          <p:spPr bwMode="auto">
            <a:xfrm>
              <a:off x="3166" y="1184"/>
              <a:ext cx="7" cy="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58381" name="Object 72"/>
          <p:cNvGraphicFramePr>
            <a:graphicFrameLocks noChangeAspect="1"/>
          </p:cNvGraphicFramePr>
          <p:nvPr/>
        </p:nvGraphicFramePr>
        <p:xfrm>
          <a:off x="663575" y="5513388"/>
          <a:ext cx="79248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09" name="Equation" r:id="rId4" imgW="2641600" imgH="279400" progId="Equation.3">
                  <p:embed/>
                </p:oleObj>
              </mc:Choice>
              <mc:Fallback>
                <p:oleObj name="Equation" r:id="rId4" imgW="2641600" imgH="279400" progId="Equation.3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575" y="5513388"/>
                        <a:ext cx="7924800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2" name="Line 73"/>
          <p:cNvSpPr>
            <a:spLocks noChangeShapeType="1"/>
          </p:cNvSpPr>
          <p:nvPr/>
        </p:nvSpPr>
        <p:spPr bwMode="auto">
          <a:xfrm flipV="1">
            <a:off x="3021013" y="2779713"/>
            <a:ext cx="496887" cy="677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74"/>
          <p:cNvSpPr>
            <a:spLocks noChangeShapeType="1"/>
          </p:cNvSpPr>
          <p:nvPr/>
        </p:nvSpPr>
        <p:spPr bwMode="auto">
          <a:xfrm flipV="1">
            <a:off x="3001963" y="2663825"/>
            <a:ext cx="271462" cy="815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75"/>
          <p:cNvSpPr>
            <a:spLocks noChangeShapeType="1"/>
          </p:cNvSpPr>
          <p:nvPr/>
        </p:nvSpPr>
        <p:spPr bwMode="auto">
          <a:xfrm flipH="1" flipV="1">
            <a:off x="2238375" y="3294063"/>
            <a:ext cx="728663" cy="1920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8385" name="Object 80"/>
          <p:cNvGraphicFramePr>
            <a:graphicFrameLocks noChangeAspect="1"/>
          </p:cNvGraphicFramePr>
          <p:nvPr/>
        </p:nvGraphicFramePr>
        <p:xfrm>
          <a:off x="2441575" y="2338388"/>
          <a:ext cx="288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0" name="Equation" r:id="rId6" imgW="126725" imgH="177415" progId="Equation.3">
                  <p:embed/>
                </p:oleObj>
              </mc:Choice>
              <mc:Fallback>
                <p:oleObj name="Equation" r:id="rId6" imgW="126725" imgH="177415" progId="Equation.3">
                  <p:embed/>
                  <p:pic>
                    <p:nvPicPr>
                      <p:cNvPr id="0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1575" y="2338388"/>
                        <a:ext cx="288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6" name="Object 81"/>
          <p:cNvGraphicFramePr>
            <a:graphicFrameLocks noChangeAspect="1"/>
          </p:cNvGraphicFramePr>
          <p:nvPr/>
        </p:nvGraphicFramePr>
        <p:xfrm>
          <a:off x="2006600" y="2728913"/>
          <a:ext cx="347663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1" name="Equation" r:id="rId8" imgW="152268" imgH="203024" progId="Equation.3">
                  <p:embed/>
                </p:oleObj>
              </mc:Choice>
              <mc:Fallback>
                <p:oleObj name="Equation" r:id="rId8" imgW="152268" imgH="203024" progId="Equation.3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600" y="2728913"/>
                        <a:ext cx="347663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7" name="Object 90"/>
          <p:cNvGraphicFramePr>
            <a:graphicFrameLocks noChangeAspect="1"/>
          </p:cNvGraphicFramePr>
          <p:nvPr/>
        </p:nvGraphicFramePr>
        <p:xfrm>
          <a:off x="3332163" y="2173288"/>
          <a:ext cx="25876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2" name="Equation" r:id="rId10" imgW="114102" imgH="177492" progId="Equation.3">
                  <p:embed/>
                </p:oleObj>
              </mc:Choice>
              <mc:Fallback>
                <p:oleObj name="Equation" r:id="rId10" imgW="114102" imgH="177492" progId="Equation.3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2163" y="2173288"/>
                        <a:ext cx="258762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88" name="Object 93"/>
          <p:cNvGraphicFramePr>
            <a:graphicFrameLocks noChangeAspect="1"/>
          </p:cNvGraphicFramePr>
          <p:nvPr/>
        </p:nvGraphicFramePr>
        <p:xfrm>
          <a:off x="3546475" y="2554288"/>
          <a:ext cx="287338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3" name="Equation" r:id="rId12" imgW="126725" imgH="177415" progId="Equation.3">
                  <p:embed/>
                </p:oleObj>
              </mc:Choice>
              <mc:Fallback>
                <p:oleObj name="Equation" r:id="rId12" imgW="126725" imgH="177415" progId="Equation.3">
                  <p:embed/>
                  <p:pic>
                    <p:nvPicPr>
                      <p:cNvPr id="0" name="Object 9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6475" y="2554288"/>
                        <a:ext cx="287338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89" name="Oval 97"/>
          <p:cNvSpPr>
            <a:spLocks noChangeArrowheads="1"/>
          </p:cNvSpPr>
          <p:nvPr/>
        </p:nvSpPr>
        <p:spPr bwMode="auto">
          <a:xfrm>
            <a:off x="2941638" y="345440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8390" name="Object 102"/>
          <p:cNvGraphicFramePr>
            <a:graphicFrameLocks noChangeAspect="1"/>
          </p:cNvGraphicFramePr>
          <p:nvPr/>
        </p:nvGraphicFramePr>
        <p:xfrm>
          <a:off x="2932113" y="3424238"/>
          <a:ext cx="376237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4" name="Equation" r:id="rId14" imgW="165028" imgH="228501" progId="Equation.3">
                  <p:embed/>
                </p:oleObj>
              </mc:Choice>
              <mc:Fallback>
                <p:oleObj name="Equation" r:id="rId14" imgW="165028" imgH="228501" progId="Equation.3">
                  <p:embed/>
                  <p:pic>
                    <p:nvPicPr>
                      <p:cNvPr id="0" name="Object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2113" y="3424238"/>
                        <a:ext cx="376237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0136" name="Picture 10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00" y="4160838"/>
            <a:ext cx="115252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0137" name="Text Box 105"/>
          <p:cNvSpPr txBox="1">
            <a:spLocks noChangeArrowheads="1"/>
          </p:cNvSpPr>
          <p:nvPr/>
        </p:nvSpPr>
        <p:spPr bwMode="auto">
          <a:xfrm>
            <a:off x="1624013" y="5284788"/>
            <a:ext cx="1066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200" b="1" i="0">
                <a:latin typeface="Arial" charset="0"/>
              </a:rPr>
              <a:t>Ambient</a:t>
            </a:r>
          </a:p>
        </p:txBody>
      </p:sp>
      <p:pic>
        <p:nvPicPr>
          <p:cNvPr id="300138" name="Picture 106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088" y="4160838"/>
            <a:ext cx="115252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0139" name="Text Box 107"/>
          <p:cNvSpPr txBox="1">
            <a:spLocks noChangeArrowheads="1"/>
          </p:cNvSpPr>
          <p:nvPr/>
        </p:nvSpPr>
        <p:spPr bwMode="auto">
          <a:xfrm>
            <a:off x="3789363" y="5284788"/>
            <a:ext cx="10668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200" b="1" i="0">
                <a:latin typeface="Arial" charset="0"/>
              </a:rPr>
              <a:t>Diffuse</a:t>
            </a:r>
          </a:p>
        </p:txBody>
      </p:sp>
      <p:pic>
        <p:nvPicPr>
          <p:cNvPr id="300140" name="Picture 10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0" y="4160838"/>
            <a:ext cx="1133475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0141" name="Text Box 109"/>
          <p:cNvSpPr txBox="1">
            <a:spLocks noChangeArrowheads="1"/>
          </p:cNvSpPr>
          <p:nvPr/>
        </p:nvSpPr>
        <p:spPr bwMode="auto">
          <a:xfrm>
            <a:off x="6607175" y="5257800"/>
            <a:ext cx="1066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200" b="1" i="0">
                <a:latin typeface="Arial" charset="0"/>
              </a:rPr>
              <a:t>Specular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137" grpId="0"/>
      <p:bldP spid="300139" grpId="0"/>
      <p:bldP spid="300141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Modelo de várias luzes</a:t>
            </a:r>
          </a:p>
        </p:txBody>
      </p:sp>
      <p:graphicFrame>
        <p:nvGraphicFramePr>
          <p:cNvPr id="59396" name="Object 17"/>
          <p:cNvGraphicFramePr>
            <a:graphicFrameLocks noChangeAspect="1"/>
          </p:cNvGraphicFramePr>
          <p:nvPr/>
        </p:nvGraphicFramePr>
        <p:xfrm>
          <a:off x="708025" y="1755775"/>
          <a:ext cx="7743825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44" name="Equation" r:id="rId4" imgW="4114800" imgH="736600" progId="Equation.3">
                  <p:embed/>
                </p:oleObj>
              </mc:Choice>
              <mc:Fallback>
                <p:oleObj name="Equation" r:id="rId4" imgW="4114800" imgH="7366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025" y="1755775"/>
                        <a:ext cx="7743825" cy="138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7" name="Rectangle 11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31466" name="Object 10"/>
          <p:cNvGraphicFramePr>
            <a:graphicFrameLocks noChangeAspect="1"/>
          </p:cNvGraphicFramePr>
          <p:nvPr/>
        </p:nvGraphicFramePr>
        <p:xfrm>
          <a:off x="928688" y="3911600"/>
          <a:ext cx="2122487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45" name="Equation" r:id="rId6" imgW="1053643" imgH="215806" progId="Equation.3">
                  <p:embed/>
                </p:oleObj>
              </mc:Choice>
              <mc:Fallback>
                <p:oleObj name="Equation" r:id="rId6" imgW="1053643" imgH="21580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3911600"/>
                        <a:ext cx="2122487" cy="43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9" name="Rectangle 13"/>
          <p:cNvSpPr>
            <a:spLocks noChangeArrowheads="1"/>
          </p:cNvSpPr>
          <p:nvPr/>
        </p:nvSpPr>
        <p:spPr bwMode="auto">
          <a:xfrm>
            <a:off x="0" y="3062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531468" name="Object 12"/>
          <p:cNvGraphicFramePr>
            <a:graphicFrameLocks noChangeAspect="1"/>
          </p:cNvGraphicFramePr>
          <p:nvPr/>
        </p:nvGraphicFramePr>
        <p:xfrm>
          <a:off x="849313" y="4749800"/>
          <a:ext cx="7497762" cy="1300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46" name="Equation" r:id="rId8" imgW="4229100" imgH="736600" progId="Equation.3">
                  <p:embed/>
                </p:oleObj>
              </mc:Choice>
              <mc:Fallback>
                <p:oleObj name="Equation" r:id="rId8" imgW="4229100" imgH="7366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4749800"/>
                        <a:ext cx="7497762" cy="1300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1470" name="Text Box 14"/>
          <p:cNvSpPr txBox="1">
            <a:spLocks noChangeArrowheads="1"/>
          </p:cNvSpPr>
          <p:nvPr/>
        </p:nvSpPr>
        <p:spPr bwMode="auto">
          <a:xfrm>
            <a:off x="4156075" y="3883025"/>
            <a:ext cx="26781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uma reflexão apenas</a:t>
            </a:r>
          </a:p>
        </p:txBody>
      </p:sp>
      <p:graphicFrame>
        <p:nvGraphicFramePr>
          <p:cNvPr id="531471" name="Object 15"/>
          <p:cNvGraphicFramePr>
            <a:graphicFrameLocks noChangeAspect="1"/>
          </p:cNvGraphicFramePr>
          <p:nvPr/>
        </p:nvGraphicFramePr>
        <p:xfrm>
          <a:off x="876300" y="3306763"/>
          <a:ext cx="2071688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47" name="Equation" r:id="rId10" imgW="1028254" imgH="241195" progId="Equation.3">
                  <p:embed/>
                </p:oleObj>
              </mc:Choice>
              <mc:Fallback>
                <p:oleObj name="Equation" r:id="rId10" imgW="1028254" imgH="241195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3306763"/>
                        <a:ext cx="2071688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1472" name="Text Box 16"/>
          <p:cNvSpPr txBox="1">
            <a:spLocks noChangeArrowheads="1"/>
          </p:cNvSpPr>
          <p:nvPr/>
        </p:nvSpPr>
        <p:spPr bwMode="auto">
          <a:xfrm>
            <a:off x="4054475" y="3354388"/>
            <a:ext cx="28638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para cada fonte de luz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1470" grpId="0"/>
      <p:bldP spid="53147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>
          <a:xfrm>
            <a:off x="966788" y="411163"/>
            <a:ext cx="7159625" cy="500062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3600"/>
              <a:t>Sombra</a:t>
            </a:r>
          </a:p>
        </p:txBody>
      </p:sp>
      <p:sp>
        <p:nvSpPr>
          <p:cNvPr id="60420" name="Line 3"/>
          <p:cNvSpPr>
            <a:spLocks noChangeShapeType="1"/>
          </p:cNvSpPr>
          <p:nvPr/>
        </p:nvSpPr>
        <p:spPr bwMode="auto">
          <a:xfrm>
            <a:off x="1460500" y="3813175"/>
            <a:ext cx="909638" cy="2619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Line 4"/>
          <p:cNvSpPr>
            <a:spLocks noChangeShapeType="1"/>
          </p:cNvSpPr>
          <p:nvPr/>
        </p:nvSpPr>
        <p:spPr bwMode="auto">
          <a:xfrm flipV="1">
            <a:off x="4368800" y="2141538"/>
            <a:ext cx="1790700" cy="2436812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422" name="Group 5"/>
          <p:cNvGrpSpPr>
            <a:grpSpLocks/>
          </p:cNvGrpSpPr>
          <p:nvPr/>
        </p:nvGrpSpPr>
        <p:grpSpPr bwMode="auto">
          <a:xfrm>
            <a:off x="646113" y="3311525"/>
            <a:ext cx="490537" cy="641350"/>
            <a:chOff x="305" y="2142"/>
            <a:chExt cx="232" cy="414"/>
          </a:xfrm>
        </p:grpSpPr>
        <p:grpSp>
          <p:nvGrpSpPr>
            <p:cNvPr id="60450" name="Group 6"/>
            <p:cNvGrpSpPr>
              <a:grpSpLocks/>
            </p:cNvGrpSpPr>
            <p:nvPr/>
          </p:nvGrpSpPr>
          <p:grpSpPr bwMode="auto">
            <a:xfrm>
              <a:off x="363" y="2229"/>
              <a:ext cx="122" cy="327"/>
              <a:chOff x="363" y="2229"/>
              <a:chExt cx="122" cy="327"/>
            </a:xfrm>
          </p:grpSpPr>
          <p:sp>
            <p:nvSpPr>
              <p:cNvPr id="60477" name="Freeform 7"/>
              <p:cNvSpPr>
                <a:spLocks/>
              </p:cNvSpPr>
              <p:nvPr/>
            </p:nvSpPr>
            <p:spPr bwMode="auto">
              <a:xfrm>
                <a:off x="363" y="2229"/>
                <a:ext cx="122" cy="251"/>
              </a:xfrm>
              <a:custGeom>
                <a:avLst/>
                <a:gdLst>
                  <a:gd name="T0" fmla="*/ 19 w 122"/>
                  <a:gd name="T1" fmla="*/ 164 h 251"/>
                  <a:gd name="T2" fmla="*/ 13 w 122"/>
                  <a:gd name="T3" fmla="*/ 150 h 251"/>
                  <a:gd name="T4" fmla="*/ 7 w 122"/>
                  <a:gd name="T5" fmla="*/ 133 h 251"/>
                  <a:gd name="T6" fmla="*/ 2 w 122"/>
                  <a:gd name="T7" fmla="*/ 119 h 251"/>
                  <a:gd name="T8" fmla="*/ 0 w 122"/>
                  <a:gd name="T9" fmla="*/ 102 h 251"/>
                  <a:gd name="T10" fmla="*/ 0 w 122"/>
                  <a:gd name="T11" fmla="*/ 86 h 251"/>
                  <a:gd name="T12" fmla="*/ 2 w 122"/>
                  <a:gd name="T13" fmla="*/ 65 h 251"/>
                  <a:gd name="T14" fmla="*/ 7 w 122"/>
                  <a:gd name="T15" fmla="*/ 47 h 251"/>
                  <a:gd name="T16" fmla="*/ 16 w 122"/>
                  <a:gd name="T17" fmla="*/ 30 h 251"/>
                  <a:gd name="T18" fmla="*/ 27 w 122"/>
                  <a:gd name="T19" fmla="*/ 17 h 251"/>
                  <a:gd name="T20" fmla="*/ 36 w 122"/>
                  <a:gd name="T21" fmla="*/ 9 h 251"/>
                  <a:gd name="T22" fmla="*/ 47 w 122"/>
                  <a:gd name="T23" fmla="*/ 3 h 251"/>
                  <a:gd name="T24" fmla="*/ 62 w 122"/>
                  <a:gd name="T25" fmla="*/ 0 h 251"/>
                  <a:gd name="T26" fmla="*/ 76 w 122"/>
                  <a:gd name="T27" fmla="*/ 3 h 251"/>
                  <a:gd name="T28" fmla="*/ 85 w 122"/>
                  <a:gd name="T29" fmla="*/ 8 h 251"/>
                  <a:gd name="T30" fmla="*/ 95 w 122"/>
                  <a:gd name="T31" fmla="*/ 16 h 251"/>
                  <a:gd name="T32" fmla="*/ 102 w 122"/>
                  <a:gd name="T33" fmla="*/ 25 h 251"/>
                  <a:gd name="T34" fmla="*/ 109 w 122"/>
                  <a:gd name="T35" fmla="*/ 36 h 251"/>
                  <a:gd name="T36" fmla="*/ 113 w 122"/>
                  <a:gd name="T37" fmla="*/ 47 h 251"/>
                  <a:gd name="T38" fmla="*/ 117 w 122"/>
                  <a:gd name="T39" fmla="*/ 58 h 251"/>
                  <a:gd name="T40" fmla="*/ 119 w 122"/>
                  <a:gd name="T41" fmla="*/ 71 h 251"/>
                  <a:gd name="T42" fmla="*/ 121 w 122"/>
                  <a:gd name="T43" fmla="*/ 87 h 251"/>
                  <a:gd name="T44" fmla="*/ 120 w 122"/>
                  <a:gd name="T45" fmla="*/ 103 h 251"/>
                  <a:gd name="T46" fmla="*/ 117 w 122"/>
                  <a:gd name="T47" fmla="*/ 117 h 251"/>
                  <a:gd name="T48" fmla="*/ 113 w 122"/>
                  <a:gd name="T49" fmla="*/ 134 h 251"/>
                  <a:gd name="T50" fmla="*/ 107 w 122"/>
                  <a:gd name="T51" fmla="*/ 152 h 251"/>
                  <a:gd name="T52" fmla="*/ 103 w 122"/>
                  <a:gd name="T53" fmla="*/ 164 h 251"/>
                  <a:gd name="T54" fmla="*/ 99 w 122"/>
                  <a:gd name="T55" fmla="*/ 179 h 251"/>
                  <a:gd name="T56" fmla="*/ 96 w 122"/>
                  <a:gd name="T57" fmla="*/ 197 h 251"/>
                  <a:gd name="T58" fmla="*/ 93 w 122"/>
                  <a:gd name="T59" fmla="*/ 212 h 251"/>
                  <a:gd name="T60" fmla="*/ 91 w 122"/>
                  <a:gd name="T61" fmla="*/ 229 h 251"/>
                  <a:gd name="T62" fmla="*/ 91 w 122"/>
                  <a:gd name="T63" fmla="*/ 250 h 251"/>
                  <a:gd name="T64" fmla="*/ 34 w 122"/>
                  <a:gd name="T65" fmla="*/ 250 h 251"/>
                  <a:gd name="T66" fmla="*/ 34 w 122"/>
                  <a:gd name="T67" fmla="*/ 233 h 251"/>
                  <a:gd name="T68" fmla="*/ 31 w 122"/>
                  <a:gd name="T69" fmla="*/ 211 h 251"/>
                  <a:gd name="T70" fmla="*/ 28 w 122"/>
                  <a:gd name="T71" fmla="*/ 195 h 251"/>
                  <a:gd name="T72" fmla="*/ 23 w 122"/>
                  <a:gd name="T73" fmla="*/ 179 h 251"/>
                  <a:gd name="T74" fmla="*/ 19 w 122"/>
                  <a:gd name="T75" fmla="*/ 164 h 25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2"/>
                  <a:gd name="T115" fmla="*/ 0 h 251"/>
                  <a:gd name="T116" fmla="*/ 122 w 122"/>
                  <a:gd name="T117" fmla="*/ 251 h 25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2" h="251">
                    <a:moveTo>
                      <a:pt x="19" y="164"/>
                    </a:moveTo>
                    <a:lnTo>
                      <a:pt x="13" y="150"/>
                    </a:lnTo>
                    <a:lnTo>
                      <a:pt x="7" y="133"/>
                    </a:lnTo>
                    <a:lnTo>
                      <a:pt x="2" y="119"/>
                    </a:lnTo>
                    <a:lnTo>
                      <a:pt x="0" y="102"/>
                    </a:lnTo>
                    <a:lnTo>
                      <a:pt x="0" y="86"/>
                    </a:lnTo>
                    <a:lnTo>
                      <a:pt x="2" y="65"/>
                    </a:lnTo>
                    <a:lnTo>
                      <a:pt x="7" y="47"/>
                    </a:lnTo>
                    <a:lnTo>
                      <a:pt x="16" y="30"/>
                    </a:lnTo>
                    <a:lnTo>
                      <a:pt x="27" y="17"/>
                    </a:lnTo>
                    <a:lnTo>
                      <a:pt x="36" y="9"/>
                    </a:lnTo>
                    <a:lnTo>
                      <a:pt x="47" y="3"/>
                    </a:lnTo>
                    <a:lnTo>
                      <a:pt x="62" y="0"/>
                    </a:lnTo>
                    <a:lnTo>
                      <a:pt x="76" y="3"/>
                    </a:lnTo>
                    <a:lnTo>
                      <a:pt x="85" y="8"/>
                    </a:lnTo>
                    <a:lnTo>
                      <a:pt x="95" y="16"/>
                    </a:lnTo>
                    <a:lnTo>
                      <a:pt x="102" y="25"/>
                    </a:lnTo>
                    <a:lnTo>
                      <a:pt x="109" y="36"/>
                    </a:lnTo>
                    <a:lnTo>
                      <a:pt x="113" y="47"/>
                    </a:lnTo>
                    <a:lnTo>
                      <a:pt x="117" y="58"/>
                    </a:lnTo>
                    <a:lnTo>
                      <a:pt x="119" y="71"/>
                    </a:lnTo>
                    <a:lnTo>
                      <a:pt x="121" y="87"/>
                    </a:lnTo>
                    <a:lnTo>
                      <a:pt x="120" y="103"/>
                    </a:lnTo>
                    <a:lnTo>
                      <a:pt x="117" y="117"/>
                    </a:lnTo>
                    <a:lnTo>
                      <a:pt x="113" y="134"/>
                    </a:lnTo>
                    <a:lnTo>
                      <a:pt x="107" y="152"/>
                    </a:lnTo>
                    <a:lnTo>
                      <a:pt x="103" y="164"/>
                    </a:lnTo>
                    <a:lnTo>
                      <a:pt x="99" y="179"/>
                    </a:lnTo>
                    <a:lnTo>
                      <a:pt x="96" y="197"/>
                    </a:lnTo>
                    <a:lnTo>
                      <a:pt x="93" y="212"/>
                    </a:lnTo>
                    <a:lnTo>
                      <a:pt x="91" y="229"/>
                    </a:lnTo>
                    <a:lnTo>
                      <a:pt x="91" y="250"/>
                    </a:lnTo>
                    <a:lnTo>
                      <a:pt x="34" y="250"/>
                    </a:lnTo>
                    <a:lnTo>
                      <a:pt x="34" y="233"/>
                    </a:lnTo>
                    <a:lnTo>
                      <a:pt x="31" y="211"/>
                    </a:lnTo>
                    <a:lnTo>
                      <a:pt x="28" y="195"/>
                    </a:lnTo>
                    <a:lnTo>
                      <a:pt x="23" y="179"/>
                    </a:lnTo>
                    <a:lnTo>
                      <a:pt x="19" y="164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0478" name="Group 8"/>
              <p:cNvGrpSpPr>
                <a:grpSpLocks/>
              </p:cNvGrpSpPr>
              <p:nvPr/>
            </p:nvGrpSpPr>
            <p:grpSpPr bwMode="auto">
              <a:xfrm>
                <a:off x="397" y="2476"/>
                <a:ext cx="58" cy="80"/>
                <a:chOff x="397" y="2476"/>
                <a:chExt cx="58" cy="80"/>
              </a:xfrm>
            </p:grpSpPr>
            <p:sp>
              <p:nvSpPr>
                <p:cNvPr id="60479" name="Oval 9"/>
                <p:cNvSpPr>
                  <a:spLocks noChangeArrowheads="1"/>
                </p:cNvSpPr>
                <p:nvPr/>
              </p:nvSpPr>
              <p:spPr bwMode="auto">
                <a:xfrm>
                  <a:off x="410" y="2552"/>
                  <a:ext cx="31" cy="4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0480" name="Freeform 10"/>
                <p:cNvSpPr>
                  <a:spLocks/>
                </p:cNvSpPr>
                <p:nvPr/>
              </p:nvSpPr>
              <p:spPr bwMode="auto">
                <a:xfrm>
                  <a:off x="397" y="2476"/>
                  <a:ext cx="58" cy="24"/>
                </a:xfrm>
                <a:custGeom>
                  <a:avLst/>
                  <a:gdLst>
                    <a:gd name="T0" fmla="*/ 0 w 58"/>
                    <a:gd name="T1" fmla="*/ 0 h 24"/>
                    <a:gd name="T2" fmla="*/ 0 w 58"/>
                    <a:gd name="T3" fmla="*/ 23 h 24"/>
                    <a:gd name="T4" fmla="*/ 12 w 58"/>
                    <a:gd name="T5" fmla="*/ 23 h 24"/>
                    <a:gd name="T6" fmla="*/ 57 w 58"/>
                    <a:gd name="T7" fmla="*/ 8 h 24"/>
                    <a:gd name="T8" fmla="*/ 57 w 58"/>
                    <a:gd name="T9" fmla="*/ 0 h 24"/>
                    <a:gd name="T10" fmla="*/ 0 w 58"/>
                    <a:gd name="T11" fmla="*/ 0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8"/>
                    <a:gd name="T19" fmla="*/ 0 h 24"/>
                    <a:gd name="T20" fmla="*/ 58 w 58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8" h="24">
                      <a:moveTo>
                        <a:pt x="0" y="0"/>
                      </a:moveTo>
                      <a:lnTo>
                        <a:pt x="0" y="23"/>
                      </a:lnTo>
                      <a:lnTo>
                        <a:pt x="12" y="23"/>
                      </a:lnTo>
                      <a:lnTo>
                        <a:pt x="57" y="8"/>
                      </a:lnTo>
                      <a:lnTo>
                        <a:pt x="57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1" name="Freeform 11"/>
                <p:cNvSpPr>
                  <a:spLocks/>
                </p:cNvSpPr>
                <p:nvPr/>
              </p:nvSpPr>
              <p:spPr bwMode="auto">
                <a:xfrm>
                  <a:off x="397" y="2483"/>
                  <a:ext cx="58" cy="32"/>
                </a:xfrm>
                <a:custGeom>
                  <a:avLst/>
                  <a:gdLst>
                    <a:gd name="T0" fmla="*/ 12 w 58"/>
                    <a:gd name="T1" fmla="*/ 16 h 32"/>
                    <a:gd name="T2" fmla="*/ 0 w 58"/>
                    <a:gd name="T3" fmla="*/ 16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6 h 32"/>
                    <a:gd name="T10" fmla="*/ 57 w 58"/>
                    <a:gd name="T11" fmla="*/ 0 h 32"/>
                    <a:gd name="T12" fmla="*/ 12 w 58"/>
                    <a:gd name="T13" fmla="*/ 16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6"/>
                      </a:moveTo>
                      <a:lnTo>
                        <a:pt x="0" y="16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2" name="Freeform 12"/>
                <p:cNvSpPr>
                  <a:spLocks/>
                </p:cNvSpPr>
                <p:nvPr/>
              </p:nvSpPr>
              <p:spPr bwMode="auto">
                <a:xfrm>
                  <a:off x="397" y="2499"/>
                  <a:ext cx="58" cy="32"/>
                </a:xfrm>
                <a:custGeom>
                  <a:avLst/>
                  <a:gdLst>
                    <a:gd name="T0" fmla="*/ 12 w 58"/>
                    <a:gd name="T1" fmla="*/ 15 h 32"/>
                    <a:gd name="T2" fmla="*/ 0 w 58"/>
                    <a:gd name="T3" fmla="*/ 15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5 h 32"/>
                    <a:gd name="T10" fmla="*/ 57 w 58"/>
                    <a:gd name="T11" fmla="*/ 0 h 32"/>
                    <a:gd name="T12" fmla="*/ 12 w 58"/>
                    <a:gd name="T13" fmla="*/ 15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5"/>
                      </a:moveTo>
                      <a:lnTo>
                        <a:pt x="0" y="15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3" name="Freeform 13"/>
                <p:cNvSpPr>
                  <a:spLocks/>
                </p:cNvSpPr>
                <p:nvPr/>
              </p:nvSpPr>
              <p:spPr bwMode="auto">
                <a:xfrm>
                  <a:off x="397" y="2514"/>
                  <a:ext cx="58" cy="32"/>
                </a:xfrm>
                <a:custGeom>
                  <a:avLst/>
                  <a:gdLst>
                    <a:gd name="T0" fmla="*/ 12 w 58"/>
                    <a:gd name="T1" fmla="*/ 16 h 32"/>
                    <a:gd name="T2" fmla="*/ 11 w 58"/>
                    <a:gd name="T3" fmla="*/ 16 h 32"/>
                    <a:gd name="T4" fmla="*/ 0 w 58"/>
                    <a:gd name="T5" fmla="*/ 16 h 32"/>
                    <a:gd name="T6" fmla="*/ 0 w 58"/>
                    <a:gd name="T7" fmla="*/ 31 h 32"/>
                    <a:gd name="T8" fmla="*/ 12 w 58"/>
                    <a:gd name="T9" fmla="*/ 31 h 32"/>
                    <a:gd name="T10" fmla="*/ 57 w 58"/>
                    <a:gd name="T11" fmla="*/ 16 h 32"/>
                    <a:gd name="T12" fmla="*/ 57 w 58"/>
                    <a:gd name="T13" fmla="*/ 0 h 32"/>
                    <a:gd name="T14" fmla="*/ 12 w 58"/>
                    <a:gd name="T15" fmla="*/ 16 h 3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8"/>
                    <a:gd name="T25" fmla="*/ 0 h 32"/>
                    <a:gd name="T26" fmla="*/ 58 w 58"/>
                    <a:gd name="T27" fmla="*/ 32 h 3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8" h="32">
                      <a:moveTo>
                        <a:pt x="12" y="16"/>
                      </a:moveTo>
                      <a:lnTo>
                        <a:pt x="11" y="16"/>
                      </a:lnTo>
                      <a:lnTo>
                        <a:pt x="0" y="16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4" name="Freeform 14"/>
                <p:cNvSpPr>
                  <a:spLocks/>
                </p:cNvSpPr>
                <p:nvPr/>
              </p:nvSpPr>
              <p:spPr bwMode="auto">
                <a:xfrm>
                  <a:off x="397" y="2530"/>
                  <a:ext cx="58" cy="24"/>
                </a:xfrm>
                <a:custGeom>
                  <a:avLst/>
                  <a:gdLst>
                    <a:gd name="T0" fmla="*/ 12 w 58"/>
                    <a:gd name="T1" fmla="*/ 15 h 24"/>
                    <a:gd name="T2" fmla="*/ 0 w 58"/>
                    <a:gd name="T3" fmla="*/ 15 h 24"/>
                    <a:gd name="T4" fmla="*/ 6 w 58"/>
                    <a:gd name="T5" fmla="*/ 23 h 24"/>
                    <a:gd name="T6" fmla="*/ 51 w 58"/>
                    <a:gd name="T7" fmla="*/ 23 h 24"/>
                    <a:gd name="T8" fmla="*/ 57 w 58"/>
                    <a:gd name="T9" fmla="*/ 15 h 24"/>
                    <a:gd name="T10" fmla="*/ 57 w 58"/>
                    <a:gd name="T11" fmla="*/ 0 h 24"/>
                    <a:gd name="T12" fmla="*/ 12 w 58"/>
                    <a:gd name="T13" fmla="*/ 15 h 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24"/>
                    <a:gd name="T23" fmla="*/ 58 w 58"/>
                    <a:gd name="T24" fmla="*/ 24 h 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24">
                      <a:moveTo>
                        <a:pt x="12" y="15"/>
                      </a:moveTo>
                      <a:lnTo>
                        <a:pt x="0" y="15"/>
                      </a:lnTo>
                      <a:lnTo>
                        <a:pt x="6" y="23"/>
                      </a:lnTo>
                      <a:lnTo>
                        <a:pt x="51" y="23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0451" name="Group 15"/>
            <p:cNvGrpSpPr>
              <a:grpSpLocks/>
            </p:cNvGrpSpPr>
            <p:nvPr/>
          </p:nvGrpSpPr>
          <p:grpSpPr bwMode="auto">
            <a:xfrm>
              <a:off x="305" y="2142"/>
              <a:ext cx="232" cy="272"/>
              <a:chOff x="305" y="2142"/>
              <a:chExt cx="232" cy="272"/>
            </a:xfrm>
          </p:grpSpPr>
          <p:sp>
            <p:nvSpPr>
              <p:cNvPr id="60452" name="Line 16"/>
              <p:cNvSpPr>
                <a:spLocks noChangeShapeType="1"/>
              </p:cNvSpPr>
              <p:nvPr/>
            </p:nvSpPr>
            <p:spPr bwMode="auto">
              <a:xfrm flipH="1">
                <a:off x="460" y="2174"/>
                <a:ext cx="21" cy="5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53" name="Line 17"/>
              <p:cNvSpPr>
                <a:spLocks noChangeShapeType="1"/>
              </p:cNvSpPr>
              <p:nvPr/>
            </p:nvSpPr>
            <p:spPr bwMode="auto">
              <a:xfrm flipH="1">
                <a:off x="450" y="2185"/>
                <a:ext cx="8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54" name="Line 18"/>
              <p:cNvSpPr>
                <a:spLocks noChangeShapeType="1"/>
              </p:cNvSpPr>
              <p:nvPr/>
            </p:nvSpPr>
            <p:spPr bwMode="auto">
              <a:xfrm flipH="1">
                <a:off x="437" y="2147"/>
                <a:ext cx="4" cy="6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55" name="Line 19"/>
              <p:cNvSpPr>
                <a:spLocks noChangeShapeType="1"/>
              </p:cNvSpPr>
              <p:nvPr/>
            </p:nvSpPr>
            <p:spPr bwMode="auto">
              <a:xfrm>
                <a:off x="423" y="2177"/>
                <a:ext cx="0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56" name="Line 20"/>
              <p:cNvSpPr>
                <a:spLocks noChangeShapeType="1"/>
              </p:cNvSpPr>
              <p:nvPr/>
            </p:nvSpPr>
            <p:spPr bwMode="auto">
              <a:xfrm>
                <a:off x="405" y="2142"/>
                <a:ext cx="6" cy="6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57" name="Line 21"/>
              <p:cNvSpPr>
                <a:spLocks noChangeShapeType="1"/>
              </p:cNvSpPr>
              <p:nvPr/>
            </p:nvSpPr>
            <p:spPr bwMode="auto">
              <a:xfrm flipH="1" flipV="1">
                <a:off x="392" y="2187"/>
                <a:ext cx="3" cy="2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58" name="Line 22"/>
              <p:cNvSpPr>
                <a:spLocks noChangeShapeType="1"/>
              </p:cNvSpPr>
              <p:nvPr/>
            </p:nvSpPr>
            <p:spPr bwMode="auto">
              <a:xfrm flipH="1" flipV="1">
                <a:off x="367" y="2166"/>
                <a:ext cx="17" cy="6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59" name="Line 23"/>
              <p:cNvSpPr>
                <a:spLocks noChangeShapeType="1"/>
              </p:cNvSpPr>
              <p:nvPr/>
            </p:nvSpPr>
            <p:spPr bwMode="auto">
              <a:xfrm flipH="1" flipV="1">
                <a:off x="363" y="2219"/>
                <a:ext cx="8" cy="2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0" name="Line 24"/>
              <p:cNvSpPr>
                <a:spLocks noChangeShapeType="1"/>
              </p:cNvSpPr>
              <p:nvPr/>
            </p:nvSpPr>
            <p:spPr bwMode="auto">
              <a:xfrm flipH="1" flipV="1">
                <a:off x="331" y="2221"/>
                <a:ext cx="32" cy="3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1" name="Line 25"/>
              <p:cNvSpPr>
                <a:spLocks noChangeShapeType="1"/>
              </p:cNvSpPr>
              <p:nvPr/>
            </p:nvSpPr>
            <p:spPr bwMode="auto">
              <a:xfrm flipH="1" flipV="1">
                <a:off x="337" y="2261"/>
                <a:ext cx="16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2" name="Line 26"/>
              <p:cNvSpPr>
                <a:spLocks noChangeShapeType="1"/>
              </p:cNvSpPr>
              <p:nvPr/>
            </p:nvSpPr>
            <p:spPr bwMode="auto">
              <a:xfrm flipH="1" flipV="1">
                <a:off x="312" y="2275"/>
                <a:ext cx="39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3" name="Line 27"/>
              <p:cNvSpPr>
                <a:spLocks noChangeShapeType="1"/>
              </p:cNvSpPr>
              <p:nvPr/>
            </p:nvSpPr>
            <p:spPr bwMode="auto">
              <a:xfrm flipH="1" flipV="1">
                <a:off x="330" y="2309"/>
                <a:ext cx="18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4" name="Line 28"/>
              <p:cNvSpPr>
                <a:spLocks noChangeShapeType="1"/>
              </p:cNvSpPr>
              <p:nvPr/>
            </p:nvSpPr>
            <p:spPr bwMode="auto">
              <a:xfrm flipH="1" flipV="1">
                <a:off x="305" y="2331"/>
                <a:ext cx="43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5" name="Line 29"/>
              <p:cNvSpPr>
                <a:spLocks noChangeShapeType="1"/>
              </p:cNvSpPr>
              <p:nvPr/>
            </p:nvSpPr>
            <p:spPr bwMode="auto">
              <a:xfrm flipH="1">
                <a:off x="333" y="2359"/>
                <a:ext cx="15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6" name="Line 30"/>
              <p:cNvSpPr>
                <a:spLocks noChangeShapeType="1"/>
              </p:cNvSpPr>
              <p:nvPr/>
            </p:nvSpPr>
            <p:spPr bwMode="auto">
              <a:xfrm flipH="1">
                <a:off x="307" y="2379"/>
                <a:ext cx="50" cy="2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7" name="Line 31"/>
              <p:cNvSpPr>
                <a:spLocks noChangeShapeType="1"/>
              </p:cNvSpPr>
              <p:nvPr/>
            </p:nvSpPr>
            <p:spPr bwMode="auto">
              <a:xfrm flipH="1">
                <a:off x="352" y="2400"/>
                <a:ext cx="13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8" name="Line 32"/>
              <p:cNvSpPr>
                <a:spLocks noChangeShapeType="1"/>
              </p:cNvSpPr>
              <p:nvPr/>
            </p:nvSpPr>
            <p:spPr bwMode="auto">
              <a:xfrm flipV="1">
                <a:off x="480" y="2212"/>
                <a:ext cx="31" cy="3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69" name="Line 33"/>
              <p:cNvSpPr>
                <a:spLocks noChangeShapeType="1"/>
              </p:cNvSpPr>
              <p:nvPr/>
            </p:nvSpPr>
            <p:spPr bwMode="auto">
              <a:xfrm flipV="1">
                <a:off x="489" y="2250"/>
                <a:ext cx="16" cy="1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70" name="Line 34"/>
              <p:cNvSpPr>
                <a:spLocks noChangeShapeType="1"/>
              </p:cNvSpPr>
              <p:nvPr/>
            </p:nvSpPr>
            <p:spPr bwMode="auto">
              <a:xfrm flipV="1">
                <a:off x="492" y="2265"/>
                <a:ext cx="39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71" name="Line 35"/>
              <p:cNvSpPr>
                <a:spLocks noChangeShapeType="1"/>
              </p:cNvSpPr>
              <p:nvPr/>
            </p:nvSpPr>
            <p:spPr bwMode="auto">
              <a:xfrm flipV="1">
                <a:off x="495" y="2299"/>
                <a:ext cx="18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72" name="Line 36"/>
              <p:cNvSpPr>
                <a:spLocks noChangeShapeType="1"/>
              </p:cNvSpPr>
              <p:nvPr/>
            </p:nvSpPr>
            <p:spPr bwMode="auto">
              <a:xfrm flipV="1">
                <a:off x="495" y="2321"/>
                <a:ext cx="42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73" name="Line 37"/>
              <p:cNvSpPr>
                <a:spLocks noChangeShapeType="1"/>
              </p:cNvSpPr>
              <p:nvPr/>
            </p:nvSpPr>
            <p:spPr bwMode="auto">
              <a:xfrm>
                <a:off x="495" y="2349"/>
                <a:ext cx="15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74" name="Line 38"/>
              <p:cNvSpPr>
                <a:spLocks noChangeShapeType="1"/>
              </p:cNvSpPr>
              <p:nvPr/>
            </p:nvSpPr>
            <p:spPr bwMode="auto">
              <a:xfrm>
                <a:off x="485" y="2368"/>
                <a:ext cx="50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75" name="Line 39"/>
              <p:cNvSpPr>
                <a:spLocks noChangeShapeType="1"/>
              </p:cNvSpPr>
              <p:nvPr/>
            </p:nvSpPr>
            <p:spPr bwMode="auto">
              <a:xfrm>
                <a:off x="478" y="2390"/>
                <a:ext cx="13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476" name="Line 40"/>
              <p:cNvSpPr>
                <a:spLocks noChangeShapeType="1"/>
              </p:cNvSpPr>
              <p:nvPr/>
            </p:nvSpPr>
            <p:spPr bwMode="auto">
              <a:xfrm flipH="1">
                <a:off x="472" y="2213"/>
                <a:ext cx="11" cy="2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0423" name="Group 41"/>
          <p:cNvGrpSpPr>
            <a:grpSpLocks/>
          </p:cNvGrpSpPr>
          <p:nvPr/>
        </p:nvGrpSpPr>
        <p:grpSpPr bwMode="auto">
          <a:xfrm>
            <a:off x="6094413" y="1703388"/>
            <a:ext cx="393700" cy="361950"/>
            <a:chOff x="2879" y="1102"/>
            <a:chExt cx="186" cy="234"/>
          </a:xfrm>
        </p:grpSpPr>
        <p:sp>
          <p:nvSpPr>
            <p:cNvPr id="60434" name="Oval 42"/>
            <p:cNvSpPr>
              <a:spLocks noChangeArrowheads="1"/>
            </p:cNvSpPr>
            <p:nvPr/>
          </p:nvSpPr>
          <p:spPr bwMode="auto">
            <a:xfrm rot="-1260000">
              <a:off x="2962" y="1193"/>
              <a:ext cx="43" cy="63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0435" name="Line 43"/>
            <p:cNvSpPr>
              <a:spLocks noChangeShapeType="1"/>
            </p:cNvSpPr>
            <p:nvPr/>
          </p:nvSpPr>
          <p:spPr bwMode="auto">
            <a:xfrm flipV="1">
              <a:off x="2909" y="1102"/>
              <a:ext cx="156" cy="1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6" name="Line 44"/>
            <p:cNvSpPr>
              <a:spLocks noChangeShapeType="1"/>
            </p:cNvSpPr>
            <p:nvPr/>
          </p:nvSpPr>
          <p:spPr bwMode="auto">
            <a:xfrm flipH="1">
              <a:off x="2996" y="1103"/>
              <a:ext cx="67" cy="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7" name="Arc 45"/>
            <p:cNvSpPr>
              <a:spLocks/>
            </p:cNvSpPr>
            <p:nvPr/>
          </p:nvSpPr>
          <p:spPr bwMode="auto">
            <a:xfrm rot="-1260000">
              <a:off x="2955" y="1194"/>
              <a:ext cx="53" cy="74"/>
            </a:xfrm>
            <a:custGeom>
              <a:avLst/>
              <a:gdLst>
                <a:gd name="T0" fmla="*/ 0 w 21600"/>
                <a:gd name="T1" fmla="*/ 0 h 21887"/>
                <a:gd name="T2" fmla="*/ 0 w 21600"/>
                <a:gd name="T3" fmla="*/ 0 h 21887"/>
                <a:gd name="T4" fmla="*/ 0 w 21600"/>
                <a:gd name="T5" fmla="*/ 0 h 2188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887"/>
                <a:gd name="T11" fmla="*/ 21600 w 21600"/>
                <a:gd name="T12" fmla="*/ 21887 h 218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887" fill="none" extrusionOk="0">
                  <a:moveTo>
                    <a:pt x="21185" y="21887"/>
                  </a:moveTo>
                  <a:cubicBezTo>
                    <a:pt x="9420" y="21661"/>
                    <a:pt x="0" y="12058"/>
                    <a:pt x="0" y="291"/>
                  </a:cubicBezTo>
                  <a:cubicBezTo>
                    <a:pt x="-1" y="193"/>
                    <a:pt x="0" y="96"/>
                    <a:pt x="1" y="-1"/>
                  </a:cubicBezTo>
                </a:path>
                <a:path w="21600" h="21887" stroke="0" extrusionOk="0">
                  <a:moveTo>
                    <a:pt x="21185" y="21887"/>
                  </a:moveTo>
                  <a:cubicBezTo>
                    <a:pt x="9420" y="21661"/>
                    <a:pt x="0" y="12058"/>
                    <a:pt x="0" y="291"/>
                  </a:cubicBezTo>
                  <a:cubicBezTo>
                    <a:pt x="-1" y="193"/>
                    <a:pt x="0" y="96"/>
                    <a:pt x="1" y="-1"/>
                  </a:cubicBezTo>
                  <a:lnTo>
                    <a:pt x="21600" y="291"/>
                  </a:lnTo>
                  <a:lnTo>
                    <a:pt x="21185" y="21887"/>
                  </a:lnTo>
                  <a:close/>
                </a:path>
              </a:pathLst>
            </a:custGeom>
            <a:solidFill>
              <a:schemeClr val="folHlink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8" name="Line 46"/>
            <p:cNvSpPr>
              <a:spLocks noChangeShapeType="1"/>
            </p:cNvSpPr>
            <p:nvPr/>
          </p:nvSpPr>
          <p:spPr bwMode="auto">
            <a:xfrm flipH="1" flipV="1">
              <a:off x="2879" y="1208"/>
              <a:ext cx="34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9" name="Line 47"/>
            <p:cNvSpPr>
              <a:spLocks noChangeShapeType="1"/>
            </p:cNvSpPr>
            <p:nvPr/>
          </p:nvSpPr>
          <p:spPr bwMode="auto">
            <a:xfrm>
              <a:off x="2907" y="1181"/>
              <a:ext cx="29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0" name="Line 48"/>
            <p:cNvSpPr>
              <a:spLocks noChangeShapeType="1"/>
            </p:cNvSpPr>
            <p:nvPr/>
          </p:nvSpPr>
          <p:spPr bwMode="auto">
            <a:xfrm>
              <a:off x="2936" y="1156"/>
              <a:ext cx="23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1" name="Line 49"/>
            <p:cNvSpPr>
              <a:spLocks noChangeShapeType="1"/>
            </p:cNvSpPr>
            <p:nvPr/>
          </p:nvSpPr>
          <p:spPr bwMode="auto">
            <a:xfrm>
              <a:off x="2962" y="1140"/>
              <a:ext cx="21" cy="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2" name="Line 50"/>
            <p:cNvSpPr>
              <a:spLocks noChangeShapeType="1"/>
            </p:cNvSpPr>
            <p:nvPr/>
          </p:nvSpPr>
          <p:spPr bwMode="auto">
            <a:xfrm>
              <a:off x="2989" y="1127"/>
              <a:ext cx="21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3" name="Line 51"/>
            <p:cNvSpPr>
              <a:spLocks noChangeShapeType="1"/>
            </p:cNvSpPr>
            <p:nvPr/>
          </p:nvSpPr>
          <p:spPr bwMode="auto">
            <a:xfrm>
              <a:off x="3005" y="1300"/>
              <a:ext cx="13" cy="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4" name="Line 52"/>
            <p:cNvSpPr>
              <a:spLocks noChangeShapeType="1"/>
            </p:cNvSpPr>
            <p:nvPr/>
          </p:nvSpPr>
          <p:spPr bwMode="auto">
            <a:xfrm>
              <a:off x="3016" y="1277"/>
              <a:ext cx="12" cy="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5" name="Line 53"/>
            <p:cNvSpPr>
              <a:spLocks noChangeShapeType="1"/>
            </p:cNvSpPr>
            <p:nvPr/>
          </p:nvSpPr>
          <p:spPr bwMode="auto">
            <a:xfrm>
              <a:off x="3024" y="1239"/>
              <a:ext cx="15" cy="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6" name="Line 54"/>
            <p:cNvSpPr>
              <a:spLocks noChangeShapeType="1"/>
            </p:cNvSpPr>
            <p:nvPr/>
          </p:nvSpPr>
          <p:spPr bwMode="auto">
            <a:xfrm>
              <a:off x="3033" y="1209"/>
              <a:ext cx="16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7" name="Line 55"/>
            <p:cNvSpPr>
              <a:spLocks noChangeShapeType="1"/>
            </p:cNvSpPr>
            <p:nvPr/>
          </p:nvSpPr>
          <p:spPr bwMode="auto">
            <a:xfrm>
              <a:off x="3015" y="1107"/>
              <a:ext cx="17" cy="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8" name="Line 56"/>
            <p:cNvSpPr>
              <a:spLocks noChangeShapeType="1"/>
            </p:cNvSpPr>
            <p:nvPr/>
          </p:nvSpPr>
          <p:spPr bwMode="auto">
            <a:xfrm>
              <a:off x="3046" y="1180"/>
              <a:ext cx="11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49" name="Line 57"/>
            <p:cNvSpPr>
              <a:spLocks noChangeShapeType="1"/>
            </p:cNvSpPr>
            <p:nvPr/>
          </p:nvSpPr>
          <p:spPr bwMode="auto">
            <a:xfrm>
              <a:off x="3052" y="1147"/>
              <a:ext cx="10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424" name="Line 58"/>
          <p:cNvSpPr>
            <a:spLocks noChangeShapeType="1"/>
          </p:cNvSpPr>
          <p:nvPr/>
        </p:nvSpPr>
        <p:spPr bwMode="auto">
          <a:xfrm flipV="1">
            <a:off x="2794000" y="4098925"/>
            <a:ext cx="2832100" cy="122872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AutoShape 59"/>
          <p:cNvSpPr>
            <a:spLocks noChangeArrowheads="1"/>
          </p:cNvSpPr>
          <p:nvPr/>
        </p:nvSpPr>
        <p:spPr bwMode="auto">
          <a:xfrm>
            <a:off x="2125663" y="3646488"/>
            <a:ext cx="676275" cy="1057275"/>
          </a:xfrm>
          <a:prstGeom prst="hexagon">
            <a:avLst>
              <a:gd name="adj" fmla="val 24995"/>
              <a:gd name="vf" fmla="val 115470"/>
            </a:avLst>
          </a:prstGeom>
          <a:solidFill>
            <a:srgbClr val="1C1C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0426" name="Line 60"/>
          <p:cNvSpPr>
            <a:spLocks noChangeShapeType="1"/>
          </p:cNvSpPr>
          <p:nvPr/>
        </p:nvSpPr>
        <p:spPr bwMode="auto">
          <a:xfrm>
            <a:off x="2497138" y="4122738"/>
            <a:ext cx="1858962" cy="484187"/>
          </a:xfrm>
          <a:prstGeom prst="line">
            <a:avLst/>
          </a:prstGeom>
          <a:noFill/>
          <a:ln w="25400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Rectangle 61"/>
          <p:cNvSpPr>
            <a:spLocks noChangeArrowheads="1"/>
          </p:cNvSpPr>
          <p:nvPr/>
        </p:nvSpPr>
        <p:spPr bwMode="auto">
          <a:xfrm>
            <a:off x="1138238" y="5888038"/>
            <a:ext cx="33289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0">
                <a:latin typeface="Arial" charset="0"/>
              </a:rPr>
              <a:t>A luz não chega a superfíce</a:t>
            </a:r>
          </a:p>
        </p:txBody>
      </p:sp>
      <p:graphicFrame>
        <p:nvGraphicFramePr>
          <p:cNvPr id="60428" name="Object 64"/>
          <p:cNvGraphicFramePr>
            <a:graphicFrameLocks noChangeAspect="1"/>
          </p:cNvGraphicFramePr>
          <p:nvPr/>
        </p:nvGraphicFramePr>
        <p:xfrm>
          <a:off x="4373563" y="4667250"/>
          <a:ext cx="3206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15" name="Equation" r:id="rId4" imgW="165028" imgH="228501" progId="Equation.3">
                  <p:embed/>
                </p:oleObj>
              </mc:Choice>
              <mc:Fallback>
                <p:oleObj name="Equation" r:id="rId4" imgW="165028" imgH="228501" progId="Equation.3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3563" y="4667250"/>
                        <a:ext cx="320675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9" name="Line 65"/>
          <p:cNvSpPr>
            <a:spLocks noChangeShapeType="1"/>
          </p:cNvSpPr>
          <p:nvPr/>
        </p:nvSpPr>
        <p:spPr bwMode="auto">
          <a:xfrm flipH="1" flipV="1">
            <a:off x="3151188" y="4287838"/>
            <a:ext cx="1090612" cy="295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60430" name="Object 66"/>
          <p:cNvGraphicFramePr>
            <a:graphicFrameLocks noChangeAspect="1"/>
          </p:cNvGraphicFramePr>
          <p:nvPr/>
        </p:nvGraphicFramePr>
        <p:xfrm>
          <a:off x="3244850" y="3843338"/>
          <a:ext cx="3175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16" name="Equation" r:id="rId6" imgW="139700" imgH="228600" progId="Equation.3">
                  <p:embed/>
                </p:oleObj>
              </mc:Choice>
              <mc:Fallback>
                <p:oleObj name="Equation" r:id="rId6" imgW="139700" imgH="2286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4850" y="3843338"/>
                        <a:ext cx="317500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31" name="Oval 75"/>
          <p:cNvSpPr>
            <a:spLocks noChangeArrowheads="1"/>
          </p:cNvSpPr>
          <p:nvPr/>
        </p:nvSpPr>
        <p:spPr bwMode="auto">
          <a:xfrm>
            <a:off x="4279900" y="4559300"/>
            <a:ext cx="127000" cy="127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60432" name="Picture 76" descr="L4comSombr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3654425"/>
            <a:ext cx="29210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89197" name="Object 77"/>
          <p:cNvGraphicFramePr>
            <a:graphicFrameLocks noChangeAspect="1"/>
          </p:cNvGraphicFramePr>
          <p:nvPr/>
        </p:nvGraphicFramePr>
        <p:xfrm>
          <a:off x="414338" y="1611313"/>
          <a:ext cx="4724400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17" name="Equation" r:id="rId9" imgW="2044700" imgH="228600" progId="Equation.3">
                  <p:embed/>
                </p:oleObj>
              </mc:Choice>
              <mc:Fallback>
                <p:oleObj name="Equation" r:id="rId9" imgW="2044700" imgH="228600" progId="Equation.3">
                  <p:embed/>
                  <p:pic>
                    <p:nvPicPr>
                      <p:cNvPr id="0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8" y="1611313"/>
                        <a:ext cx="4724400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Modelo de várias luzes e sombra</a:t>
            </a:r>
          </a:p>
        </p:txBody>
      </p:sp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2141538" y="4565650"/>
          <a:ext cx="3983037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7" name="Equation" r:id="rId4" imgW="1511300" imgH="457200" progId="Equation.3">
                  <p:embed/>
                </p:oleObj>
              </mc:Choice>
              <mc:Fallback>
                <p:oleObj name="Equation" r:id="rId4" imgW="15113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538" y="4565650"/>
                        <a:ext cx="3983037" cy="120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5" name="Rectangle 6"/>
          <p:cNvSpPr>
            <a:spLocks noChangeArrowheads="1"/>
          </p:cNvSpPr>
          <p:nvPr/>
        </p:nvSpPr>
        <p:spPr bwMode="auto">
          <a:xfrm>
            <a:off x="0" y="3062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61446" name="Object 5"/>
          <p:cNvGraphicFramePr>
            <a:graphicFrameLocks noChangeAspect="1"/>
          </p:cNvGraphicFramePr>
          <p:nvPr/>
        </p:nvGraphicFramePr>
        <p:xfrm>
          <a:off x="541338" y="2147888"/>
          <a:ext cx="7907337" cy="1338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8" name="Equation" r:id="rId6" imgW="4330700" imgH="736600" progId="Equation.3">
                  <p:embed/>
                </p:oleObj>
              </mc:Choice>
              <mc:Fallback>
                <p:oleObj name="Equation" r:id="rId6" imgW="4330700" imgH="736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2147888"/>
                        <a:ext cx="7907337" cy="1338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24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Fontes de luz especiais: Onidirecional</a:t>
            </a:r>
          </a:p>
        </p:txBody>
      </p:sp>
      <p:sp>
        <p:nvSpPr>
          <p:cNvPr id="62468" name="Rectangle 8"/>
          <p:cNvSpPr>
            <a:spLocks noChangeArrowheads="1"/>
          </p:cNvSpPr>
          <p:nvPr/>
        </p:nvSpPr>
        <p:spPr bwMode="auto">
          <a:xfrm>
            <a:off x="884238" y="2528888"/>
            <a:ext cx="2919412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6246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2657475"/>
            <a:ext cx="4789488" cy="310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Rectangle 10"/>
          <p:cNvSpPr>
            <a:spLocks noChangeArrowheads="1"/>
          </p:cNvSpPr>
          <p:nvPr/>
        </p:nvSpPr>
        <p:spPr bwMode="auto">
          <a:xfrm>
            <a:off x="884238" y="2528888"/>
            <a:ext cx="26924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471" name="Rectangle 12"/>
          <p:cNvSpPr>
            <a:spLocks noChangeArrowheads="1"/>
          </p:cNvSpPr>
          <p:nvPr/>
        </p:nvSpPr>
        <p:spPr bwMode="auto">
          <a:xfrm>
            <a:off x="884238" y="2528888"/>
            <a:ext cx="5611812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2472" name="Text Box 39"/>
          <p:cNvSpPr txBox="1">
            <a:spLocks noChangeArrowheads="1"/>
          </p:cNvSpPr>
          <p:nvPr/>
        </p:nvSpPr>
        <p:spPr bwMode="auto">
          <a:xfrm>
            <a:off x="6794500" y="6376988"/>
            <a:ext cx="20796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>
                <a:latin typeface="Arial" charset="0"/>
              </a:rPr>
              <a:t>Fonte: Mauricio Hofmam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Fontes de luz especiais: Direcional</a:t>
            </a:r>
          </a:p>
        </p:txBody>
      </p:sp>
      <p:sp>
        <p:nvSpPr>
          <p:cNvPr id="63492" name="Rectangle 3"/>
          <p:cNvSpPr>
            <a:spLocks noChangeArrowheads="1"/>
          </p:cNvSpPr>
          <p:nvPr/>
        </p:nvSpPr>
        <p:spPr bwMode="auto">
          <a:xfrm>
            <a:off x="884238" y="2528888"/>
            <a:ext cx="2919412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884238" y="2528888"/>
            <a:ext cx="26924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6349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13" y="2182813"/>
            <a:ext cx="4954587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884238" y="2528888"/>
            <a:ext cx="5611812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3496" name="Text Box 11"/>
          <p:cNvSpPr txBox="1">
            <a:spLocks noChangeArrowheads="1"/>
          </p:cNvSpPr>
          <p:nvPr/>
        </p:nvSpPr>
        <p:spPr bwMode="auto">
          <a:xfrm>
            <a:off x="6794500" y="6376988"/>
            <a:ext cx="20796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>
                <a:latin typeface="Arial" charset="0"/>
              </a:rPr>
              <a:t>Fonte: Mauricio Hofmam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Fontes de luz especiais: Farolete</a:t>
            </a:r>
          </a:p>
        </p:txBody>
      </p:sp>
      <p:sp>
        <p:nvSpPr>
          <p:cNvPr id="64516" name="Rectangle 3"/>
          <p:cNvSpPr>
            <a:spLocks noChangeArrowheads="1"/>
          </p:cNvSpPr>
          <p:nvPr/>
        </p:nvSpPr>
        <p:spPr bwMode="auto">
          <a:xfrm>
            <a:off x="884238" y="2528888"/>
            <a:ext cx="2919412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884238" y="2528888"/>
            <a:ext cx="26924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4518" name="Rectangle 7"/>
          <p:cNvSpPr>
            <a:spLocks noChangeArrowheads="1"/>
          </p:cNvSpPr>
          <p:nvPr/>
        </p:nvSpPr>
        <p:spPr bwMode="auto">
          <a:xfrm>
            <a:off x="884238" y="2528888"/>
            <a:ext cx="5611812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6451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2386013"/>
            <a:ext cx="5091113" cy="30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0" name="Text Box 11"/>
          <p:cNvSpPr txBox="1">
            <a:spLocks noChangeArrowheads="1"/>
          </p:cNvSpPr>
          <p:nvPr/>
        </p:nvSpPr>
        <p:spPr bwMode="auto">
          <a:xfrm>
            <a:off x="6794500" y="6376988"/>
            <a:ext cx="207962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>
                <a:latin typeface="Arial" charset="0"/>
              </a:rPr>
              <a:t>Fonte: Mauricio Hofmam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Uma revisão</a:t>
            </a:r>
          </a:p>
        </p:txBody>
      </p:sp>
      <p:pic>
        <p:nvPicPr>
          <p:cNvPr id="428039" name="Picture 7" descr="L4comSomb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988" y="2562225"/>
            <a:ext cx="2925762" cy="29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8" descr="L0semLu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1365250"/>
            <a:ext cx="2339975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8041" name="Picture 9" descr="L1soDifus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13" y="1390650"/>
            <a:ext cx="2339975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8042" name="Picture 10" descr="L2AmbDifus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4352925"/>
            <a:ext cx="2339975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8043" name="Picture 11" descr="L3AmbDifEspe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5" y="4351338"/>
            <a:ext cx="2339975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325438" y="354013"/>
            <a:ext cx="7159625" cy="500062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3200"/>
              <a:t>Reflexão de outros objetos</a:t>
            </a:r>
          </a:p>
        </p:txBody>
      </p:sp>
      <p:sp>
        <p:nvSpPr>
          <p:cNvPr id="66564" name="Line 3"/>
          <p:cNvSpPr>
            <a:spLocks noChangeShapeType="1"/>
          </p:cNvSpPr>
          <p:nvPr/>
        </p:nvSpPr>
        <p:spPr bwMode="auto">
          <a:xfrm flipV="1">
            <a:off x="2832100" y="4098925"/>
            <a:ext cx="2832100" cy="1228725"/>
          </a:xfrm>
          <a:prstGeom prst="line">
            <a:avLst/>
          </a:prstGeom>
          <a:noFill/>
          <a:ln w="1016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5" name="Line 4"/>
          <p:cNvSpPr>
            <a:spLocks noChangeShapeType="1"/>
          </p:cNvSpPr>
          <p:nvPr/>
        </p:nvSpPr>
        <p:spPr bwMode="auto">
          <a:xfrm flipH="1" flipV="1">
            <a:off x="3676650" y="3551238"/>
            <a:ext cx="623888" cy="1095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60388" y="3159125"/>
            <a:ext cx="492125" cy="641350"/>
            <a:chOff x="265" y="2043"/>
            <a:chExt cx="232" cy="415"/>
          </a:xfrm>
        </p:grpSpPr>
        <p:grpSp>
          <p:nvGrpSpPr>
            <p:cNvPr id="66612" name="Group 7"/>
            <p:cNvGrpSpPr>
              <a:grpSpLocks/>
            </p:cNvGrpSpPr>
            <p:nvPr/>
          </p:nvGrpSpPr>
          <p:grpSpPr bwMode="auto">
            <a:xfrm>
              <a:off x="323" y="2130"/>
              <a:ext cx="122" cy="328"/>
              <a:chOff x="323" y="2130"/>
              <a:chExt cx="122" cy="328"/>
            </a:xfrm>
          </p:grpSpPr>
          <p:sp>
            <p:nvSpPr>
              <p:cNvPr id="66639" name="Freeform 8"/>
              <p:cNvSpPr>
                <a:spLocks/>
              </p:cNvSpPr>
              <p:nvPr/>
            </p:nvSpPr>
            <p:spPr bwMode="auto">
              <a:xfrm>
                <a:off x="323" y="2130"/>
                <a:ext cx="122" cy="252"/>
              </a:xfrm>
              <a:custGeom>
                <a:avLst/>
                <a:gdLst>
                  <a:gd name="T0" fmla="*/ 19 w 122"/>
                  <a:gd name="T1" fmla="*/ 165 h 252"/>
                  <a:gd name="T2" fmla="*/ 13 w 122"/>
                  <a:gd name="T3" fmla="*/ 151 h 252"/>
                  <a:gd name="T4" fmla="*/ 7 w 122"/>
                  <a:gd name="T5" fmla="*/ 134 h 252"/>
                  <a:gd name="T6" fmla="*/ 2 w 122"/>
                  <a:gd name="T7" fmla="*/ 120 h 252"/>
                  <a:gd name="T8" fmla="*/ 0 w 122"/>
                  <a:gd name="T9" fmla="*/ 102 h 252"/>
                  <a:gd name="T10" fmla="*/ 0 w 122"/>
                  <a:gd name="T11" fmla="*/ 87 h 252"/>
                  <a:gd name="T12" fmla="*/ 2 w 122"/>
                  <a:gd name="T13" fmla="*/ 65 h 252"/>
                  <a:gd name="T14" fmla="*/ 7 w 122"/>
                  <a:gd name="T15" fmla="*/ 48 h 252"/>
                  <a:gd name="T16" fmla="*/ 16 w 122"/>
                  <a:gd name="T17" fmla="*/ 30 h 252"/>
                  <a:gd name="T18" fmla="*/ 27 w 122"/>
                  <a:gd name="T19" fmla="*/ 17 h 252"/>
                  <a:gd name="T20" fmla="*/ 36 w 122"/>
                  <a:gd name="T21" fmla="*/ 9 h 252"/>
                  <a:gd name="T22" fmla="*/ 47 w 122"/>
                  <a:gd name="T23" fmla="*/ 3 h 252"/>
                  <a:gd name="T24" fmla="*/ 62 w 122"/>
                  <a:gd name="T25" fmla="*/ 0 h 252"/>
                  <a:gd name="T26" fmla="*/ 76 w 122"/>
                  <a:gd name="T27" fmla="*/ 3 h 252"/>
                  <a:gd name="T28" fmla="*/ 85 w 122"/>
                  <a:gd name="T29" fmla="*/ 8 h 252"/>
                  <a:gd name="T30" fmla="*/ 95 w 122"/>
                  <a:gd name="T31" fmla="*/ 16 h 252"/>
                  <a:gd name="T32" fmla="*/ 102 w 122"/>
                  <a:gd name="T33" fmla="*/ 25 h 252"/>
                  <a:gd name="T34" fmla="*/ 109 w 122"/>
                  <a:gd name="T35" fmla="*/ 37 h 252"/>
                  <a:gd name="T36" fmla="*/ 113 w 122"/>
                  <a:gd name="T37" fmla="*/ 47 h 252"/>
                  <a:gd name="T38" fmla="*/ 117 w 122"/>
                  <a:gd name="T39" fmla="*/ 59 h 252"/>
                  <a:gd name="T40" fmla="*/ 119 w 122"/>
                  <a:gd name="T41" fmla="*/ 72 h 252"/>
                  <a:gd name="T42" fmla="*/ 121 w 122"/>
                  <a:gd name="T43" fmla="*/ 87 h 252"/>
                  <a:gd name="T44" fmla="*/ 120 w 122"/>
                  <a:gd name="T45" fmla="*/ 103 h 252"/>
                  <a:gd name="T46" fmla="*/ 117 w 122"/>
                  <a:gd name="T47" fmla="*/ 118 h 252"/>
                  <a:gd name="T48" fmla="*/ 113 w 122"/>
                  <a:gd name="T49" fmla="*/ 135 h 252"/>
                  <a:gd name="T50" fmla="*/ 107 w 122"/>
                  <a:gd name="T51" fmla="*/ 153 h 252"/>
                  <a:gd name="T52" fmla="*/ 103 w 122"/>
                  <a:gd name="T53" fmla="*/ 165 h 252"/>
                  <a:gd name="T54" fmla="*/ 99 w 122"/>
                  <a:gd name="T55" fmla="*/ 180 h 252"/>
                  <a:gd name="T56" fmla="*/ 96 w 122"/>
                  <a:gd name="T57" fmla="*/ 198 h 252"/>
                  <a:gd name="T58" fmla="*/ 93 w 122"/>
                  <a:gd name="T59" fmla="*/ 213 h 252"/>
                  <a:gd name="T60" fmla="*/ 91 w 122"/>
                  <a:gd name="T61" fmla="*/ 230 h 252"/>
                  <a:gd name="T62" fmla="*/ 91 w 122"/>
                  <a:gd name="T63" fmla="*/ 251 h 252"/>
                  <a:gd name="T64" fmla="*/ 34 w 122"/>
                  <a:gd name="T65" fmla="*/ 251 h 252"/>
                  <a:gd name="T66" fmla="*/ 34 w 122"/>
                  <a:gd name="T67" fmla="*/ 234 h 252"/>
                  <a:gd name="T68" fmla="*/ 31 w 122"/>
                  <a:gd name="T69" fmla="*/ 212 h 252"/>
                  <a:gd name="T70" fmla="*/ 28 w 122"/>
                  <a:gd name="T71" fmla="*/ 196 h 252"/>
                  <a:gd name="T72" fmla="*/ 23 w 122"/>
                  <a:gd name="T73" fmla="*/ 179 h 252"/>
                  <a:gd name="T74" fmla="*/ 19 w 122"/>
                  <a:gd name="T75" fmla="*/ 165 h 25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2"/>
                  <a:gd name="T115" fmla="*/ 0 h 252"/>
                  <a:gd name="T116" fmla="*/ 122 w 122"/>
                  <a:gd name="T117" fmla="*/ 252 h 25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2" h="252">
                    <a:moveTo>
                      <a:pt x="19" y="165"/>
                    </a:moveTo>
                    <a:lnTo>
                      <a:pt x="13" y="151"/>
                    </a:lnTo>
                    <a:lnTo>
                      <a:pt x="7" y="134"/>
                    </a:lnTo>
                    <a:lnTo>
                      <a:pt x="2" y="120"/>
                    </a:lnTo>
                    <a:lnTo>
                      <a:pt x="0" y="102"/>
                    </a:lnTo>
                    <a:lnTo>
                      <a:pt x="0" y="87"/>
                    </a:lnTo>
                    <a:lnTo>
                      <a:pt x="2" y="65"/>
                    </a:lnTo>
                    <a:lnTo>
                      <a:pt x="7" y="48"/>
                    </a:lnTo>
                    <a:lnTo>
                      <a:pt x="16" y="30"/>
                    </a:lnTo>
                    <a:lnTo>
                      <a:pt x="27" y="17"/>
                    </a:lnTo>
                    <a:lnTo>
                      <a:pt x="36" y="9"/>
                    </a:lnTo>
                    <a:lnTo>
                      <a:pt x="47" y="3"/>
                    </a:lnTo>
                    <a:lnTo>
                      <a:pt x="62" y="0"/>
                    </a:lnTo>
                    <a:lnTo>
                      <a:pt x="76" y="3"/>
                    </a:lnTo>
                    <a:lnTo>
                      <a:pt x="85" y="8"/>
                    </a:lnTo>
                    <a:lnTo>
                      <a:pt x="95" y="16"/>
                    </a:lnTo>
                    <a:lnTo>
                      <a:pt x="102" y="25"/>
                    </a:lnTo>
                    <a:lnTo>
                      <a:pt x="109" y="37"/>
                    </a:lnTo>
                    <a:lnTo>
                      <a:pt x="113" y="47"/>
                    </a:lnTo>
                    <a:lnTo>
                      <a:pt x="117" y="59"/>
                    </a:lnTo>
                    <a:lnTo>
                      <a:pt x="119" y="72"/>
                    </a:lnTo>
                    <a:lnTo>
                      <a:pt x="121" y="87"/>
                    </a:lnTo>
                    <a:lnTo>
                      <a:pt x="120" y="103"/>
                    </a:lnTo>
                    <a:lnTo>
                      <a:pt x="117" y="118"/>
                    </a:lnTo>
                    <a:lnTo>
                      <a:pt x="113" y="135"/>
                    </a:lnTo>
                    <a:lnTo>
                      <a:pt x="107" y="153"/>
                    </a:lnTo>
                    <a:lnTo>
                      <a:pt x="103" y="165"/>
                    </a:lnTo>
                    <a:lnTo>
                      <a:pt x="99" y="180"/>
                    </a:lnTo>
                    <a:lnTo>
                      <a:pt x="96" y="198"/>
                    </a:lnTo>
                    <a:lnTo>
                      <a:pt x="93" y="213"/>
                    </a:lnTo>
                    <a:lnTo>
                      <a:pt x="91" y="230"/>
                    </a:lnTo>
                    <a:lnTo>
                      <a:pt x="91" y="251"/>
                    </a:lnTo>
                    <a:lnTo>
                      <a:pt x="34" y="251"/>
                    </a:lnTo>
                    <a:lnTo>
                      <a:pt x="34" y="234"/>
                    </a:lnTo>
                    <a:lnTo>
                      <a:pt x="31" y="212"/>
                    </a:lnTo>
                    <a:lnTo>
                      <a:pt x="28" y="196"/>
                    </a:lnTo>
                    <a:lnTo>
                      <a:pt x="23" y="179"/>
                    </a:lnTo>
                    <a:lnTo>
                      <a:pt x="19" y="165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6640" name="Group 9"/>
              <p:cNvGrpSpPr>
                <a:grpSpLocks/>
              </p:cNvGrpSpPr>
              <p:nvPr/>
            </p:nvGrpSpPr>
            <p:grpSpPr bwMode="auto">
              <a:xfrm>
                <a:off x="357" y="2378"/>
                <a:ext cx="58" cy="80"/>
                <a:chOff x="357" y="2378"/>
                <a:chExt cx="58" cy="80"/>
              </a:xfrm>
            </p:grpSpPr>
            <p:sp>
              <p:nvSpPr>
                <p:cNvPr id="66641" name="Oval 10"/>
                <p:cNvSpPr>
                  <a:spLocks noChangeArrowheads="1"/>
                </p:cNvSpPr>
                <p:nvPr/>
              </p:nvSpPr>
              <p:spPr bwMode="auto">
                <a:xfrm>
                  <a:off x="370" y="2454"/>
                  <a:ext cx="31" cy="4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6642" name="Freeform 11"/>
                <p:cNvSpPr>
                  <a:spLocks/>
                </p:cNvSpPr>
                <p:nvPr/>
              </p:nvSpPr>
              <p:spPr bwMode="auto">
                <a:xfrm>
                  <a:off x="357" y="2378"/>
                  <a:ext cx="58" cy="23"/>
                </a:xfrm>
                <a:custGeom>
                  <a:avLst/>
                  <a:gdLst>
                    <a:gd name="T0" fmla="*/ 0 w 58"/>
                    <a:gd name="T1" fmla="*/ 0 h 23"/>
                    <a:gd name="T2" fmla="*/ 0 w 58"/>
                    <a:gd name="T3" fmla="*/ 22 h 23"/>
                    <a:gd name="T4" fmla="*/ 12 w 58"/>
                    <a:gd name="T5" fmla="*/ 22 h 23"/>
                    <a:gd name="T6" fmla="*/ 57 w 58"/>
                    <a:gd name="T7" fmla="*/ 7 h 23"/>
                    <a:gd name="T8" fmla="*/ 57 w 58"/>
                    <a:gd name="T9" fmla="*/ 0 h 23"/>
                    <a:gd name="T10" fmla="*/ 0 w 58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8"/>
                    <a:gd name="T19" fmla="*/ 0 h 23"/>
                    <a:gd name="T20" fmla="*/ 58 w 58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8" h="23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12" y="22"/>
                      </a:lnTo>
                      <a:lnTo>
                        <a:pt x="57" y="7"/>
                      </a:lnTo>
                      <a:lnTo>
                        <a:pt x="57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43" name="Freeform 12"/>
                <p:cNvSpPr>
                  <a:spLocks/>
                </p:cNvSpPr>
                <p:nvPr/>
              </p:nvSpPr>
              <p:spPr bwMode="auto">
                <a:xfrm>
                  <a:off x="357" y="2385"/>
                  <a:ext cx="58" cy="32"/>
                </a:xfrm>
                <a:custGeom>
                  <a:avLst/>
                  <a:gdLst>
                    <a:gd name="T0" fmla="*/ 12 w 58"/>
                    <a:gd name="T1" fmla="*/ 16 h 32"/>
                    <a:gd name="T2" fmla="*/ 0 w 58"/>
                    <a:gd name="T3" fmla="*/ 16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6 h 32"/>
                    <a:gd name="T10" fmla="*/ 57 w 58"/>
                    <a:gd name="T11" fmla="*/ 0 h 32"/>
                    <a:gd name="T12" fmla="*/ 12 w 58"/>
                    <a:gd name="T13" fmla="*/ 16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6"/>
                      </a:moveTo>
                      <a:lnTo>
                        <a:pt x="0" y="16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44" name="Freeform 13"/>
                <p:cNvSpPr>
                  <a:spLocks/>
                </p:cNvSpPr>
                <p:nvPr/>
              </p:nvSpPr>
              <p:spPr bwMode="auto">
                <a:xfrm>
                  <a:off x="357" y="2400"/>
                  <a:ext cx="58" cy="32"/>
                </a:xfrm>
                <a:custGeom>
                  <a:avLst/>
                  <a:gdLst>
                    <a:gd name="T0" fmla="*/ 12 w 58"/>
                    <a:gd name="T1" fmla="*/ 15 h 32"/>
                    <a:gd name="T2" fmla="*/ 0 w 58"/>
                    <a:gd name="T3" fmla="*/ 15 h 32"/>
                    <a:gd name="T4" fmla="*/ 0 w 58"/>
                    <a:gd name="T5" fmla="*/ 31 h 32"/>
                    <a:gd name="T6" fmla="*/ 12 w 58"/>
                    <a:gd name="T7" fmla="*/ 31 h 32"/>
                    <a:gd name="T8" fmla="*/ 57 w 58"/>
                    <a:gd name="T9" fmla="*/ 15 h 32"/>
                    <a:gd name="T10" fmla="*/ 57 w 58"/>
                    <a:gd name="T11" fmla="*/ 0 h 32"/>
                    <a:gd name="T12" fmla="*/ 12 w 58"/>
                    <a:gd name="T13" fmla="*/ 15 h 3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32"/>
                    <a:gd name="T23" fmla="*/ 58 w 58"/>
                    <a:gd name="T24" fmla="*/ 32 h 3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32">
                      <a:moveTo>
                        <a:pt x="12" y="15"/>
                      </a:moveTo>
                      <a:lnTo>
                        <a:pt x="0" y="15"/>
                      </a:lnTo>
                      <a:lnTo>
                        <a:pt x="0" y="31"/>
                      </a:lnTo>
                      <a:lnTo>
                        <a:pt x="12" y="31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45" name="Freeform 14"/>
                <p:cNvSpPr>
                  <a:spLocks/>
                </p:cNvSpPr>
                <p:nvPr/>
              </p:nvSpPr>
              <p:spPr bwMode="auto">
                <a:xfrm>
                  <a:off x="357" y="2416"/>
                  <a:ext cx="58" cy="31"/>
                </a:xfrm>
                <a:custGeom>
                  <a:avLst/>
                  <a:gdLst>
                    <a:gd name="T0" fmla="*/ 12 w 58"/>
                    <a:gd name="T1" fmla="*/ 15 h 31"/>
                    <a:gd name="T2" fmla="*/ 11 w 58"/>
                    <a:gd name="T3" fmla="*/ 15 h 31"/>
                    <a:gd name="T4" fmla="*/ 0 w 58"/>
                    <a:gd name="T5" fmla="*/ 15 h 31"/>
                    <a:gd name="T6" fmla="*/ 0 w 58"/>
                    <a:gd name="T7" fmla="*/ 30 h 31"/>
                    <a:gd name="T8" fmla="*/ 12 w 58"/>
                    <a:gd name="T9" fmla="*/ 30 h 31"/>
                    <a:gd name="T10" fmla="*/ 57 w 58"/>
                    <a:gd name="T11" fmla="*/ 15 h 31"/>
                    <a:gd name="T12" fmla="*/ 57 w 58"/>
                    <a:gd name="T13" fmla="*/ 0 h 31"/>
                    <a:gd name="T14" fmla="*/ 12 w 58"/>
                    <a:gd name="T15" fmla="*/ 15 h 3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8"/>
                    <a:gd name="T25" fmla="*/ 0 h 31"/>
                    <a:gd name="T26" fmla="*/ 58 w 58"/>
                    <a:gd name="T27" fmla="*/ 31 h 3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8" h="31">
                      <a:moveTo>
                        <a:pt x="12" y="15"/>
                      </a:moveTo>
                      <a:lnTo>
                        <a:pt x="11" y="15"/>
                      </a:lnTo>
                      <a:lnTo>
                        <a:pt x="0" y="15"/>
                      </a:lnTo>
                      <a:lnTo>
                        <a:pt x="0" y="30"/>
                      </a:lnTo>
                      <a:lnTo>
                        <a:pt x="12" y="30"/>
                      </a:lnTo>
                      <a:lnTo>
                        <a:pt x="57" y="15"/>
                      </a:lnTo>
                      <a:lnTo>
                        <a:pt x="57" y="0"/>
                      </a:lnTo>
                      <a:lnTo>
                        <a:pt x="12" y="15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6646" name="Freeform 15"/>
                <p:cNvSpPr>
                  <a:spLocks/>
                </p:cNvSpPr>
                <p:nvPr/>
              </p:nvSpPr>
              <p:spPr bwMode="auto">
                <a:xfrm>
                  <a:off x="357" y="2431"/>
                  <a:ext cx="58" cy="25"/>
                </a:xfrm>
                <a:custGeom>
                  <a:avLst/>
                  <a:gdLst>
                    <a:gd name="T0" fmla="*/ 12 w 58"/>
                    <a:gd name="T1" fmla="*/ 16 h 25"/>
                    <a:gd name="T2" fmla="*/ 0 w 58"/>
                    <a:gd name="T3" fmla="*/ 16 h 25"/>
                    <a:gd name="T4" fmla="*/ 6 w 58"/>
                    <a:gd name="T5" fmla="*/ 24 h 25"/>
                    <a:gd name="T6" fmla="*/ 51 w 58"/>
                    <a:gd name="T7" fmla="*/ 24 h 25"/>
                    <a:gd name="T8" fmla="*/ 57 w 58"/>
                    <a:gd name="T9" fmla="*/ 16 h 25"/>
                    <a:gd name="T10" fmla="*/ 57 w 58"/>
                    <a:gd name="T11" fmla="*/ 0 h 25"/>
                    <a:gd name="T12" fmla="*/ 12 w 58"/>
                    <a:gd name="T13" fmla="*/ 16 h 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8"/>
                    <a:gd name="T22" fmla="*/ 0 h 25"/>
                    <a:gd name="T23" fmla="*/ 58 w 58"/>
                    <a:gd name="T24" fmla="*/ 25 h 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8" h="25">
                      <a:moveTo>
                        <a:pt x="12" y="16"/>
                      </a:moveTo>
                      <a:lnTo>
                        <a:pt x="0" y="16"/>
                      </a:lnTo>
                      <a:lnTo>
                        <a:pt x="6" y="24"/>
                      </a:lnTo>
                      <a:lnTo>
                        <a:pt x="51" y="24"/>
                      </a:lnTo>
                      <a:lnTo>
                        <a:pt x="57" y="16"/>
                      </a:lnTo>
                      <a:lnTo>
                        <a:pt x="57" y="0"/>
                      </a:lnTo>
                      <a:lnTo>
                        <a:pt x="12" y="16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6613" name="Group 16"/>
            <p:cNvGrpSpPr>
              <a:grpSpLocks/>
            </p:cNvGrpSpPr>
            <p:nvPr/>
          </p:nvGrpSpPr>
          <p:grpSpPr bwMode="auto">
            <a:xfrm>
              <a:off x="265" y="2043"/>
              <a:ext cx="232" cy="272"/>
              <a:chOff x="265" y="2043"/>
              <a:chExt cx="232" cy="272"/>
            </a:xfrm>
          </p:grpSpPr>
          <p:sp>
            <p:nvSpPr>
              <p:cNvPr id="66614" name="Line 17"/>
              <p:cNvSpPr>
                <a:spLocks noChangeShapeType="1"/>
              </p:cNvSpPr>
              <p:nvPr/>
            </p:nvSpPr>
            <p:spPr bwMode="auto">
              <a:xfrm flipH="1">
                <a:off x="420" y="2076"/>
                <a:ext cx="21" cy="5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5" name="Line 18"/>
              <p:cNvSpPr>
                <a:spLocks noChangeShapeType="1"/>
              </p:cNvSpPr>
              <p:nvPr/>
            </p:nvSpPr>
            <p:spPr bwMode="auto">
              <a:xfrm flipH="1">
                <a:off x="410" y="2086"/>
                <a:ext cx="8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6" name="Line 19"/>
              <p:cNvSpPr>
                <a:spLocks noChangeShapeType="1"/>
              </p:cNvSpPr>
              <p:nvPr/>
            </p:nvSpPr>
            <p:spPr bwMode="auto">
              <a:xfrm flipH="1">
                <a:off x="397" y="2048"/>
                <a:ext cx="4" cy="6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7" name="Line 20"/>
              <p:cNvSpPr>
                <a:spLocks noChangeShapeType="1"/>
              </p:cNvSpPr>
              <p:nvPr/>
            </p:nvSpPr>
            <p:spPr bwMode="auto">
              <a:xfrm>
                <a:off x="383" y="2079"/>
                <a:ext cx="0" cy="3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8" name="Line 21"/>
              <p:cNvSpPr>
                <a:spLocks noChangeShapeType="1"/>
              </p:cNvSpPr>
              <p:nvPr/>
            </p:nvSpPr>
            <p:spPr bwMode="auto">
              <a:xfrm>
                <a:off x="365" y="2043"/>
                <a:ext cx="6" cy="6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19" name="Line 22"/>
              <p:cNvSpPr>
                <a:spLocks noChangeShapeType="1"/>
              </p:cNvSpPr>
              <p:nvPr/>
            </p:nvSpPr>
            <p:spPr bwMode="auto">
              <a:xfrm flipH="1" flipV="1">
                <a:off x="352" y="2088"/>
                <a:ext cx="3" cy="2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0" name="Line 23"/>
              <p:cNvSpPr>
                <a:spLocks noChangeShapeType="1"/>
              </p:cNvSpPr>
              <p:nvPr/>
            </p:nvSpPr>
            <p:spPr bwMode="auto">
              <a:xfrm flipH="1" flipV="1">
                <a:off x="327" y="2068"/>
                <a:ext cx="17" cy="6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1" name="Line 24"/>
              <p:cNvSpPr>
                <a:spLocks noChangeShapeType="1"/>
              </p:cNvSpPr>
              <p:nvPr/>
            </p:nvSpPr>
            <p:spPr bwMode="auto">
              <a:xfrm flipH="1" flipV="1">
                <a:off x="323" y="2120"/>
                <a:ext cx="8" cy="2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2" name="Line 25"/>
              <p:cNvSpPr>
                <a:spLocks noChangeShapeType="1"/>
              </p:cNvSpPr>
              <p:nvPr/>
            </p:nvSpPr>
            <p:spPr bwMode="auto">
              <a:xfrm flipH="1" flipV="1">
                <a:off x="291" y="2122"/>
                <a:ext cx="32" cy="3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3" name="Line 26"/>
              <p:cNvSpPr>
                <a:spLocks noChangeShapeType="1"/>
              </p:cNvSpPr>
              <p:nvPr/>
            </p:nvSpPr>
            <p:spPr bwMode="auto">
              <a:xfrm flipH="1" flipV="1">
                <a:off x="297" y="2162"/>
                <a:ext cx="16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4" name="Line 27"/>
              <p:cNvSpPr>
                <a:spLocks noChangeShapeType="1"/>
              </p:cNvSpPr>
              <p:nvPr/>
            </p:nvSpPr>
            <p:spPr bwMode="auto">
              <a:xfrm flipH="1" flipV="1">
                <a:off x="272" y="2176"/>
                <a:ext cx="39" cy="1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5" name="Line 28"/>
              <p:cNvSpPr>
                <a:spLocks noChangeShapeType="1"/>
              </p:cNvSpPr>
              <p:nvPr/>
            </p:nvSpPr>
            <p:spPr bwMode="auto">
              <a:xfrm flipH="1" flipV="1">
                <a:off x="290" y="2210"/>
                <a:ext cx="18" cy="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6" name="Line 29"/>
              <p:cNvSpPr>
                <a:spLocks noChangeShapeType="1"/>
              </p:cNvSpPr>
              <p:nvPr/>
            </p:nvSpPr>
            <p:spPr bwMode="auto">
              <a:xfrm flipH="1" flipV="1">
                <a:off x="265" y="2233"/>
                <a:ext cx="43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7" name="Line 30"/>
              <p:cNvSpPr>
                <a:spLocks noChangeShapeType="1"/>
              </p:cNvSpPr>
              <p:nvPr/>
            </p:nvSpPr>
            <p:spPr bwMode="auto">
              <a:xfrm flipH="1">
                <a:off x="293" y="2261"/>
                <a:ext cx="15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8" name="Line 31"/>
              <p:cNvSpPr>
                <a:spLocks noChangeShapeType="1"/>
              </p:cNvSpPr>
              <p:nvPr/>
            </p:nvSpPr>
            <p:spPr bwMode="auto">
              <a:xfrm flipH="1">
                <a:off x="267" y="2280"/>
                <a:ext cx="50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29" name="Line 32"/>
              <p:cNvSpPr>
                <a:spLocks noChangeShapeType="1"/>
              </p:cNvSpPr>
              <p:nvPr/>
            </p:nvSpPr>
            <p:spPr bwMode="auto">
              <a:xfrm flipH="1">
                <a:off x="312" y="2302"/>
                <a:ext cx="13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0" name="Line 33"/>
              <p:cNvSpPr>
                <a:spLocks noChangeShapeType="1"/>
              </p:cNvSpPr>
              <p:nvPr/>
            </p:nvSpPr>
            <p:spPr bwMode="auto">
              <a:xfrm flipV="1">
                <a:off x="440" y="2114"/>
                <a:ext cx="31" cy="3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1" name="Line 34"/>
              <p:cNvSpPr>
                <a:spLocks noChangeShapeType="1"/>
              </p:cNvSpPr>
              <p:nvPr/>
            </p:nvSpPr>
            <p:spPr bwMode="auto">
              <a:xfrm flipV="1">
                <a:off x="449" y="2152"/>
                <a:ext cx="16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2" name="Line 35"/>
              <p:cNvSpPr>
                <a:spLocks noChangeShapeType="1"/>
              </p:cNvSpPr>
              <p:nvPr/>
            </p:nvSpPr>
            <p:spPr bwMode="auto">
              <a:xfrm flipV="1">
                <a:off x="452" y="2166"/>
                <a:ext cx="39" cy="1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3" name="Line 36"/>
              <p:cNvSpPr>
                <a:spLocks noChangeShapeType="1"/>
              </p:cNvSpPr>
              <p:nvPr/>
            </p:nvSpPr>
            <p:spPr bwMode="auto">
              <a:xfrm flipV="1">
                <a:off x="455" y="2200"/>
                <a:ext cx="18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4" name="Line 37"/>
              <p:cNvSpPr>
                <a:spLocks noChangeShapeType="1"/>
              </p:cNvSpPr>
              <p:nvPr/>
            </p:nvSpPr>
            <p:spPr bwMode="auto">
              <a:xfrm flipV="1">
                <a:off x="455" y="2223"/>
                <a:ext cx="42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5" name="Line 38"/>
              <p:cNvSpPr>
                <a:spLocks noChangeShapeType="1"/>
              </p:cNvSpPr>
              <p:nvPr/>
            </p:nvSpPr>
            <p:spPr bwMode="auto">
              <a:xfrm>
                <a:off x="455" y="2250"/>
                <a:ext cx="15" cy="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6" name="Line 39"/>
              <p:cNvSpPr>
                <a:spLocks noChangeShapeType="1"/>
              </p:cNvSpPr>
              <p:nvPr/>
            </p:nvSpPr>
            <p:spPr bwMode="auto">
              <a:xfrm>
                <a:off x="445" y="2270"/>
                <a:ext cx="50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7" name="Line 40"/>
              <p:cNvSpPr>
                <a:spLocks noChangeShapeType="1"/>
              </p:cNvSpPr>
              <p:nvPr/>
            </p:nvSpPr>
            <p:spPr bwMode="auto">
              <a:xfrm>
                <a:off x="438" y="2291"/>
                <a:ext cx="13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38" name="Line 41"/>
              <p:cNvSpPr>
                <a:spLocks noChangeShapeType="1"/>
              </p:cNvSpPr>
              <p:nvPr/>
            </p:nvSpPr>
            <p:spPr bwMode="auto">
              <a:xfrm flipH="1">
                <a:off x="432" y="2115"/>
                <a:ext cx="11" cy="2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" name="Group 83"/>
          <p:cNvGrpSpPr>
            <a:grpSpLocks/>
          </p:cNvGrpSpPr>
          <p:nvPr/>
        </p:nvGrpSpPr>
        <p:grpSpPr bwMode="auto">
          <a:xfrm>
            <a:off x="211138" y="2141538"/>
            <a:ext cx="5948362" cy="3057525"/>
            <a:chOff x="133" y="1349"/>
            <a:chExt cx="3747" cy="1926"/>
          </a:xfrm>
        </p:grpSpPr>
        <p:sp>
          <p:nvSpPr>
            <p:cNvPr id="66608" name="Line 5"/>
            <p:cNvSpPr>
              <a:spLocks noChangeShapeType="1"/>
            </p:cNvSpPr>
            <p:nvPr/>
          </p:nvSpPr>
          <p:spPr bwMode="auto">
            <a:xfrm flipV="1">
              <a:off x="2720" y="1349"/>
              <a:ext cx="1160" cy="1584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09" name="AutoShape 44"/>
            <p:cNvSpPr>
              <a:spLocks noChangeArrowheads="1"/>
            </p:cNvSpPr>
            <p:nvPr/>
          </p:nvSpPr>
          <p:spPr bwMode="auto">
            <a:xfrm>
              <a:off x="133" y="2609"/>
              <a:ext cx="427" cy="666"/>
            </a:xfrm>
            <a:prstGeom prst="hexagon">
              <a:avLst>
                <a:gd name="adj" fmla="val 24995"/>
                <a:gd name="vf" fmla="val 11547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6610" name="Line 45"/>
            <p:cNvSpPr>
              <a:spLocks noChangeShapeType="1"/>
            </p:cNvSpPr>
            <p:nvPr/>
          </p:nvSpPr>
          <p:spPr bwMode="auto">
            <a:xfrm flipH="1">
              <a:off x="384" y="2303"/>
              <a:ext cx="85" cy="6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11" name="Line 46"/>
            <p:cNvSpPr>
              <a:spLocks noChangeShapeType="1"/>
            </p:cNvSpPr>
            <p:nvPr/>
          </p:nvSpPr>
          <p:spPr bwMode="auto">
            <a:xfrm>
              <a:off x="363" y="2939"/>
              <a:ext cx="2368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6568" name="Line 47"/>
          <p:cNvSpPr>
            <a:spLocks noChangeShapeType="1"/>
          </p:cNvSpPr>
          <p:nvPr/>
        </p:nvSpPr>
        <p:spPr bwMode="auto">
          <a:xfrm flipV="1">
            <a:off x="4351338" y="2411413"/>
            <a:ext cx="1597025" cy="221932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9" name="Rectangle 53"/>
          <p:cNvSpPr>
            <a:spLocks noChangeArrowheads="1"/>
          </p:cNvSpPr>
          <p:nvPr/>
        </p:nvSpPr>
        <p:spPr bwMode="auto">
          <a:xfrm>
            <a:off x="3524250" y="5064125"/>
            <a:ext cx="2266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charset="0"/>
              </a:rPr>
              <a:t>Superfície especular</a:t>
            </a:r>
          </a:p>
        </p:txBody>
      </p:sp>
      <p:grpSp>
        <p:nvGrpSpPr>
          <p:cNvPr id="66570" name="Group 54"/>
          <p:cNvGrpSpPr>
            <a:grpSpLocks/>
          </p:cNvGrpSpPr>
          <p:nvPr/>
        </p:nvGrpSpPr>
        <p:grpSpPr bwMode="auto">
          <a:xfrm>
            <a:off x="6094413" y="1703388"/>
            <a:ext cx="393700" cy="361950"/>
            <a:chOff x="2879" y="1102"/>
            <a:chExt cx="186" cy="234"/>
          </a:xfrm>
        </p:grpSpPr>
        <p:sp>
          <p:nvSpPr>
            <p:cNvPr id="66592" name="Oval 55"/>
            <p:cNvSpPr>
              <a:spLocks noChangeArrowheads="1"/>
            </p:cNvSpPr>
            <p:nvPr/>
          </p:nvSpPr>
          <p:spPr bwMode="auto">
            <a:xfrm rot="-1260000">
              <a:off x="2962" y="1193"/>
              <a:ext cx="43" cy="63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6593" name="Line 56"/>
            <p:cNvSpPr>
              <a:spLocks noChangeShapeType="1"/>
            </p:cNvSpPr>
            <p:nvPr/>
          </p:nvSpPr>
          <p:spPr bwMode="auto">
            <a:xfrm flipV="1">
              <a:off x="2909" y="1102"/>
              <a:ext cx="156" cy="1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94" name="Line 57"/>
            <p:cNvSpPr>
              <a:spLocks noChangeShapeType="1"/>
            </p:cNvSpPr>
            <p:nvPr/>
          </p:nvSpPr>
          <p:spPr bwMode="auto">
            <a:xfrm flipH="1">
              <a:off x="2996" y="1103"/>
              <a:ext cx="67" cy="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95" name="Arc 58"/>
            <p:cNvSpPr>
              <a:spLocks/>
            </p:cNvSpPr>
            <p:nvPr/>
          </p:nvSpPr>
          <p:spPr bwMode="auto">
            <a:xfrm rot="-1260000">
              <a:off x="2955" y="1194"/>
              <a:ext cx="53" cy="74"/>
            </a:xfrm>
            <a:custGeom>
              <a:avLst/>
              <a:gdLst>
                <a:gd name="T0" fmla="*/ 0 w 21600"/>
                <a:gd name="T1" fmla="*/ 0 h 21887"/>
                <a:gd name="T2" fmla="*/ 0 w 21600"/>
                <a:gd name="T3" fmla="*/ 0 h 21887"/>
                <a:gd name="T4" fmla="*/ 0 w 21600"/>
                <a:gd name="T5" fmla="*/ 0 h 2188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887"/>
                <a:gd name="T11" fmla="*/ 21600 w 21600"/>
                <a:gd name="T12" fmla="*/ 21887 h 218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887" fill="none" extrusionOk="0">
                  <a:moveTo>
                    <a:pt x="21185" y="21887"/>
                  </a:moveTo>
                  <a:cubicBezTo>
                    <a:pt x="9420" y="21661"/>
                    <a:pt x="0" y="12058"/>
                    <a:pt x="0" y="291"/>
                  </a:cubicBezTo>
                  <a:cubicBezTo>
                    <a:pt x="-1" y="193"/>
                    <a:pt x="0" y="96"/>
                    <a:pt x="1" y="-1"/>
                  </a:cubicBezTo>
                </a:path>
                <a:path w="21600" h="21887" stroke="0" extrusionOk="0">
                  <a:moveTo>
                    <a:pt x="21185" y="21887"/>
                  </a:moveTo>
                  <a:cubicBezTo>
                    <a:pt x="9420" y="21661"/>
                    <a:pt x="0" y="12058"/>
                    <a:pt x="0" y="291"/>
                  </a:cubicBezTo>
                  <a:cubicBezTo>
                    <a:pt x="-1" y="193"/>
                    <a:pt x="0" y="96"/>
                    <a:pt x="1" y="-1"/>
                  </a:cubicBezTo>
                  <a:lnTo>
                    <a:pt x="21600" y="291"/>
                  </a:lnTo>
                  <a:lnTo>
                    <a:pt x="21185" y="21887"/>
                  </a:lnTo>
                  <a:close/>
                </a:path>
              </a:pathLst>
            </a:custGeom>
            <a:solidFill>
              <a:schemeClr val="folHlink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96" name="Line 59"/>
            <p:cNvSpPr>
              <a:spLocks noChangeShapeType="1"/>
            </p:cNvSpPr>
            <p:nvPr/>
          </p:nvSpPr>
          <p:spPr bwMode="auto">
            <a:xfrm flipH="1" flipV="1">
              <a:off x="2879" y="1208"/>
              <a:ext cx="34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97" name="Line 60"/>
            <p:cNvSpPr>
              <a:spLocks noChangeShapeType="1"/>
            </p:cNvSpPr>
            <p:nvPr/>
          </p:nvSpPr>
          <p:spPr bwMode="auto">
            <a:xfrm>
              <a:off x="2907" y="1181"/>
              <a:ext cx="29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98" name="Line 61"/>
            <p:cNvSpPr>
              <a:spLocks noChangeShapeType="1"/>
            </p:cNvSpPr>
            <p:nvPr/>
          </p:nvSpPr>
          <p:spPr bwMode="auto">
            <a:xfrm>
              <a:off x="2936" y="1156"/>
              <a:ext cx="23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99" name="Line 62"/>
            <p:cNvSpPr>
              <a:spLocks noChangeShapeType="1"/>
            </p:cNvSpPr>
            <p:nvPr/>
          </p:nvSpPr>
          <p:spPr bwMode="auto">
            <a:xfrm>
              <a:off x="2962" y="1140"/>
              <a:ext cx="21" cy="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00" name="Line 63"/>
            <p:cNvSpPr>
              <a:spLocks noChangeShapeType="1"/>
            </p:cNvSpPr>
            <p:nvPr/>
          </p:nvSpPr>
          <p:spPr bwMode="auto">
            <a:xfrm>
              <a:off x="2989" y="1127"/>
              <a:ext cx="21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01" name="Line 64"/>
            <p:cNvSpPr>
              <a:spLocks noChangeShapeType="1"/>
            </p:cNvSpPr>
            <p:nvPr/>
          </p:nvSpPr>
          <p:spPr bwMode="auto">
            <a:xfrm>
              <a:off x="3005" y="1300"/>
              <a:ext cx="13" cy="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02" name="Line 65"/>
            <p:cNvSpPr>
              <a:spLocks noChangeShapeType="1"/>
            </p:cNvSpPr>
            <p:nvPr/>
          </p:nvSpPr>
          <p:spPr bwMode="auto">
            <a:xfrm>
              <a:off x="3016" y="1277"/>
              <a:ext cx="12" cy="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03" name="Line 66"/>
            <p:cNvSpPr>
              <a:spLocks noChangeShapeType="1"/>
            </p:cNvSpPr>
            <p:nvPr/>
          </p:nvSpPr>
          <p:spPr bwMode="auto">
            <a:xfrm>
              <a:off x="3024" y="1239"/>
              <a:ext cx="15" cy="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04" name="Line 67"/>
            <p:cNvSpPr>
              <a:spLocks noChangeShapeType="1"/>
            </p:cNvSpPr>
            <p:nvPr/>
          </p:nvSpPr>
          <p:spPr bwMode="auto">
            <a:xfrm>
              <a:off x="3033" y="1209"/>
              <a:ext cx="16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05" name="Line 68"/>
            <p:cNvSpPr>
              <a:spLocks noChangeShapeType="1"/>
            </p:cNvSpPr>
            <p:nvPr/>
          </p:nvSpPr>
          <p:spPr bwMode="auto">
            <a:xfrm>
              <a:off x="3015" y="1107"/>
              <a:ext cx="17" cy="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06" name="Line 69"/>
            <p:cNvSpPr>
              <a:spLocks noChangeShapeType="1"/>
            </p:cNvSpPr>
            <p:nvPr/>
          </p:nvSpPr>
          <p:spPr bwMode="auto">
            <a:xfrm>
              <a:off x="3046" y="1180"/>
              <a:ext cx="11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07" name="Line 70"/>
            <p:cNvSpPr>
              <a:spLocks noChangeShapeType="1"/>
            </p:cNvSpPr>
            <p:nvPr/>
          </p:nvSpPr>
          <p:spPr bwMode="auto">
            <a:xfrm>
              <a:off x="3052" y="1147"/>
              <a:ext cx="10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91241" name="Picture 73" descr="5b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4335463"/>
            <a:ext cx="223837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6572" name="Object 74"/>
          <p:cNvGraphicFramePr>
            <a:graphicFrameLocks noChangeAspect="1"/>
          </p:cNvGraphicFramePr>
          <p:nvPr/>
        </p:nvGraphicFramePr>
        <p:xfrm>
          <a:off x="3430588" y="3081338"/>
          <a:ext cx="288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97" name="Equation" r:id="rId5" imgW="126725" imgH="177415" progId="Equation.3">
                  <p:embed/>
                </p:oleObj>
              </mc:Choice>
              <mc:Fallback>
                <p:oleObj name="Equation" r:id="rId5" imgW="126725" imgH="177415" progId="Equation.3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0588" y="3081338"/>
                        <a:ext cx="288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3" name="Object 75"/>
          <p:cNvGraphicFramePr>
            <a:graphicFrameLocks noChangeAspect="1"/>
          </p:cNvGraphicFramePr>
          <p:nvPr/>
        </p:nvGraphicFramePr>
        <p:xfrm>
          <a:off x="5132388" y="3614738"/>
          <a:ext cx="288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98" name="Equation" r:id="rId7" imgW="126725" imgH="177415" progId="Equation.3">
                  <p:embed/>
                </p:oleObj>
              </mc:Choice>
              <mc:Fallback>
                <p:oleObj name="Equation" r:id="rId7" imgW="126725" imgH="177415" progId="Equation.3">
                  <p:embed/>
                  <p:pic>
                    <p:nvPicPr>
                      <p:cNvPr id="0" name="Object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2388" y="3614738"/>
                        <a:ext cx="288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84"/>
          <p:cNvGrpSpPr>
            <a:grpSpLocks/>
          </p:cNvGrpSpPr>
          <p:nvPr/>
        </p:nvGrpSpPr>
        <p:grpSpPr bwMode="auto">
          <a:xfrm>
            <a:off x="3509963" y="3743325"/>
            <a:ext cx="1000125" cy="968375"/>
            <a:chOff x="2211" y="2358"/>
            <a:chExt cx="630" cy="610"/>
          </a:xfrm>
        </p:grpSpPr>
        <p:sp>
          <p:nvSpPr>
            <p:cNvPr id="66584" name="Arc 48"/>
            <p:cNvSpPr>
              <a:spLocks/>
            </p:cNvSpPr>
            <p:nvPr/>
          </p:nvSpPr>
          <p:spPr bwMode="auto">
            <a:xfrm>
              <a:off x="2461" y="2711"/>
              <a:ext cx="380" cy="223"/>
            </a:xfrm>
            <a:custGeom>
              <a:avLst/>
              <a:gdLst>
                <a:gd name="T0" fmla="*/ 0 w 33893"/>
                <a:gd name="T1" fmla="*/ 0 h 23431"/>
                <a:gd name="T2" fmla="*/ 0 w 33893"/>
                <a:gd name="T3" fmla="*/ 0 h 23431"/>
                <a:gd name="T4" fmla="*/ 0 w 33893"/>
                <a:gd name="T5" fmla="*/ 0 h 23431"/>
                <a:gd name="T6" fmla="*/ 0 60000 65536"/>
                <a:gd name="T7" fmla="*/ 0 60000 65536"/>
                <a:gd name="T8" fmla="*/ 0 60000 65536"/>
                <a:gd name="T9" fmla="*/ 0 w 33893"/>
                <a:gd name="T10" fmla="*/ 0 h 23431"/>
                <a:gd name="T11" fmla="*/ 33893 w 33893"/>
                <a:gd name="T12" fmla="*/ 23431 h 2343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893" h="23431" fill="none" extrusionOk="0">
                  <a:moveTo>
                    <a:pt x="77" y="23431"/>
                  </a:moveTo>
                  <a:cubicBezTo>
                    <a:pt x="25" y="22822"/>
                    <a:pt x="0" y="222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5992" y="-1"/>
                    <a:pt x="30280" y="1339"/>
                    <a:pt x="33892" y="3839"/>
                  </a:cubicBezTo>
                </a:path>
                <a:path w="33893" h="23431" stroke="0" extrusionOk="0">
                  <a:moveTo>
                    <a:pt x="77" y="23431"/>
                  </a:moveTo>
                  <a:cubicBezTo>
                    <a:pt x="25" y="22822"/>
                    <a:pt x="0" y="222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5992" y="-1"/>
                    <a:pt x="30280" y="1339"/>
                    <a:pt x="33892" y="3839"/>
                  </a:cubicBezTo>
                  <a:lnTo>
                    <a:pt x="21600" y="21600"/>
                  </a:lnTo>
                  <a:lnTo>
                    <a:pt x="77" y="23431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5" name="Line 49"/>
            <p:cNvSpPr>
              <a:spLocks noChangeShapeType="1"/>
            </p:cNvSpPr>
            <p:nvPr/>
          </p:nvSpPr>
          <p:spPr bwMode="auto">
            <a:xfrm>
              <a:off x="2460" y="2728"/>
              <a:ext cx="51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6" name="Line 50"/>
            <p:cNvSpPr>
              <a:spLocks noChangeShapeType="1"/>
            </p:cNvSpPr>
            <p:nvPr/>
          </p:nvSpPr>
          <p:spPr bwMode="auto">
            <a:xfrm>
              <a:off x="2489" y="2705"/>
              <a:ext cx="50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7" name="Line 51"/>
            <p:cNvSpPr>
              <a:spLocks noChangeShapeType="1"/>
            </p:cNvSpPr>
            <p:nvPr/>
          </p:nvSpPr>
          <p:spPr bwMode="auto">
            <a:xfrm>
              <a:off x="2643" y="2643"/>
              <a:ext cx="49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8" name="Line 52"/>
            <p:cNvSpPr>
              <a:spLocks noChangeShapeType="1"/>
            </p:cNvSpPr>
            <p:nvPr/>
          </p:nvSpPr>
          <p:spPr bwMode="auto">
            <a:xfrm>
              <a:off x="2671" y="2628"/>
              <a:ext cx="49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9" name="Rectangle 71"/>
            <p:cNvSpPr>
              <a:spLocks noChangeArrowheads="1"/>
            </p:cNvSpPr>
            <p:nvPr/>
          </p:nvSpPr>
          <p:spPr bwMode="auto">
            <a:xfrm>
              <a:off x="2575" y="2358"/>
              <a:ext cx="266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b="1" i="0">
                  <a:latin typeface="Symbol" pitchFamily="18" charset="2"/>
                </a:rPr>
                <a:t>q</a:t>
              </a:r>
            </a:p>
          </p:txBody>
        </p:sp>
        <p:sp>
          <p:nvSpPr>
            <p:cNvPr id="66590" name="Rectangle 72"/>
            <p:cNvSpPr>
              <a:spLocks noChangeArrowheads="1"/>
            </p:cNvSpPr>
            <p:nvPr/>
          </p:nvSpPr>
          <p:spPr bwMode="auto">
            <a:xfrm>
              <a:off x="2211" y="2531"/>
              <a:ext cx="266" cy="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b="1" i="0">
                  <a:latin typeface="Symbol" pitchFamily="18" charset="2"/>
                </a:rPr>
                <a:t>q</a:t>
              </a:r>
            </a:p>
          </p:txBody>
        </p:sp>
        <p:sp>
          <p:nvSpPr>
            <p:cNvPr id="66591" name="Oval 77"/>
            <p:cNvSpPr>
              <a:spLocks noChangeArrowheads="1"/>
            </p:cNvSpPr>
            <p:nvPr/>
          </p:nvSpPr>
          <p:spPr bwMode="auto">
            <a:xfrm>
              <a:off x="2680" y="2888"/>
              <a:ext cx="80" cy="8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9" name="Group 82"/>
          <p:cNvGrpSpPr>
            <a:grpSpLocks/>
          </p:cNvGrpSpPr>
          <p:nvPr/>
        </p:nvGrpSpPr>
        <p:grpSpPr bwMode="auto">
          <a:xfrm>
            <a:off x="2830513" y="4244975"/>
            <a:ext cx="1863725" cy="866775"/>
            <a:chOff x="1783" y="2674"/>
            <a:chExt cx="1174" cy="546"/>
          </a:xfrm>
        </p:grpSpPr>
        <p:graphicFrame>
          <p:nvGraphicFramePr>
            <p:cNvPr id="66581" name="Object 78"/>
            <p:cNvGraphicFramePr>
              <a:graphicFrameLocks noChangeAspect="1"/>
            </p:cNvGraphicFramePr>
            <p:nvPr/>
          </p:nvGraphicFramePr>
          <p:xfrm>
            <a:off x="2755" y="2940"/>
            <a:ext cx="202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699" name="Equation" r:id="rId9" imgW="165028" imgH="228501" progId="Equation.3">
                    <p:embed/>
                  </p:oleObj>
                </mc:Choice>
                <mc:Fallback>
                  <p:oleObj name="Equation" r:id="rId9" imgW="165028" imgH="228501" progId="Equation.3">
                    <p:embed/>
                    <p:pic>
                      <p:nvPicPr>
                        <p:cNvPr id="0" name="Object 7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55" y="2940"/>
                          <a:ext cx="202" cy="2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582" name="Line 79"/>
            <p:cNvSpPr>
              <a:spLocks noChangeShapeType="1"/>
            </p:cNvSpPr>
            <p:nvPr/>
          </p:nvSpPr>
          <p:spPr bwMode="auto">
            <a:xfrm flipH="1">
              <a:off x="1920" y="2936"/>
              <a:ext cx="7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66583" name="Object 80"/>
            <p:cNvGraphicFramePr>
              <a:graphicFrameLocks noChangeAspect="1"/>
            </p:cNvGraphicFramePr>
            <p:nvPr/>
          </p:nvGraphicFramePr>
          <p:xfrm>
            <a:off x="1783" y="2674"/>
            <a:ext cx="218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700" name="Equation" r:id="rId11" imgW="152268" imgH="215713" progId="Equation.3">
                    <p:embed/>
                  </p:oleObj>
                </mc:Choice>
                <mc:Fallback>
                  <p:oleObj name="Equation" r:id="rId11" imgW="152268" imgH="215713" progId="Equation.3">
                    <p:embed/>
                    <p:pic>
                      <p:nvPicPr>
                        <p:cNvPr id="0" name="Object 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3" y="2674"/>
                          <a:ext cx="218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91249" name="Object 81"/>
          <p:cNvGraphicFramePr>
            <a:graphicFrameLocks noChangeAspect="1"/>
          </p:cNvGraphicFramePr>
          <p:nvPr/>
        </p:nvGraphicFramePr>
        <p:xfrm>
          <a:off x="674688" y="2422525"/>
          <a:ext cx="44323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701" name="Equation" r:id="rId13" imgW="1917700" imgH="228600" progId="Equation.3">
                  <p:embed/>
                </p:oleObj>
              </mc:Choice>
              <mc:Fallback>
                <p:oleObj name="Equation" r:id="rId13" imgW="1917700" imgH="228600" progId="Equation.3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8" y="2422525"/>
                        <a:ext cx="443230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1253" name="Line 85"/>
          <p:cNvSpPr>
            <a:spLocks noChangeShapeType="1"/>
          </p:cNvSpPr>
          <p:nvPr/>
        </p:nvSpPr>
        <p:spPr bwMode="auto">
          <a:xfrm flipV="1">
            <a:off x="1460500" y="3454400"/>
            <a:ext cx="787400" cy="787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66578" name="Line 87"/>
          <p:cNvSpPr>
            <a:spLocks noChangeShapeType="1"/>
          </p:cNvSpPr>
          <p:nvPr/>
        </p:nvSpPr>
        <p:spPr bwMode="auto">
          <a:xfrm flipV="1">
            <a:off x="4365625" y="3722688"/>
            <a:ext cx="631825" cy="8747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66579" name="Oval 88"/>
          <p:cNvSpPr>
            <a:spLocks noChangeArrowheads="1"/>
          </p:cNvSpPr>
          <p:nvPr/>
        </p:nvSpPr>
        <p:spPr bwMode="auto">
          <a:xfrm>
            <a:off x="4262438" y="4584700"/>
            <a:ext cx="130175" cy="13017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91257" name="Picture 89" descr="reflexa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973263"/>
            <a:ext cx="21907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25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439738"/>
            <a:ext cx="7772400" cy="488950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3600"/>
              <a:t>Transparência</a:t>
            </a:r>
          </a:p>
        </p:txBody>
      </p:sp>
      <p:sp>
        <p:nvSpPr>
          <p:cNvPr id="67588" name="AutoShape 3"/>
          <p:cNvSpPr>
            <a:spLocks noChangeArrowheads="1"/>
          </p:cNvSpPr>
          <p:nvPr/>
        </p:nvSpPr>
        <p:spPr bwMode="auto">
          <a:xfrm>
            <a:off x="2573338" y="4965700"/>
            <a:ext cx="609600" cy="952500"/>
          </a:xfrm>
          <a:prstGeom prst="hexagon">
            <a:avLst>
              <a:gd name="adj" fmla="val 24995"/>
              <a:gd name="vf" fmla="val 11547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7589" name="Freeform 4"/>
          <p:cNvSpPr>
            <a:spLocks/>
          </p:cNvSpPr>
          <p:nvPr/>
        </p:nvSpPr>
        <p:spPr bwMode="auto">
          <a:xfrm>
            <a:off x="1184275" y="3648075"/>
            <a:ext cx="5732463" cy="2443163"/>
          </a:xfrm>
          <a:custGeom>
            <a:avLst/>
            <a:gdLst>
              <a:gd name="T0" fmla="*/ 0 w 3611"/>
              <a:gd name="T1" fmla="*/ 2147483647 h 1539"/>
              <a:gd name="T2" fmla="*/ 2147483647 w 3611"/>
              <a:gd name="T3" fmla="*/ 2147483647 h 1539"/>
              <a:gd name="T4" fmla="*/ 2147483647 w 3611"/>
              <a:gd name="T5" fmla="*/ 0 h 1539"/>
              <a:gd name="T6" fmla="*/ 2147483647 w 3611"/>
              <a:gd name="T7" fmla="*/ 2147483647 h 1539"/>
              <a:gd name="T8" fmla="*/ 0 60000 65536"/>
              <a:gd name="T9" fmla="*/ 0 60000 65536"/>
              <a:gd name="T10" fmla="*/ 0 60000 65536"/>
              <a:gd name="T11" fmla="*/ 0 60000 65536"/>
              <a:gd name="T12" fmla="*/ 0 w 3611"/>
              <a:gd name="T13" fmla="*/ 0 h 1539"/>
              <a:gd name="T14" fmla="*/ 3611 w 3611"/>
              <a:gd name="T15" fmla="*/ 1539 h 153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11" h="1539">
                <a:moveTo>
                  <a:pt x="0" y="1539"/>
                </a:moveTo>
                <a:lnTo>
                  <a:pt x="641" y="704"/>
                </a:lnTo>
                <a:lnTo>
                  <a:pt x="2266" y="0"/>
                </a:lnTo>
                <a:lnTo>
                  <a:pt x="3611" y="306"/>
                </a:lnTo>
              </a:path>
            </a:pathLst>
          </a:custGeom>
          <a:noFill/>
          <a:ln w="762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Line 5"/>
          <p:cNvSpPr>
            <a:spLocks noChangeShapeType="1"/>
          </p:cNvSpPr>
          <p:nvPr/>
        </p:nvSpPr>
        <p:spPr bwMode="auto">
          <a:xfrm flipH="1" flipV="1">
            <a:off x="3148013" y="3122613"/>
            <a:ext cx="857250" cy="1987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67591" name="Line 6"/>
          <p:cNvSpPr>
            <a:spLocks noChangeShapeType="1"/>
          </p:cNvSpPr>
          <p:nvPr/>
        </p:nvSpPr>
        <p:spPr bwMode="auto">
          <a:xfrm flipV="1">
            <a:off x="3602038" y="1884363"/>
            <a:ext cx="1657350" cy="2263775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7592" name="Group 7"/>
          <p:cNvGrpSpPr>
            <a:grpSpLocks/>
          </p:cNvGrpSpPr>
          <p:nvPr/>
        </p:nvGrpSpPr>
        <p:grpSpPr bwMode="auto">
          <a:xfrm>
            <a:off x="404813" y="3162300"/>
            <a:ext cx="441325" cy="576263"/>
            <a:chOff x="191" y="2045"/>
            <a:chExt cx="209" cy="373"/>
          </a:xfrm>
        </p:grpSpPr>
        <p:grpSp>
          <p:nvGrpSpPr>
            <p:cNvPr id="67632" name="Group 8"/>
            <p:cNvGrpSpPr>
              <a:grpSpLocks/>
            </p:cNvGrpSpPr>
            <p:nvPr/>
          </p:nvGrpSpPr>
          <p:grpSpPr bwMode="auto">
            <a:xfrm>
              <a:off x="244" y="2123"/>
              <a:ext cx="109" cy="295"/>
              <a:chOff x="244" y="2123"/>
              <a:chExt cx="109" cy="295"/>
            </a:xfrm>
          </p:grpSpPr>
          <p:sp>
            <p:nvSpPr>
              <p:cNvPr id="67659" name="Freeform 9"/>
              <p:cNvSpPr>
                <a:spLocks/>
              </p:cNvSpPr>
              <p:nvPr/>
            </p:nvSpPr>
            <p:spPr bwMode="auto">
              <a:xfrm>
                <a:off x="244" y="2123"/>
                <a:ext cx="109" cy="226"/>
              </a:xfrm>
              <a:custGeom>
                <a:avLst/>
                <a:gdLst>
                  <a:gd name="T0" fmla="*/ 17 w 109"/>
                  <a:gd name="T1" fmla="*/ 148 h 226"/>
                  <a:gd name="T2" fmla="*/ 12 w 109"/>
                  <a:gd name="T3" fmla="*/ 135 h 226"/>
                  <a:gd name="T4" fmla="*/ 6 w 109"/>
                  <a:gd name="T5" fmla="*/ 120 h 226"/>
                  <a:gd name="T6" fmla="*/ 2 w 109"/>
                  <a:gd name="T7" fmla="*/ 107 h 226"/>
                  <a:gd name="T8" fmla="*/ 0 w 109"/>
                  <a:gd name="T9" fmla="*/ 91 h 226"/>
                  <a:gd name="T10" fmla="*/ 0 w 109"/>
                  <a:gd name="T11" fmla="*/ 78 h 226"/>
                  <a:gd name="T12" fmla="*/ 2 w 109"/>
                  <a:gd name="T13" fmla="*/ 58 h 226"/>
                  <a:gd name="T14" fmla="*/ 6 w 109"/>
                  <a:gd name="T15" fmla="*/ 43 h 226"/>
                  <a:gd name="T16" fmla="*/ 14 w 109"/>
                  <a:gd name="T17" fmla="*/ 27 h 226"/>
                  <a:gd name="T18" fmla="*/ 24 w 109"/>
                  <a:gd name="T19" fmla="*/ 15 h 226"/>
                  <a:gd name="T20" fmla="*/ 32 w 109"/>
                  <a:gd name="T21" fmla="*/ 8 h 226"/>
                  <a:gd name="T22" fmla="*/ 42 w 109"/>
                  <a:gd name="T23" fmla="*/ 2 h 226"/>
                  <a:gd name="T24" fmla="*/ 56 w 109"/>
                  <a:gd name="T25" fmla="*/ 0 h 226"/>
                  <a:gd name="T26" fmla="*/ 68 w 109"/>
                  <a:gd name="T27" fmla="*/ 2 h 226"/>
                  <a:gd name="T28" fmla="*/ 76 w 109"/>
                  <a:gd name="T29" fmla="*/ 7 h 226"/>
                  <a:gd name="T30" fmla="*/ 85 w 109"/>
                  <a:gd name="T31" fmla="*/ 14 h 226"/>
                  <a:gd name="T32" fmla="*/ 91 w 109"/>
                  <a:gd name="T33" fmla="*/ 22 h 226"/>
                  <a:gd name="T34" fmla="*/ 97 w 109"/>
                  <a:gd name="T35" fmla="*/ 33 h 226"/>
                  <a:gd name="T36" fmla="*/ 101 w 109"/>
                  <a:gd name="T37" fmla="*/ 42 h 226"/>
                  <a:gd name="T38" fmla="*/ 104 w 109"/>
                  <a:gd name="T39" fmla="*/ 53 h 226"/>
                  <a:gd name="T40" fmla="*/ 107 w 109"/>
                  <a:gd name="T41" fmla="*/ 64 h 226"/>
                  <a:gd name="T42" fmla="*/ 108 w 109"/>
                  <a:gd name="T43" fmla="*/ 78 h 226"/>
                  <a:gd name="T44" fmla="*/ 108 w 109"/>
                  <a:gd name="T45" fmla="*/ 92 h 226"/>
                  <a:gd name="T46" fmla="*/ 105 w 109"/>
                  <a:gd name="T47" fmla="*/ 106 h 226"/>
                  <a:gd name="T48" fmla="*/ 101 w 109"/>
                  <a:gd name="T49" fmla="*/ 121 h 226"/>
                  <a:gd name="T50" fmla="*/ 95 w 109"/>
                  <a:gd name="T51" fmla="*/ 137 h 226"/>
                  <a:gd name="T52" fmla="*/ 92 w 109"/>
                  <a:gd name="T53" fmla="*/ 148 h 226"/>
                  <a:gd name="T54" fmla="*/ 89 w 109"/>
                  <a:gd name="T55" fmla="*/ 162 h 226"/>
                  <a:gd name="T56" fmla="*/ 85 w 109"/>
                  <a:gd name="T57" fmla="*/ 177 h 226"/>
                  <a:gd name="T58" fmla="*/ 83 w 109"/>
                  <a:gd name="T59" fmla="*/ 191 h 226"/>
                  <a:gd name="T60" fmla="*/ 82 w 109"/>
                  <a:gd name="T61" fmla="*/ 206 h 226"/>
                  <a:gd name="T62" fmla="*/ 82 w 109"/>
                  <a:gd name="T63" fmla="*/ 225 h 226"/>
                  <a:gd name="T64" fmla="*/ 31 w 109"/>
                  <a:gd name="T65" fmla="*/ 225 h 226"/>
                  <a:gd name="T66" fmla="*/ 31 w 109"/>
                  <a:gd name="T67" fmla="*/ 210 h 226"/>
                  <a:gd name="T68" fmla="*/ 28 w 109"/>
                  <a:gd name="T69" fmla="*/ 190 h 226"/>
                  <a:gd name="T70" fmla="*/ 25 w 109"/>
                  <a:gd name="T71" fmla="*/ 176 h 226"/>
                  <a:gd name="T72" fmla="*/ 21 w 109"/>
                  <a:gd name="T73" fmla="*/ 161 h 226"/>
                  <a:gd name="T74" fmla="*/ 17 w 109"/>
                  <a:gd name="T75" fmla="*/ 148 h 22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9"/>
                  <a:gd name="T115" fmla="*/ 0 h 226"/>
                  <a:gd name="T116" fmla="*/ 109 w 109"/>
                  <a:gd name="T117" fmla="*/ 226 h 22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9" h="226">
                    <a:moveTo>
                      <a:pt x="17" y="148"/>
                    </a:moveTo>
                    <a:lnTo>
                      <a:pt x="12" y="135"/>
                    </a:lnTo>
                    <a:lnTo>
                      <a:pt x="6" y="120"/>
                    </a:lnTo>
                    <a:lnTo>
                      <a:pt x="2" y="107"/>
                    </a:lnTo>
                    <a:lnTo>
                      <a:pt x="0" y="91"/>
                    </a:lnTo>
                    <a:lnTo>
                      <a:pt x="0" y="78"/>
                    </a:lnTo>
                    <a:lnTo>
                      <a:pt x="2" y="58"/>
                    </a:lnTo>
                    <a:lnTo>
                      <a:pt x="6" y="43"/>
                    </a:lnTo>
                    <a:lnTo>
                      <a:pt x="14" y="27"/>
                    </a:lnTo>
                    <a:lnTo>
                      <a:pt x="24" y="15"/>
                    </a:lnTo>
                    <a:lnTo>
                      <a:pt x="32" y="8"/>
                    </a:lnTo>
                    <a:lnTo>
                      <a:pt x="42" y="2"/>
                    </a:lnTo>
                    <a:lnTo>
                      <a:pt x="56" y="0"/>
                    </a:lnTo>
                    <a:lnTo>
                      <a:pt x="68" y="2"/>
                    </a:lnTo>
                    <a:lnTo>
                      <a:pt x="76" y="7"/>
                    </a:lnTo>
                    <a:lnTo>
                      <a:pt x="85" y="14"/>
                    </a:lnTo>
                    <a:lnTo>
                      <a:pt x="91" y="22"/>
                    </a:lnTo>
                    <a:lnTo>
                      <a:pt x="97" y="33"/>
                    </a:lnTo>
                    <a:lnTo>
                      <a:pt x="101" y="42"/>
                    </a:lnTo>
                    <a:lnTo>
                      <a:pt x="104" y="53"/>
                    </a:lnTo>
                    <a:lnTo>
                      <a:pt x="107" y="64"/>
                    </a:lnTo>
                    <a:lnTo>
                      <a:pt x="108" y="78"/>
                    </a:lnTo>
                    <a:lnTo>
                      <a:pt x="108" y="92"/>
                    </a:lnTo>
                    <a:lnTo>
                      <a:pt x="105" y="106"/>
                    </a:lnTo>
                    <a:lnTo>
                      <a:pt x="101" y="121"/>
                    </a:lnTo>
                    <a:lnTo>
                      <a:pt x="95" y="137"/>
                    </a:lnTo>
                    <a:lnTo>
                      <a:pt x="92" y="148"/>
                    </a:lnTo>
                    <a:lnTo>
                      <a:pt x="89" y="162"/>
                    </a:lnTo>
                    <a:lnTo>
                      <a:pt x="85" y="177"/>
                    </a:lnTo>
                    <a:lnTo>
                      <a:pt x="83" y="191"/>
                    </a:lnTo>
                    <a:lnTo>
                      <a:pt x="82" y="206"/>
                    </a:lnTo>
                    <a:lnTo>
                      <a:pt x="82" y="225"/>
                    </a:lnTo>
                    <a:lnTo>
                      <a:pt x="31" y="225"/>
                    </a:lnTo>
                    <a:lnTo>
                      <a:pt x="31" y="210"/>
                    </a:lnTo>
                    <a:lnTo>
                      <a:pt x="28" y="190"/>
                    </a:lnTo>
                    <a:lnTo>
                      <a:pt x="25" y="176"/>
                    </a:lnTo>
                    <a:lnTo>
                      <a:pt x="21" y="161"/>
                    </a:lnTo>
                    <a:lnTo>
                      <a:pt x="17" y="148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7660" name="Group 10"/>
              <p:cNvGrpSpPr>
                <a:grpSpLocks/>
              </p:cNvGrpSpPr>
              <p:nvPr/>
            </p:nvGrpSpPr>
            <p:grpSpPr bwMode="auto">
              <a:xfrm>
                <a:off x="274" y="2345"/>
                <a:ext cx="52" cy="73"/>
                <a:chOff x="274" y="2345"/>
                <a:chExt cx="52" cy="73"/>
              </a:xfrm>
            </p:grpSpPr>
            <p:sp>
              <p:nvSpPr>
                <p:cNvPr id="67661" name="Oval 11"/>
                <p:cNvSpPr>
                  <a:spLocks noChangeArrowheads="1"/>
                </p:cNvSpPr>
                <p:nvPr/>
              </p:nvSpPr>
              <p:spPr bwMode="auto">
                <a:xfrm>
                  <a:off x="286" y="2414"/>
                  <a:ext cx="27" cy="4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67662" name="Freeform 12"/>
                <p:cNvSpPr>
                  <a:spLocks/>
                </p:cNvSpPr>
                <p:nvPr/>
              </p:nvSpPr>
              <p:spPr bwMode="auto">
                <a:xfrm>
                  <a:off x="274" y="2345"/>
                  <a:ext cx="52" cy="22"/>
                </a:xfrm>
                <a:custGeom>
                  <a:avLst/>
                  <a:gdLst>
                    <a:gd name="T0" fmla="*/ 0 w 52"/>
                    <a:gd name="T1" fmla="*/ 0 h 22"/>
                    <a:gd name="T2" fmla="*/ 0 w 52"/>
                    <a:gd name="T3" fmla="*/ 21 h 22"/>
                    <a:gd name="T4" fmla="*/ 11 w 52"/>
                    <a:gd name="T5" fmla="*/ 21 h 22"/>
                    <a:gd name="T6" fmla="*/ 51 w 52"/>
                    <a:gd name="T7" fmla="*/ 7 h 22"/>
                    <a:gd name="T8" fmla="*/ 51 w 52"/>
                    <a:gd name="T9" fmla="*/ 0 h 22"/>
                    <a:gd name="T10" fmla="*/ 0 w 52"/>
                    <a:gd name="T11" fmla="*/ 0 h 2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2"/>
                    <a:gd name="T19" fmla="*/ 0 h 22"/>
                    <a:gd name="T20" fmla="*/ 52 w 52"/>
                    <a:gd name="T21" fmla="*/ 22 h 2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2" h="22">
                      <a:moveTo>
                        <a:pt x="0" y="0"/>
                      </a:moveTo>
                      <a:lnTo>
                        <a:pt x="0" y="21"/>
                      </a:lnTo>
                      <a:lnTo>
                        <a:pt x="11" y="21"/>
                      </a:lnTo>
                      <a:lnTo>
                        <a:pt x="51" y="7"/>
                      </a:lnTo>
                      <a:lnTo>
                        <a:pt x="51" y="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63" name="Freeform 13"/>
                <p:cNvSpPr>
                  <a:spLocks/>
                </p:cNvSpPr>
                <p:nvPr/>
              </p:nvSpPr>
              <p:spPr bwMode="auto">
                <a:xfrm>
                  <a:off x="274" y="2353"/>
                  <a:ext cx="52" cy="28"/>
                </a:xfrm>
                <a:custGeom>
                  <a:avLst/>
                  <a:gdLst>
                    <a:gd name="T0" fmla="*/ 11 w 52"/>
                    <a:gd name="T1" fmla="*/ 14 h 28"/>
                    <a:gd name="T2" fmla="*/ 0 w 52"/>
                    <a:gd name="T3" fmla="*/ 14 h 28"/>
                    <a:gd name="T4" fmla="*/ 0 w 52"/>
                    <a:gd name="T5" fmla="*/ 27 h 28"/>
                    <a:gd name="T6" fmla="*/ 11 w 52"/>
                    <a:gd name="T7" fmla="*/ 27 h 28"/>
                    <a:gd name="T8" fmla="*/ 51 w 52"/>
                    <a:gd name="T9" fmla="*/ 14 h 28"/>
                    <a:gd name="T10" fmla="*/ 51 w 52"/>
                    <a:gd name="T11" fmla="*/ 0 h 28"/>
                    <a:gd name="T12" fmla="*/ 11 w 52"/>
                    <a:gd name="T13" fmla="*/ 14 h 2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"/>
                    <a:gd name="T22" fmla="*/ 0 h 28"/>
                    <a:gd name="T23" fmla="*/ 52 w 52"/>
                    <a:gd name="T24" fmla="*/ 28 h 2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" h="28">
                      <a:moveTo>
                        <a:pt x="11" y="14"/>
                      </a:moveTo>
                      <a:lnTo>
                        <a:pt x="0" y="14"/>
                      </a:lnTo>
                      <a:lnTo>
                        <a:pt x="0" y="27"/>
                      </a:lnTo>
                      <a:lnTo>
                        <a:pt x="11" y="27"/>
                      </a:lnTo>
                      <a:lnTo>
                        <a:pt x="51" y="14"/>
                      </a:lnTo>
                      <a:lnTo>
                        <a:pt x="51" y="0"/>
                      </a:lnTo>
                      <a:lnTo>
                        <a:pt x="11" y="14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64" name="Freeform 14"/>
                <p:cNvSpPr>
                  <a:spLocks/>
                </p:cNvSpPr>
                <p:nvPr/>
              </p:nvSpPr>
              <p:spPr bwMode="auto">
                <a:xfrm>
                  <a:off x="274" y="2366"/>
                  <a:ext cx="52" cy="29"/>
                </a:xfrm>
                <a:custGeom>
                  <a:avLst/>
                  <a:gdLst>
                    <a:gd name="T0" fmla="*/ 11 w 52"/>
                    <a:gd name="T1" fmla="*/ 14 h 29"/>
                    <a:gd name="T2" fmla="*/ 0 w 52"/>
                    <a:gd name="T3" fmla="*/ 14 h 29"/>
                    <a:gd name="T4" fmla="*/ 0 w 52"/>
                    <a:gd name="T5" fmla="*/ 28 h 29"/>
                    <a:gd name="T6" fmla="*/ 11 w 52"/>
                    <a:gd name="T7" fmla="*/ 28 h 29"/>
                    <a:gd name="T8" fmla="*/ 51 w 52"/>
                    <a:gd name="T9" fmla="*/ 14 h 29"/>
                    <a:gd name="T10" fmla="*/ 51 w 52"/>
                    <a:gd name="T11" fmla="*/ 0 h 29"/>
                    <a:gd name="T12" fmla="*/ 11 w 52"/>
                    <a:gd name="T13" fmla="*/ 14 h 2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"/>
                    <a:gd name="T22" fmla="*/ 0 h 29"/>
                    <a:gd name="T23" fmla="*/ 52 w 52"/>
                    <a:gd name="T24" fmla="*/ 29 h 2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" h="29">
                      <a:moveTo>
                        <a:pt x="11" y="14"/>
                      </a:moveTo>
                      <a:lnTo>
                        <a:pt x="0" y="14"/>
                      </a:lnTo>
                      <a:lnTo>
                        <a:pt x="0" y="28"/>
                      </a:lnTo>
                      <a:lnTo>
                        <a:pt x="11" y="28"/>
                      </a:lnTo>
                      <a:lnTo>
                        <a:pt x="51" y="14"/>
                      </a:lnTo>
                      <a:lnTo>
                        <a:pt x="51" y="0"/>
                      </a:lnTo>
                      <a:lnTo>
                        <a:pt x="11" y="14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65" name="Freeform 15"/>
                <p:cNvSpPr>
                  <a:spLocks/>
                </p:cNvSpPr>
                <p:nvPr/>
              </p:nvSpPr>
              <p:spPr bwMode="auto">
                <a:xfrm>
                  <a:off x="274" y="2380"/>
                  <a:ext cx="52" cy="28"/>
                </a:xfrm>
                <a:custGeom>
                  <a:avLst/>
                  <a:gdLst>
                    <a:gd name="T0" fmla="*/ 11 w 52"/>
                    <a:gd name="T1" fmla="*/ 14 h 28"/>
                    <a:gd name="T2" fmla="*/ 10 w 52"/>
                    <a:gd name="T3" fmla="*/ 14 h 28"/>
                    <a:gd name="T4" fmla="*/ 0 w 52"/>
                    <a:gd name="T5" fmla="*/ 14 h 28"/>
                    <a:gd name="T6" fmla="*/ 0 w 52"/>
                    <a:gd name="T7" fmla="*/ 27 h 28"/>
                    <a:gd name="T8" fmla="*/ 11 w 52"/>
                    <a:gd name="T9" fmla="*/ 27 h 28"/>
                    <a:gd name="T10" fmla="*/ 51 w 52"/>
                    <a:gd name="T11" fmla="*/ 14 h 28"/>
                    <a:gd name="T12" fmla="*/ 51 w 52"/>
                    <a:gd name="T13" fmla="*/ 0 h 28"/>
                    <a:gd name="T14" fmla="*/ 11 w 52"/>
                    <a:gd name="T15" fmla="*/ 14 h 2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2"/>
                    <a:gd name="T25" fmla="*/ 0 h 28"/>
                    <a:gd name="T26" fmla="*/ 52 w 52"/>
                    <a:gd name="T27" fmla="*/ 28 h 2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2" h="28">
                      <a:moveTo>
                        <a:pt x="11" y="14"/>
                      </a:moveTo>
                      <a:lnTo>
                        <a:pt x="10" y="14"/>
                      </a:lnTo>
                      <a:lnTo>
                        <a:pt x="0" y="14"/>
                      </a:lnTo>
                      <a:lnTo>
                        <a:pt x="0" y="27"/>
                      </a:lnTo>
                      <a:lnTo>
                        <a:pt x="11" y="27"/>
                      </a:lnTo>
                      <a:lnTo>
                        <a:pt x="51" y="14"/>
                      </a:lnTo>
                      <a:lnTo>
                        <a:pt x="51" y="0"/>
                      </a:lnTo>
                      <a:lnTo>
                        <a:pt x="11" y="14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7666" name="Freeform 16"/>
                <p:cNvSpPr>
                  <a:spLocks/>
                </p:cNvSpPr>
                <p:nvPr/>
              </p:nvSpPr>
              <p:spPr bwMode="auto">
                <a:xfrm>
                  <a:off x="274" y="2394"/>
                  <a:ext cx="52" cy="22"/>
                </a:xfrm>
                <a:custGeom>
                  <a:avLst/>
                  <a:gdLst>
                    <a:gd name="T0" fmla="*/ 11 w 52"/>
                    <a:gd name="T1" fmla="*/ 14 h 22"/>
                    <a:gd name="T2" fmla="*/ 0 w 52"/>
                    <a:gd name="T3" fmla="*/ 14 h 22"/>
                    <a:gd name="T4" fmla="*/ 6 w 52"/>
                    <a:gd name="T5" fmla="*/ 21 h 22"/>
                    <a:gd name="T6" fmla="*/ 45 w 52"/>
                    <a:gd name="T7" fmla="*/ 21 h 22"/>
                    <a:gd name="T8" fmla="*/ 51 w 52"/>
                    <a:gd name="T9" fmla="*/ 14 h 22"/>
                    <a:gd name="T10" fmla="*/ 51 w 52"/>
                    <a:gd name="T11" fmla="*/ 0 h 22"/>
                    <a:gd name="T12" fmla="*/ 11 w 52"/>
                    <a:gd name="T13" fmla="*/ 14 h 2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52"/>
                    <a:gd name="T22" fmla="*/ 0 h 22"/>
                    <a:gd name="T23" fmla="*/ 52 w 52"/>
                    <a:gd name="T24" fmla="*/ 22 h 2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52" h="22">
                      <a:moveTo>
                        <a:pt x="11" y="14"/>
                      </a:moveTo>
                      <a:lnTo>
                        <a:pt x="0" y="14"/>
                      </a:lnTo>
                      <a:lnTo>
                        <a:pt x="6" y="21"/>
                      </a:lnTo>
                      <a:lnTo>
                        <a:pt x="45" y="21"/>
                      </a:lnTo>
                      <a:lnTo>
                        <a:pt x="51" y="14"/>
                      </a:lnTo>
                      <a:lnTo>
                        <a:pt x="51" y="0"/>
                      </a:lnTo>
                      <a:lnTo>
                        <a:pt x="11" y="14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7633" name="Group 17"/>
            <p:cNvGrpSpPr>
              <a:grpSpLocks/>
            </p:cNvGrpSpPr>
            <p:nvPr/>
          </p:nvGrpSpPr>
          <p:grpSpPr bwMode="auto">
            <a:xfrm>
              <a:off x="191" y="2045"/>
              <a:ext cx="209" cy="245"/>
              <a:chOff x="191" y="2045"/>
              <a:chExt cx="209" cy="245"/>
            </a:xfrm>
          </p:grpSpPr>
          <p:sp>
            <p:nvSpPr>
              <p:cNvPr id="67634" name="Line 18"/>
              <p:cNvSpPr>
                <a:spLocks noChangeShapeType="1"/>
              </p:cNvSpPr>
              <p:nvPr/>
            </p:nvSpPr>
            <p:spPr bwMode="auto">
              <a:xfrm flipH="1">
                <a:off x="331" y="2074"/>
                <a:ext cx="19" cy="4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5" name="Line 19"/>
              <p:cNvSpPr>
                <a:spLocks noChangeShapeType="1"/>
              </p:cNvSpPr>
              <p:nvPr/>
            </p:nvSpPr>
            <p:spPr bwMode="auto">
              <a:xfrm flipH="1">
                <a:off x="322" y="2083"/>
                <a:ext cx="7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6" name="Line 20"/>
              <p:cNvSpPr>
                <a:spLocks noChangeShapeType="1"/>
              </p:cNvSpPr>
              <p:nvPr/>
            </p:nvSpPr>
            <p:spPr bwMode="auto">
              <a:xfrm flipH="1">
                <a:off x="310" y="2049"/>
                <a:ext cx="4" cy="6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7" name="Line 21"/>
              <p:cNvSpPr>
                <a:spLocks noChangeShapeType="1"/>
              </p:cNvSpPr>
              <p:nvPr/>
            </p:nvSpPr>
            <p:spPr bwMode="auto">
              <a:xfrm>
                <a:off x="298" y="2077"/>
                <a:ext cx="0" cy="2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8" name="Line 22"/>
              <p:cNvSpPr>
                <a:spLocks noChangeShapeType="1"/>
              </p:cNvSpPr>
              <p:nvPr/>
            </p:nvSpPr>
            <p:spPr bwMode="auto">
              <a:xfrm>
                <a:off x="281" y="2045"/>
                <a:ext cx="6" cy="6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39" name="Line 23"/>
              <p:cNvSpPr>
                <a:spLocks noChangeShapeType="1"/>
              </p:cNvSpPr>
              <p:nvPr/>
            </p:nvSpPr>
            <p:spPr bwMode="auto">
              <a:xfrm flipH="1" flipV="1">
                <a:off x="270" y="2085"/>
                <a:ext cx="2" cy="2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0" name="Line 24"/>
              <p:cNvSpPr>
                <a:spLocks noChangeShapeType="1"/>
              </p:cNvSpPr>
              <p:nvPr/>
            </p:nvSpPr>
            <p:spPr bwMode="auto">
              <a:xfrm flipH="1" flipV="1">
                <a:off x="247" y="2066"/>
                <a:ext cx="15" cy="5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1" name="Line 25"/>
              <p:cNvSpPr>
                <a:spLocks noChangeShapeType="1"/>
              </p:cNvSpPr>
              <p:nvPr/>
            </p:nvSpPr>
            <p:spPr bwMode="auto">
              <a:xfrm flipH="1" flipV="1">
                <a:off x="244" y="2114"/>
                <a:ext cx="7" cy="1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2" name="Line 26"/>
              <p:cNvSpPr>
                <a:spLocks noChangeShapeType="1"/>
              </p:cNvSpPr>
              <p:nvPr/>
            </p:nvSpPr>
            <p:spPr bwMode="auto">
              <a:xfrm flipH="1" flipV="1">
                <a:off x="215" y="2116"/>
                <a:ext cx="29" cy="3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3" name="Line 27"/>
              <p:cNvSpPr>
                <a:spLocks noChangeShapeType="1"/>
              </p:cNvSpPr>
              <p:nvPr/>
            </p:nvSpPr>
            <p:spPr bwMode="auto">
              <a:xfrm flipH="1" flipV="1">
                <a:off x="220" y="2152"/>
                <a:ext cx="15" cy="1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4" name="Line 28"/>
              <p:cNvSpPr>
                <a:spLocks noChangeShapeType="1"/>
              </p:cNvSpPr>
              <p:nvPr/>
            </p:nvSpPr>
            <p:spPr bwMode="auto">
              <a:xfrm flipH="1" flipV="1">
                <a:off x="198" y="2164"/>
                <a:ext cx="35" cy="1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5" name="Line 29"/>
              <p:cNvSpPr>
                <a:spLocks noChangeShapeType="1"/>
              </p:cNvSpPr>
              <p:nvPr/>
            </p:nvSpPr>
            <p:spPr bwMode="auto">
              <a:xfrm flipH="1" flipV="1">
                <a:off x="214" y="2195"/>
                <a:ext cx="16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6" name="Line 30"/>
              <p:cNvSpPr>
                <a:spLocks noChangeShapeType="1"/>
              </p:cNvSpPr>
              <p:nvPr/>
            </p:nvSpPr>
            <p:spPr bwMode="auto">
              <a:xfrm flipH="1" flipV="1">
                <a:off x="191" y="2216"/>
                <a:ext cx="39" cy="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7" name="Line 31"/>
              <p:cNvSpPr>
                <a:spLocks noChangeShapeType="1"/>
              </p:cNvSpPr>
              <p:nvPr/>
            </p:nvSpPr>
            <p:spPr bwMode="auto">
              <a:xfrm flipH="1">
                <a:off x="216" y="2240"/>
                <a:ext cx="14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8" name="Line 32"/>
              <p:cNvSpPr>
                <a:spLocks noChangeShapeType="1"/>
              </p:cNvSpPr>
              <p:nvPr/>
            </p:nvSpPr>
            <p:spPr bwMode="auto">
              <a:xfrm flipH="1">
                <a:off x="193" y="2258"/>
                <a:ext cx="45" cy="2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49" name="Line 33"/>
              <p:cNvSpPr>
                <a:spLocks noChangeShapeType="1"/>
              </p:cNvSpPr>
              <p:nvPr/>
            </p:nvSpPr>
            <p:spPr bwMode="auto">
              <a:xfrm flipH="1">
                <a:off x="234" y="2277"/>
                <a:ext cx="11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0" name="Line 34"/>
              <p:cNvSpPr>
                <a:spLocks noChangeShapeType="1"/>
              </p:cNvSpPr>
              <p:nvPr/>
            </p:nvSpPr>
            <p:spPr bwMode="auto">
              <a:xfrm flipV="1">
                <a:off x="349" y="2109"/>
                <a:ext cx="28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1" name="Line 35"/>
              <p:cNvSpPr>
                <a:spLocks noChangeShapeType="1"/>
              </p:cNvSpPr>
              <p:nvPr/>
            </p:nvSpPr>
            <p:spPr bwMode="auto">
              <a:xfrm flipV="1">
                <a:off x="357" y="2143"/>
                <a:ext cx="14" cy="1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2" name="Line 36"/>
              <p:cNvSpPr>
                <a:spLocks noChangeShapeType="1"/>
              </p:cNvSpPr>
              <p:nvPr/>
            </p:nvSpPr>
            <p:spPr bwMode="auto">
              <a:xfrm flipV="1">
                <a:off x="360" y="2155"/>
                <a:ext cx="35" cy="1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3" name="Line 37"/>
              <p:cNvSpPr>
                <a:spLocks noChangeShapeType="1"/>
              </p:cNvSpPr>
              <p:nvPr/>
            </p:nvSpPr>
            <p:spPr bwMode="auto">
              <a:xfrm flipV="1">
                <a:off x="362" y="2186"/>
                <a:ext cx="17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4" name="Line 38"/>
              <p:cNvSpPr>
                <a:spLocks noChangeShapeType="1"/>
              </p:cNvSpPr>
              <p:nvPr/>
            </p:nvSpPr>
            <p:spPr bwMode="auto">
              <a:xfrm flipV="1">
                <a:off x="362" y="2206"/>
                <a:ext cx="38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5" name="Line 39"/>
              <p:cNvSpPr>
                <a:spLocks noChangeShapeType="1"/>
              </p:cNvSpPr>
              <p:nvPr/>
            </p:nvSpPr>
            <p:spPr bwMode="auto">
              <a:xfrm>
                <a:off x="362" y="2231"/>
                <a:ext cx="14" cy="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6" name="Line 40"/>
              <p:cNvSpPr>
                <a:spLocks noChangeShapeType="1"/>
              </p:cNvSpPr>
              <p:nvPr/>
            </p:nvSpPr>
            <p:spPr bwMode="auto">
              <a:xfrm>
                <a:off x="353" y="2249"/>
                <a:ext cx="45" cy="2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7" name="Line 41"/>
              <p:cNvSpPr>
                <a:spLocks noChangeShapeType="1"/>
              </p:cNvSpPr>
              <p:nvPr/>
            </p:nvSpPr>
            <p:spPr bwMode="auto">
              <a:xfrm>
                <a:off x="347" y="2268"/>
                <a:ext cx="12" cy="1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58" name="Line 42"/>
              <p:cNvSpPr>
                <a:spLocks noChangeShapeType="1"/>
              </p:cNvSpPr>
              <p:nvPr/>
            </p:nvSpPr>
            <p:spPr bwMode="auto">
              <a:xfrm flipH="1">
                <a:off x="342" y="2109"/>
                <a:ext cx="10" cy="2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7593" name="Group 45"/>
          <p:cNvGrpSpPr>
            <a:grpSpLocks/>
          </p:cNvGrpSpPr>
          <p:nvPr/>
        </p:nvGrpSpPr>
        <p:grpSpPr bwMode="auto">
          <a:xfrm rot="-1264774">
            <a:off x="5211763" y="1531938"/>
            <a:ext cx="376237" cy="298450"/>
            <a:chOff x="2529" y="991"/>
            <a:chExt cx="178" cy="193"/>
          </a:xfrm>
        </p:grpSpPr>
        <p:sp>
          <p:nvSpPr>
            <p:cNvPr id="67616" name="Oval 46"/>
            <p:cNvSpPr>
              <a:spLocks noChangeArrowheads="1"/>
            </p:cNvSpPr>
            <p:nvPr/>
          </p:nvSpPr>
          <p:spPr bwMode="auto">
            <a:xfrm>
              <a:off x="2594" y="1046"/>
              <a:ext cx="39" cy="56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7617" name="Line 47"/>
            <p:cNvSpPr>
              <a:spLocks noChangeShapeType="1"/>
            </p:cNvSpPr>
            <p:nvPr/>
          </p:nvSpPr>
          <p:spPr bwMode="auto">
            <a:xfrm flipV="1">
              <a:off x="2550" y="1011"/>
              <a:ext cx="157" cy="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8" name="Line 48"/>
            <p:cNvSpPr>
              <a:spLocks noChangeShapeType="1"/>
            </p:cNvSpPr>
            <p:nvPr/>
          </p:nvSpPr>
          <p:spPr bwMode="auto">
            <a:xfrm flipH="1">
              <a:off x="2603" y="1011"/>
              <a:ext cx="103" cy="1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19" name="Arc 49"/>
            <p:cNvSpPr>
              <a:spLocks/>
            </p:cNvSpPr>
            <p:nvPr/>
          </p:nvSpPr>
          <p:spPr bwMode="auto">
            <a:xfrm>
              <a:off x="2587" y="1044"/>
              <a:ext cx="48" cy="66"/>
            </a:xfrm>
            <a:custGeom>
              <a:avLst/>
              <a:gdLst>
                <a:gd name="T0" fmla="*/ 0 w 21600"/>
                <a:gd name="T1" fmla="*/ 0 h 21595"/>
                <a:gd name="T2" fmla="*/ 0 w 21600"/>
                <a:gd name="T3" fmla="*/ 0 h 21595"/>
                <a:gd name="T4" fmla="*/ 0 w 21600"/>
                <a:gd name="T5" fmla="*/ 0 h 215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5"/>
                <a:gd name="T11" fmla="*/ 21600 w 21600"/>
                <a:gd name="T12" fmla="*/ 21595 h 215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5" fill="none" extrusionOk="0">
                  <a:moveTo>
                    <a:pt x="21144" y="21595"/>
                  </a:moveTo>
                  <a:cubicBezTo>
                    <a:pt x="9395" y="21347"/>
                    <a:pt x="0" y="11752"/>
                    <a:pt x="0" y="0"/>
                  </a:cubicBezTo>
                </a:path>
                <a:path w="21600" h="21595" stroke="0" extrusionOk="0">
                  <a:moveTo>
                    <a:pt x="21144" y="21595"/>
                  </a:moveTo>
                  <a:cubicBezTo>
                    <a:pt x="9395" y="21347"/>
                    <a:pt x="0" y="11752"/>
                    <a:pt x="0" y="0"/>
                  </a:cubicBezTo>
                  <a:lnTo>
                    <a:pt x="21600" y="0"/>
                  </a:lnTo>
                  <a:lnTo>
                    <a:pt x="21144" y="21595"/>
                  </a:lnTo>
                  <a:close/>
                </a:path>
              </a:pathLst>
            </a:custGeom>
            <a:solidFill>
              <a:schemeClr val="folHlink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0" name="Line 50"/>
            <p:cNvSpPr>
              <a:spLocks noChangeShapeType="1"/>
            </p:cNvSpPr>
            <p:nvPr/>
          </p:nvSpPr>
          <p:spPr bwMode="auto">
            <a:xfrm flipH="1" flipV="1">
              <a:off x="2529" y="1009"/>
              <a:ext cx="25" cy="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1" name="Line 51"/>
            <p:cNvSpPr>
              <a:spLocks noChangeShapeType="1"/>
            </p:cNvSpPr>
            <p:nvPr/>
          </p:nvSpPr>
          <p:spPr bwMode="auto">
            <a:xfrm>
              <a:off x="2557" y="999"/>
              <a:ext cx="21" cy="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2" name="Line 52"/>
            <p:cNvSpPr>
              <a:spLocks noChangeShapeType="1"/>
            </p:cNvSpPr>
            <p:nvPr/>
          </p:nvSpPr>
          <p:spPr bwMode="auto">
            <a:xfrm>
              <a:off x="2588" y="992"/>
              <a:ext cx="14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3" name="Line 53"/>
            <p:cNvSpPr>
              <a:spLocks noChangeShapeType="1"/>
            </p:cNvSpPr>
            <p:nvPr/>
          </p:nvSpPr>
          <p:spPr bwMode="auto">
            <a:xfrm>
              <a:off x="2612" y="992"/>
              <a:ext cx="13" cy="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4" name="Line 54"/>
            <p:cNvSpPr>
              <a:spLocks noChangeShapeType="1"/>
            </p:cNvSpPr>
            <p:nvPr/>
          </p:nvSpPr>
          <p:spPr bwMode="auto">
            <a:xfrm>
              <a:off x="2638" y="994"/>
              <a:ext cx="14" cy="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5" name="Line 55"/>
            <p:cNvSpPr>
              <a:spLocks noChangeShapeType="1"/>
            </p:cNvSpPr>
            <p:nvPr/>
          </p:nvSpPr>
          <p:spPr bwMode="auto">
            <a:xfrm>
              <a:off x="2615" y="1148"/>
              <a:ext cx="4" cy="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6" name="Line 56"/>
            <p:cNvSpPr>
              <a:spLocks noChangeShapeType="1"/>
            </p:cNvSpPr>
            <p:nvPr/>
          </p:nvSpPr>
          <p:spPr bwMode="auto">
            <a:xfrm>
              <a:off x="2629" y="1134"/>
              <a:ext cx="3" cy="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7" name="Line 57"/>
            <p:cNvSpPr>
              <a:spLocks noChangeShapeType="1"/>
            </p:cNvSpPr>
            <p:nvPr/>
          </p:nvSpPr>
          <p:spPr bwMode="auto">
            <a:xfrm>
              <a:off x="2644" y="1106"/>
              <a:ext cx="4" cy="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8" name="Line 58"/>
            <p:cNvSpPr>
              <a:spLocks noChangeShapeType="1"/>
            </p:cNvSpPr>
            <p:nvPr/>
          </p:nvSpPr>
          <p:spPr bwMode="auto">
            <a:xfrm>
              <a:off x="2658" y="1086"/>
              <a:ext cx="7" cy="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29" name="Line 59"/>
            <p:cNvSpPr>
              <a:spLocks noChangeShapeType="1"/>
            </p:cNvSpPr>
            <p:nvPr/>
          </p:nvSpPr>
          <p:spPr bwMode="auto">
            <a:xfrm>
              <a:off x="2665" y="991"/>
              <a:ext cx="9" cy="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0" name="Line 60"/>
            <p:cNvSpPr>
              <a:spLocks noChangeShapeType="1"/>
            </p:cNvSpPr>
            <p:nvPr/>
          </p:nvSpPr>
          <p:spPr bwMode="auto">
            <a:xfrm>
              <a:off x="2675" y="1067"/>
              <a:ext cx="5" cy="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31" name="Line 61"/>
            <p:cNvSpPr>
              <a:spLocks noChangeShapeType="1"/>
            </p:cNvSpPr>
            <p:nvPr/>
          </p:nvSpPr>
          <p:spPr bwMode="auto">
            <a:xfrm>
              <a:off x="2687" y="1043"/>
              <a:ext cx="3" cy="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7594" name="Line 62"/>
          <p:cNvSpPr>
            <a:spLocks noChangeShapeType="1"/>
          </p:cNvSpPr>
          <p:nvPr/>
        </p:nvSpPr>
        <p:spPr bwMode="auto">
          <a:xfrm flipV="1">
            <a:off x="3633788" y="1884363"/>
            <a:ext cx="1657350" cy="226377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5" name="Line 63"/>
          <p:cNvSpPr>
            <a:spLocks noChangeShapeType="1"/>
          </p:cNvSpPr>
          <p:nvPr/>
        </p:nvSpPr>
        <p:spPr bwMode="auto">
          <a:xfrm>
            <a:off x="935038" y="3779838"/>
            <a:ext cx="1890712" cy="19891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6" name="Line 64"/>
          <p:cNvSpPr>
            <a:spLocks noChangeShapeType="1"/>
          </p:cNvSpPr>
          <p:nvPr/>
        </p:nvSpPr>
        <p:spPr bwMode="auto">
          <a:xfrm flipV="1">
            <a:off x="2811463" y="4140200"/>
            <a:ext cx="790575" cy="1593850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7" name="Rectangle 65"/>
          <p:cNvSpPr>
            <a:spLocks noChangeArrowheads="1"/>
          </p:cNvSpPr>
          <p:nvPr/>
        </p:nvSpPr>
        <p:spPr bwMode="auto">
          <a:xfrm>
            <a:off x="5045075" y="3384550"/>
            <a:ext cx="19621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>
                <a:latin typeface="Arial" charset="0"/>
              </a:rPr>
              <a:t>Objeto transparente</a:t>
            </a:r>
          </a:p>
        </p:txBody>
      </p:sp>
      <p:sp>
        <p:nvSpPr>
          <p:cNvPr id="67598" name="Rectangle 66"/>
          <p:cNvSpPr>
            <a:spLocks noChangeArrowheads="1"/>
          </p:cNvSpPr>
          <p:nvPr/>
        </p:nvSpPr>
        <p:spPr bwMode="auto">
          <a:xfrm>
            <a:off x="3449638" y="3224213"/>
            <a:ext cx="4381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Symbol" pitchFamily="18" charset="2"/>
              </a:rPr>
              <a:t>q</a:t>
            </a:r>
            <a:r>
              <a:rPr lang="en-US" altLang="en-US" sz="2500" baseline="-25000">
                <a:latin typeface="Symbol" pitchFamily="18" charset="2"/>
              </a:rPr>
              <a:t>1</a:t>
            </a:r>
          </a:p>
        </p:txBody>
      </p:sp>
      <p:sp>
        <p:nvSpPr>
          <p:cNvPr id="67599" name="Rectangle 67"/>
          <p:cNvSpPr>
            <a:spLocks noChangeArrowheads="1"/>
          </p:cNvSpPr>
          <p:nvPr/>
        </p:nvSpPr>
        <p:spPr bwMode="auto">
          <a:xfrm>
            <a:off x="3408363" y="4737100"/>
            <a:ext cx="5842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Symbol" pitchFamily="18" charset="2"/>
              </a:rPr>
              <a:t>q</a:t>
            </a:r>
            <a:r>
              <a:rPr lang="en-US" altLang="en-US" sz="2500" baseline="-25000">
                <a:latin typeface="Symbol" pitchFamily="18" charset="2"/>
              </a:rPr>
              <a:t>2</a:t>
            </a:r>
          </a:p>
        </p:txBody>
      </p:sp>
      <p:sp>
        <p:nvSpPr>
          <p:cNvPr id="67600" name="Arc 68"/>
          <p:cNvSpPr>
            <a:spLocks/>
          </p:cNvSpPr>
          <p:nvPr/>
        </p:nvSpPr>
        <p:spPr bwMode="auto">
          <a:xfrm>
            <a:off x="3403600" y="3694113"/>
            <a:ext cx="449263" cy="125412"/>
          </a:xfrm>
          <a:custGeom>
            <a:avLst/>
            <a:gdLst>
              <a:gd name="T0" fmla="*/ 0 w 26916"/>
              <a:gd name="T1" fmla="*/ 2147483647 h 21600"/>
              <a:gd name="T2" fmla="*/ 2147483647 w 26916"/>
              <a:gd name="T3" fmla="*/ 2147483647 h 21600"/>
              <a:gd name="T4" fmla="*/ 2147483647 w 26916"/>
              <a:gd name="T5" fmla="*/ 2147483647 h 21600"/>
              <a:gd name="T6" fmla="*/ 0 60000 65536"/>
              <a:gd name="T7" fmla="*/ 0 60000 65536"/>
              <a:gd name="T8" fmla="*/ 0 60000 65536"/>
              <a:gd name="T9" fmla="*/ 0 w 26916"/>
              <a:gd name="T10" fmla="*/ 0 h 21600"/>
              <a:gd name="T11" fmla="*/ 26916 w 26916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916" h="21600" fill="none" extrusionOk="0">
                <a:moveTo>
                  <a:pt x="-1" y="3878"/>
                </a:moveTo>
                <a:cubicBezTo>
                  <a:pt x="3623" y="1353"/>
                  <a:pt x="7933" y="-1"/>
                  <a:pt x="12350" y="0"/>
                </a:cubicBezTo>
                <a:cubicBezTo>
                  <a:pt x="17740" y="0"/>
                  <a:pt x="22935" y="2015"/>
                  <a:pt x="26915" y="5650"/>
                </a:cubicBezTo>
              </a:path>
              <a:path w="26916" h="21600" stroke="0" extrusionOk="0">
                <a:moveTo>
                  <a:pt x="-1" y="3878"/>
                </a:moveTo>
                <a:cubicBezTo>
                  <a:pt x="3623" y="1353"/>
                  <a:pt x="7933" y="-1"/>
                  <a:pt x="12350" y="0"/>
                </a:cubicBezTo>
                <a:cubicBezTo>
                  <a:pt x="17740" y="0"/>
                  <a:pt x="22935" y="2015"/>
                  <a:pt x="26915" y="5650"/>
                </a:cubicBezTo>
                <a:lnTo>
                  <a:pt x="12350" y="21600"/>
                </a:lnTo>
                <a:lnTo>
                  <a:pt x="-1" y="387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1" name="Arc 69"/>
          <p:cNvSpPr>
            <a:spLocks/>
          </p:cNvSpPr>
          <p:nvPr/>
        </p:nvSpPr>
        <p:spPr bwMode="auto">
          <a:xfrm>
            <a:off x="3352800" y="4641850"/>
            <a:ext cx="487363" cy="125413"/>
          </a:xfrm>
          <a:custGeom>
            <a:avLst/>
            <a:gdLst>
              <a:gd name="T0" fmla="*/ 2147483647 w 29340"/>
              <a:gd name="T1" fmla="*/ 2147483647 h 21600"/>
              <a:gd name="T2" fmla="*/ 0 w 29340"/>
              <a:gd name="T3" fmla="*/ 2147483647 h 21600"/>
              <a:gd name="T4" fmla="*/ 2147483647 w 29340"/>
              <a:gd name="T5" fmla="*/ 0 h 21600"/>
              <a:gd name="T6" fmla="*/ 0 60000 65536"/>
              <a:gd name="T7" fmla="*/ 0 60000 65536"/>
              <a:gd name="T8" fmla="*/ 0 60000 65536"/>
              <a:gd name="T9" fmla="*/ 0 w 29340"/>
              <a:gd name="T10" fmla="*/ 0 h 21600"/>
              <a:gd name="T11" fmla="*/ 29340 w 2934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340" h="21600" fill="none" extrusionOk="0">
                <a:moveTo>
                  <a:pt x="29339" y="15427"/>
                </a:moveTo>
                <a:cubicBezTo>
                  <a:pt x="25302" y="19384"/>
                  <a:pt x="19874" y="21599"/>
                  <a:pt x="14222" y="21600"/>
                </a:cubicBezTo>
                <a:cubicBezTo>
                  <a:pt x="8990" y="21600"/>
                  <a:pt x="3937" y="19701"/>
                  <a:pt x="-1" y="16257"/>
                </a:cubicBezTo>
              </a:path>
              <a:path w="29340" h="21600" stroke="0" extrusionOk="0">
                <a:moveTo>
                  <a:pt x="29339" y="15427"/>
                </a:moveTo>
                <a:cubicBezTo>
                  <a:pt x="25302" y="19384"/>
                  <a:pt x="19874" y="21599"/>
                  <a:pt x="14222" y="21600"/>
                </a:cubicBezTo>
                <a:cubicBezTo>
                  <a:pt x="8990" y="21600"/>
                  <a:pt x="3937" y="19701"/>
                  <a:pt x="-1" y="16257"/>
                </a:cubicBezTo>
                <a:lnTo>
                  <a:pt x="14222" y="0"/>
                </a:lnTo>
                <a:lnTo>
                  <a:pt x="29339" y="15427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2" name="Rectangle 70"/>
          <p:cNvSpPr>
            <a:spLocks noChangeArrowheads="1"/>
          </p:cNvSpPr>
          <p:nvPr/>
        </p:nvSpPr>
        <p:spPr bwMode="auto">
          <a:xfrm>
            <a:off x="2386013" y="3638550"/>
            <a:ext cx="619125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Symbol" pitchFamily="18" charset="2"/>
              </a:rPr>
              <a:t>h</a:t>
            </a:r>
            <a:r>
              <a:rPr lang="en-US" altLang="en-US" sz="2500" baseline="-25000">
                <a:latin typeface="Symbol" pitchFamily="18" charset="2"/>
              </a:rPr>
              <a:t>1</a:t>
            </a:r>
          </a:p>
        </p:txBody>
      </p:sp>
      <p:sp>
        <p:nvSpPr>
          <p:cNvPr id="67603" name="Rectangle 71"/>
          <p:cNvSpPr>
            <a:spLocks noChangeArrowheads="1"/>
          </p:cNvSpPr>
          <p:nvPr/>
        </p:nvSpPr>
        <p:spPr bwMode="auto">
          <a:xfrm>
            <a:off x="4197350" y="4448175"/>
            <a:ext cx="620713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73977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739775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739775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739775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7397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00">
                <a:latin typeface="Symbol" pitchFamily="18" charset="2"/>
              </a:rPr>
              <a:t>h</a:t>
            </a:r>
            <a:r>
              <a:rPr lang="en-US" altLang="en-US" sz="2500" baseline="-25000">
                <a:latin typeface="Symbol" pitchFamily="18" charset="2"/>
              </a:rPr>
              <a:t>2</a:t>
            </a:r>
          </a:p>
        </p:txBody>
      </p:sp>
      <p:graphicFrame>
        <p:nvGraphicFramePr>
          <p:cNvPr id="67604" name="Object 81"/>
          <p:cNvGraphicFramePr>
            <a:graphicFrameLocks noChangeAspect="1"/>
          </p:cNvGraphicFramePr>
          <p:nvPr/>
        </p:nvGraphicFramePr>
        <p:xfrm>
          <a:off x="2859088" y="2713038"/>
          <a:ext cx="288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27" name="Equation" r:id="rId4" imgW="126725" imgH="177415" progId="Equation.3">
                  <p:embed/>
                </p:oleObj>
              </mc:Choice>
              <mc:Fallback>
                <p:oleObj name="Equation" r:id="rId4" imgW="126725" imgH="177415" progId="Equation.3">
                  <p:embed/>
                  <p:pic>
                    <p:nvPicPr>
                      <p:cNvPr id="0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9088" y="2713038"/>
                        <a:ext cx="288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05" name="Object 82"/>
          <p:cNvGraphicFramePr>
            <a:graphicFrameLocks noChangeAspect="1"/>
          </p:cNvGraphicFramePr>
          <p:nvPr/>
        </p:nvGraphicFramePr>
        <p:xfrm>
          <a:off x="4395788" y="3157538"/>
          <a:ext cx="288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28" name="Equation" r:id="rId6" imgW="126725" imgH="177415" progId="Equation.3">
                  <p:embed/>
                </p:oleObj>
              </mc:Choice>
              <mc:Fallback>
                <p:oleObj name="Equation" r:id="rId6" imgW="126725" imgH="177415" progId="Equation.3">
                  <p:embed/>
                  <p:pic>
                    <p:nvPicPr>
                      <p:cNvPr id="0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5788" y="3157538"/>
                        <a:ext cx="288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606" name="Object 84"/>
          <p:cNvGraphicFramePr>
            <a:graphicFrameLocks noChangeAspect="1"/>
          </p:cNvGraphicFramePr>
          <p:nvPr/>
        </p:nvGraphicFramePr>
        <p:xfrm>
          <a:off x="3806825" y="4114800"/>
          <a:ext cx="2682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29" name="Equation" r:id="rId8" imgW="165028" imgH="228501" progId="Equation.3">
                  <p:embed/>
                </p:oleObj>
              </mc:Choice>
              <mc:Fallback>
                <p:oleObj name="Equation" r:id="rId8" imgW="165028" imgH="228501" progId="Equation.3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6825" y="4114800"/>
                        <a:ext cx="268288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7" name="Oval 85"/>
          <p:cNvSpPr>
            <a:spLocks noChangeArrowheads="1"/>
          </p:cNvSpPr>
          <p:nvPr/>
        </p:nvSpPr>
        <p:spPr bwMode="auto">
          <a:xfrm>
            <a:off x="3560763" y="412908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67608" name="Object 86"/>
          <p:cNvGraphicFramePr>
            <a:graphicFrameLocks noChangeAspect="1"/>
          </p:cNvGraphicFramePr>
          <p:nvPr/>
        </p:nvGraphicFramePr>
        <p:xfrm>
          <a:off x="2957513" y="4410075"/>
          <a:ext cx="349250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30" name="Equation" r:id="rId10" imgW="139700" imgH="228600" progId="Equation.3">
                  <p:embed/>
                </p:oleObj>
              </mc:Choice>
              <mc:Fallback>
                <p:oleObj name="Equation" r:id="rId10" imgW="139700" imgH="228600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7513" y="4410075"/>
                        <a:ext cx="349250" cy="56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9" name="Freeform 87"/>
          <p:cNvSpPr>
            <a:spLocks/>
          </p:cNvSpPr>
          <p:nvPr/>
        </p:nvSpPr>
        <p:spPr bwMode="auto">
          <a:xfrm>
            <a:off x="3090863" y="4186238"/>
            <a:ext cx="501650" cy="977900"/>
          </a:xfrm>
          <a:custGeom>
            <a:avLst/>
            <a:gdLst>
              <a:gd name="T0" fmla="*/ 2147483647 w 316"/>
              <a:gd name="T1" fmla="*/ 0 h 616"/>
              <a:gd name="T2" fmla="*/ 0 w 316"/>
              <a:gd name="T3" fmla="*/ 2147483647 h 616"/>
              <a:gd name="T4" fmla="*/ 0 60000 65536"/>
              <a:gd name="T5" fmla="*/ 0 60000 65536"/>
              <a:gd name="T6" fmla="*/ 0 w 316"/>
              <a:gd name="T7" fmla="*/ 0 h 616"/>
              <a:gd name="T8" fmla="*/ 316 w 316"/>
              <a:gd name="T9" fmla="*/ 616 h 61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6" h="616">
                <a:moveTo>
                  <a:pt x="316" y="0"/>
                </a:moveTo>
                <a:lnTo>
                  <a:pt x="0" y="616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393304" name="Object 88"/>
          <p:cNvGraphicFramePr>
            <a:graphicFrameLocks noChangeAspect="1"/>
          </p:cNvGraphicFramePr>
          <p:nvPr/>
        </p:nvGraphicFramePr>
        <p:xfrm>
          <a:off x="307975" y="1508125"/>
          <a:ext cx="45497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31" name="Equation" r:id="rId12" imgW="1968500" imgH="228600" progId="Equation.3">
                  <p:embed/>
                </p:oleObj>
              </mc:Choice>
              <mc:Fallback>
                <p:oleObj name="Equation" r:id="rId12" imgW="1968500" imgH="228600" progId="Equation.3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75" y="1508125"/>
                        <a:ext cx="4549775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11" name="Freeform 89"/>
          <p:cNvSpPr>
            <a:spLocks/>
          </p:cNvSpPr>
          <p:nvPr/>
        </p:nvSpPr>
        <p:spPr bwMode="auto">
          <a:xfrm>
            <a:off x="3619500" y="3271838"/>
            <a:ext cx="642938" cy="887412"/>
          </a:xfrm>
          <a:custGeom>
            <a:avLst/>
            <a:gdLst>
              <a:gd name="T0" fmla="*/ 0 w 405"/>
              <a:gd name="T1" fmla="*/ 2147483647 h 559"/>
              <a:gd name="T2" fmla="*/ 2147483647 w 405"/>
              <a:gd name="T3" fmla="*/ 0 h 559"/>
              <a:gd name="T4" fmla="*/ 0 60000 65536"/>
              <a:gd name="T5" fmla="*/ 0 60000 65536"/>
              <a:gd name="T6" fmla="*/ 0 w 405"/>
              <a:gd name="T7" fmla="*/ 0 h 559"/>
              <a:gd name="T8" fmla="*/ 405 w 405"/>
              <a:gd name="T9" fmla="*/ 559 h 55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05" h="559">
                <a:moveTo>
                  <a:pt x="0" y="559"/>
                </a:moveTo>
                <a:lnTo>
                  <a:pt x="405" y="0"/>
                </a:ln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pic>
        <p:nvPicPr>
          <p:cNvPr id="393306" name="Picture 90" descr="transparencia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5" y="1238250"/>
            <a:ext cx="21907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613" name="Rectangle 92"/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393307" name="Object 91"/>
          <p:cNvGraphicFramePr>
            <a:graphicFrameLocks noChangeAspect="1"/>
          </p:cNvGraphicFramePr>
          <p:nvPr/>
        </p:nvGraphicFramePr>
        <p:xfrm>
          <a:off x="5962650" y="5083175"/>
          <a:ext cx="2254250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32" name="Equation" r:id="rId15" imgW="736600" imgH="431800" progId="Equation.3">
                  <p:embed/>
                </p:oleObj>
              </mc:Choice>
              <mc:Fallback>
                <p:oleObj name="Equation" r:id="rId15" imgW="736600" imgH="431800" progId="Equation.3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2650" y="5083175"/>
                        <a:ext cx="2254250" cy="131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3309" name="Text Box 93"/>
          <p:cNvSpPr txBox="1">
            <a:spLocks noChangeArrowheads="1"/>
          </p:cNvSpPr>
          <p:nvPr/>
        </p:nvSpPr>
        <p:spPr bwMode="auto">
          <a:xfrm>
            <a:off x="5983288" y="4605338"/>
            <a:ext cx="14906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lei de Snell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30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grpSp>
        <p:nvGrpSpPr>
          <p:cNvPr id="2" name="Group 75"/>
          <p:cNvGrpSpPr>
            <a:grpSpLocks/>
          </p:cNvGrpSpPr>
          <p:nvPr/>
        </p:nvGrpSpPr>
        <p:grpSpPr bwMode="auto">
          <a:xfrm>
            <a:off x="1928813" y="2568575"/>
            <a:ext cx="4271962" cy="2678113"/>
            <a:chOff x="1215" y="1618"/>
            <a:chExt cx="2691" cy="1687"/>
          </a:xfrm>
        </p:grpSpPr>
        <p:sp>
          <p:nvSpPr>
            <p:cNvPr id="68664" name="Line 40"/>
            <p:cNvSpPr>
              <a:spLocks noChangeShapeType="1"/>
            </p:cNvSpPr>
            <p:nvPr/>
          </p:nvSpPr>
          <p:spPr bwMode="auto">
            <a:xfrm>
              <a:off x="1609" y="1968"/>
              <a:ext cx="0" cy="9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68665" name="Line 52"/>
            <p:cNvSpPr>
              <a:spLocks noChangeShapeType="1"/>
            </p:cNvSpPr>
            <p:nvPr/>
          </p:nvSpPr>
          <p:spPr bwMode="auto">
            <a:xfrm rot="5400000" flipV="1">
              <a:off x="2113" y="1476"/>
              <a:ext cx="0" cy="9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68666" name="Object 61"/>
            <p:cNvGraphicFramePr>
              <a:graphicFrameLocks noChangeAspect="1"/>
            </p:cNvGraphicFramePr>
            <p:nvPr/>
          </p:nvGraphicFramePr>
          <p:xfrm>
            <a:off x="1215" y="2685"/>
            <a:ext cx="346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819" name="Equation" r:id="rId4" imgW="241091" imgH="177646" progId="Equation.3">
                    <p:embed/>
                  </p:oleObj>
                </mc:Choice>
                <mc:Fallback>
                  <p:oleObj name="Equation" r:id="rId4" imgW="241091" imgH="177646" progId="Equation.3">
                    <p:embed/>
                    <p:pic>
                      <p:nvPicPr>
                        <p:cNvPr id="0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5" y="2685"/>
                          <a:ext cx="346" cy="2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67" name="Object 62"/>
            <p:cNvGraphicFramePr>
              <a:graphicFrameLocks noChangeAspect="1"/>
            </p:cNvGraphicFramePr>
            <p:nvPr/>
          </p:nvGraphicFramePr>
          <p:xfrm>
            <a:off x="2331" y="1618"/>
            <a:ext cx="146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820" name="Equation" r:id="rId6" imgW="101512" imgH="215713" progId="Equation.3">
                    <p:embed/>
                  </p:oleObj>
                </mc:Choice>
                <mc:Fallback>
                  <p:oleObj name="Equation" r:id="rId6" imgW="101512" imgH="215713" progId="Equation.3">
                    <p:embed/>
                    <p:pic>
                      <p:nvPicPr>
                        <p:cNvPr id="0" name="Object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1" y="1618"/>
                          <a:ext cx="146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68" name="Object 74"/>
            <p:cNvGraphicFramePr>
              <a:graphicFrameLocks noChangeAspect="1"/>
            </p:cNvGraphicFramePr>
            <p:nvPr/>
          </p:nvGraphicFramePr>
          <p:xfrm>
            <a:off x="3012" y="2681"/>
            <a:ext cx="894" cy="6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821" name="Equation" r:id="rId8" imgW="634725" imgH="444307" progId="Equation.3">
                    <p:embed/>
                  </p:oleObj>
                </mc:Choice>
                <mc:Fallback>
                  <p:oleObj name="Equation" r:id="rId8" imgW="634725" imgH="444307" progId="Equation.3">
                    <p:embed/>
                    <p:pic>
                      <p:nvPicPr>
                        <p:cNvPr id="0" name="Object 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2" y="2681"/>
                          <a:ext cx="894" cy="6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8612" name="Line 2"/>
          <p:cNvSpPr>
            <a:spLocks noChangeShapeType="1"/>
          </p:cNvSpPr>
          <p:nvPr/>
        </p:nvSpPr>
        <p:spPr bwMode="auto">
          <a:xfrm>
            <a:off x="1917700" y="3073400"/>
            <a:ext cx="12446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6861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Cálculo do Raio Refratado</a:t>
            </a:r>
          </a:p>
        </p:txBody>
      </p:sp>
      <p:sp>
        <p:nvSpPr>
          <p:cNvPr id="68614" name="Line 5"/>
          <p:cNvSpPr>
            <a:spLocks noChangeShapeType="1"/>
          </p:cNvSpPr>
          <p:nvPr/>
        </p:nvSpPr>
        <p:spPr bwMode="auto">
          <a:xfrm flipV="1">
            <a:off x="2554288" y="1651000"/>
            <a:ext cx="0" cy="1454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68615" name="Line 6"/>
          <p:cNvSpPr>
            <a:spLocks noChangeShapeType="1"/>
          </p:cNvSpPr>
          <p:nvPr/>
        </p:nvSpPr>
        <p:spPr bwMode="auto">
          <a:xfrm rot="17904661" flipV="1">
            <a:off x="1939131" y="2070895"/>
            <a:ext cx="3175" cy="12874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68616" name="Oval 10"/>
          <p:cNvSpPr>
            <a:spLocks noChangeArrowheads="1"/>
          </p:cNvSpPr>
          <p:nvPr/>
        </p:nvSpPr>
        <p:spPr bwMode="auto">
          <a:xfrm>
            <a:off x="2487613" y="2992438"/>
            <a:ext cx="133350" cy="15081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68617" name="Group 22"/>
          <p:cNvGrpSpPr>
            <a:grpSpLocks/>
          </p:cNvGrpSpPr>
          <p:nvPr/>
        </p:nvGrpSpPr>
        <p:grpSpPr bwMode="auto">
          <a:xfrm rot="20874348" flipH="1">
            <a:off x="722313" y="1919288"/>
            <a:ext cx="393700" cy="361950"/>
            <a:chOff x="2879" y="1102"/>
            <a:chExt cx="186" cy="234"/>
          </a:xfrm>
        </p:grpSpPr>
        <p:sp>
          <p:nvSpPr>
            <p:cNvPr id="68648" name="Oval 23"/>
            <p:cNvSpPr>
              <a:spLocks noChangeArrowheads="1"/>
            </p:cNvSpPr>
            <p:nvPr/>
          </p:nvSpPr>
          <p:spPr bwMode="auto">
            <a:xfrm rot="-1260000">
              <a:off x="2962" y="1193"/>
              <a:ext cx="43" cy="63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68649" name="Line 24"/>
            <p:cNvSpPr>
              <a:spLocks noChangeShapeType="1"/>
            </p:cNvSpPr>
            <p:nvPr/>
          </p:nvSpPr>
          <p:spPr bwMode="auto">
            <a:xfrm flipV="1">
              <a:off x="2909" y="1102"/>
              <a:ext cx="156" cy="1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0" name="Line 25"/>
            <p:cNvSpPr>
              <a:spLocks noChangeShapeType="1"/>
            </p:cNvSpPr>
            <p:nvPr/>
          </p:nvSpPr>
          <p:spPr bwMode="auto">
            <a:xfrm flipH="1">
              <a:off x="2996" y="1103"/>
              <a:ext cx="67" cy="2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1" name="Arc 26"/>
            <p:cNvSpPr>
              <a:spLocks/>
            </p:cNvSpPr>
            <p:nvPr/>
          </p:nvSpPr>
          <p:spPr bwMode="auto">
            <a:xfrm rot="-1260000">
              <a:off x="2955" y="1194"/>
              <a:ext cx="53" cy="74"/>
            </a:xfrm>
            <a:custGeom>
              <a:avLst/>
              <a:gdLst>
                <a:gd name="T0" fmla="*/ 0 w 21600"/>
                <a:gd name="T1" fmla="*/ 0 h 21887"/>
                <a:gd name="T2" fmla="*/ 0 w 21600"/>
                <a:gd name="T3" fmla="*/ 0 h 21887"/>
                <a:gd name="T4" fmla="*/ 0 w 21600"/>
                <a:gd name="T5" fmla="*/ 0 h 2188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887"/>
                <a:gd name="T11" fmla="*/ 21600 w 21600"/>
                <a:gd name="T12" fmla="*/ 21887 h 218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887" fill="none" extrusionOk="0">
                  <a:moveTo>
                    <a:pt x="21185" y="21887"/>
                  </a:moveTo>
                  <a:cubicBezTo>
                    <a:pt x="9420" y="21661"/>
                    <a:pt x="0" y="12058"/>
                    <a:pt x="0" y="291"/>
                  </a:cubicBezTo>
                  <a:cubicBezTo>
                    <a:pt x="-1" y="193"/>
                    <a:pt x="0" y="96"/>
                    <a:pt x="1" y="-1"/>
                  </a:cubicBezTo>
                </a:path>
                <a:path w="21600" h="21887" stroke="0" extrusionOk="0">
                  <a:moveTo>
                    <a:pt x="21185" y="21887"/>
                  </a:moveTo>
                  <a:cubicBezTo>
                    <a:pt x="9420" y="21661"/>
                    <a:pt x="0" y="12058"/>
                    <a:pt x="0" y="291"/>
                  </a:cubicBezTo>
                  <a:cubicBezTo>
                    <a:pt x="-1" y="193"/>
                    <a:pt x="0" y="96"/>
                    <a:pt x="1" y="-1"/>
                  </a:cubicBezTo>
                  <a:lnTo>
                    <a:pt x="21600" y="291"/>
                  </a:lnTo>
                  <a:lnTo>
                    <a:pt x="21185" y="21887"/>
                  </a:lnTo>
                  <a:close/>
                </a:path>
              </a:pathLst>
            </a:custGeom>
            <a:solidFill>
              <a:schemeClr val="accent1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2" name="Line 27"/>
            <p:cNvSpPr>
              <a:spLocks noChangeShapeType="1"/>
            </p:cNvSpPr>
            <p:nvPr/>
          </p:nvSpPr>
          <p:spPr bwMode="auto">
            <a:xfrm flipH="1" flipV="1">
              <a:off x="2879" y="1208"/>
              <a:ext cx="34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3" name="Line 28"/>
            <p:cNvSpPr>
              <a:spLocks noChangeShapeType="1"/>
            </p:cNvSpPr>
            <p:nvPr/>
          </p:nvSpPr>
          <p:spPr bwMode="auto">
            <a:xfrm>
              <a:off x="2907" y="1181"/>
              <a:ext cx="29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4" name="Line 29"/>
            <p:cNvSpPr>
              <a:spLocks noChangeShapeType="1"/>
            </p:cNvSpPr>
            <p:nvPr/>
          </p:nvSpPr>
          <p:spPr bwMode="auto">
            <a:xfrm>
              <a:off x="2936" y="1156"/>
              <a:ext cx="23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5" name="Line 30"/>
            <p:cNvSpPr>
              <a:spLocks noChangeShapeType="1"/>
            </p:cNvSpPr>
            <p:nvPr/>
          </p:nvSpPr>
          <p:spPr bwMode="auto">
            <a:xfrm>
              <a:off x="2962" y="1140"/>
              <a:ext cx="21" cy="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6" name="Line 31"/>
            <p:cNvSpPr>
              <a:spLocks noChangeShapeType="1"/>
            </p:cNvSpPr>
            <p:nvPr/>
          </p:nvSpPr>
          <p:spPr bwMode="auto">
            <a:xfrm>
              <a:off x="2989" y="1127"/>
              <a:ext cx="21" cy="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7" name="Line 32"/>
            <p:cNvSpPr>
              <a:spLocks noChangeShapeType="1"/>
            </p:cNvSpPr>
            <p:nvPr/>
          </p:nvSpPr>
          <p:spPr bwMode="auto">
            <a:xfrm>
              <a:off x="3005" y="1300"/>
              <a:ext cx="13" cy="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8" name="Line 33"/>
            <p:cNvSpPr>
              <a:spLocks noChangeShapeType="1"/>
            </p:cNvSpPr>
            <p:nvPr/>
          </p:nvSpPr>
          <p:spPr bwMode="auto">
            <a:xfrm>
              <a:off x="3016" y="1277"/>
              <a:ext cx="12" cy="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59" name="Line 34"/>
            <p:cNvSpPr>
              <a:spLocks noChangeShapeType="1"/>
            </p:cNvSpPr>
            <p:nvPr/>
          </p:nvSpPr>
          <p:spPr bwMode="auto">
            <a:xfrm>
              <a:off x="3024" y="1239"/>
              <a:ext cx="15" cy="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60" name="Line 35"/>
            <p:cNvSpPr>
              <a:spLocks noChangeShapeType="1"/>
            </p:cNvSpPr>
            <p:nvPr/>
          </p:nvSpPr>
          <p:spPr bwMode="auto">
            <a:xfrm>
              <a:off x="3033" y="1209"/>
              <a:ext cx="16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61" name="Line 36"/>
            <p:cNvSpPr>
              <a:spLocks noChangeShapeType="1"/>
            </p:cNvSpPr>
            <p:nvPr/>
          </p:nvSpPr>
          <p:spPr bwMode="auto">
            <a:xfrm>
              <a:off x="3015" y="1107"/>
              <a:ext cx="17" cy="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62" name="Line 37"/>
            <p:cNvSpPr>
              <a:spLocks noChangeShapeType="1"/>
            </p:cNvSpPr>
            <p:nvPr/>
          </p:nvSpPr>
          <p:spPr bwMode="auto">
            <a:xfrm>
              <a:off x="3046" y="1180"/>
              <a:ext cx="11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663" name="Line 38"/>
            <p:cNvSpPr>
              <a:spLocks noChangeShapeType="1"/>
            </p:cNvSpPr>
            <p:nvPr/>
          </p:nvSpPr>
          <p:spPr bwMode="auto">
            <a:xfrm>
              <a:off x="3052" y="1147"/>
              <a:ext cx="10" cy="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618" name="Line 42"/>
          <p:cNvSpPr>
            <a:spLocks noChangeShapeType="1"/>
          </p:cNvSpPr>
          <p:nvPr/>
        </p:nvSpPr>
        <p:spPr bwMode="auto">
          <a:xfrm rot="17904661" flipH="1">
            <a:off x="3183731" y="2756695"/>
            <a:ext cx="3175" cy="1287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68619" name="Arc 47"/>
          <p:cNvSpPr>
            <a:spLocks/>
          </p:cNvSpPr>
          <p:nvPr/>
        </p:nvSpPr>
        <p:spPr bwMode="auto">
          <a:xfrm flipH="1">
            <a:off x="2311400" y="2768600"/>
            <a:ext cx="215900" cy="1143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68620" name="Rectangle 49"/>
          <p:cNvSpPr>
            <a:spLocks noChangeArrowheads="1"/>
          </p:cNvSpPr>
          <p:nvPr/>
        </p:nvSpPr>
        <p:spPr bwMode="auto">
          <a:xfrm>
            <a:off x="2000250" y="2273300"/>
            <a:ext cx="4365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Symbol" pitchFamily="18" charset="2"/>
              </a:rPr>
              <a:t>q</a:t>
            </a:r>
            <a:r>
              <a:rPr lang="en-US" altLang="en-US" sz="2800" baseline="-25000"/>
              <a:t>i</a:t>
            </a:r>
            <a:endParaRPr lang="en-US" altLang="en-US" sz="2800"/>
          </a:p>
        </p:txBody>
      </p:sp>
      <p:graphicFrame>
        <p:nvGraphicFramePr>
          <p:cNvPr id="68621" name="Object 58"/>
          <p:cNvGraphicFramePr>
            <a:graphicFrameLocks noChangeAspect="1"/>
          </p:cNvGraphicFramePr>
          <p:nvPr/>
        </p:nvGraphicFramePr>
        <p:xfrm>
          <a:off x="2668588" y="1417638"/>
          <a:ext cx="288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22" name="Equation" r:id="rId10" imgW="126725" imgH="177415" progId="Equation.3">
                  <p:embed/>
                </p:oleObj>
              </mc:Choice>
              <mc:Fallback>
                <p:oleObj name="Equation" r:id="rId10" imgW="126725" imgH="177415" progId="Equation.3">
                  <p:embed/>
                  <p:pic>
                    <p:nvPicPr>
                      <p:cNvPr id="0" name="Object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8588" y="1417638"/>
                        <a:ext cx="288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4955" name="Object 59"/>
          <p:cNvGraphicFramePr>
            <a:graphicFrameLocks noChangeAspect="1"/>
          </p:cNvGraphicFramePr>
          <p:nvPr/>
        </p:nvGraphicFramePr>
        <p:xfrm>
          <a:off x="4781550" y="1409700"/>
          <a:ext cx="2214563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23" name="Equation" r:id="rId12" imgW="990600" imgH="228600" progId="Equation.3">
                  <p:embed/>
                </p:oleObj>
              </mc:Choice>
              <mc:Fallback>
                <p:oleObj name="Equation" r:id="rId12" imgW="990600" imgH="228600" progId="Equation.3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1550" y="1409700"/>
                        <a:ext cx="2214563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23" name="Object 60"/>
          <p:cNvGraphicFramePr>
            <a:graphicFrameLocks noChangeAspect="1"/>
          </p:cNvGraphicFramePr>
          <p:nvPr/>
        </p:nvGraphicFramePr>
        <p:xfrm>
          <a:off x="1042988" y="2281238"/>
          <a:ext cx="2889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24" name="Equation" r:id="rId14" imgW="126725" imgH="177415" progId="Equation.3">
                  <p:embed/>
                </p:oleObj>
              </mc:Choice>
              <mc:Fallback>
                <p:oleObj name="Equation" r:id="rId14" imgW="126725" imgH="177415" progId="Equation.3">
                  <p:embed/>
                  <p:pic>
                    <p:nvPicPr>
                      <p:cNvPr id="0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281238"/>
                        <a:ext cx="288925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24" name="Object 63"/>
          <p:cNvGraphicFramePr>
            <a:graphicFrameLocks noChangeAspect="1"/>
          </p:cNvGraphicFramePr>
          <p:nvPr/>
        </p:nvGraphicFramePr>
        <p:xfrm>
          <a:off x="2168525" y="3062288"/>
          <a:ext cx="37623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25" name="Equation" r:id="rId16" imgW="165028" imgH="228501" progId="Equation.3">
                  <p:embed/>
                </p:oleObj>
              </mc:Choice>
              <mc:Fallback>
                <p:oleObj name="Equation" r:id="rId16" imgW="165028" imgH="228501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8525" y="3062288"/>
                        <a:ext cx="376238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2540000" y="3009900"/>
            <a:ext cx="960438" cy="1808163"/>
            <a:chOff x="1600" y="1896"/>
            <a:chExt cx="605" cy="1139"/>
          </a:xfrm>
        </p:grpSpPr>
        <p:grpSp>
          <p:nvGrpSpPr>
            <p:cNvPr id="68641" name="Group 77"/>
            <p:cNvGrpSpPr>
              <a:grpSpLocks/>
            </p:cNvGrpSpPr>
            <p:nvPr/>
          </p:nvGrpSpPr>
          <p:grpSpPr bwMode="auto">
            <a:xfrm>
              <a:off x="1600" y="1936"/>
              <a:ext cx="524" cy="784"/>
              <a:chOff x="1600" y="1936"/>
              <a:chExt cx="524" cy="784"/>
            </a:xfrm>
          </p:grpSpPr>
          <p:sp>
            <p:nvSpPr>
              <p:cNvPr id="68646" name="Line 54"/>
              <p:cNvSpPr>
                <a:spLocks noChangeShapeType="1"/>
              </p:cNvSpPr>
              <p:nvPr/>
            </p:nvSpPr>
            <p:spPr bwMode="auto">
              <a:xfrm>
                <a:off x="1600" y="1936"/>
                <a:ext cx="5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647" name="Line 56"/>
              <p:cNvSpPr>
                <a:spLocks noChangeShapeType="1"/>
              </p:cNvSpPr>
              <p:nvPr/>
            </p:nvSpPr>
            <p:spPr bwMode="auto">
              <a:xfrm>
                <a:off x="1612" y="1960"/>
                <a:ext cx="0" cy="7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69850" tIns="33338" rIns="69850" bIns="33338"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8642" name="Line 44"/>
            <p:cNvSpPr>
              <a:spLocks noChangeShapeType="1"/>
            </p:cNvSpPr>
            <p:nvPr/>
          </p:nvSpPr>
          <p:spPr bwMode="auto">
            <a:xfrm rot="-1943557">
              <a:off x="1881" y="1896"/>
              <a:ext cx="1" cy="9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68643" name="Line 55"/>
            <p:cNvSpPr>
              <a:spLocks noChangeShapeType="1"/>
            </p:cNvSpPr>
            <p:nvPr/>
          </p:nvSpPr>
          <p:spPr bwMode="auto">
            <a:xfrm>
              <a:off x="2128" y="1944"/>
              <a:ext cx="0" cy="7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68644" name="Line 57"/>
            <p:cNvSpPr>
              <a:spLocks noChangeShapeType="1"/>
            </p:cNvSpPr>
            <p:nvPr/>
          </p:nvSpPr>
          <p:spPr bwMode="auto">
            <a:xfrm>
              <a:off x="1616" y="2720"/>
              <a:ext cx="5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68645" name="Object 64"/>
            <p:cNvGraphicFramePr>
              <a:graphicFrameLocks noChangeAspect="1"/>
            </p:cNvGraphicFramePr>
            <p:nvPr/>
          </p:nvGraphicFramePr>
          <p:xfrm>
            <a:off x="2004" y="2709"/>
            <a:ext cx="201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826" name="Equation" r:id="rId18" imgW="139700" imgH="228600" progId="Equation.3">
                    <p:embed/>
                  </p:oleObj>
                </mc:Choice>
                <mc:Fallback>
                  <p:oleObj name="Equation" r:id="rId18" imgW="139700" imgH="228600" progId="Equation.3">
                    <p:embed/>
                    <p:pic>
                      <p:nvPicPr>
                        <p:cNvPr id="0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04" y="2709"/>
                          <a:ext cx="201" cy="3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73"/>
          <p:cNvGrpSpPr>
            <a:grpSpLocks/>
          </p:cNvGrpSpPr>
          <p:nvPr/>
        </p:nvGrpSpPr>
        <p:grpSpPr bwMode="auto">
          <a:xfrm>
            <a:off x="1487488" y="1868488"/>
            <a:ext cx="1544637" cy="1212850"/>
            <a:chOff x="937" y="1177"/>
            <a:chExt cx="973" cy="764"/>
          </a:xfrm>
        </p:grpSpPr>
        <p:sp>
          <p:nvSpPr>
            <p:cNvPr id="68637" name="Line 8"/>
            <p:cNvSpPr>
              <a:spLocks noChangeShapeType="1"/>
            </p:cNvSpPr>
            <p:nvPr/>
          </p:nvSpPr>
          <p:spPr bwMode="auto">
            <a:xfrm>
              <a:off x="937" y="1474"/>
              <a:ext cx="6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68638" name="Line 11"/>
            <p:cNvSpPr>
              <a:spLocks noChangeShapeType="1"/>
            </p:cNvSpPr>
            <p:nvPr/>
          </p:nvSpPr>
          <p:spPr bwMode="auto">
            <a:xfrm flipV="1">
              <a:off x="1602" y="1506"/>
              <a:ext cx="0" cy="4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68639" name="Object 66"/>
            <p:cNvGraphicFramePr>
              <a:graphicFrameLocks noChangeAspect="1"/>
            </p:cNvGraphicFramePr>
            <p:nvPr/>
          </p:nvGraphicFramePr>
          <p:xfrm>
            <a:off x="1636" y="1513"/>
            <a:ext cx="274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827" name="Equation" r:id="rId20" imgW="190500" imgH="228600" progId="Equation.3">
                    <p:embed/>
                  </p:oleObj>
                </mc:Choice>
                <mc:Fallback>
                  <p:oleObj name="Equation" r:id="rId20" imgW="190500" imgH="228600" progId="Equation.3">
                    <p:embed/>
                    <p:pic>
                      <p:nvPicPr>
                        <p:cNvPr id="0" name="Object 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6" y="1513"/>
                          <a:ext cx="274" cy="3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640" name="Object 67"/>
            <p:cNvGraphicFramePr>
              <a:graphicFrameLocks noChangeAspect="1"/>
            </p:cNvGraphicFramePr>
            <p:nvPr/>
          </p:nvGraphicFramePr>
          <p:xfrm>
            <a:off x="1134" y="1177"/>
            <a:ext cx="237" cy="3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828" name="Equation" r:id="rId22" imgW="165028" imgH="228501" progId="Equation.3">
                    <p:embed/>
                  </p:oleObj>
                </mc:Choice>
                <mc:Fallback>
                  <p:oleObj name="Equation" r:id="rId22" imgW="165028" imgH="228501" progId="Equation.3">
                    <p:embed/>
                    <p:pic>
                      <p:nvPicPr>
                        <p:cNvPr id="0" name="Object 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34" y="1177"/>
                          <a:ext cx="237" cy="32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64964" name="Object 68"/>
          <p:cNvGraphicFramePr>
            <a:graphicFrameLocks noChangeAspect="1"/>
          </p:cNvGraphicFramePr>
          <p:nvPr/>
        </p:nvGraphicFramePr>
        <p:xfrm>
          <a:off x="4781550" y="1957388"/>
          <a:ext cx="1646238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29" name="Equation" r:id="rId24" imgW="736280" imgH="253890" progId="Equation.3">
                  <p:embed/>
                </p:oleObj>
              </mc:Choice>
              <mc:Fallback>
                <p:oleObj name="Equation" r:id="rId24" imgW="736280" imgH="253890" progId="Equation.3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1550" y="1957388"/>
                        <a:ext cx="1646238" cy="56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4965" name="Object 69"/>
          <p:cNvGraphicFramePr>
            <a:graphicFrameLocks noChangeAspect="1"/>
          </p:cNvGraphicFramePr>
          <p:nvPr/>
        </p:nvGraphicFramePr>
        <p:xfrm>
          <a:off x="4781550" y="2562225"/>
          <a:ext cx="2212975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0" name="Equation" r:id="rId26" imgW="990170" imgH="431613" progId="Equation.3">
                  <p:embed/>
                </p:oleObj>
              </mc:Choice>
              <mc:Fallback>
                <p:oleObj name="Equation" r:id="rId26" imgW="990170" imgH="431613" progId="Equation.3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1550" y="2562225"/>
                        <a:ext cx="2212975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4966" name="Object 70"/>
          <p:cNvGraphicFramePr>
            <a:graphicFrameLocks noChangeAspect="1"/>
          </p:cNvGraphicFramePr>
          <p:nvPr/>
        </p:nvGraphicFramePr>
        <p:xfrm>
          <a:off x="4781550" y="3563938"/>
          <a:ext cx="2724150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1" name="Equation" r:id="rId28" imgW="1218671" imgH="291973" progId="Equation.3">
                  <p:embed/>
                </p:oleObj>
              </mc:Choice>
              <mc:Fallback>
                <p:oleObj name="Equation" r:id="rId28" imgW="1218671" imgH="291973" progId="Equation.3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1550" y="3563938"/>
                        <a:ext cx="2724150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4967" name="Object 71"/>
          <p:cNvGraphicFramePr>
            <a:graphicFrameLocks noChangeAspect="1"/>
          </p:cNvGraphicFramePr>
          <p:nvPr/>
        </p:nvGraphicFramePr>
        <p:xfrm>
          <a:off x="4930775" y="5445125"/>
          <a:ext cx="3178175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2" name="Equation" r:id="rId30" imgW="1422400" imgH="254000" progId="Equation.3">
                  <p:embed/>
                </p:oleObj>
              </mc:Choice>
              <mc:Fallback>
                <p:oleObj name="Equation" r:id="rId30" imgW="1422400" imgH="254000" progId="Equation.3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0775" y="5445125"/>
                        <a:ext cx="3178175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4968" name="Object 72"/>
          <p:cNvGraphicFramePr>
            <a:graphicFrameLocks noChangeAspect="1"/>
          </p:cNvGraphicFramePr>
          <p:nvPr/>
        </p:nvGraphicFramePr>
        <p:xfrm>
          <a:off x="4133850" y="6042025"/>
          <a:ext cx="45497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33" name="Equation" r:id="rId32" imgW="1968500" imgH="228600" progId="Equation.3">
                  <p:embed/>
                </p:oleObj>
              </mc:Choice>
              <mc:Fallback>
                <p:oleObj name="Equation" r:id="rId32" imgW="1968500" imgH="228600" progId="Equation.3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3850" y="6042025"/>
                        <a:ext cx="4549775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80"/>
          <p:cNvGrpSpPr>
            <a:grpSpLocks/>
          </p:cNvGrpSpPr>
          <p:nvPr/>
        </p:nvGrpSpPr>
        <p:grpSpPr bwMode="auto">
          <a:xfrm>
            <a:off x="2546350" y="3079750"/>
            <a:ext cx="1219200" cy="2000250"/>
            <a:chOff x="1604" y="1940"/>
            <a:chExt cx="768" cy="1260"/>
          </a:xfrm>
        </p:grpSpPr>
        <p:sp>
          <p:nvSpPr>
            <p:cNvPr id="68633" name="Line 78"/>
            <p:cNvSpPr>
              <a:spLocks noChangeShapeType="1"/>
            </p:cNvSpPr>
            <p:nvPr/>
          </p:nvSpPr>
          <p:spPr bwMode="auto">
            <a:xfrm>
              <a:off x="1616" y="1940"/>
              <a:ext cx="756" cy="118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68634" name="Arc 48"/>
            <p:cNvSpPr>
              <a:spLocks/>
            </p:cNvSpPr>
            <p:nvPr/>
          </p:nvSpPr>
          <p:spPr bwMode="auto">
            <a:xfrm flipV="1">
              <a:off x="1620" y="2196"/>
              <a:ext cx="152" cy="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68635" name="Rectangle 51"/>
            <p:cNvSpPr>
              <a:spLocks noChangeArrowheads="1"/>
            </p:cNvSpPr>
            <p:nvPr/>
          </p:nvSpPr>
          <p:spPr bwMode="auto">
            <a:xfrm>
              <a:off x="1604" y="2260"/>
              <a:ext cx="27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800">
                  <a:latin typeface="Symbol" pitchFamily="18" charset="2"/>
                </a:rPr>
                <a:t>q</a:t>
              </a:r>
              <a:r>
                <a:rPr lang="en-US" altLang="en-US" sz="2800" baseline="-25000"/>
                <a:t>t</a:t>
              </a:r>
              <a:endParaRPr lang="en-US" altLang="en-US" sz="2800"/>
            </a:p>
          </p:txBody>
        </p:sp>
        <p:sp>
          <p:nvSpPr>
            <p:cNvPr id="68636" name="Line 79"/>
            <p:cNvSpPr>
              <a:spLocks noChangeShapeType="1"/>
            </p:cNvSpPr>
            <p:nvPr/>
          </p:nvSpPr>
          <p:spPr bwMode="auto">
            <a:xfrm>
              <a:off x="1608" y="1948"/>
              <a:ext cx="0" cy="125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69635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Advertência: Refração não é simples!</a:t>
            </a:r>
          </a:p>
        </p:txBody>
      </p:sp>
      <p:pic>
        <p:nvPicPr>
          <p:cNvPr id="69636" name="Picture 60" descr="DSC005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1471613"/>
            <a:ext cx="274161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3917" name="Picture 61" descr="DSC005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1471613"/>
            <a:ext cx="2741612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3919" name="Picture 63" descr="DSC005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4102100"/>
            <a:ext cx="2741612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3920" name="Picture 64" descr="DSC0050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41021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0"/>
            <a:ext cx="7772400" cy="1143000"/>
          </a:xfrm>
        </p:spPr>
        <p:txBody>
          <a:bodyPr/>
          <a:lstStyle/>
          <a:p>
            <a:r>
              <a:rPr lang="pt-BR" altLang="en-US"/>
              <a:t>Iluminação considerando  superfícies refletoras e objetos transparentes</a:t>
            </a:r>
          </a:p>
        </p:txBody>
      </p:sp>
      <p:sp>
        <p:nvSpPr>
          <p:cNvPr id="70660" name="Line 5"/>
          <p:cNvSpPr>
            <a:spLocks noChangeShapeType="1"/>
          </p:cNvSpPr>
          <p:nvPr/>
        </p:nvSpPr>
        <p:spPr bwMode="auto">
          <a:xfrm flipV="1">
            <a:off x="7427913" y="2433638"/>
            <a:ext cx="501650" cy="1990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0661" name="Text Box 6"/>
          <p:cNvSpPr txBox="1">
            <a:spLocks noChangeArrowheads="1"/>
          </p:cNvSpPr>
          <p:nvPr/>
        </p:nvSpPr>
        <p:spPr bwMode="auto">
          <a:xfrm>
            <a:off x="6973888" y="4535488"/>
            <a:ext cx="1471612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1600" b="1" i="0">
                <a:latin typeface="Arial" charset="0"/>
              </a:rPr>
              <a:t>redução da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t-BR" altLang="en-US" sz="1600" b="1" i="0">
                <a:latin typeface="Arial" charset="0"/>
              </a:rPr>
              <a:t>transparência</a:t>
            </a:r>
          </a:p>
        </p:txBody>
      </p:sp>
      <p:sp>
        <p:nvSpPr>
          <p:cNvPr id="70662" name="Line 7"/>
          <p:cNvSpPr>
            <a:spLocks noChangeShapeType="1"/>
          </p:cNvSpPr>
          <p:nvPr/>
        </p:nvSpPr>
        <p:spPr bwMode="auto">
          <a:xfrm flipV="1">
            <a:off x="5711825" y="2446338"/>
            <a:ext cx="987425" cy="16240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0663" name="Text Box 8"/>
          <p:cNvSpPr txBox="1">
            <a:spLocks noChangeArrowheads="1"/>
          </p:cNvSpPr>
          <p:nvPr/>
        </p:nvSpPr>
        <p:spPr bwMode="auto">
          <a:xfrm>
            <a:off x="4903788" y="4248150"/>
            <a:ext cx="1471612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1600" b="1" i="0">
                <a:latin typeface="Arial" charset="0"/>
              </a:rPr>
              <a:t>redução da reflexão</a:t>
            </a:r>
          </a:p>
        </p:txBody>
      </p:sp>
      <p:sp>
        <p:nvSpPr>
          <p:cNvPr id="70664" name="Rectangle 10"/>
          <p:cNvSpPr>
            <a:spLocks noChangeArrowheads="1"/>
          </p:cNvSpPr>
          <p:nvPr/>
        </p:nvSpPr>
        <p:spPr bwMode="auto">
          <a:xfrm>
            <a:off x="0" y="30622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aphicFrame>
        <p:nvGraphicFramePr>
          <p:cNvPr id="70665" name="Object 9"/>
          <p:cNvGraphicFramePr>
            <a:graphicFrameLocks noChangeAspect="1"/>
          </p:cNvGraphicFramePr>
          <p:nvPr/>
        </p:nvGraphicFramePr>
        <p:xfrm>
          <a:off x="260350" y="1766888"/>
          <a:ext cx="87439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76" name="Equation" r:id="rId4" imgW="6007100" imgH="736600" progId="Equation.3">
                  <p:embed/>
                </p:oleObj>
              </mc:Choice>
              <mc:Fallback>
                <p:oleObj name="Equation" r:id="rId4" imgW="6007100" imgH="7366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" y="1766888"/>
                        <a:ext cx="87439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1683" name="Rectangle 2"/>
          <p:cNvSpPr>
            <a:spLocks noChangeArrowheads="1"/>
          </p:cNvSpPr>
          <p:nvPr/>
        </p:nvSpPr>
        <p:spPr bwMode="auto">
          <a:xfrm>
            <a:off x="160338" y="4491038"/>
            <a:ext cx="3717925" cy="22415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title"/>
          </p:nvPr>
        </p:nvSpPr>
        <p:spPr>
          <a:xfrm>
            <a:off x="266700" y="466725"/>
            <a:ext cx="8483600" cy="582613"/>
          </a:xfrm>
          <a:noFill/>
        </p:spPr>
        <p:txBody>
          <a:bodyPr lIns="69850" tIns="33338" rIns="69850" bIns="33338" anchor="b"/>
          <a:lstStyle/>
          <a:p>
            <a:r>
              <a:rPr lang="pt-BR" altLang="en-US"/>
              <a:t>Natureza recursiva do algoritmo de Rastreamento de Raios </a:t>
            </a:r>
            <a:endParaRPr lang="en-US" altLang="en-US"/>
          </a:p>
        </p:txBody>
      </p:sp>
      <p:sp>
        <p:nvSpPr>
          <p:cNvPr id="71685" name="Freeform 4"/>
          <p:cNvSpPr>
            <a:spLocks/>
          </p:cNvSpPr>
          <p:nvPr/>
        </p:nvSpPr>
        <p:spPr bwMode="auto">
          <a:xfrm>
            <a:off x="5614988" y="2806700"/>
            <a:ext cx="1552575" cy="2079625"/>
          </a:xfrm>
          <a:custGeom>
            <a:avLst/>
            <a:gdLst>
              <a:gd name="T0" fmla="*/ 2147483647 w 733"/>
              <a:gd name="T1" fmla="*/ 2147483647 h 1345"/>
              <a:gd name="T2" fmla="*/ 2147483647 w 733"/>
              <a:gd name="T3" fmla="*/ 2147483647 h 1345"/>
              <a:gd name="T4" fmla="*/ 2147483647 w 733"/>
              <a:gd name="T5" fmla="*/ 2147483647 h 1345"/>
              <a:gd name="T6" fmla="*/ 2147483647 w 733"/>
              <a:gd name="T7" fmla="*/ 2147483647 h 1345"/>
              <a:gd name="T8" fmla="*/ 2147483647 w 733"/>
              <a:gd name="T9" fmla="*/ 2147483647 h 1345"/>
              <a:gd name="T10" fmla="*/ 2147483647 w 733"/>
              <a:gd name="T11" fmla="*/ 2147483647 h 1345"/>
              <a:gd name="T12" fmla="*/ 2147483647 w 733"/>
              <a:gd name="T13" fmla="*/ 2147483647 h 1345"/>
              <a:gd name="T14" fmla="*/ 2147483647 w 733"/>
              <a:gd name="T15" fmla="*/ 2147483647 h 1345"/>
              <a:gd name="T16" fmla="*/ 2147483647 w 733"/>
              <a:gd name="T17" fmla="*/ 2147483647 h 1345"/>
              <a:gd name="T18" fmla="*/ 2147483647 w 733"/>
              <a:gd name="T19" fmla="*/ 2147483647 h 1345"/>
              <a:gd name="T20" fmla="*/ 2147483647 w 733"/>
              <a:gd name="T21" fmla="*/ 2147483647 h 1345"/>
              <a:gd name="T22" fmla="*/ 2147483647 w 733"/>
              <a:gd name="T23" fmla="*/ 2147483647 h 1345"/>
              <a:gd name="T24" fmla="*/ 2147483647 w 733"/>
              <a:gd name="T25" fmla="*/ 2147483647 h 1345"/>
              <a:gd name="T26" fmla="*/ 2147483647 w 733"/>
              <a:gd name="T27" fmla="*/ 2147483647 h 1345"/>
              <a:gd name="T28" fmla="*/ 2147483647 w 733"/>
              <a:gd name="T29" fmla="*/ 2147483647 h 1345"/>
              <a:gd name="T30" fmla="*/ 2147483647 w 733"/>
              <a:gd name="T31" fmla="*/ 2147483647 h 1345"/>
              <a:gd name="T32" fmla="*/ 2147483647 w 733"/>
              <a:gd name="T33" fmla="*/ 0 h 1345"/>
              <a:gd name="T34" fmla="*/ 2147483647 w 733"/>
              <a:gd name="T35" fmla="*/ 0 h 1345"/>
              <a:gd name="T36" fmla="*/ 2147483647 w 733"/>
              <a:gd name="T37" fmla="*/ 2147483647 h 1345"/>
              <a:gd name="T38" fmla="*/ 2147483647 w 733"/>
              <a:gd name="T39" fmla="*/ 2147483647 h 1345"/>
              <a:gd name="T40" fmla="*/ 2147483647 w 733"/>
              <a:gd name="T41" fmla="*/ 2147483647 h 1345"/>
              <a:gd name="T42" fmla="*/ 2147483647 w 733"/>
              <a:gd name="T43" fmla="*/ 2147483647 h 1345"/>
              <a:gd name="T44" fmla="*/ 0 w 733"/>
              <a:gd name="T45" fmla="*/ 2147483647 h 1345"/>
              <a:gd name="T46" fmla="*/ 0 w 733"/>
              <a:gd name="T47" fmla="*/ 2147483647 h 1345"/>
              <a:gd name="T48" fmla="*/ 2147483647 w 733"/>
              <a:gd name="T49" fmla="*/ 2147483647 h 1345"/>
              <a:gd name="T50" fmla="*/ 2147483647 w 733"/>
              <a:gd name="T51" fmla="*/ 2147483647 h 1345"/>
              <a:gd name="T52" fmla="*/ 2147483647 w 733"/>
              <a:gd name="T53" fmla="*/ 2147483647 h 1345"/>
              <a:gd name="T54" fmla="*/ 2147483647 w 733"/>
              <a:gd name="T55" fmla="*/ 2147483647 h 1345"/>
              <a:gd name="T56" fmla="*/ 2147483647 w 733"/>
              <a:gd name="T57" fmla="*/ 2147483647 h 1345"/>
              <a:gd name="T58" fmla="*/ 2147483647 w 733"/>
              <a:gd name="T59" fmla="*/ 2147483647 h 1345"/>
              <a:gd name="T60" fmla="*/ 2147483647 w 733"/>
              <a:gd name="T61" fmla="*/ 2147483647 h 1345"/>
              <a:gd name="T62" fmla="*/ 2147483647 w 733"/>
              <a:gd name="T63" fmla="*/ 2147483647 h 1345"/>
              <a:gd name="T64" fmla="*/ 2147483647 w 733"/>
              <a:gd name="T65" fmla="*/ 2147483647 h 1345"/>
              <a:gd name="T66" fmla="*/ 2147483647 w 733"/>
              <a:gd name="T67" fmla="*/ 2147483647 h 1345"/>
              <a:gd name="T68" fmla="*/ 2147483647 w 733"/>
              <a:gd name="T69" fmla="*/ 2147483647 h 1345"/>
              <a:gd name="T70" fmla="*/ 2147483647 w 733"/>
              <a:gd name="T71" fmla="*/ 2147483647 h 1345"/>
              <a:gd name="T72" fmla="*/ 2147483647 w 733"/>
              <a:gd name="T73" fmla="*/ 2147483647 h 1345"/>
              <a:gd name="T74" fmla="*/ 2147483647 w 733"/>
              <a:gd name="T75" fmla="*/ 2147483647 h 1345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33"/>
              <a:gd name="T115" fmla="*/ 0 h 1345"/>
              <a:gd name="T116" fmla="*/ 733 w 733"/>
              <a:gd name="T117" fmla="*/ 1345 h 1345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33" h="1345">
                <a:moveTo>
                  <a:pt x="312" y="1308"/>
                </a:moveTo>
                <a:lnTo>
                  <a:pt x="354" y="1314"/>
                </a:lnTo>
                <a:lnTo>
                  <a:pt x="414" y="1326"/>
                </a:lnTo>
                <a:lnTo>
                  <a:pt x="522" y="1332"/>
                </a:lnTo>
                <a:lnTo>
                  <a:pt x="558" y="1320"/>
                </a:lnTo>
                <a:lnTo>
                  <a:pt x="606" y="1212"/>
                </a:lnTo>
                <a:lnTo>
                  <a:pt x="654" y="1056"/>
                </a:lnTo>
                <a:lnTo>
                  <a:pt x="690" y="852"/>
                </a:lnTo>
                <a:lnTo>
                  <a:pt x="726" y="672"/>
                </a:lnTo>
                <a:lnTo>
                  <a:pt x="732" y="504"/>
                </a:lnTo>
                <a:lnTo>
                  <a:pt x="732" y="384"/>
                </a:lnTo>
                <a:lnTo>
                  <a:pt x="672" y="276"/>
                </a:lnTo>
                <a:lnTo>
                  <a:pt x="612" y="180"/>
                </a:lnTo>
                <a:lnTo>
                  <a:pt x="540" y="132"/>
                </a:lnTo>
                <a:lnTo>
                  <a:pt x="468" y="84"/>
                </a:lnTo>
                <a:lnTo>
                  <a:pt x="396" y="36"/>
                </a:lnTo>
                <a:lnTo>
                  <a:pt x="300" y="0"/>
                </a:lnTo>
                <a:lnTo>
                  <a:pt x="204" y="0"/>
                </a:lnTo>
                <a:lnTo>
                  <a:pt x="144" y="48"/>
                </a:lnTo>
                <a:lnTo>
                  <a:pt x="96" y="144"/>
                </a:lnTo>
                <a:lnTo>
                  <a:pt x="60" y="264"/>
                </a:lnTo>
                <a:lnTo>
                  <a:pt x="12" y="444"/>
                </a:lnTo>
                <a:lnTo>
                  <a:pt x="0" y="696"/>
                </a:lnTo>
                <a:lnTo>
                  <a:pt x="0" y="864"/>
                </a:lnTo>
                <a:lnTo>
                  <a:pt x="6" y="960"/>
                </a:lnTo>
                <a:lnTo>
                  <a:pt x="18" y="996"/>
                </a:lnTo>
                <a:lnTo>
                  <a:pt x="78" y="1002"/>
                </a:lnTo>
                <a:lnTo>
                  <a:pt x="126" y="1008"/>
                </a:lnTo>
                <a:lnTo>
                  <a:pt x="168" y="1026"/>
                </a:lnTo>
                <a:lnTo>
                  <a:pt x="240" y="1074"/>
                </a:lnTo>
                <a:lnTo>
                  <a:pt x="276" y="1122"/>
                </a:lnTo>
                <a:lnTo>
                  <a:pt x="276" y="1170"/>
                </a:lnTo>
                <a:lnTo>
                  <a:pt x="264" y="1242"/>
                </a:lnTo>
                <a:lnTo>
                  <a:pt x="258" y="1314"/>
                </a:lnTo>
                <a:lnTo>
                  <a:pt x="258" y="1332"/>
                </a:lnTo>
                <a:lnTo>
                  <a:pt x="276" y="1344"/>
                </a:lnTo>
                <a:lnTo>
                  <a:pt x="288" y="1326"/>
                </a:lnTo>
                <a:lnTo>
                  <a:pt x="312" y="1308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686" name="Oval 5"/>
          <p:cNvSpPr>
            <a:spLocks noChangeArrowheads="1"/>
          </p:cNvSpPr>
          <p:nvPr/>
        </p:nvSpPr>
        <p:spPr bwMode="auto">
          <a:xfrm>
            <a:off x="4037013" y="2216150"/>
            <a:ext cx="782637" cy="70485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4C4C4C"/>
              </a:gs>
            </a:gsLst>
            <a:path path="shape">
              <a:fillToRect l="50000" t="50000" r="50000" b="50000"/>
            </a:path>
          </a:gra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687" name="Freeform 6"/>
          <p:cNvSpPr>
            <a:spLocks/>
          </p:cNvSpPr>
          <p:nvPr/>
        </p:nvSpPr>
        <p:spPr bwMode="auto">
          <a:xfrm>
            <a:off x="4319588" y="3463925"/>
            <a:ext cx="520700" cy="503238"/>
          </a:xfrm>
          <a:custGeom>
            <a:avLst/>
            <a:gdLst>
              <a:gd name="T0" fmla="*/ 2147483647 w 246"/>
              <a:gd name="T1" fmla="*/ 2147483647 h 326"/>
              <a:gd name="T2" fmla="*/ 2147483647 w 246"/>
              <a:gd name="T3" fmla="*/ 2147483647 h 326"/>
              <a:gd name="T4" fmla="*/ 2147483647 w 246"/>
              <a:gd name="T5" fmla="*/ 2147483647 h 326"/>
              <a:gd name="T6" fmla="*/ 2147483647 w 246"/>
              <a:gd name="T7" fmla="*/ 2147483647 h 326"/>
              <a:gd name="T8" fmla="*/ 2147483647 w 246"/>
              <a:gd name="T9" fmla="*/ 2147483647 h 326"/>
              <a:gd name="T10" fmla="*/ 2147483647 w 246"/>
              <a:gd name="T11" fmla="*/ 2147483647 h 326"/>
              <a:gd name="T12" fmla="*/ 2147483647 w 246"/>
              <a:gd name="T13" fmla="*/ 2147483647 h 326"/>
              <a:gd name="T14" fmla="*/ 2147483647 w 246"/>
              <a:gd name="T15" fmla="*/ 2147483647 h 326"/>
              <a:gd name="T16" fmla="*/ 2147483647 w 246"/>
              <a:gd name="T17" fmla="*/ 2147483647 h 326"/>
              <a:gd name="T18" fmla="*/ 2147483647 w 246"/>
              <a:gd name="T19" fmla="*/ 2147483647 h 326"/>
              <a:gd name="T20" fmla="*/ 2147483647 w 246"/>
              <a:gd name="T21" fmla="*/ 2147483647 h 326"/>
              <a:gd name="T22" fmla="*/ 2147483647 w 246"/>
              <a:gd name="T23" fmla="*/ 2147483647 h 326"/>
              <a:gd name="T24" fmla="*/ 2147483647 w 246"/>
              <a:gd name="T25" fmla="*/ 2147483647 h 326"/>
              <a:gd name="T26" fmla="*/ 2147483647 w 246"/>
              <a:gd name="T27" fmla="*/ 2147483647 h 326"/>
              <a:gd name="T28" fmla="*/ 2147483647 w 246"/>
              <a:gd name="T29" fmla="*/ 2147483647 h 326"/>
              <a:gd name="T30" fmla="*/ 2147483647 w 246"/>
              <a:gd name="T31" fmla="*/ 2147483647 h 326"/>
              <a:gd name="T32" fmla="*/ 2147483647 w 246"/>
              <a:gd name="T33" fmla="*/ 2147483647 h 326"/>
              <a:gd name="T34" fmla="*/ 2147483647 w 246"/>
              <a:gd name="T35" fmla="*/ 2147483647 h 326"/>
              <a:gd name="T36" fmla="*/ 2147483647 w 246"/>
              <a:gd name="T37" fmla="*/ 2147483647 h 326"/>
              <a:gd name="T38" fmla="*/ 2147483647 w 246"/>
              <a:gd name="T39" fmla="*/ 2147483647 h 326"/>
              <a:gd name="T40" fmla="*/ 2147483647 w 246"/>
              <a:gd name="T41" fmla="*/ 2147483647 h 326"/>
              <a:gd name="T42" fmla="*/ 0 w 246"/>
              <a:gd name="T43" fmla="*/ 2147483647 h 326"/>
              <a:gd name="T44" fmla="*/ 0 w 246"/>
              <a:gd name="T45" fmla="*/ 2147483647 h 326"/>
              <a:gd name="T46" fmla="*/ 0 w 246"/>
              <a:gd name="T47" fmla="*/ 2147483647 h 326"/>
              <a:gd name="T48" fmla="*/ 0 w 246"/>
              <a:gd name="T49" fmla="*/ 2147483647 h 326"/>
              <a:gd name="T50" fmla="*/ 2147483647 w 246"/>
              <a:gd name="T51" fmla="*/ 2147483647 h 326"/>
              <a:gd name="T52" fmla="*/ 2147483647 w 246"/>
              <a:gd name="T53" fmla="*/ 2147483647 h 326"/>
              <a:gd name="T54" fmla="*/ 2147483647 w 246"/>
              <a:gd name="T55" fmla="*/ 2147483647 h 326"/>
              <a:gd name="T56" fmla="*/ 2147483647 w 246"/>
              <a:gd name="T57" fmla="*/ 2147483647 h 326"/>
              <a:gd name="T58" fmla="*/ 2147483647 w 246"/>
              <a:gd name="T59" fmla="*/ 2147483647 h 326"/>
              <a:gd name="T60" fmla="*/ 2147483647 w 246"/>
              <a:gd name="T61" fmla="*/ 2147483647 h 326"/>
              <a:gd name="T62" fmla="*/ 2147483647 w 246"/>
              <a:gd name="T63" fmla="*/ 2147483647 h 326"/>
              <a:gd name="T64" fmla="*/ 2147483647 w 246"/>
              <a:gd name="T65" fmla="*/ 2147483647 h 326"/>
              <a:gd name="T66" fmla="*/ 2147483647 w 246"/>
              <a:gd name="T67" fmla="*/ 0 h 326"/>
              <a:gd name="T68" fmla="*/ 2147483647 w 246"/>
              <a:gd name="T69" fmla="*/ 2147483647 h 32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46"/>
              <a:gd name="T106" fmla="*/ 0 h 326"/>
              <a:gd name="T107" fmla="*/ 246 w 246"/>
              <a:gd name="T108" fmla="*/ 326 h 32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46" h="326">
                <a:moveTo>
                  <a:pt x="148" y="16"/>
                </a:moveTo>
                <a:lnTo>
                  <a:pt x="159" y="16"/>
                </a:lnTo>
                <a:lnTo>
                  <a:pt x="187" y="16"/>
                </a:lnTo>
                <a:lnTo>
                  <a:pt x="216" y="41"/>
                </a:lnTo>
                <a:lnTo>
                  <a:pt x="238" y="78"/>
                </a:lnTo>
                <a:lnTo>
                  <a:pt x="241" y="103"/>
                </a:lnTo>
                <a:lnTo>
                  <a:pt x="245" y="113"/>
                </a:lnTo>
                <a:lnTo>
                  <a:pt x="245" y="131"/>
                </a:lnTo>
                <a:lnTo>
                  <a:pt x="245" y="150"/>
                </a:lnTo>
                <a:lnTo>
                  <a:pt x="245" y="163"/>
                </a:lnTo>
                <a:lnTo>
                  <a:pt x="245" y="172"/>
                </a:lnTo>
                <a:lnTo>
                  <a:pt x="220" y="178"/>
                </a:lnTo>
                <a:lnTo>
                  <a:pt x="162" y="228"/>
                </a:lnTo>
                <a:lnTo>
                  <a:pt x="104" y="278"/>
                </a:lnTo>
                <a:lnTo>
                  <a:pt x="61" y="322"/>
                </a:lnTo>
                <a:lnTo>
                  <a:pt x="50" y="325"/>
                </a:lnTo>
                <a:lnTo>
                  <a:pt x="36" y="319"/>
                </a:lnTo>
                <a:lnTo>
                  <a:pt x="14" y="300"/>
                </a:lnTo>
                <a:lnTo>
                  <a:pt x="11" y="275"/>
                </a:lnTo>
                <a:lnTo>
                  <a:pt x="7" y="250"/>
                </a:lnTo>
                <a:lnTo>
                  <a:pt x="4" y="231"/>
                </a:lnTo>
                <a:lnTo>
                  <a:pt x="0" y="206"/>
                </a:lnTo>
                <a:lnTo>
                  <a:pt x="0" y="181"/>
                </a:lnTo>
                <a:lnTo>
                  <a:pt x="0" y="150"/>
                </a:lnTo>
                <a:lnTo>
                  <a:pt x="0" y="125"/>
                </a:lnTo>
                <a:lnTo>
                  <a:pt x="7" y="106"/>
                </a:lnTo>
                <a:lnTo>
                  <a:pt x="14" y="88"/>
                </a:lnTo>
                <a:lnTo>
                  <a:pt x="29" y="78"/>
                </a:lnTo>
                <a:lnTo>
                  <a:pt x="40" y="72"/>
                </a:lnTo>
                <a:lnTo>
                  <a:pt x="50" y="72"/>
                </a:lnTo>
                <a:lnTo>
                  <a:pt x="61" y="69"/>
                </a:lnTo>
                <a:lnTo>
                  <a:pt x="72" y="44"/>
                </a:lnTo>
                <a:lnTo>
                  <a:pt x="94" y="19"/>
                </a:lnTo>
                <a:lnTo>
                  <a:pt x="115" y="0"/>
                </a:lnTo>
                <a:lnTo>
                  <a:pt x="148" y="16"/>
                </a:lnTo>
              </a:path>
            </a:pathLst>
          </a:custGeom>
          <a:gradFill rotWithShape="0">
            <a:gsLst>
              <a:gs pos="0">
                <a:srgbClr val="666666"/>
              </a:gs>
              <a:gs pos="100000">
                <a:srgbClr val="FFFFFF"/>
              </a:gs>
            </a:gsLst>
            <a:lin ang="5400000" scaled="1"/>
          </a:gra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88" name="Line 7"/>
          <p:cNvSpPr>
            <a:spLocks noChangeShapeType="1"/>
          </p:cNvSpPr>
          <p:nvPr/>
        </p:nvSpPr>
        <p:spPr bwMode="auto">
          <a:xfrm>
            <a:off x="2274888" y="3233738"/>
            <a:ext cx="3441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89" name="Line 8"/>
          <p:cNvSpPr>
            <a:spLocks noChangeShapeType="1"/>
          </p:cNvSpPr>
          <p:nvPr/>
        </p:nvSpPr>
        <p:spPr bwMode="auto">
          <a:xfrm flipH="1" flipV="1">
            <a:off x="5181600" y="3121025"/>
            <a:ext cx="547688" cy="1127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0" name="Line 9"/>
          <p:cNvSpPr>
            <a:spLocks noChangeShapeType="1"/>
          </p:cNvSpPr>
          <p:nvPr/>
        </p:nvSpPr>
        <p:spPr bwMode="auto">
          <a:xfrm flipH="1" flipV="1">
            <a:off x="4762500" y="2786063"/>
            <a:ext cx="966788" cy="438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1" name="Line 10"/>
          <p:cNvSpPr>
            <a:spLocks noChangeShapeType="1"/>
          </p:cNvSpPr>
          <p:nvPr/>
        </p:nvSpPr>
        <p:spPr bwMode="auto">
          <a:xfrm>
            <a:off x="4789488" y="2778125"/>
            <a:ext cx="493712" cy="1111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2" name="Line 11"/>
          <p:cNvSpPr>
            <a:spLocks noChangeShapeType="1"/>
          </p:cNvSpPr>
          <p:nvPr/>
        </p:nvSpPr>
        <p:spPr bwMode="auto">
          <a:xfrm flipV="1">
            <a:off x="4776788" y="2684463"/>
            <a:ext cx="1408112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3" name="Line 12"/>
          <p:cNvSpPr>
            <a:spLocks noChangeShapeType="1"/>
          </p:cNvSpPr>
          <p:nvPr/>
        </p:nvSpPr>
        <p:spPr bwMode="auto">
          <a:xfrm>
            <a:off x="5729288" y="3233738"/>
            <a:ext cx="1346200" cy="881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4" name="Line 13"/>
          <p:cNvSpPr>
            <a:spLocks noChangeShapeType="1"/>
          </p:cNvSpPr>
          <p:nvPr/>
        </p:nvSpPr>
        <p:spPr bwMode="auto">
          <a:xfrm flipH="1" flipV="1">
            <a:off x="6465888" y="4049713"/>
            <a:ext cx="596900" cy="555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5" name="Line 14"/>
          <p:cNvSpPr>
            <a:spLocks noChangeShapeType="1"/>
          </p:cNvSpPr>
          <p:nvPr/>
        </p:nvSpPr>
        <p:spPr bwMode="auto">
          <a:xfrm>
            <a:off x="7100888" y="4105275"/>
            <a:ext cx="673100" cy="269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6" name="Line 15"/>
          <p:cNvSpPr>
            <a:spLocks noChangeShapeType="1"/>
          </p:cNvSpPr>
          <p:nvPr/>
        </p:nvSpPr>
        <p:spPr bwMode="auto">
          <a:xfrm flipH="1">
            <a:off x="6389688" y="4105275"/>
            <a:ext cx="660400" cy="250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697" name="Group 16"/>
          <p:cNvGrpSpPr>
            <a:grpSpLocks/>
          </p:cNvGrpSpPr>
          <p:nvPr/>
        </p:nvGrpSpPr>
        <p:grpSpPr bwMode="auto">
          <a:xfrm>
            <a:off x="4006850" y="4291013"/>
            <a:ext cx="442913" cy="282575"/>
            <a:chOff x="1893" y="2775"/>
            <a:chExt cx="209" cy="183"/>
          </a:xfrm>
        </p:grpSpPr>
        <p:grpSp>
          <p:nvGrpSpPr>
            <p:cNvPr id="71743" name="Group 17"/>
            <p:cNvGrpSpPr>
              <a:grpSpLocks/>
            </p:cNvGrpSpPr>
            <p:nvPr/>
          </p:nvGrpSpPr>
          <p:grpSpPr bwMode="auto">
            <a:xfrm>
              <a:off x="1893" y="2818"/>
              <a:ext cx="166" cy="96"/>
              <a:chOff x="1893" y="2818"/>
              <a:chExt cx="166" cy="96"/>
            </a:xfrm>
          </p:grpSpPr>
          <p:sp>
            <p:nvSpPr>
              <p:cNvPr id="71770" name="Freeform 18"/>
              <p:cNvSpPr>
                <a:spLocks/>
              </p:cNvSpPr>
              <p:nvPr/>
            </p:nvSpPr>
            <p:spPr bwMode="auto">
              <a:xfrm>
                <a:off x="1932" y="2818"/>
                <a:ext cx="127" cy="96"/>
              </a:xfrm>
              <a:custGeom>
                <a:avLst/>
                <a:gdLst>
                  <a:gd name="T0" fmla="*/ 43 w 127"/>
                  <a:gd name="T1" fmla="*/ 80 h 96"/>
                  <a:gd name="T2" fmla="*/ 50 w 127"/>
                  <a:gd name="T3" fmla="*/ 85 h 96"/>
                  <a:gd name="T4" fmla="*/ 59 w 127"/>
                  <a:gd name="T5" fmla="*/ 90 h 96"/>
                  <a:gd name="T6" fmla="*/ 66 w 127"/>
                  <a:gd name="T7" fmla="*/ 93 h 96"/>
                  <a:gd name="T8" fmla="*/ 75 w 127"/>
                  <a:gd name="T9" fmla="*/ 95 h 96"/>
                  <a:gd name="T10" fmla="*/ 82 w 127"/>
                  <a:gd name="T11" fmla="*/ 95 h 96"/>
                  <a:gd name="T12" fmla="*/ 93 w 127"/>
                  <a:gd name="T13" fmla="*/ 93 h 96"/>
                  <a:gd name="T14" fmla="*/ 102 w 127"/>
                  <a:gd name="T15" fmla="*/ 89 h 96"/>
                  <a:gd name="T16" fmla="*/ 111 w 127"/>
                  <a:gd name="T17" fmla="*/ 83 h 96"/>
                  <a:gd name="T18" fmla="*/ 118 w 127"/>
                  <a:gd name="T19" fmla="*/ 74 h 96"/>
                  <a:gd name="T20" fmla="*/ 122 w 127"/>
                  <a:gd name="T21" fmla="*/ 67 h 96"/>
                  <a:gd name="T22" fmla="*/ 125 w 127"/>
                  <a:gd name="T23" fmla="*/ 58 h 96"/>
                  <a:gd name="T24" fmla="*/ 126 w 127"/>
                  <a:gd name="T25" fmla="*/ 46 h 96"/>
                  <a:gd name="T26" fmla="*/ 125 w 127"/>
                  <a:gd name="T27" fmla="*/ 35 h 96"/>
                  <a:gd name="T28" fmla="*/ 122 w 127"/>
                  <a:gd name="T29" fmla="*/ 28 h 96"/>
                  <a:gd name="T30" fmla="*/ 118 w 127"/>
                  <a:gd name="T31" fmla="*/ 20 h 96"/>
                  <a:gd name="T32" fmla="*/ 114 w 127"/>
                  <a:gd name="T33" fmla="*/ 15 h 96"/>
                  <a:gd name="T34" fmla="*/ 108 w 127"/>
                  <a:gd name="T35" fmla="*/ 9 h 96"/>
                  <a:gd name="T36" fmla="*/ 103 w 127"/>
                  <a:gd name="T37" fmla="*/ 6 h 96"/>
                  <a:gd name="T38" fmla="*/ 97 w 127"/>
                  <a:gd name="T39" fmla="*/ 3 h 96"/>
                  <a:gd name="T40" fmla="*/ 90 w 127"/>
                  <a:gd name="T41" fmla="*/ 1 h 96"/>
                  <a:gd name="T42" fmla="*/ 82 w 127"/>
                  <a:gd name="T43" fmla="*/ 0 h 96"/>
                  <a:gd name="T44" fmla="*/ 74 w 127"/>
                  <a:gd name="T45" fmla="*/ 0 h 96"/>
                  <a:gd name="T46" fmla="*/ 67 w 127"/>
                  <a:gd name="T47" fmla="*/ 3 h 96"/>
                  <a:gd name="T48" fmla="*/ 58 w 127"/>
                  <a:gd name="T49" fmla="*/ 6 h 96"/>
                  <a:gd name="T50" fmla="*/ 49 w 127"/>
                  <a:gd name="T51" fmla="*/ 11 h 96"/>
                  <a:gd name="T52" fmla="*/ 43 w 127"/>
                  <a:gd name="T53" fmla="*/ 14 h 96"/>
                  <a:gd name="T54" fmla="*/ 36 w 127"/>
                  <a:gd name="T55" fmla="*/ 17 h 96"/>
                  <a:gd name="T56" fmla="*/ 27 w 127"/>
                  <a:gd name="T57" fmla="*/ 20 h 96"/>
                  <a:gd name="T58" fmla="*/ 19 w 127"/>
                  <a:gd name="T59" fmla="*/ 22 h 96"/>
                  <a:gd name="T60" fmla="*/ 10 w 127"/>
                  <a:gd name="T61" fmla="*/ 23 h 96"/>
                  <a:gd name="T62" fmla="*/ 0 w 127"/>
                  <a:gd name="T63" fmla="*/ 23 h 96"/>
                  <a:gd name="T64" fmla="*/ 0 w 127"/>
                  <a:gd name="T65" fmla="*/ 68 h 96"/>
                  <a:gd name="T66" fmla="*/ 8 w 127"/>
                  <a:gd name="T67" fmla="*/ 68 h 96"/>
                  <a:gd name="T68" fmla="*/ 20 w 127"/>
                  <a:gd name="T69" fmla="*/ 70 h 96"/>
                  <a:gd name="T70" fmla="*/ 28 w 127"/>
                  <a:gd name="T71" fmla="*/ 73 h 96"/>
                  <a:gd name="T72" fmla="*/ 36 w 127"/>
                  <a:gd name="T73" fmla="*/ 77 h 96"/>
                  <a:gd name="T74" fmla="*/ 43 w 127"/>
                  <a:gd name="T75" fmla="*/ 80 h 9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7"/>
                  <a:gd name="T115" fmla="*/ 0 h 96"/>
                  <a:gd name="T116" fmla="*/ 127 w 127"/>
                  <a:gd name="T117" fmla="*/ 96 h 9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7" h="96">
                    <a:moveTo>
                      <a:pt x="43" y="80"/>
                    </a:moveTo>
                    <a:lnTo>
                      <a:pt x="50" y="85"/>
                    </a:lnTo>
                    <a:lnTo>
                      <a:pt x="59" y="90"/>
                    </a:lnTo>
                    <a:lnTo>
                      <a:pt x="66" y="93"/>
                    </a:lnTo>
                    <a:lnTo>
                      <a:pt x="75" y="95"/>
                    </a:lnTo>
                    <a:lnTo>
                      <a:pt x="82" y="95"/>
                    </a:lnTo>
                    <a:lnTo>
                      <a:pt x="93" y="93"/>
                    </a:lnTo>
                    <a:lnTo>
                      <a:pt x="102" y="89"/>
                    </a:lnTo>
                    <a:lnTo>
                      <a:pt x="111" y="83"/>
                    </a:lnTo>
                    <a:lnTo>
                      <a:pt x="118" y="74"/>
                    </a:lnTo>
                    <a:lnTo>
                      <a:pt x="122" y="67"/>
                    </a:lnTo>
                    <a:lnTo>
                      <a:pt x="125" y="58"/>
                    </a:lnTo>
                    <a:lnTo>
                      <a:pt x="126" y="46"/>
                    </a:lnTo>
                    <a:lnTo>
                      <a:pt x="125" y="35"/>
                    </a:lnTo>
                    <a:lnTo>
                      <a:pt x="122" y="28"/>
                    </a:lnTo>
                    <a:lnTo>
                      <a:pt x="118" y="20"/>
                    </a:lnTo>
                    <a:lnTo>
                      <a:pt x="114" y="15"/>
                    </a:lnTo>
                    <a:lnTo>
                      <a:pt x="108" y="9"/>
                    </a:lnTo>
                    <a:lnTo>
                      <a:pt x="103" y="6"/>
                    </a:lnTo>
                    <a:lnTo>
                      <a:pt x="97" y="3"/>
                    </a:lnTo>
                    <a:lnTo>
                      <a:pt x="90" y="1"/>
                    </a:lnTo>
                    <a:lnTo>
                      <a:pt x="82" y="0"/>
                    </a:lnTo>
                    <a:lnTo>
                      <a:pt x="74" y="0"/>
                    </a:lnTo>
                    <a:lnTo>
                      <a:pt x="67" y="3"/>
                    </a:lnTo>
                    <a:lnTo>
                      <a:pt x="58" y="6"/>
                    </a:lnTo>
                    <a:lnTo>
                      <a:pt x="49" y="11"/>
                    </a:lnTo>
                    <a:lnTo>
                      <a:pt x="43" y="14"/>
                    </a:lnTo>
                    <a:lnTo>
                      <a:pt x="36" y="17"/>
                    </a:lnTo>
                    <a:lnTo>
                      <a:pt x="27" y="20"/>
                    </a:lnTo>
                    <a:lnTo>
                      <a:pt x="19" y="22"/>
                    </a:lnTo>
                    <a:lnTo>
                      <a:pt x="10" y="23"/>
                    </a:lnTo>
                    <a:lnTo>
                      <a:pt x="0" y="23"/>
                    </a:lnTo>
                    <a:lnTo>
                      <a:pt x="0" y="68"/>
                    </a:lnTo>
                    <a:lnTo>
                      <a:pt x="8" y="68"/>
                    </a:lnTo>
                    <a:lnTo>
                      <a:pt x="20" y="70"/>
                    </a:lnTo>
                    <a:lnTo>
                      <a:pt x="28" y="73"/>
                    </a:lnTo>
                    <a:lnTo>
                      <a:pt x="36" y="77"/>
                    </a:lnTo>
                    <a:lnTo>
                      <a:pt x="43" y="80"/>
                    </a:lnTo>
                  </a:path>
                </a:pathLst>
              </a:custGeom>
              <a:solidFill>
                <a:srgbClr val="FFFFF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71771" name="Group 19"/>
              <p:cNvGrpSpPr>
                <a:grpSpLocks/>
              </p:cNvGrpSpPr>
              <p:nvPr/>
            </p:nvGrpSpPr>
            <p:grpSpPr bwMode="auto">
              <a:xfrm>
                <a:off x="1893" y="2842"/>
                <a:ext cx="46" cy="45"/>
                <a:chOff x="1893" y="2842"/>
                <a:chExt cx="46" cy="45"/>
              </a:xfrm>
            </p:grpSpPr>
            <p:sp>
              <p:nvSpPr>
                <p:cNvPr id="71772" name="Oval 20"/>
                <p:cNvSpPr>
                  <a:spLocks noChangeArrowheads="1"/>
                </p:cNvSpPr>
                <p:nvPr/>
              </p:nvSpPr>
              <p:spPr bwMode="auto">
                <a:xfrm flipH="1">
                  <a:off x="1893" y="2853"/>
                  <a:ext cx="2" cy="22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71773" name="Freeform 21"/>
                <p:cNvSpPr>
                  <a:spLocks/>
                </p:cNvSpPr>
                <p:nvPr/>
              </p:nvSpPr>
              <p:spPr bwMode="auto">
                <a:xfrm>
                  <a:off x="1922" y="2842"/>
                  <a:ext cx="17" cy="45"/>
                </a:xfrm>
                <a:custGeom>
                  <a:avLst/>
                  <a:gdLst>
                    <a:gd name="T0" fmla="*/ 16 w 17"/>
                    <a:gd name="T1" fmla="*/ 44 h 45"/>
                    <a:gd name="T2" fmla="*/ 0 w 17"/>
                    <a:gd name="T3" fmla="*/ 44 h 45"/>
                    <a:gd name="T4" fmla="*/ 0 w 17"/>
                    <a:gd name="T5" fmla="*/ 34 h 45"/>
                    <a:gd name="T6" fmla="*/ 10 w 17"/>
                    <a:gd name="T7" fmla="*/ 0 h 45"/>
                    <a:gd name="T8" fmla="*/ 16 w 17"/>
                    <a:gd name="T9" fmla="*/ 0 h 45"/>
                    <a:gd name="T10" fmla="*/ 16 w 17"/>
                    <a:gd name="T11" fmla="*/ 44 h 4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"/>
                    <a:gd name="T19" fmla="*/ 0 h 45"/>
                    <a:gd name="T20" fmla="*/ 17 w 17"/>
                    <a:gd name="T21" fmla="*/ 45 h 4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" h="45">
                      <a:moveTo>
                        <a:pt x="16" y="44"/>
                      </a:moveTo>
                      <a:lnTo>
                        <a:pt x="0" y="44"/>
                      </a:lnTo>
                      <a:lnTo>
                        <a:pt x="0" y="34"/>
                      </a:lnTo>
                      <a:lnTo>
                        <a:pt x="10" y="0"/>
                      </a:lnTo>
                      <a:lnTo>
                        <a:pt x="16" y="0"/>
                      </a:lnTo>
                      <a:lnTo>
                        <a:pt x="16" y="44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774" name="Freeform 22"/>
                <p:cNvSpPr>
                  <a:spLocks/>
                </p:cNvSpPr>
                <p:nvPr/>
              </p:nvSpPr>
              <p:spPr bwMode="auto">
                <a:xfrm>
                  <a:off x="1914" y="2842"/>
                  <a:ext cx="17" cy="45"/>
                </a:xfrm>
                <a:custGeom>
                  <a:avLst/>
                  <a:gdLst>
                    <a:gd name="T0" fmla="*/ 7 w 17"/>
                    <a:gd name="T1" fmla="*/ 34 h 45"/>
                    <a:gd name="T2" fmla="*/ 7 w 17"/>
                    <a:gd name="T3" fmla="*/ 44 h 45"/>
                    <a:gd name="T4" fmla="*/ 0 w 17"/>
                    <a:gd name="T5" fmla="*/ 44 h 45"/>
                    <a:gd name="T6" fmla="*/ 0 w 17"/>
                    <a:gd name="T7" fmla="*/ 34 h 45"/>
                    <a:gd name="T8" fmla="*/ 7 w 17"/>
                    <a:gd name="T9" fmla="*/ 0 h 45"/>
                    <a:gd name="T10" fmla="*/ 16 w 17"/>
                    <a:gd name="T11" fmla="*/ 0 h 45"/>
                    <a:gd name="T12" fmla="*/ 7 w 17"/>
                    <a:gd name="T13" fmla="*/ 34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"/>
                    <a:gd name="T22" fmla="*/ 0 h 45"/>
                    <a:gd name="T23" fmla="*/ 17 w 17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" h="45">
                      <a:moveTo>
                        <a:pt x="7" y="34"/>
                      </a:moveTo>
                      <a:lnTo>
                        <a:pt x="7" y="44"/>
                      </a:lnTo>
                      <a:lnTo>
                        <a:pt x="0" y="44"/>
                      </a:lnTo>
                      <a:lnTo>
                        <a:pt x="0" y="34"/>
                      </a:lnTo>
                      <a:lnTo>
                        <a:pt x="7" y="0"/>
                      </a:lnTo>
                      <a:lnTo>
                        <a:pt x="16" y="0"/>
                      </a:lnTo>
                      <a:lnTo>
                        <a:pt x="7" y="34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775" name="Freeform 23"/>
                <p:cNvSpPr>
                  <a:spLocks/>
                </p:cNvSpPr>
                <p:nvPr/>
              </p:nvSpPr>
              <p:spPr bwMode="auto">
                <a:xfrm>
                  <a:off x="1907" y="2842"/>
                  <a:ext cx="17" cy="45"/>
                </a:xfrm>
                <a:custGeom>
                  <a:avLst/>
                  <a:gdLst>
                    <a:gd name="T0" fmla="*/ 8 w 17"/>
                    <a:gd name="T1" fmla="*/ 34 h 45"/>
                    <a:gd name="T2" fmla="*/ 8 w 17"/>
                    <a:gd name="T3" fmla="*/ 44 h 45"/>
                    <a:gd name="T4" fmla="*/ 0 w 17"/>
                    <a:gd name="T5" fmla="*/ 44 h 45"/>
                    <a:gd name="T6" fmla="*/ 0 w 17"/>
                    <a:gd name="T7" fmla="*/ 34 h 45"/>
                    <a:gd name="T8" fmla="*/ 8 w 17"/>
                    <a:gd name="T9" fmla="*/ 0 h 45"/>
                    <a:gd name="T10" fmla="*/ 16 w 17"/>
                    <a:gd name="T11" fmla="*/ 0 h 45"/>
                    <a:gd name="T12" fmla="*/ 8 w 17"/>
                    <a:gd name="T13" fmla="*/ 34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"/>
                    <a:gd name="T22" fmla="*/ 0 h 45"/>
                    <a:gd name="T23" fmla="*/ 17 w 17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" h="45">
                      <a:moveTo>
                        <a:pt x="8" y="34"/>
                      </a:moveTo>
                      <a:lnTo>
                        <a:pt x="8" y="44"/>
                      </a:lnTo>
                      <a:lnTo>
                        <a:pt x="0" y="44"/>
                      </a:lnTo>
                      <a:lnTo>
                        <a:pt x="0" y="34"/>
                      </a:lnTo>
                      <a:lnTo>
                        <a:pt x="8" y="0"/>
                      </a:lnTo>
                      <a:lnTo>
                        <a:pt x="16" y="0"/>
                      </a:lnTo>
                      <a:lnTo>
                        <a:pt x="8" y="34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776" name="Freeform 24"/>
                <p:cNvSpPr>
                  <a:spLocks/>
                </p:cNvSpPr>
                <p:nvPr/>
              </p:nvSpPr>
              <p:spPr bwMode="auto">
                <a:xfrm>
                  <a:off x="1899" y="2842"/>
                  <a:ext cx="17" cy="45"/>
                </a:xfrm>
                <a:custGeom>
                  <a:avLst/>
                  <a:gdLst>
                    <a:gd name="T0" fmla="*/ 8 w 17"/>
                    <a:gd name="T1" fmla="*/ 34 h 45"/>
                    <a:gd name="T2" fmla="*/ 7 w 17"/>
                    <a:gd name="T3" fmla="*/ 36 h 45"/>
                    <a:gd name="T4" fmla="*/ 8 w 17"/>
                    <a:gd name="T5" fmla="*/ 44 h 45"/>
                    <a:gd name="T6" fmla="*/ 0 w 17"/>
                    <a:gd name="T7" fmla="*/ 44 h 45"/>
                    <a:gd name="T8" fmla="*/ 0 w 17"/>
                    <a:gd name="T9" fmla="*/ 34 h 45"/>
                    <a:gd name="T10" fmla="*/ 8 w 17"/>
                    <a:gd name="T11" fmla="*/ 0 h 45"/>
                    <a:gd name="T12" fmla="*/ 16 w 17"/>
                    <a:gd name="T13" fmla="*/ 0 h 45"/>
                    <a:gd name="T14" fmla="*/ 8 w 17"/>
                    <a:gd name="T15" fmla="*/ 34 h 4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7"/>
                    <a:gd name="T25" fmla="*/ 0 h 45"/>
                    <a:gd name="T26" fmla="*/ 17 w 17"/>
                    <a:gd name="T27" fmla="*/ 45 h 4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7" h="45">
                      <a:moveTo>
                        <a:pt x="8" y="34"/>
                      </a:moveTo>
                      <a:lnTo>
                        <a:pt x="7" y="36"/>
                      </a:lnTo>
                      <a:lnTo>
                        <a:pt x="8" y="44"/>
                      </a:lnTo>
                      <a:lnTo>
                        <a:pt x="0" y="44"/>
                      </a:lnTo>
                      <a:lnTo>
                        <a:pt x="0" y="34"/>
                      </a:lnTo>
                      <a:lnTo>
                        <a:pt x="8" y="0"/>
                      </a:lnTo>
                      <a:lnTo>
                        <a:pt x="16" y="0"/>
                      </a:lnTo>
                      <a:lnTo>
                        <a:pt x="8" y="34"/>
                      </a:lnTo>
                    </a:path>
                  </a:pathLst>
                </a:custGeom>
                <a:solidFill>
                  <a:srgbClr val="3F3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1777" name="Freeform 25"/>
                <p:cNvSpPr>
                  <a:spLocks/>
                </p:cNvSpPr>
                <p:nvPr/>
              </p:nvSpPr>
              <p:spPr bwMode="auto">
                <a:xfrm>
                  <a:off x="1894" y="2842"/>
                  <a:ext cx="17" cy="45"/>
                </a:xfrm>
                <a:custGeom>
                  <a:avLst/>
                  <a:gdLst>
                    <a:gd name="T0" fmla="*/ 4 w 17"/>
                    <a:gd name="T1" fmla="*/ 34 h 45"/>
                    <a:gd name="T2" fmla="*/ 4 w 17"/>
                    <a:gd name="T3" fmla="*/ 44 h 45"/>
                    <a:gd name="T4" fmla="*/ 0 w 17"/>
                    <a:gd name="T5" fmla="*/ 39 h 45"/>
                    <a:gd name="T6" fmla="*/ 0 w 17"/>
                    <a:gd name="T7" fmla="*/ 5 h 45"/>
                    <a:gd name="T8" fmla="*/ 4 w 17"/>
                    <a:gd name="T9" fmla="*/ 0 h 45"/>
                    <a:gd name="T10" fmla="*/ 16 w 17"/>
                    <a:gd name="T11" fmla="*/ 0 h 45"/>
                    <a:gd name="T12" fmla="*/ 4 w 17"/>
                    <a:gd name="T13" fmla="*/ 34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7"/>
                    <a:gd name="T22" fmla="*/ 0 h 45"/>
                    <a:gd name="T23" fmla="*/ 17 w 17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7" h="45">
                      <a:moveTo>
                        <a:pt x="4" y="34"/>
                      </a:moveTo>
                      <a:lnTo>
                        <a:pt x="4" y="44"/>
                      </a:lnTo>
                      <a:lnTo>
                        <a:pt x="0" y="39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6" y="0"/>
                      </a:lnTo>
                      <a:lnTo>
                        <a:pt x="4" y="34"/>
                      </a:lnTo>
                    </a:path>
                  </a:pathLst>
                </a:custGeom>
                <a:solidFill>
                  <a:srgbClr val="C0C0C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71744" name="Group 26"/>
            <p:cNvGrpSpPr>
              <a:grpSpLocks/>
            </p:cNvGrpSpPr>
            <p:nvPr/>
          </p:nvGrpSpPr>
          <p:grpSpPr bwMode="auto">
            <a:xfrm>
              <a:off x="1964" y="2775"/>
              <a:ext cx="138" cy="183"/>
              <a:chOff x="1964" y="2775"/>
              <a:chExt cx="138" cy="183"/>
            </a:xfrm>
          </p:grpSpPr>
          <p:sp>
            <p:nvSpPr>
              <p:cNvPr id="71745" name="Line 27"/>
              <p:cNvSpPr>
                <a:spLocks noChangeShapeType="1"/>
              </p:cNvSpPr>
              <p:nvPr/>
            </p:nvSpPr>
            <p:spPr bwMode="auto">
              <a:xfrm flipH="1">
                <a:off x="2058" y="2820"/>
                <a:ext cx="27" cy="17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46" name="Line 28"/>
              <p:cNvSpPr>
                <a:spLocks noChangeShapeType="1"/>
              </p:cNvSpPr>
              <p:nvPr/>
            </p:nvSpPr>
            <p:spPr bwMode="auto">
              <a:xfrm flipH="1">
                <a:off x="2064" y="2839"/>
                <a:ext cx="16" cy="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47" name="Line 29"/>
              <p:cNvSpPr>
                <a:spLocks noChangeShapeType="1"/>
              </p:cNvSpPr>
              <p:nvPr/>
            </p:nvSpPr>
            <p:spPr bwMode="auto">
              <a:xfrm flipH="1">
                <a:off x="2066" y="2852"/>
                <a:ext cx="33" cy="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48" name="Line 30"/>
              <p:cNvSpPr>
                <a:spLocks noChangeShapeType="1"/>
              </p:cNvSpPr>
              <p:nvPr/>
            </p:nvSpPr>
            <p:spPr bwMode="auto">
              <a:xfrm flipH="1" flipV="1">
                <a:off x="2067" y="2865"/>
                <a:ext cx="17" cy="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49" name="Line 31"/>
              <p:cNvSpPr>
                <a:spLocks noChangeShapeType="1"/>
              </p:cNvSpPr>
              <p:nvPr/>
            </p:nvSpPr>
            <p:spPr bwMode="auto">
              <a:xfrm flipH="1" flipV="1">
                <a:off x="2067" y="2875"/>
                <a:ext cx="35" cy="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0" name="Line 32"/>
              <p:cNvSpPr>
                <a:spLocks noChangeShapeType="1"/>
              </p:cNvSpPr>
              <p:nvPr/>
            </p:nvSpPr>
            <p:spPr bwMode="auto">
              <a:xfrm>
                <a:off x="2066" y="2888"/>
                <a:ext cx="13" cy="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1" name="Line 33"/>
              <p:cNvSpPr>
                <a:spLocks noChangeShapeType="1"/>
              </p:cNvSpPr>
              <p:nvPr/>
            </p:nvSpPr>
            <p:spPr bwMode="auto">
              <a:xfrm>
                <a:off x="2059" y="2896"/>
                <a:ext cx="30" cy="1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2" name="Line 34"/>
              <p:cNvSpPr>
                <a:spLocks noChangeShapeType="1"/>
              </p:cNvSpPr>
              <p:nvPr/>
            </p:nvSpPr>
            <p:spPr bwMode="auto">
              <a:xfrm>
                <a:off x="2052" y="2907"/>
                <a:ext cx="12" cy="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3" name="Line 35"/>
              <p:cNvSpPr>
                <a:spLocks noChangeShapeType="1"/>
              </p:cNvSpPr>
              <p:nvPr/>
            </p:nvSpPr>
            <p:spPr bwMode="auto">
              <a:xfrm>
                <a:off x="2043" y="2913"/>
                <a:ext cx="19" cy="2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4" name="Line 36"/>
              <p:cNvSpPr>
                <a:spLocks noChangeShapeType="1"/>
              </p:cNvSpPr>
              <p:nvPr/>
            </p:nvSpPr>
            <p:spPr bwMode="auto">
              <a:xfrm>
                <a:off x="2034" y="2921"/>
                <a:ext cx="8" cy="1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5" name="Line 37"/>
              <p:cNvSpPr>
                <a:spLocks noChangeShapeType="1"/>
              </p:cNvSpPr>
              <p:nvPr/>
            </p:nvSpPr>
            <p:spPr bwMode="auto">
              <a:xfrm>
                <a:off x="2025" y="2923"/>
                <a:ext cx="9" cy="3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6" name="Line 38"/>
              <p:cNvSpPr>
                <a:spLocks noChangeShapeType="1"/>
              </p:cNvSpPr>
              <p:nvPr/>
            </p:nvSpPr>
            <p:spPr bwMode="auto">
              <a:xfrm>
                <a:off x="2014" y="2924"/>
                <a:ext cx="4" cy="15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7" name="Line 39"/>
              <p:cNvSpPr>
                <a:spLocks noChangeShapeType="1"/>
              </p:cNvSpPr>
              <p:nvPr/>
            </p:nvSpPr>
            <p:spPr bwMode="auto">
              <a:xfrm>
                <a:off x="2003" y="2924"/>
                <a:ext cx="3" cy="3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8" name="Line 40"/>
              <p:cNvSpPr>
                <a:spLocks noChangeShapeType="1"/>
              </p:cNvSpPr>
              <p:nvPr/>
            </p:nvSpPr>
            <p:spPr bwMode="auto">
              <a:xfrm flipH="1">
                <a:off x="1989" y="2924"/>
                <a:ext cx="4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59" name="Line 41"/>
              <p:cNvSpPr>
                <a:spLocks noChangeShapeType="1"/>
              </p:cNvSpPr>
              <p:nvPr/>
            </p:nvSpPr>
            <p:spPr bwMode="auto">
              <a:xfrm flipH="1">
                <a:off x="1967" y="2918"/>
                <a:ext cx="15" cy="3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0" name="Line 42"/>
              <p:cNvSpPr>
                <a:spLocks noChangeShapeType="1"/>
              </p:cNvSpPr>
              <p:nvPr/>
            </p:nvSpPr>
            <p:spPr bwMode="auto">
              <a:xfrm flipH="1">
                <a:off x="1964" y="2912"/>
                <a:ext cx="8" cy="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1" name="Line 43"/>
              <p:cNvSpPr>
                <a:spLocks noChangeShapeType="1"/>
              </p:cNvSpPr>
              <p:nvPr/>
            </p:nvSpPr>
            <p:spPr bwMode="auto">
              <a:xfrm flipV="1">
                <a:off x="2048" y="2796"/>
                <a:ext cx="18" cy="26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2" name="Line 44"/>
              <p:cNvSpPr>
                <a:spLocks noChangeShapeType="1"/>
              </p:cNvSpPr>
              <p:nvPr/>
            </p:nvSpPr>
            <p:spPr bwMode="auto">
              <a:xfrm flipV="1">
                <a:off x="2040" y="2801"/>
                <a:ext cx="7" cy="13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3" name="Line 45"/>
              <p:cNvSpPr>
                <a:spLocks noChangeShapeType="1"/>
              </p:cNvSpPr>
              <p:nvPr/>
            </p:nvSpPr>
            <p:spPr bwMode="auto">
              <a:xfrm flipV="1">
                <a:off x="2030" y="2781"/>
                <a:ext cx="10" cy="31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4" name="Line 46"/>
              <p:cNvSpPr>
                <a:spLocks noChangeShapeType="1"/>
              </p:cNvSpPr>
              <p:nvPr/>
            </p:nvSpPr>
            <p:spPr bwMode="auto">
              <a:xfrm flipV="1">
                <a:off x="2019" y="2795"/>
                <a:ext cx="4" cy="1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5" name="Line 47"/>
              <p:cNvSpPr>
                <a:spLocks noChangeShapeType="1"/>
              </p:cNvSpPr>
              <p:nvPr/>
            </p:nvSpPr>
            <p:spPr bwMode="auto">
              <a:xfrm flipV="1">
                <a:off x="2008" y="2775"/>
                <a:ext cx="3" cy="34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6" name="Line 48"/>
              <p:cNvSpPr>
                <a:spLocks noChangeShapeType="1"/>
              </p:cNvSpPr>
              <p:nvPr/>
            </p:nvSpPr>
            <p:spPr bwMode="auto">
              <a:xfrm flipH="1" flipV="1">
                <a:off x="1994" y="2797"/>
                <a:ext cx="4" cy="12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7" name="Line 49"/>
              <p:cNvSpPr>
                <a:spLocks noChangeShapeType="1"/>
              </p:cNvSpPr>
              <p:nvPr/>
            </p:nvSpPr>
            <p:spPr bwMode="auto">
              <a:xfrm flipH="1" flipV="1">
                <a:off x="1973" y="2778"/>
                <a:ext cx="14" cy="39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8" name="Line 50"/>
              <p:cNvSpPr>
                <a:spLocks noChangeShapeType="1"/>
              </p:cNvSpPr>
              <p:nvPr/>
            </p:nvSpPr>
            <p:spPr bwMode="auto">
              <a:xfrm flipH="1" flipV="1">
                <a:off x="1969" y="2813"/>
                <a:ext cx="8" cy="10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769" name="Line 51"/>
              <p:cNvSpPr>
                <a:spLocks noChangeShapeType="1"/>
              </p:cNvSpPr>
              <p:nvPr/>
            </p:nvSpPr>
            <p:spPr bwMode="auto">
              <a:xfrm flipH="1">
                <a:off x="2052" y="2819"/>
                <a:ext cx="13" cy="8"/>
              </a:xfrm>
              <a:prstGeom prst="line">
                <a:avLst/>
              </a:prstGeom>
              <a:noFill/>
              <a:ln w="1270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71698" name="Line 52"/>
          <p:cNvSpPr>
            <a:spLocks noChangeShapeType="1"/>
          </p:cNvSpPr>
          <p:nvPr/>
        </p:nvSpPr>
        <p:spPr bwMode="auto">
          <a:xfrm flipH="1">
            <a:off x="2838450" y="2006600"/>
            <a:ext cx="20638" cy="2352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699" name="Oval 53"/>
          <p:cNvSpPr>
            <a:spLocks noChangeArrowheads="1"/>
          </p:cNvSpPr>
          <p:nvPr/>
        </p:nvSpPr>
        <p:spPr bwMode="auto">
          <a:xfrm>
            <a:off x="2779713" y="3184525"/>
            <a:ext cx="134937" cy="98425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71700" name="Group 54"/>
          <p:cNvGrpSpPr>
            <a:grpSpLocks/>
          </p:cNvGrpSpPr>
          <p:nvPr/>
        </p:nvGrpSpPr>
        <p:grpSpPr bwMode="auto">
          <a:xfrm>
            <a:off x="1760538" y="3035300"/>
            <a:ext cx="277812" cy="398463"/>
            <a:chOff x="832" y="1963"/>
            <a:chExt cx="131" cy="258"/>
          </a:xfrm>
        </p:grpSpPr>
        <p:sp>
          <p:nvSpPr>
            <p:cNvPr id="71731" name="Oval 55"/>
            <p:cNvSpPr>
              <a:spLocks noChangeArrowheads="1"/>
            </p:cNvSpPr>
            <p:nvPr/>
          </p:nvSpPr>
          <p:spPr bwMode="auto">
            <a:xfrm>
              <a:off x="929" y="2058"/>
              <a:ext cx="30" cy="68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1732" name="Line 56"/>
            <p:cNvSpPr>
              <a:spLocks noChangeShapeType="1"/>
            </p:cNvSpPr>
            <p:nvPr/>
          </p:nvSpPr>
          <p:spPr bwMode="auto">
            <a:xfrm flipV="1">
              <a:off x="832" y="1999"/>
              <a:ext cx="127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33" name="Line 57"/>
            <p:cNvSpPr>
              <a:spLocks noChangeShapeType="1"/>
            </p:cNvSpPr>
            <p:nvPr/>
          </p:nvSpPr>
          <p:spPr bwMode="auto">
            <a:xfrm>
              <a:off x="837" y="2107"/>
              <a:ext cx="122" cy="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34" name="Line 58"/>
            <p:cNvSpPr>
              <a:spLocks noChangeShapeType="1"/>
            </p:cNvSpPr>
            <p:nvPr/>
          </p:nvSpPr>
          <p:spPr bwMode="auto">
            <a:xfrm flipH="1">
              <a:off x="937" y="1963"/>
              <a:ext cx="8" cy="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35" name="Line 59"/>
            <p:cNvSpPr>
              <a:spLocks noChangeShapeType="1"/>
            </p:cNvSpPr>
            <p:nvPr/>
          </p:nvSpPr>
          <p:spPr bwMode="auto">
            <a:xfrm flipH="1">
              <a:off x="917" y="1979"/>
              <a:ext cx="4" cy="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36" name="Line 60"/>
            <p:cNvSpPr>
              <a:spLocks noChangeShapeType="1"/>
            </p:cNvSpPr>
            <p:nvPr/>
          </p:nvSpPr>
          <p:spPr bwMode="auto">
            <a:xfrm flipH="1">
              <a:off x="893" y="2007"/>
              <a:ext cx="5" cy="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37" name="Line 61"/>
            <p:cNvSpPr>
              <a:spLocks noChangeShapeType="1"/>
            </p:cNvSpPr>
            <p:nvPr/>
          </p:nvSpPr>
          <p:spPr bwMode="auto">
            <a:xfrm flipH="1">
              <a:off x="869" y="2029"/>
              <a:ext cx="3" cy="3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38" name="Line 62"/>
            <p:cNvSpPr>
              <a:spLocks noChangeShapeType="1"/>
            </p:cNvSpPr>
            <p:nvPr/>
          </p:nvSpPr>
          <p:spPr bwMode="auto">
            <a:xfrm>
              <a:off x="949" y="2177"/>
              <a:ext cx="10" cy="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39" name="Line 63"/>
            <p:cNvSpPr>
              <a:spLocks noChangeShapeType="1"/>
            </p:cNvSpPr>
            <p:nvPr/>
          </p:nvSpPr>
          <p:spPr bwMode="auto">
            <a:xfrm>
              <a:off x="918" y="2165"/>
              <a:ext cx="7" cy="3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40" name="Line 64"/>
            <p:cNvSpPr>
              <a:spLocks noChangeShapeType="1"/>
            </p:cNvSpPr>
            <p:nvPr/>
          </p:nvSpPr>
          <p:spPr bwMode="auto">
            <a:xfrm>
              <a:off x="868" y="2131"/>
              <a:ext cx="5" cy="2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41" name="Line 65"/>
            <p:cNvSpPr>
              <a:spLocks noChangeShapeType="1"/>
            </p:cNvSpPr>
            <p:nvPr/>
          </p:nvSpPr>
          <p:spPr bwMode="auto">
            <a:xfrm>
              <a:off x="895" y="2146"/>
              <a:ext cx="6" cy="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42" name="Arc 66"/>
            <p:cNvSpPr>
              <a:spLocks/>
            </p:cNvSpPr>
            <p:nvPr/>
          </p:nvSpPr>
          <p:spPr bwMode="auto">
            <a:xfrm>
              <a:off x="928" y="2030"/>
              <a:ext cx="35" cy="130"/>
            </a:xfrm>
            <a:custGeom>
              <a:avLst/>
              <a:gdLst>
                <a:gd name="T0" fmla="*/ 0 w 22226"/>
                <a:gd name="T1" fmla="*/ 0 h 43056"/>
                <a:gd name="T2" fmla="*/ 0 w 22226"/>
                <a:gd name="T3" fmla="*/ 0 h 43056"/>
                <a:gd name="T4" fmla="*/ 0 w 22226"/>
                <a:gd name="T5" fmla="*/ 0 h 43056"/>
                <a:gd name="T6" fmla="*/ 0 60000 65536"/>
                <a:gd name="T7" fmla="*/ 0 60000 65536"/>
                <a:gd name="T8" fmla="*/ 0 60000 65536"/>
                <a:gd name="T9" fmla="*/ 0 w 22226"/>
                <a:gd name="T10" fmla="*/ 0 h 43056"/>
                <a:gd name="T11" fmla="*/ 22226 w 22226"/>
                <a:gd name="T12" fmla="*/ 43056 h 430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226" h="43056" fill="none" extrusionOk="0">
                  <a:moveTo>
                    <a:pt x="3114" y="-1"/>
                  </a:moveTo>
                  <a:cubicBezTo>
                    <a:pt x="14007" y="1262"/>
                    <a:pt x="22226" y="10489"/>
                    <a:pt x="22226" y="21456"/>
                  </a:cubicBezTo>
                  <a:cubicBezTo>
                    <a:pt x="22226" y="33385"/>
                    <a:pt x="12555" y="43056"/>
                    <a:pt x="626" y="43056"/>
                  </a:cubicBezTo>
                  <a:cubicBezTo>
                    <a:pt x="417" y="43056"/>
                    <a:pt x="208" y="43052"/>
                    <a:pt x="0" y="43046"/>
                  </a:cubicBezTo>
                </a:path>
                <a:path w="22226" h="43056" stroke="0" extrusionOk="0">
                  <a:moveTo>
                    <a:pt x="3114" y="-1"/>
                  </a:moveTo>
                  <a:cubicBezTo>
                    <a:pt x="14007" y="1262"/>
                    <a:pt x="22226" y="10489"/>
                    <a:pt x="22226" y="21456"/>
                  </a:cubicBezTo>
                  <a:cubicBezTo>
                    <a:pt x="22226" y="33385"/>
                    <a:pt x="12555" y="43056"/>
                    <a:pt x="626" y="43056"/>
                  </a:cubicBezTo>
                  <a:cubicBezTo>
                    <a:pt x="417" y="43056"/>
                    <a:pt x="208" y="43052"/>
                    <a:pt x="0" y="43046"/>
                  </a:cubicBezTo>
                  <a:lnTo>
                    <a:pt x="626" y="21456"/>
                  </a:lnTo>
                  <a:lnTo>
                    <a:pt x="3114" y="-1"/>
                  </a:lnTo>
                  <a:close/>
                </a:path>
              </a:pathLst>
            </a:custGeom>
            <a:solidFill>
              <a:schemeClr val="folHlink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701" name="Line 67"/>
          <p:cNvSpPr>
            <a:spLocks noChangeShapeType="1"/>
          </p:cNvSpPr>
          <p:nvPr/>
        </p:nvSpPr>
        <p:spPr bwMode="auto">
          <a:xfrm flipV="1">
            <a:off x="4343400" y="3213100"/>
            <a:ext cx="1371600" cy="11509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2" name="Line 68"/>
          <p:cNvSpPr>
            <a:spLocks noChangeShapeType="1"/>
          </p:cNvSpPr>
          <p:nvPr/>
        </p:nvSpPr>
        <p:spPr bwMode="auto">
          <a:xfrm flipV="1">
            <a:off x="4597400" y="2795588"/>
            <a:ext cx="152400" cy="3810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3" name="Line 69"/>
          <p:cNvSpPr>
            <a:spLocks noChangeShapeType="1"/>
          </p:cNvSpPr>
          <p:nvPr/>
        </p:nvSpPr>
        <p:spPr bwMode="auto">
          <a:xfrm flipV="1">
            <a:off x="4406900" y="4113213"/>
            <a:ext cx="2679700" cy="3063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stealth" w="med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04" name="Rectangle 70"/>
          <p:cNvSpPr>
            <a:spLocks noChangeArrowheads="1"/>
          </p:cNvSpPr>
          <p:nvPr/>
        </p:nvSpPr>
        <p:spPr bwMode="auto">
          <a:xfrm>
            <a:off x="5287963" y="2835275"/>
            <a:ext cx="49212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R</a:t>
            </a:r>
            <a:r>
              <a:rPr lang="en-US" altLang="en-US" sz="1400" b="1" i="0" baseline="-25000"/>
              <a:t>1</a:t>
            </a:r>
          </a:p>
        </p:txBody>
      </p:sp>
      <p:sp>
        <p:nvSpPr>
          <p:cNvPr id="71705" name="Rectangle 71"/>
          <p:cNvSpPr>
            <a:spLocks noChangeArrowheads="1"/>
          </p:cNvSpPr>
          <p:nvPr/>
        </p:nvSpPr>
        <p:spPr bwMode="auto">
          <a:xfrm>
            <a:off x="5948363" y="3179763"/>
            <a:ext cx="4794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T</a:t>
            </a:r>
            <a:r>
              <a:rPr lang="en-US" altLang="en-US" sz="1400" b="1" i="0" baseline="-25000"/>
              <a:t>1</a:t>
            </a:r>
          </a:p>
        </p:txBody>
      </p:sp>
      <p:sp>
        <p:nvSpPr>
          <p:cNvPr id="71706" name="Rectangle 72"/>
          <p:cNvSpPr>
            <a:spLocks noChangeArrowheads="1"/>
          </p:cNvSpPr>
          <p:nvPr/>
        </p:nvSpPr>
        <p:spPr bwMode="auto">
          <a:xfrm>
            <a:off x="5643563" y="2354263"/>
            <a:ext cx="4921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R</a:t>
            </a:r>
            <a:r>
              <a:rPr lang="en-US" altLang="en-US" sz="1400" b="1" i="0" baseline="-25000"/>
              <a:t>2</a:t>
            </a:r>
          </a:p>
        </p:txBody>
      </p:sp>
      <p:sp>
        <p:nvSpPr>
          <p:cNvPr id="71707" name="Rectangle 73"/>
          <p:cNvSpPr>
            <a:spLocks noChangeArrowheads="1"/>
          </p:cNvSpPr>
          <p:nvPr/>
        </p:nvSpPr>
        <p:spPr bwMode="auto">
          <a:xfrm>
            <a:off x="7421563" y="4014788"/>
            <a:ext cx="4794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T</a:t>
            </a:r>
            <a:r>
              <a:rPr lang="en-US" altLang="en-US" sz="1400" b="1" i="0" baseline="-25000"/>
              <a:t>2</a:t>
            </a:r>
          </a:p>
        </p:txBody>
      </p:sp>
      <p:sp>
        <p:nvSpPr>
          <p:cNvPr id="71708" name="Rectangle 74"/>
          <p:cNvSpPr>
            <a:spLocks noChangeArrowheads="1"/>
          </p:cNvSpPr>
          <p:nvPr/>
        </p:nvSpPr>
        <p:spPr bwMode="auto">
          <a:xfrm>
            <a:off x="6354763" y="4311650"/>
            <a:ext cx="49212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R</a:t>
            </a:r>
            <a:r>
              <a:rPr lang="en-US" altLang="en-US" sz="1400" b="1" i="0" baseline="-25000"/>
              <a:t>3</a:t>
            </a:r>
          </a:p>
        </p:txBody>
      </p:sp>
      <p:sp>
        <p:nvSpPr>
          <p:cNvPr id="71709" name="Rectangle 75"/>
          <p:cNvSpPr>
            <a:spLocks noChangeArrowheads="1"/>
          </p:cNvSpPr>
          <p:nvPr/>
        </p:nvSpPr>
        <p:spPr bwMode="auto">
          <a:xfrm>
            <a:off x="4932363" y="3708400"/>
            <a:ext cx="47942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L</a:t>
            </a:r>
            <a:r>
              <a:rPr lang="en-US" altLang="en-US" sz="1400" b="1" i="0" baseline="-25000"/>
              <a:t>1</a:t>
            </a:r>
          </a:p>
        </p:txBody>
      </p:sp>
      <p:sp>
        <p:nvSpPr>
          <p:cNvPr id="71710" name="Rectangle 76"/>
          <p:cNvSpPr>
            <a:spLocks noChangeArrowheads="1"/>
          </p:cNvSpPr>
          <p:nvPr/>
        </p:nvSpPr>
        <p:spPr bwMode="auto">
          <a:xfrm>
            <a:off x="5808663" y="3921125"/>
            <a:ext cx="47942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L</a:t>
            </a:r>
            <a:r>
              <a:rPr lang="en-US" altLang="en-US" sz="1400" b="1" i="0" baseline="-25000"/>
              <a:t>3</a:t>
            </a:r>
          </a:p>
        </p:txBody>
      </p:sp>
      <p:sp>
        <p:nvSpPr>
          <p:cNvPr id="71711" name="Rectangle 77"/>
          <p:cNvSpPr>
            <a:spLocks noChangeArrowheads="1"/>
          </p:cNvSpPr>
          <p:nvPr/>
        </p:nvSpPr>
        <p:spPr bwMode="auto">
          <a:xfrm>
            <a:off x="4195763" y="2919413"/>
            <a:ext cx="4794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L</a:t>
            </a:r>
            <a:r>
              <a:rPr lang="en-US" altLang="en-US" sz="1400" b="1" i="0" baseline="-25000"/>
              <a:t>2</a:t>
            </a:r>
          </a:p>
        </p:txBody>
      </p:sp>
      <p:sp>
        <p:nvSpPr>
          <p:cNvPr id="71712" name="Line 79"/>
          <p:cNvSpPr>
            <a:spLocks noChangeShapeType="1"/>
          </p:cNvSpPr>
          <p:nvPr/>
        </p:nvSpPr>
        <p:spPr bwMode="auto">
          <a:xfrm>
            <a:off x="1873250" y="4602163"/>
            <a:ext cx="0" cy="904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3" name="Line 80"/>
          <p:cNvSpPr>
            <a:spLocks noChangeShapeType="1"/>
          </p:cNvSpPr>
          <p:nvPr/>
        </p:nvSpPr>
        <p:spPr bwMode="auto">
          <a:xfrm>
            <a:off x="1873250" y="5507038"/>
            <a:ext cx="685800" cy="500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4" name="Line 81"/>
          <p:cNvSpPr>
            <a:spLocks noChangeShapeType="1"/>
          </p:cNvSpPr>
          <p:nvPr/>
        </p:nvSpPr>
        <p:spPr bwMode="auto">
          <a:xfrm flipH="1">
            <a:off x="2139950" y="6007100"/>
            <a:ext cx="400050" cy="292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5" name="Line 82"/>
          <p:cNvSpPr>
            <a:spLocks noChangeShapeType="1"/>
          </p:cNvSpPr>
          <p:nvPr/>
        </p:nvSpPr>
        <p:spPr bwMode="auto">
          <a:xfrm>
            <a:off x="2540000" y="6007100"/>
            <a:ext cx="323850" cy="2365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6" name="Line 83"/>
          <p:cNvSpPr>
            <a:spLocks noChangeShapeType="1"/>
          </p:cNvSpPr>
          <p:nvPr/>
        </p:nvSpPr>
        <p:spPr bwMode="auto">
          <a:xfrm flipH="1">
            <a:off x="577850" y="5507038"/>
            <a:ext cx="1276350" cy="931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7" name="Oval 84"/>
          <p:cNvSpPr>
            <a:spLocks noChangeArrowheads="1"/>
          </p:cNvSpPr>
          <p:nvPr/>
        </p:nvSpPr>
        <p:spPr bwMode="auto">
          <a:xfrm>
            <a:off x="1760538" y="5429250"/>
            <a:ext cx="187325" cy="1365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18" name="Oval 85"/>
          <p:cNvSpPr>
            <a:spLocks noChangeArrowheads="1"/>
          </p:cNvSpPr>
          <p:nvPr/>
        </p:nvSpPr>
        <p:spPr bwMode="auto">
          <a:xfrm>
            <a:off x="2446338" y="5930900"/>
            <a:ext cx="187325" cy="13493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19" name="Oval 86"/>
          <p:cNvSpPr>
            <a:spLocks noChangeArrowheads="1"/>
          </p:cNvSpPr>
          <p:nvPr/>
        </p:nvSpPr>
        <p:spPr bwMode="auto">
          <a:xfrm>
            <a:off x="1062038" y="5948363"/>
            <a:ext cx="187325" cy="1365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1720" name="Line 87"/>
          <p:cNvSpPr>
            <a:spLocks noChangeShapeType="1"/>
          </p:cNvSpPr>
          <p:nvPr/>
        </p:nvSpPr>
        <p:spPr bwMode="auto">
          <a:xfrm>
            <a:off x="1943100" y="5497513"/>
            <a:ext cx="584200" cy="0"/>
          </a:xfrm>
          <a:prstGeom prst="line">
            <a:avLst/>
          </a:prstGeom>
          <a:noFill/>
          <a:ln w="12700">
            <a:solidFill>
              <a:srgbClr val="24248E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1" name="Line 88"/>
          <p:cNvSpPr>
            <a:spLocks noChangeShapeType="1"/>
          </p:cNvSpPr>
          <p:nvPr/>
        </p:nvSpPr>
        <p:spPr bwMode="auto">
          <a:xfrm>
            <a:off x="2679700" y="5997575"/>
            <a:ext cx="584200" cy="0"/>
          </a:xfrm>
          <a:prstGeom prst="line">
            <a:avLst/>
          </a:prstGeom>
          <a:noFill/>
          <a:ln w="12700">
            <a:solidFill>
              <a:srgbClr val="24248E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2" name="Line 89"/>
          <p:cNvSpPr>
            <a:spLocks noChangeShapeType="1"/>
          </p:cNvSpPr>
          <p:nvPr/>
        </p:nvSpPr>
        <p:spPr bwMode="auto">
          <a:xfrm>
            <a:off x="1257300" y="6035675"/>
            <a:ext cx="584200" cy="0"/>
          </a:xfrm>
          <a:prstGeom prst="line">
            <a:avLst/>
          </a:prstGeom>
          <a:noFill/>
          <a:ln w="12700">
            <a:solidFill>
              <a:srgbClr val="24248E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3" name="Rectangle 90"/>
          <p:cNvSpPr>
            <a:spLocks noChangeArrowheads="1"/>
          </p:cNvSpPr>
          <p:nvPr/>
        </p:nvSpPr>
        <p:spPr bwMode="auto">
          <a:xfrm>
            <a:off x="1128713" y="5461000"/>
            <a:ext cx="49212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R</a:t>
            </a:r>
            <a:r>
              <a:rPr lang="en-US" altLang="en-US" sz="1400" b="1" i="0" baseline="-25000"/>
              <a:t>1</a:t>
            </a:r>
          </a:p>
        </p:txBody>
      </p:sp>
      <p:sp>
        <p:nvSpPr>
          <p:cNvPr id="71724" name="Rectangle 91"/>
          <p:cNvSpPr>
            <a:spLocks noChangeArrowheads="1"/>
          </p:cNvSpPr>
          <p:nvPr/>
        </p:nvSpPr>
        <p:spPr bwMode="auto">
          <a:xfrm>
            <a:off x="474663" y="5967413"/>
            <a:ext cx="4921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R</a:t>
            </a:r>
            <a:r>
              <a:rPr lang="en-US" altLang="en-US" sz="1400" b="1" i="0" baseline="-25000"/>
              <a:t>2</a:t>
            </a:r>
          </a:p>
        </p:txBody>
      </p:sp>
      <p:sp>
        <p:nvSpPr>
          <p:cNvPr id="71725" name="Rectangle 92"/>
          <p:cNvSpPr>
            <a:spLocks noChangeArrowheads="1"/>
          </p:cNvSpPr>
          <p:nvPr/>
        </p:nvSpPr>
        <p:spPr bwMode="auto">
          <a:xfrm>
            <a:off x="2259013" y="5164138"/>
            <a:ext cx="4794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L</a:t>
            </a:r>
            <a:r>
              <a:rPr lang="en-US" altLang="en-US" sz="1400" b="1" i="0" baseline="-25000"/>
              <a:t>1</a:t>
            </a:r>
          </a:p>
        </p:txBody>
      </p:sp>
      <p:sp>
        <p:nvSpPr>
          <p:cNvPr id="71726" name="Rectangle 93"/>
          <p:cNvSpPr>
            <a:spLocks noChangeArrowheads="1"/>
          </p:cNvSpPr>
          <p:nvPr/>
        </p:nvSpPr>
        <p:spPr bwMode="auto">
          <a:xfrm>
            <a:off x="2963863" y="5697538"/>
            <a:ext cx="4794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L</a:t>
            </a:r>
            <a:r>
              <a:rPr lang="en-US" altLang="en-US" sz="1400" b="1" i="0" baseline="-25000"/>
              <a:t>3</a:t>
            </a:r>
          </a:p>
        </p:txBody>
      </p:sp>
      <p:sp>
        <p:nvSpPr>
          <p:cNvPr id="71727" name="Rectangle 94"/>
          <p:cNvSpPr>
            <a:spLocks noChangeArrowheads="1"/>
          </p:cNvSpPr>
          <p:nvPr/>
        </p:nvSpPr>
        <p:spPr bwMode="auto">
          <a:xfrm>
            <a:off x="1617663" y="5711825"/>
            <a:ext cx="47942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L</a:t>
            </a:r>
            <a:r>
              <a:rPr lang="en-US" altLang="en-US" sz="1400" b="1" i="0" baseline="-25000"/>
              <a:t>2</a:t>
            </a:r>
          </a:p>
        </p:txBody>
      </p:sp>
      <p:sp>
        <p:nvSpPr>
          <p:cNvPr id="71728" name="Rectangle 95"/>
          <p:cNvSpPr>
            <a:spLocks noChangeArrowheads="1"/>
          </p:cNvSpPr>
          <p:nvPr/>
        </p:nvSpPr>
        <p:spPr bwMode="auto">
          <a:xfrm>
            <a:off x="2112963" y="5554663"/>
            <a:ext cx="4794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T</a:t>
            </a:r>
            <a:r>
              <a:rPr lang="en-US" altLang="en-US" sz="1400" b="1" i="0" baseline="-25000"/>
              <a:t>1</a:t>
            </a:r>
          </a:p>
        </p:txBody>
      </p:sp>
      <p:sp>
        <p:nvSpPr>
          <p:cNvPr id="71729" name="Rectangle 96"/>
          <p:cNvSpPr>
            <a:spLocks noChangeArrowheads="1"/>
          </p:cNvSpPr>
          <p:nvPr/>
        </p:nvSpPr>
        <p:spPr bwMode="auto">
          <a:xfrm>
            <a:off x="2805113" y="6194425"/>
            <a:ext cx="47942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T</a:t>
            </a:r>
            <a:r>
              <a:rPr lang="en-US" altLang="en-US" sz="1400" b="1" i="0" baseline="-25000"/>
              <a:t>2</a:t>
            </a:r>
          </a:p>
        </p:txBody>
      </p:sp>
      <p:sp>
        <p:nvSpPr>
          <p:cNvPr id="71730" name="Rectangle 97"/>
          <p:cNvSpPr>
            <a:spLocks noChangeArrowheads="1"/>
          </p:cNvSpPr>
          <p:nvPr/>
        </p:nvSpPr>
        <p:spPr bwMode="auto">
          <a:xfrm>
            <a:off x="1700213" y="6283325"/>
            <a:ext cx="492125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R</a:t>
            </a:r>
            <a:r>
              <a:rPr lang="en-US" altLang="en-US" sz="1400" b="1" i="0" baseline="-25000"/>
              <a:t>3</a:t>
            </a: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>
              <a:lnSpc>
                <a:spcPct val="89000"/>
              </a:lnSpc>
            </a:pPr>
            <a:r>
              <a:rPr lang="en-US" altLang="en-US"/>
              <a:t>Resultado de curso</a:t>
            </a: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7232650" y="6435725"/>
            <a:ext cx="17653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t-BR" altLang="en-US" sz="1600" b="1" i="0">
                <a:latin typeface="Arial" charset="0"/>
              </a:rPr>
              <a:t>Alunos de CGI98</a:t>
            </a:r>
          </a:p>
        </p:txBody>
      </p:sp>
      <p:pic>
        <p:nvPicPr>
          <p:cNvPr id="72709" name="Picture 5" descr="pool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5" y="1593850"/>
            <a:ext cx="47625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>
          <a:xfrm>
            <a:off x="966788" y="430213"/>
            <a:ext cx="7159625" cy="592137"/>
          </a:xfrm>
          <a:noFill/>
        </p:spPr>
        <p:txBody>
          <a:bodyPr lIns="69850" tIns="33338" rIns="69850" bIns="33338" anchor="b"/>
          <a:lstStyle/>
          <a:p>
            <a:r>
              <a:rPr lang="en-US" altLang="en-US"/>
              <a:t>Algoritmo de traçado de raios</a:t>
            </a:r>
          </a:p>
        </p:txBody>
      </p:sp>
      <p:sp>
        <p:nvSpPr>
          <p:cNvPr id="73732" name="Rectangle 3"/>
          <p:cNvSpPr>
            <a:spLocks noChangeArrowheads="1"/>
          </p:cNvSpPr>
          <p:nvPr/>
        </p:nvSpPr>
        <p:spPr bwMode="auto">
          <a:xfrm>
            <a:off x="2814638" y="4078288"/>
            <a:ext cx="4916487" cy="223202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Color  trace (</a:t>
            </a:r>
            <a:r>
              <a:rPr lang="en-US" altLang="en-US" sz="1400" i="0"/>
              <a:t>Scene scene, Vector3d eye, Vector3d ray, int depth</a:t>
            </a:r>
            <a:r>
              <a:rPr lang="en-US" altLang="en-US" sz="1400" b="1" i="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 </a:t>
            </a:r>
            <a:r>
              <a:rPr lang="en-US" altLang="en-US" sz="1400"/>
              <a:t>determine a interseção mais próxima com um objeto</a:t>
            </a:r>
            <a:endParaRPr lang="en-US" altLang="en-US" sz="1400" b="1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/>
              <a:t> </a:t>
            </a:r>
            <a:r>
              <a:rPr lang="en-US" altLang="en-US" sz="1400" b="1" i="0"/>
              <a:t>if (</a:t>
            </a:r>
            <a:r>
              <a:rPr lang="en-US" altLang="en-US" sz="1400" i="0"/>
              <a:t>intercepta objeto</a:t>
            </a:r>
            <a:r>
              <a:rPr lang="en-US" altLang="en-US" sz="1400" b="1" i="0"/>
              <a:t>)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  </a:t>
            </a:r>
            <a:r>
              <a:rPr lang="en-US" altLang="en-US" sz="1400"/>
              <a:t>calcule a normal no ponto de interseção</a:t>
            </a:r>
            <a:endParaRPr lang="en-US" altLang="en-US" sz="1400" b="1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/>
              <a:t>  </a:t>
            </a:r>
            <a:r>
              <a:rPr lang="en-US" altLang="en-US" sz="1400" b="1" i="0"/>
              <a:t>return ( shade ( </a:t>
            </a:r>
            <a:r>
              <a:rPr lang="en-US" altLang="en-US" sz="1400" i="0"/>
              <a:t>scene, object, ray, point, normal, depth</a:t>
            </a:r>
            <a:r>
              <a:rPr lang="en-US" altLang="en-US" sz="1400" b="1" i="0"/>
              <a:t>))</a:t>
            </a:r>
            <a:r>
              <a:rPr lang="en-US" altLang="en-US" sz="1400" i="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/>
              <a:t>  </a:t>
            </a:r>
            <a:r>
              <a:rPr lang="en-US" altLang="en-US" sz="1400" b="1" i="0"/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 return </a:t>
            </a:r>
            <a:r>
              <a:rPr lang="en-US" altLang="en-US" sz="1400" i="0"/>
              <a:t>BACKGROUND;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} </a:t>
            </a:r>
          </a:p>
        </p:txBody>
      </p:sp>
      <p:sp>
        <p:nvSpPr>
          <p:cNvPr id="73733" name="Rectangle 4"/>
          <p:cNvSpPr>
            <a:spLocks noChangeArrowheads="1"/>
          </p:cNvSpPr>
          <p:nvPr/>
        </p:nvSpPr>
        <p:spPr bwMode="auto">
          <a:xfrm>
            <a:off x="465138" y="2184400"/>
            <a:ext cx="5265737" cy="15938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selecione o centro de projeção(eye) e uma janela no plano de projeção</a:t>
            </a:r>
            <a:endParaRPr lang="en-US" altLang="en-US" sz="1400" b="1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/>
              <a:t>for</a:t>
            </a:r>
            <a:r>
              <a:rPr lang="en-US" altLang="en-US" sz="1400" b="1" i="0"/>
              <a:t> (</a:t>
            </a:r>
            <a:r>
              <a:rPr lang="en-US" altLang="en-US" sz="1400" i="0"/>
              <a:t>cada </a:t>
            </a:r>
            <a:r>
              <a:rPr lang="en-US" altLang="en-US" sz="1400"/>
              <a:t>pixel</a:t>
            </a:r>
            <a:r>
              <a:rPr lang="en-US" altLang="en-US" sz="1400" i="0"/>
              <a:t> da tela</a:t>
            </a:r>
            <a:r>
              <a:rPr lang="en-US" altLang="en-US" sz="1400" b="1" i="0"/>
              <a:t>)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  </a:t>
            </a:r>
            <a:r>
              <a:rPr lang="en-US" altLang="en-US" sz="1400"/>
              <a:t>determine o raio </a:t>
            </a:r>
            <a:r>
              <a:rPr lang="en-US" altLang="en-US" sz="1400" i="0"/>
              <a:t>ray</a:t>
            </a:r>
            <a:r>
              <a:rPr lang="en-US" altLang="en-US" sz="1400"/>
              <a:t> que vai do centro de projeção ao pixel</a:t>
            </a:r>
            <a:r>
              <a:rPr lang="en-US" altLang="en-US" sz="1400" i="0"/>
              <a:t>;</a:t>
            </a:r>
            <a:endParaRPr lang="en-US" altLang="en-US" sz="1400" b="1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/>
              <a:t>  </a:t>
            </a:r>
            <a:r>
              <a:rPr lang="en-US" altLang="en-US" sz="1400" i="0"/>
              <a:t>pixel = </a:t>
            </a:r>
            <a:r>
              <a:rPr lang="en-US" altLang="en-US" sz="1400" b="1" i="0"/>
              <a:t>trace ( </a:t>
            </a:r>
            <a:r>
              <a:rPr lang="en-US" altLang="en-US" sz="1400" i="0"/>
              <a:t>ray, 1</a:t>
            </a:r>
            <a:r>
              <a:rPr lang="en-US" altLang="en-US" sz="1400" b="1" i="0"/>
              <a:t>)</a:t>
            </a:r>
            <a:r>
              <a:rPr lang="en-US" altLang="en-US" sz="1400" i="0"/>
              <a:t>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/>
              <a:t>  </a:t>
            </a:r>
            <a:r>
              <a:rPr lang="en-US" altLang="en-US" sz="1400" b="1" i="0"/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i="0"/>
              <a:t>} </a:t>
            </a: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806450" y="371475"/>
            <a:ext cx="7031038" cy="52387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Color  </a:t>
            </a:r>
            <a:r>
              <a:rPr lang="en-US" altLang="en-US" sz="1600" b="1" i="0"/>
              <a:t>shade</a:t>
            </a:r>
            <a:r>
              <a:rPr lang="en-US" altLang="en-US" sz="1600" i="0"/>
              <a:t> (Scene scene, Object object, Vector3D ray,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                                              Vector3D point, Vector3D normal,  int  depth)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color = </a:t>
            </a:r>
            <a:r>
              <a:rPr lang="en-US" altLang="en-US" sz="1600"/>
              <a:t>termo ambiente do material do objeto 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for (</a:t>
            </a:r>
            <a:r>
              <a:rPr lang="en-US" altLang="en-US" sz="1600"/>
              <a:t>cada luz</a:t>
            </a:r>
            <a:r>
              <a:rPr lang="en-US" altLang="en-US" sz="1600" i="0"/>
              <a:t>)</a:t>
            </a:r>
            <a:r>
              <a:rPr lang="en-US" altLang="en-US" sz="1600"/>
              <a:t> </a:t>
            </a:r>
            <a:r>
              <a:rPr lang="en-US" altLang="en-US" sz="1600" i="0"/>
              <a:t>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  </a:t>
            </a:r>
            <a:r>
              <a:rPr lang="en-US" altLang="en-US" sz="1600"/>
              <a:t>L</a:t>
            </a:r>
            <a:r>
              <a:rPr lang="en-US" altLang="en-US" sz="1600" i="0"/>
              <a:t> = </a:t>
            </a:r>
            <a:r>
              <a:rPr lang="en-US" altLang="en-US" sz="1600"/>
              <a:t>vetor unitário na direção de point  para a posição da luz;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   </a:t>
            </a:r>
            <a:r>
              <a:rPr lang="en-US" altLang="en-US" sz="1600" i="0"/>
              <a:t>if  (</a:t>
            </a:r>
            <a:r>
              <a:rPr lang="en-US" altLang="en-US" sz="1600"/>
              <a:t>L</a:t>
            </a:r>
            <a:r>
              <a:rPr lang="en-US" altLang="en-US" sz="1600" i="0"/>
              <a:t> • normal&gt;0) {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     if  (a luz não for bloqueada no ponto)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         color += componente difusa (</a:t>
            </a:r>
            <a:r>
              <a:rPr lang="en-US" altLang="en-US" sz="1600"/>
              <a:t>Eq.1</a:t>
            </a:r>
            <a:r>
              <a:rPr lang="en-US" altLang="en-US" sz="1600" i="0"/>
              <a:t>) + componente especular (</a:t>
            </a:r>
            <a:r>
              <a:rPr lang="en-US" altLang="en-US" sz="1600"/>
              <a:t>Eq.2</a:t>
            </a:r>
            <a:r>
              <a:rPr lang="en-US" altLang="en-US" sz="1600" i="0"/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   } 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if (depth &gt;= maxDepth)  return color;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if (</a:t>
            </a:r>
            <a:r>
              <a:rPr lang="en-US" altLang="en-US" sz="1600"/>
              <a:t>objeto é refletor</a:t>
            </a:r>
            <a:r>
              <a:rPr lang="en-US" altLang="en-US" sz="1600" i="0"/>
              <a:t>) {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   rRay = </a:t>
            </a:r>
            <a:r>
              <a:rPr lang="en-US" altLang="en-US" sz="1600"/>
              <a:t>raio na direção de reflexão;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   rColor = </a:t>
            </a:r>
            <a:r>
              <a:rPr lang="en-US" altLang="en-US" sz="1600" b="1" i="0"/>
              <a:t>trace</a:t>
            </a:r>
            <a:r>
              <a:rPr lang="en-US" altLang="en-US" sz="1600" i="0"/>
              <a:t>(scene, point, rRay, depth+1);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   </a:t>
            </a:r>
            <a:r>
              <a:rPr lang="en-US" altLang="en-US" sz="1600"/>
              <a:t>reduza </a:t>
            </a:r>
            <a:r>
              <a:rPr lang="en-US" altLang="en-US" sz="1600" i="0"/>
              <a:t>rColor</a:t>
            </a:r>
            <a:r>
              <a:rPr lang="en-US" altLang="en-US" sz="1600"/>
              <a:t> pelo coeficente de reflexão especular e some a </a:t>
            </a:r>
            <a:r>
              <a:rPr lang="en-US" altLang="en-US" sz="1600" i="0"/>
              <a:t>color; }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return color;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} </a:t>
            </a:r>
          </a:p>
        </p:txBody>
      </p:sp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Texturas</a:t>
            </a:r>
          </a:p>
        </p:txBody>
      </p:sp>
      <p:grpSp>
        <p:nvGrpSpPr>
          <p:cNvPr id="75780" name="Group 45"/>
          <p:cNvGrpSpPr>
            <a:grpSpLocks/>
          </p:cNvGrpSpPr>
          <p:nvPr/>
        </p:nvGrpSpPr>
        <p:grpSpPr bwMode="auto">
          <a:xfrm>
            <a:off x="274638" y="2322513"/>
            <a:ext cx="2446337" cy="2397125"/>
            <a:chOff x="173" y="1463"/>
            <a:chExt cx="1541" cy="1510"/>
          </a:xfrm>
        </p:grpSpPr>
        <p:pic>
          <p:nvPicPr>
            <p:cNvPr id="75800" name="Picture 19" descr="formica"/>
            <p:cNvPicPr preferRelativeResize="0"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" y="1821"/>
              <a:ext cx="941" cy="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801" name="Text Box 22"/>
            <p:cNvSpPr txBox="1">
              <a:spLocks noChangeArrowheads="1"/>
            </p:cNvSpPr>
            <p:nvPr/>
          </p:nvSpPr>
          <p:spPr bwMode="auto">
            <a:xfrm>
              <a:off x="1530" y="2701"/>
              <a:ext cx="18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75802" name="Text Box 23"/>
            <p:cNvSpPr txBox="1">
              <a:spLocks noChangeArrowheads="1"/>
            </p:cNvSpPr>
            <p:nvPr/>
          </p:nvSpPr>
          <p:spPr bwMode="auto">
            <a:xfrm>
              <a:off x="243" y="1463"/>
              <a:ext cx="173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v</a:t>
              </a:r>
            </a:p>
          </p:txBody>
        </p:sp>
        <p:sp>
          <p:nvSpPr>
            <p:cNvPr id="75803" name="Text Box 24"/>
            <p:cNvSpPr txBox="1">
              <a:spLocks noChangeArrowheads="1"/>
            </p:cNvSpPr>
            <p:nvPr/>
          </p:nvSpPr>
          <p:spPr bwMode="auto">
            <a:xfrm>
              <a:off x="1242" y="2713"/>
              <a:ext cx="28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0"/>
                <a:t>1.0</a:t>
              </a:r>
            </a:p>
          </p:txBody>
        </p:sp>
        <p:sp>
          <p:nvSpPr>
            <p:cNvPr id="75804" name="Text Box 25"/>
            <p:cNvSpPr txBox="1">
              <a:spLocks noChangeArrowheads="1"/>
            </p:cNvSpPr>
            <p:nvPr/>
          </p:nvSpPr>
          <p:spPr bwMode="auto">
            <a:xfrm>
              <a:off x="173" y="1736"/>
              <a:ext cx="28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0"/>
                <a:t>1.0</a:t>
              </a:r>
            </a:p>
          </p:txBody>
        </p:sp>
        <p:sp>
          <p:nvSpPr>
            <p:cNvPr id="75805" name="Text Box 26"/>
            <p:cNvSpPr txBox="1">
              <a:spLocks noChangeArrowheads="1"/>
            </p:cNvSpPr>
            <p:nvPr/>
          </p:nvSpPr>
          <p:spPr bwMode="auto">
            <a:xfrm>
              <a:off x="320" y="2716"/>
              <a:ext cx="16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0"/>
                <a:t>0</a:t>
              </a:r>
            </a:p>
          </p:txBody>
        </p:sp>
        <p:sp>
          <p:nvSpPr>
            <p:cNvPr id="75806" name="Line 27"/>
            <p:cNvSpPr>
              <a:spLocks noChangeShapeType="1"/>
            </p:cNvSpPr>
            <p:nvPr/>
          </p:nvSpPr>
          <p:spPr bwMode="auto">
            <a:xfrm>
              <a:off x="320" y="2754"/>
              <a:ext cx="13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5807" name="Line 28"/>
            <p:cNvSpPr>
              <a:spLocks noChangeShapeType="1"/>
            </p:cNvSpPr>
            <p:nvPr/>
          </p:nvSpPr>
          <p:spPr bwMode="auto">
            <a:xfrm flipV="1">
              <a:off x="461" y="1575"/>
              <a:ext cx="0" cy="12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5781" name="Group 46"/>
          <p:cNvGrpSpPr>
            <a:grpSpLocks/>
          </p:cNvGrpSpPr>
          <p:nvPr/>
        </p:nvGrpSpPr>
        <p:grpSpPr bwMode="auto">
          <a:xfrm>
            <a:off x="3306763" y="2322513"/>
            <a:ext cx="2446337" cy="2397125"/>
            <a:chOff x="2152" y="1463"/>
            <a:chExt cx="1541" cy="1510"/>
          </a:xfrm>
        </p:grpSpPr>
        <p:sp>
          <p:nvSpPr>
            <p:cNvPr id="75792" name="Rectangle 3" descr="Green marble"/>
            <p:cNvSpPr>
              <a:spLocks noChangeArrowheads="1"/>
            </p:cNvSpPr>
            <p:nvPr/>
          </p:nvSpPr>
          <p:spPr bwMode="auto">
            <a:xfrm>
              <a:off x="2445" y="1822"/>
              <a:ext cx="957" cy="933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5793" name="Text Box 30"/>
            <p:cNvSpPr txBox="1">
              <a:spLocks noChangeArrowheads="1"/>
            </p:cNvSpPr>
            <p:nvPr/>
          </p:nvSpPr>
          <p:spPr bwMode="auto">
            <a:xfrm>
              <a:off x="3509" y="2701"/>
              <a:ext cx="18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75794" name="Text Box 31"/>
            <p:cNvSpPr txBox="1">
              <a:spLocks noChangeArrowheads="1"/>
            </p:cNvSpPr>
            <p:nvPr/>
          </p:nvSpPr>
          <p:spPr bwMode="auto">
            <a:xfrm>
              <a:off x="3221" y="2713"/>
              <a:ext cx="28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0"/>
                <a:t>1.0</a:t>
              </a:r>
            </a:p>
          </p:txBody>
        </p:sp>
        <p:sp>
          <p:nvSpPr>
            <p:cNvPr id="75795" name="Text Box 32"/>
            <p:cNvSpPr txBox="1">
              <a:spLocks noChangeArrowheads="1"/>
            </p:cNvSpPr>
            <p:nvPr/>
          </p:nvSpPr>
          <p:spPr bwMode="auto">
            <a:xfrm>
              <a:off x="2152" y="1736"/>
              <a:ext cx="28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0"/>
                <a:t>1.0</a:t>
              </a:r>
            </a:p>
          </p:txBody>
        </p:sp>
        <p:sp>
          <p:nvSpPr>
            <p:cNvPr id="75796" name="Text Box 33"/>
            <p:cNvSpPr txBox="1">
              <a:spLocks noChangeArrowheads="1"/>
            </p:cNvSpPr>
            <p:nvPr/>
          </p:nvSpPr>
          <p:spPr bwMode="auto">
            <a:xfrm>
              <a:off x="2299" y="2716"/>
              <a:ext cx="16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0"/>
                <a:t>0</a:t>
              </a:r>
            </a:p>
          </p:txBody>
        </p:sp>
        <p:sp>
          <p:nvSpPr>
            <p:cNvPr id="75797" name="Line 34"/>
            <p:cNvSpPr>
              <a:spLocks noChangeShapeType="1"/>
            </p:cNvSpPr>
            <p:nvPr/>
          </p:nvSpPr>
          <p:spPr bwMode="auto">
            <a:xfrm>
              <a:off x="2299" y="2754"/>
              <a:ext cx="13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5798" name="Line 35"/>
            <p:cNvSpPr>
              <a:spLocks noChangeShapeType="1"/>
            </p:cNvSpPr>
            <p:nvPr/>
          </p:nvSpPr>
          <p:spPr bwMode="auto">
            <a:xfrm flipV="1">
              <a:off x="2440" y="1575"/>
              <a:ext cx="0" cy="12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5799" name="Text Box 43"/>
            <p:cNvSpPr txBox="1">
              <a:spLocks noChangeArrowheads="1"/>
            </p:cNvSpPr>
            <p:nvPr/>
          </p:nvSpPr>
          <p:spPr bwMode="auto">
            <a:xfrm>
              <a:off x="2198" y="1463"/>
              <a:ext cx="173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v</a:t>
              </a:r>
            </a:p>
          </p:txBody>
        </p:sp>
      </p:grpSp>
      <p:grpSp>
        <p:nvGrpSpPr>
          <p:cNvPr id="75782" name="Group 47"/>
          <p:cNvGrpSpPr>
            <a:grpSpLocks/>
          </p:cNvGrpSpPr>
          <p:nvPr/>
        </p:nvGrpSpPr>
        <p:grpSpPr bwMode="auto">
          <a:xfrm>
            <a:off x="6340475" y="2322513"/>
            <a:ext cx="2446338" cy="2397125"/>
            <a:chOff x="3994" y="1463"/>
            <a:chExt cx="1541" cy="1510"/>
          </a:xfrm>
        </p:grpSpPr>
        <p:sp>
          <p:nvSpPr>
            <p:cNvPr id="75784" name="Rectangle 4" descr="genericWall"/>
            <p:cNvSpPr>
              <a:spLocks noChangeArrowheads="1"/>
            </p:cNvSpPr>
            <p:nvPr/>
          </p:nvSpPr>
          <p:spPr bwMode="auto">
            <a:xfrm>
              <a:off x="4284" y="1798"/>
              <a:ext cx="957" cy="949"/>
            </a:xfrm>
            <a:prstGeom prst="rect">
              <a:avLst/>
            </a:prstGeom>
            <a:blipFill dpi="0" rotWithShape="1">
              <a:blip r:embed="rId5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5785" name="Text Box 37"/>
            <p:cNvSpPr txBox="1">
              <a:spLocks noChangeArrowheads="1"/>
            </p:cNvSpPr>
            <p:nvPr/>
          </p:nvSpPr>
          <p:spPr bwMode="auto">
            <a:xfrm>
              <a:off x="5351" y="2701"/>
              <a:ext cx="18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75786" name="Text Box 38"/>
            <p:cNvSpPr txBox="1">
              <a:spLocks noChangeArrowheads="1"/>
            </p:cNvSpPr>
            <p:nvPr/>
          </p:nvSpPr>
          <p:spPr bwMode="auto">
            <a:xfrm>
              <a:off x="5063" y="2713"/>
              <a:ext cx="28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0"/>
                <a:t>1.0</a:t>
              </a:r>
            </a:p>
          </p:txBody>
        </p:sp>
        <p:sp>
          <p:nvSpPr>
            <p:cNvPr id="75787" name="Text Box 39"/>
            <p:cNvSpPr txBox="1">
              <a:spLocks noChangeArrowheads="1"/>
            </p:cNvSpPr>
            <p:nvPr/>
          </p:nvSpPr>
          <p:spPr bwMode="auto">
            <a:xfrm>
              <a:off x="3994" y="1736"/>
              <a:ext cx="28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0"/>
                <a:t>1.0</a:t>
              </a:r>
            </a:p>
          </p:txBody>
        </p:sp>
        <p:sp>
          <p:nvSpPr>
            <p:cNvPr id="75788" name="Text Box 40"/>
            <p:cNvSpPr txBox="1">
              <a:spLocks noChangeArrowheads="1"/>
            </p:cNvSpPr>
            <p:nvPr/>
          </p:nvSpPr>
          <p:spPr bwMode="auto">
            <a:xfrm>
              <a:off x="4141" y="2716"/>
              <a:ext cx="16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 i="0"/>
                <a:t>0</a:t>
              </a:r>
            </a:p>
          </p:txBody>
        </p:sp>
        <p:sp>
          <p:nvSpPr>
            <p:cNvPr id="75789" name="Line 41"/>
            <p:cNvSpPr>
              <a:spLocks noChangeShapeType="1"/>
            </p:cNvSpPr>
            <p:nvPr/>
          </p:nvSpPr>
          <p:spPr bwMode="auto">
            <a:xfrm>
              <a:off x="4141" y="2754"/>
              <a:ext cx="132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5790" name="Line 42"/>
            <p:cNvSpPr>
              <a:spLocks noChangeShapeType="1"/>
            </p:cNvSpPr>
            <p:nvPr/>
          </p:nvSpPr>
          <p:spPr bwMode="auto">
            <a:xfrm flipV="1">
              <a:off x="4282" y="1575"/>
              <a:ext cx="0" cy="12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5791" name="Text Box 44"/>
            <p:cNvSpPr txBox="1">
              <a:spLocks noChangeArrowheads="1"/>
            </p:cNvSpPr>
            <p:nvPr/>
          </p:nvSpPr>
          <p:spPr bwMode="auto">
            <a:xfrm>
              <a:off x="4056" y="1463"/>
              <a:ext cx="173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v</a:t>
              </a:r>
            </a:p>
          </p:txBody>
        </p:sp>
      </p:grpSp>
      <p:sp>
        <p:nvSpPr>
          <p:cNvPr id="75783" name="Text Box 48"/>
          <p:cNvSpPr txBox="1">
            <a:spLocks noChangeArrowheads="1"/>
          </p:cNvSpPr>
          <p:nvPr/>
        </p:nvSpPr>
        <p:spPr bwMode="auto">
          <a:xfrm>
            <a:off x="728663" y="5151438"/>
            <a:ext cx="81311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Texturas 2D = Imagens onde o domínio é  u, v </a:t>
            </a:r>
            <a:r>
              <a:rPr lang="en-US" altLang="en-US" sz="2400" i="0">
                <a:sym typeface="Symbol" pitchFamily="18" charset="2"/>
              </a:rPr>
              <a:t>[0,1]</a:t>
            </a:r>
            <a:r>
              <a:rPr lang="en-US" altLang="en-US" sz="2400" i="0">
                <a:cs typeface="Times New Roman" pitchFamily="18" charset="0"/>
                <a:sym typeface="Symbol" pitchFamily="18" charset="2"/>
              </a:rPr>
              <a:t>×[0,1]  R</a:t>
            </a:r>
            <a:r>
              <a:rPr lang="en-US" altLang="en-US" sz="2400" i="0" baseline="30000">
                <a:cs typeface="Times New Roman" pitchFamily="18" charset="0"/>
                <a:sym typeface="Symbol" pitchFamily="18" charset="2"/>
              </a:rPr>
              <a:t>2</a:t>
            </a:r>
            <a:endParaRPr lang="en-US" altLang="en-US" sz="2400" i="0">
              <a:cs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680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Sistemas de coordenada de textura na caixa</a:t>
            </a:r>
          </a:p>
        </p:txBody>
      </p:sp>
      <p:sp>
        <p:nvSpPr>
          <p:cNvPr id="76804" name="AutoShape 5" descr="genericWall"/>
          <p:cNvSpPr>
            <a:spLocks noChangeArrowheads="1"/>
          </p:cNvSpPr>
          <p:nvPr/>
        </p:nvSpPr>
        <p:spPr bwMode="auto">
          <a:xfrm>
            <a:off x="1751013" y="2898775"/>
            <a:ext cx="3735387" cy="1106488"/>
          </a:xfrm>
          <a:prstGeom prst="cube">
            <a:avLst>
              <a:gd name="adj" fmla="val 54088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05" name="Line 6"/>
          <p:cNvSpPr>
            <a:spLocks noChangeShapeType="1"/>
          </p:cNvSpPr>
          <p:nvPr/>
        </p:nvSpPr>
        <p:spPr bwMode="auto">
          <a:xfrm>
            <a:off x="1738313" y="4005263"/>
            <a:ext cx="438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06" name="Line 7"/>
          <p:cNvSpPr>
            <a:spLocks noChangeShapeType="1"/>
          </p:cNvSpPr>
          <p:nvPr/>
        </p:nvSpPr>
        <p:spPr bwMode="auto">
          <a:xfrm flipV="1">
            <a:off x="1751013" y="3722688"/>
            <a:ext cx="0" cy="28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07" name="Text Box 8"/>
          <p:cNvSpPr txBox="1">
            <a:spLocks noChangeArrowheads="1"/>
          </p:cNvSpPr>
          <p:nvPr/>
        </p:nvSpPr>
        <p:spPr bwMode="auto">
          <a:xfrm>
            <a:off x="1863725" y="4014788"/>
            <a:ext cx="292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u</a:t>
            </a:r>
          </a:p>
        </p:txBody>
      </p:sp>
      <p:sp>
        <p:nvSpPr>
          <p:cNvPr id="76808" name="Text Box 9"/>
          <p:cNvSpPr txBox="1">
            <a:spLocks noChangeArrowheads="1"/>
          </p:cNvSpPr>
          <p:nvPr/>
        </p:nvSpPr>
        <p:spPr bwMode="auto">
          <a:xfrm>
            <a:off x="1400175" y="3551238"/>
            <a:ext cx="274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v</a:t>
            </a:r>
          </a:p>
        </p:txBody>
      </p:sp>
      <p:sp>
        <p:nvSpPr>
          <p:cNvPr id="76809" name="Line 10"/>
          <p:cNvSpPr>
            <a:spLocks noChangeShapeType="1"/>
          </p:cNvSpPr>
          <p:nvPr/>
        </p:nvSpPr>
        <p:spPr bwMode="auto">
          <a:xfrm flipV="1">
            <a:off x="5224463" y="3417888"/>
            <a:ext cx="257175" cy="244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10" name="Text Box 11"/>
          <p:cNvSpPr txBox="1">
            <a:spLocks noChangeArrowheads="1"/>
          </p:cNvSpPr>
          <p:nvPr/>
        </p:nvSpPr>
        <p:spPr bwMode="auto">
          <a:xfrm>
            <a:off x="5464175" y="2944813"/>
            <a:ext cx="292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u</a:t>
            </a:r>
          </a:p>
        </p:txBody>
      </p:sp>
      <p:sp>
        <p:nvSpPr>
          <p:cNvPr id="76811" name="Line 12"/>
          <p:cNvSpPr>
            <a:spLocks noChangeShapeType="1"/>
          </p:cNvSpPr>
          <p:nvPr/>
        </p:nvSpPr>
        <p:spPr bwMode="auto">
          <a:xfrm flipV="1">
            <a:off x="5481638" y="3122613"/>
            <a:ext cx="0" cy="28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12" name="Text Box 13"/>
          <p:cNvSpPr txBox="1">
            <a:spLocks noChangeArrowheads="1"/>
          </p:cNvSpPr>
          <p:nvPr/>
        </p:nvSpPr>
        <p:spPr bwMode="auto">
          <a:xfrm>
            <a:off x="5330825" y="3484563"/>
            <a:ext cx="274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v</a:t>
            </a:r>
          </a:p>
        </p:txBody>
      </p:sp>
      <p:sp>
        <p:nvSpPr>
          <p:cNvPr id="76813" name="Line 14"/>
          <p:cNvSpPr>
            <a:spLocks noChangeShapeType="1"/>
          </p:cNvSpPr>
          <p:nvPr/>
        </p:nvSpPr>
        <p:spPr bwMode="auto">
          <a:xfrm>
            <a:off x="2357438" y="2890838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14" name="Line 15"/>
          <p:cNvSpPr>
            <a:spLocks noChangeShapeType="1"/>
          </p:cNvSpPr>
          <p:nvPr/>
        </p:nvSpPr>
        <p:spPr bwMode="auto">
          <a:xfrm flipV="1">
            <a:off x="2085975" y="2887663"/>
            <a:ext cx="269875" cy="269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15" name="Line 16"/>
          <p:cNvSpPr>
            <a:spLocks noChangeShapeType="1"/>
          </p:cNvSpPr>
          <p:nvPr/>
        </p:nvSpPr>
        <p:spPr bwMode="auto">
          <a:xfrm flipV="1">
            <a:off x="1978025" y="4595813"/>
            <a:ext cx="0" cy="476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16" name="Line 17"/>
          <p:cNvSpPr>
            <a:spLocks noChangeShapeType="1"/>
          </p:cNvSpPr>
          <p:nvPr/>
        </p:nvSpPr>
        <p:spPr bwMode="auto">
          <a:xfrm>
            <a:off x="1920875" y="4995863"/>
            <a:ext cx="657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17" name="Line 19"/>
          <p:cNvSpPr>
            <a:spLocks noChangeShapeType="1"/>
          </p:cNvSpPr>
          <p:nvPr/>
        </p:nvSpPr>
        <p:spPr bwMode="auto">
          <a:xfrm flipH="1">
            <a:off x="1692275" y="4948238"/>
            <a:ext cx="333375" cy="333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18" name="Text Box 20"/>
          <p:cNvSpPr txBox="1">
            <a:spLocks noChangeArrowheads="1"/>
          </p:cNvSpPr>
          <p:nvPr/>
        </p:nvSpPr>
        <p:spPr bwMode="auto">
          <a:xfrm>
            <a:off x="2517775" y="5021263"/>
            <a:ext cx="274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x</a:t>
            </a:r>
          </a:p>
        </p:txBody>
      </p:sp>
      <p:sp>
        <p:nvSpPr>
          <p:cNvPr id="76819" name="Text Box 21"/>
          <p:cNvSpPr txBox="1">
            <a:spLocks noChangeArrowheads="1"/>
          </p:cNvSpPr>
          <p:nvPr/>
        </p:nvSpPr>
        <p:spPr bwMode="auto">
          <a:xfrm>
            <a:off x="1689100" y="4364038"/>
            <a:ext cx="274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</a:p>
        </p:txBody>
      </p:sp>
      <p:sp>
        <p:nvSpPr>
          <p:cNvPr id="76820" name="Text Box 22"/>
          <p:cNvSpPr txBox="1">
            <a:spLocks noChangeArrowheads="1"/>
          </p:cNvSpPr>
          <p:nvPr/>
        </p:nvSpPr>
        <p:spPr bwMode="auto">
          <a:xfrm>
            <a:off x="1422400" y="5106988"/>
            <a:ext cx="2587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z</a:t>
            </a:r>
          </a:p>
        </p:txBody>
      </p:sp>
      <p:sp>
        <p:nvSpPr>
          <p:cNvPr id="76821" name="Text Box 23"/>
          <p:cNvSpPr txBox="1">
            <a:spLocks noChangeArrowheads="1"/>
          </p:cNvSpPr>
          <p:nvPr/>
        </p:nvSpPr>
        <p:spPr bwMode="auto">
          <a:xfrm>
            <a:off x="1844675" y="2811463"/>
            <a:ext cx="292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u</a:t>
            </a:r>
          </a:p>
        </p:txBody>
      </p:sp>
      <p:sp>
        <p:nvSpPr>
          <p:cNvPr id="76822" name="Text Box 24"/>
          <p:cNvSpPr txBox="1">
            <a:spLocks noChangeArrowheads="1"/>
          </p:cNvSpPr>
          <p:nvPr/>
        </p:nvSpPr>
        <p:spPr bwMode="auto">
          <a:xfrm>
            <a:off x="2530475" y="2455863"/>
            <a:ext cx="274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v</a:t>
            </a:r>
          </a:p>
        </p:txBody>
      </p:sp>
      <p:sp>
        <p:nvSpPr>
          <p:cNvPr id="76823" name="Oval 25"/>
          <p:cNvSpPr>
            <a:spLocks noChangeArrowheads="1"/>
          </p:cNvSpPr>
          <p:nvPr/>
        </p:nvSpPr>
        <p:spPr bwMode="auto">
          <a:xfrm>
            <a:off x="1704975" y="395128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24" name="Oval 26"/>
          <p:cNvSpPr>
            <a:spLocks noChangeArrowheads="1"/>
          </p:cNvSpPr>
          <p:nvPr/>
        </p:nvSpPr>
        <p:spPr bwMode="auto">
          <a:xfrm>
            <a:off x="1943100" y="494188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25" name="Oval 27"/>
          <p:cNvSpPr>
            <a:spLocks noChangeArrowheads="1"/>
          </p:cNvSpPr>
          <p:nvPr/>
        </p:nvSpPr>
        <p:spPr bwMode="auto">
          <a:xfrm>
            <a:off x="5438775" y="336073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26" name="Oval 28"/>
          <p:cNvSpPr>
            <a:spLocks noChangeArrowheads="1"/>
          </p:cNvSpPr>
          <p:nvPr/>
        </p:nvSpPr>
        <p:spPr bwMode="auto">
          <a:xfrm>
            <a:off x="2295525" y="284638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27" name="Oval 29"/>
          <p:cNvSpPr>
            <a:spLocks noChangeArrowheads="1"/>
          </p:cNvSpPr>
          <p:nvPr/>
        </p:nvSpPr>
        <p:spPr bwMode="auto">
          <a:xfrm>
            <a:off x="4838700" y="3455988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76828" name="Text Box 30"/>
          <p:cNvSpPr txBox="1">
            <a:spLocks noChangeArrowheads="1"/>
          </p:cNvSpPr>
          <p:nvPr/>
        </p:nvSpPr>
        <p:spPr bwMode="auto">
          <a:xfrm>
            <a:off x="4384675" y="3132138"/>
            <a:ext cx="5778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(1,1)</a:t>
            </a:r>
          </a:p>
        </p:txBody>
      </p:sp>
      <p:sp>
        <p:nvSpPr>
          <p:cNvPr id="76829" name="Text Box 31"/>
          <p:cNvSpPr txBox="1">
            <a:spLocks noChangeArrowheads="1"/>
          </p:cNvSpPr>
          <p:nvPr/>
        </p:nvSpPr>
        <p:spPr bwMode="auto">
          <a:xfrm>
            <a:off x="5461000" y="3332163"/>
            <a:ext cx="5778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(0,0)</a:t>
            </a:r>
          </a:p>
        </p:txBody>
      </p:sp>
      <p:sp>
        <p:nvSpPr>
          <p:cNvPr id="76830" name="Text Box 32"/>
          <p:cNvSpPr txBox="1">
            <a:spLocks noChangeArrowheads="1"/>
          </p:cNvSpPr>
          <p:nvPr/>
        </p:nvSpPr>
        <p:spPr bwMode="auto">
          <a:xfrm>
            <a:off x="1270000" y="3979863"/>
            <a:ext cx="5778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(0,0)</a:t>
            </a:r>
          </a:p>
        </p:txBody>
      </p:sp>
      <p:sp>
        <p:nvSpPr>
          <p:cNvPr id="76831" name="Text Box 33"/>
          <p:cNvSpPr txBox="1">
            <a:spLocks noChangeArrowheads="1"/>
          </p:cNvSpPr>
          <p:nvPr/>
        </p:nvSpPr>
        <p:spPr bwMode="auto">
          <a:xfrm>
            <a:off x="1860550" y="2503488"/>
            <a:ext cx="5778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(0,0)</a:t>
            </a:r>
          </a:p>
        </p:txBody>
      </p:sp>
      <p:sp>
        <p:nvSpPr>
          <p:cNvPr id="76832" name="Freeform 35"/>
          <p:cNvSpPr>
            <a:spLocks/>
          </p:cNvSpPr>
          <p:nvPr/>
        </p:nvSpPr>
        <p:spPr bwMode="auto">
          <a:xfrm>
            <a:off x="5345113" y="2498725"/>
            <a:ext cx="1196975" cy="657225"/>
          </a:xfrm>
          <a:custGeom>
            <a:avLst/>
            <a:gdLst>
              <a:gd name="T0" fmla="*/ 2147483647 w 754"/>
              <a:gd name="T1" fmla="*/ 0 h 763"/>
              <a:gd name="T2" fmla="*/ 2147483647 w 754"/>
              <a:gd name="T3" fmla="*/ 2147483647 h 763"/>
              <a:gd name="T4" fmla="*/ 2147483647 w 754"/>
              <a:gd name="T5" fmla="*/ 2147483647 h 763"/>
              <a:gd name="T6" fmla="*/ 0 w 754"/>
              <a:gd name="T7" fmla="*/ 2147483647 h 763"/>
              <a:gd name="T8" fmla="*/ 0 60000 65536"/>
              <a:gd name="T9" fmla="*/ 0 60000 65536"/>
              <a:gd name="T10" fmla="*/ 0 60000 65536"/>
              <a:gd name="T11" fmla="*/ 0 60000 65536"/>
              <a:gd name="T12" fmla="*/ 0 w 754"/>
              <a:gd name="T13" fmla="*/ 0 h 763"/>
              <a:gd name="T14" fmla="*/ 754 w 754"/>
              <a:gd name="T15" fmla="*/ 763 h 7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54" h="763">
                <a:moveTo>
                  <a:pt x="697" y="0"/>
                </a:moveTo>
                <a:lnTo>
                  <a:pt x="357" y="276"/>
                </a:lnTo>
                <a:lnTo>
                  <a:pt x="754" y="284"/>
                </a:lnTo>
                <a:lnTo>
                  <a:pt x="0" y="763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6833" name="Text Box 36"/>
          <p:cNvSpPr txBox="1">
            <a:spLocks noChangeArrowheads="1"/>
          </p:cNvSpPr>
          <p:nvPr/>
        </p:nvSpPr>
        <p:spPr bwMode="auto">
          <a:xfrm>
            <a:off x="6562725" y="2119313"/>
            <a:ext cx="1536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face x=x</a:t>
            </a:r>
            <a:r>
              <a:rPr lang="en-US" altLang="en-US" sz="2400" baseline="-25000"/>
              <a:t>max</a:t>
            </a:r>
            <a:endParaRPr lang="en-US" altLang="en-US" sz="2400"/>
          </a:p>
        </p:txBody>
      </p:sp>
      <p:graphicFrame>
        <p:nvGraphicFramePr>
          <p:cNvPr id="76834" name="Object 37"/>
          <p:cNvGraphicFramePr>
            <a:graphicFrameLocks noChangeAspect="1"/>
          </p:cNvGraphicFramePr>
          <p:nvPr/>
        </p:nvGraphicFramePr>
        <p:xfrm>
          <a:off x="6488113" y="2943225"/>
          <a:ext cx="172085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6" name="Equation" r:id="rId5" imgW="939392" imgH="431613" progId="Equation.3">
                  <p:embed/>
                </p:oleObj>
              </mc:Choice>
              <mc:Fallback>
                <p:oleObj name="Equation" r:id="rId5" imgW="939392" imgH="431613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8113" y="2943225"/>
                        <a:ext cx="172085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35" name="Object 38"/>
          <p:cNvGraphicFramePr>
            <a:graphicFrameLocks noChangeAspect="1"/>
          </p:cNvGraphicFramePr>
          <p:nvPr/>
        </p:nvGraphicFramePr>
        <p:xfrm>
          <a:off x="6521450" y="3998913"/>
          <a:ext cx="16510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57" name="Equation" r:id="rId7" imgW="901309" imgH="431613" progId="Equation.3">
                  <p:embed/>
                </p:oleObj>
              </mc:Choice>
              <mc:Fallback>
                <p:oleObj name="Equation" r:id="rId7" imgW="901309" imgH="431613" progId="Equation.3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1450" y="3998913"/>
                        <a:ext cx="165100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Sistema de coordenada de textura na esfera</a:t>
            </a:r>
          </a:p>
        </p:txBody>
      </p:sp>
      <p:sp>
        <p:nvSpPr>
          <p:cNvPr id="77828" name="Line 3"/>
          <p:cNvSpPr>
            <a:spLocks noChangeShapeType="1"/>
          </p:cNvSpPr>
          <p:nvPr/>
        </p:nvSpPr>
        <p:spPr bwMode="auto">
          <a:xfrm flipH="1">
            <a:off x="762000" y="3424238"/>
            <a:ext cx="736600" cy="1058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29" name="Line 4"/>
          <p:cNvSpPr>
            <a:spLocks noChangeShapeType="1"/>
          </p:cNvSpPr>
          <p:nvPr/>
        </p:nvSpPr>
        <p:spPr bwMode="auto">
          <a:xfrm>
            <a:off x="1176338" y="3552825"/>
            <a:ext cx="17176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30" name="Line 5"/>
          <p:cNvSpPr>
            <a:spLocks noChangeShapeType="1"/>
          </p:cNvSpPr>
          <p:nvPr/>
        </p:nvSpPr>
        <p:spPr bwMode="auto">
          <a:xfrm flipV="1">
            <a:off x="1408113" y="1797050"/>
            <a:ext cx="0" cy="1897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31" name="Text Box 6"/>
          <p:cNvSpPr txBox="1">
            <a:spLocks noChangeArrowheads="1"/>
          </p:cNvSpPr>
          <p:nvPr/>
        </p:nvSpPr>
        <p:spPr bwMode="auto">
          <a:xfrm>
            <a:off x="473075" y="4354513"/>
            <a:ext cx="3175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/>
              <a:t>x</a:t>
            </a:r>
            <a:endParaRPr lang="en-US" altLang="en-US" sz="1600" b="1">
              <a:latin typeface="Arial" charset="0"/>
            </a:endParaRPr>
          </a:p>
        </p:txBody>
      </p:sp>
      <p:sp>
        <p:nvSpPr>
          <p:cNvPr id="77832" name="Text Box 7"/>
          <p:cNvSpPr txBox="1">
            <a:spLocks noChangeArrowheads="1"/>
          </p:cNvSpPr>
          <p:nvPr/>
        </p:nvSpPr>
        <p:spPr bwMode="auto">
          <a:xfrm>
            <a:off x="2705100" y="3438525"/>
            <a:ext cx="296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/>
              <a:t>y</a:t>
            </a:r>
            <a:endParaRPr lang="en-US" altLang="en-US" sz="1600" b="1">
              <a:latin typeface="Arial" charset="0"/>
            </a:endParaRPr>
          </a:p>
        </p:txBody>
      </p:sp>
      <p:sp>
        <p:nvSpPr>
          <p:cNvPr id="77833" name="Text Box 8"/>
          <p:cNvSpPr txBox="1">
            <a:spLocks noChangeArrowheads="1"/>
          </p:cNvSpPr>
          <p:nvPr/>
        </p:nvSpPr>
        <p:spPr bwMode="auto">
          <a:xfrm>
            <a:off x="1087438" y="1603375"/>
            <a:ext cx="27781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/>
              <a:t>z</a:t>
            </a:r>
            <a:endParaRPr lang="en-US" altLang="en-US" sz="1600" b="1">
              <a:latin typeface="Arial" charset="0"/>
            </a:endParaRPr>
          </a:p>
        </p:txBody>
      </p:sp>
      <p:sp>
        <p:nvSpPr>
          <p:cNvPr id="77834" name="Line 9"/>
          <p:cNvSpPr>
            <a:spLocks noChangeShapeType="1"/>
          </p:cNvSpPr>
          <p:nvPr/>
        </p:nvSpPr>
        <p:spPr bwMode="auto">
          <a:xfrm flipV="1">
            <a:off x="1420813" y="2778125"/>
            <a:ext cx="774700" cy="774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35" name="Line 10"/>
          <p:cNvSpPr>
            <a:spLocks noChangeShapeType="1"/>
          </p:cNvSpPr>
          <p:nvPr/>
        </p:nvSpPr>
        <p:spPr bwMode="auto">
          <a:xfrm>
            <a:off x="2197100" y="2778125"/>
            <a:ext cx="0" cy="1484313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36" name="Line 11"/>
          <p:cNvSpPr>
            <a:spLocks noChangeShapeType="1"/>
          </p:cNvSpPr>
          <p:nvPr/>
        </p:nvSpPr>
        <p:spPr bwMode="auto">
          <a:xfrm>
            <a:off x="1420813" y="3565525"/>
            <a:ext cx="776287" cy="696913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37" name="Line 12"/>
          <p:cNvSpPr>
            <a:spLocks noChangeShapeType="1"/>
          </p:cNvSpPr>
          <p:nvPr/>
        </p:nvSpPr>
        <p:spPr bwMode="auto">
          <a:xfrm>
            <a:off x="1420813" y="2081213"/>
            <a:ext cx="776287" cy="696912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38" name="Line 13"/>
          <p:cNvSpPr>
            <a:spLocks noChangeShapeType="1"/>
          </p:cNvSpPr>
          <p:nvPr/>
        </p:nvSpPr>
        <p:spPr bwMode="auto">
          <a:xfrm flipH="1">
            <a:off x="942975" y="4249738"/>
            <a:ext cx="1239838" cy="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39" name="Freeform 14"/>
          <p:cNvSpPr>
            <a:spLocks/>
          </p:cNvSpPr>
          <p:nvPr/>
        </p:nvSpPr>
        <p:spPr bwMode="auto">
          <a:xfrm>
            <a:off x="1420813" y="2959100"/>
            <a:ext cx="311150" cy="271463"/>
          </a:xfrm>
          <a:custGeom>
            <a:avLst/>
            <a:gdLst>
              <a:gd name="T0" fmla="*/ 0 w 196"/>
              <a:gd name="T1" fmla="*/ 0 h 171"/>
              <a:gd name="T2" fmla="*/ 2147483647 w 196"/>
              <a:gd name="T3" fmla="*/ 2147483647 h 171"/>
              <a:gd name="T4" fmla="*/ 2147483647 w 196"/>
              <a:gd name="T5" fmla="*/ 2147483647 h 171"/>
              <a:gd name="T6" fmla="*/ 0 60000 65536"/>
              <a:gd name="T7" fmla="*/ 0 60000 65536"/>
              <a:gd name="T8" fmla="*/ 0 60000 65536"/>
              <a:gd name="T9" fmla="*/ 0 w 196"/>
              <a:gd name="T10" fmla="*/ 0 h 171"/>
              <a:gd name="T11" fmla="*/ 196 w 196"/>
              <a:gd name="T12" fmla="*/ 171 h 1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" h="171">
                <a:moveTo>
                  <a:pt x="0" y="0"/>
                </a:moveTo>
                <a:cubicBezTo>
                  <a:pt x="53" y="1"/>
                  <a:pt x="106" y="3"/>
                  <a:pt x="139" y="32"/>
                </a:cubicBezTo>
                <a:cubicBezTo>
                  <a:pt x="172" y="61"/>
                  <a:pt x="184" y="116"/>
                  <a:pt x="196" y="171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40" name="Freeform 15"/>
          <p:cNvSpPr>
            <a:spLocks/>
          </p:cNvSpPr>
          <p:nvPr/>
        </p:nvSpPr>
        <p:spPr bwMode="auto">
          <a:xfrm>
            <a:off x="1239838" y="3811588"/>
            <a:ext cx="427037" cy="58737"/>
          </a:xfrm>
          <a:custGeom>
            <a:avLst/>
            <a:gdLst>
              <a:gd name="T0" fmla="*/ 0 w 269"/>
              <a:gd name="T1" fmla="*/ 2147483647 h 37"/>
              <a:gd name="T2" fmla="*/ 2147483647 w 269"/>
              <a:gd name="T3" fmla="*/ 2147483647 h 37"/>
              <a:gd name="T4" fmla="*/ 2147483647 w 269"/>
              <a:gd name="T5" fmla="*/ 2147483647 h 37"/>
              <a:gd name="T6" fmla="*/ 2147483647 w 269"/>
              <a:gd name="T7" fmla="*/ 0 h 37"/>
              <a:gd name="T8" fmla="*/ 0 60000 65536"/>
              <a:gd name="T9" fmla="*/ 0 60000 65536"/>
              <a:gd name="T10" fmla="*/ 0 60000 65536"/>
              <a:gd name="T11" fmla="*/ 0 60000 65536"/>
              <a:gd name="T12" fmla="*/ 0 w 269"/>
              <a:gd name="T13" fmla="*/ 0 h 37"/>
              <a:gd name="T14" fmla="*/ 269 w 269"/>
              <a:gd name="T15" fmla="*/ 37 h 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9" h="37">
                <a:moveTo>
                  <a:pt x="0" y="8"/>
                </a:moveTo>
                <a:cubicBezTo>
                  <a:pt x="30" y="18"/>
                  <a:pt x="64" y="28"/>
                  <a:pt x="98" y="32"/>
                </a:cubicBezTo>
                <a:cubicBezTo>
                  <a:pt x="132" y="36"/>
                  <a:pt x="176" y="37"/>
                  <a:pt x="204" y="32"/>
                </a:cubicBezTo>
                <a:cubicBezTo>
                  <a:pt x="232" y="27"/>
                  <a:pt x="256" y="7"/>
                  <a:pt x="269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41" name="Text Box 16"/>
          <p:cNvSpPr txBox="1">
            <a:spLocks noChangeArrowheads="1"/>
          </p:cNvSpPr>
          <p:nvPr/>
        </p:nvSpPr>
        <p:spPr bwMode="auto">
          <a:xfrm>
            <a:off x="1390650" y="2563813"/>
            <a:ext cx="298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charset="0"/>
                <a:sym typeface="Symbol" pitchFamily="18" charset="2"/>
              </a:rPr>
              <a:t></a:t>
            </a:r>
            <a:endParaRPr lang="en-US" altLang="en-US" sz="2400">
              <a:latin typeface="Arial" charset="0"/>
            </a:endParaRPr>
          </a:p>
        </p:txBody>
      </p:sp>
      <p:sp>
        <p:nvSpPr>
          <p:cNvPr id="77842" name="Text Box 17"/>
          <p:cNvSpPr txBox="1">
            <a:spLocks noChangeArrowheads="1"/>
          </p:cNvSpPr>
          <p:nvPr/>
        </p:nvSpPr>
        <p:spPr bwMode="auto">
          <a:xfrm>
            <a:off x="1365250" y="3805238"/>
            <a:ext cx="298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charset="0"/>
                <a:sym typeface="Symbol" pitchFamily="18" charset="2"/>
              </a:rPr>
              <a:t></a:t>
            </a:r>
            <a:endParaRPr lang="en-US" altLang="en-US" sz="2400">
              <a:latin typeface="Arial" charset="0"/>
            </a:endParaRPr>
          </a:p>
        </p:txBody>
      </p:sp>
      <p:graphicFrame>
        <p:nvGraphicFramePr>
          <p:cNvPr id="77843" name="Object 18"/>
          <p:cNvGraphicFramePr>
            <a:graphicFrameLocks noChangeAspect="1"/>
          </p:cNvGraphicFramePr>
          <p:nvPr/>
        </p:nvGraphicFramePr>
        <p:xfrm>
          <a:off x="3279775" y="1641475"/>
          <a:ext cx="2065338" cy="13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7" name="Equation" r:id="rId4" imgW="1028700" imgH="660400" progId="Equation.3">
                  <p:embed/>
                </p:oleObj>
              </mc:Choice>
              <mc:Fallback>
                <p:oleObj name="Equation" r:id="rId4" imgW="1028700" imgH="660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9775" y="1641475"/>
                        <a:ext cx="2065338" cy="1325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2387" name="Object 19"/>
          <p:cNvGraphicFramePr>
            <a:graphicFrameLocks noChangeAspect="1"/>
          </p:cNvGraphicFramePr>
          <p:nvPr/>
        </p:nvGraphicFramePr>
        <p:xfrm>
          <a:off x="3294063" y="3359150"/>
          <a:ext cx="2166937" cy="1325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8" name="Equation" r:id="rId6" imgW="1079032" imgH="660113" progId="Equation.3">
                  <p:embed/>
                </p:oleObj>
              </mc:Choice>
              <mc:Fallback>
                <p:oleObj name="Equation" r:id="rId6" imgW="1079032" imgH="660113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4063" y="3359150"/>
                        <a:ext cx="2166937" cy="1325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7845" name="Group 20"/>
          <p:cNvGrpSpPr>
            <a:grpSpLocks noChangeAspect="1"/>
          </p:cNvGrpSpPr>
          <p:nvPr/>
        </p:nvGrpSpPr>
        <p:grpSpPr bwMode="auto">
          <a:xfrm>
            <a:off x="6224588" y="3998913"/>
            <a:ext cx="2286000" cy="2286000"/>
            <a:chOff x="864" y="192"/>
            <a:chExt cx="3599" cy="3600"/>
          </a:xfrm>
        </p:grpSpPr>
        <p:sp>
          <p:nvSpPr>
            <p:cNvPr id="77854" name="Rectangle 21"/>
            <p:cNvSpPr>
              <a:spLocks noChangeAspect="1" noChangeArrowheads="1"/>
            </p:cNvSpPr>
            <p:nvPr/>
          </p:nvSpPr>
          <p:spPr bwMode="auto">
            <a:xfrm>
              <a:off x="864" y="192"/>
              <a:ext cx="3599" cy="3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7855" name="Oval 22"/>
            <p:cNvSpPr>
              <a:spLocks noChangeAspect="1" noChangeArrowheads="1"/>
            </p:cNvSpPr>
            <p:nvPr/>
          </p:nvSpPr>
          <p:spPr bwMode="auto">
            <a:xfrm>
              <a:off x="1848" y="1176"/>
              <a:ext cx="1632" cy="1632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42391" name="AutoShape 23"/>
            <p:cNvSpPr>
              <a:spLocks noChangeAspect="1" noChangeArrowheads="1"/>
            </p:cNvSpPr>
            <p:nvPr/>
          </p:nvSpPr>
          <p:spPr bwMode="auto">
            <a:xfrm>
              <a:off x="2041" y="1399"/>
              <a:ext cx="1247" cy="1185"/>
            </a:xfrm>
            <a:prstGeom prst="star5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442393" name="Picture 25" descr="bol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641475"/>
            <a:ext cx="1763713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2394" name="Object 26"/>
          <p:cNvGraphicFramePr>
            <a:graphicFrameLocks noChangeAspect="1"/>
          </p:cNvGraphicFramePr>
          <p:nvPr/>
        </p:nvGraphicFramePr>
        <p:xfrm>
          <a:off x="1154113" y="5100638"/>
          <a:ext cx="1346200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99" name="Equation" r:id="rId9" imgW="672808" imgH="634725" progId="Equation.3">
                  <p:embed/>
                </p:oleObj>
              </mc:Choice>
              <mc:Fallback>
                <p:oleObj name="Equation" r:id="rId9" imgW="672808" imgH="634725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4113" y="5100638"/>
                        <a:ext cx="1346200" cy="1266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2395" name="Object 27"/>
          <p:cNvGraphicFramePr>
            <a:graphicFrameLocks noChangeAspect="1"/>
          </p:cNvGraphicFramePr>
          <p:nvPr/>
        </p:nvGraphicFramePr>
        <p:xfrm>
          <a:off x="3868738" y="5589588"/>
          <a:ext cx="15176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00" name="Equation" r:id="rId11" imgW="761669" imgH="431613" progId="Equation.3">
                  <p:embed/>
                </p:oleObj>
              </mc:Choice>
              <mc:Fallback>
                <p:oleObj name="Equation" r:id="rId11" imgW="761669" imgH="431613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8738" y="5589588"/>
                        <a:ext cx="151765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9" name="Line 28"/>
          <p:cNvSpPr>
            <a:spLocks noChangeShapeType="1"/>
          </p:cNvSpPr>
          <p:nvPr/>
        </p:nvSpPr>
        <p:spPr bwMode="auto">
          <a:xfrm>
            <a:off x="6148388" y="6289675"/>
            <a:ext cx="2686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50" name="Line 29"/>
          <p:cNvSpPr>
            <a:spLocks noChangeShapeType="1"/>
          </p:cNvSpPr>
          <p:nvPr/>
        </p:nvSpPr>
        <p:spPr bwMode="auto">
          <a:xfrm flipV="1">
            <a:off x="6226175" y="3771900"/>
            <a:ext cx="0" cy="26082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7851" name="Text Box 30"/>
          <p:cNvSpPr txBox="1">
            <a:spLocks noChangeArrowheads="1"/>
          </p:cNvSpPr>
          <p:nvPr/>
        </p:nvSpPr>
        <p:spPr bwMode="auto">
          <a:xfrm>
            <a:off x="5830888" y="3775075"/>
            <a:ext cx="2238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</a:p>
        </p:txBody>
      </p:sp>
      <p:sp>
        <p:nvSpPr>
          <p:cNvPr id="77852" name="Text Box 31"/>
          <p:cNvSpPr txBox="1">
            <a:spLocks noChangeArrowheads="1"/>
          </p:cNvSpPr>
          <p:nvPr/>
        </p:nvSpPr>
        <p:spPr bwMode="auto">
          <a:xfrm>
            <a:off x="8543925" y="6254750"/>
            <a:ext cx="2238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j</a:t>
            </a:r>
          </a:p>
        </p:txBody>
      </p:sp>
      <p:sp>
        <p:nvSpPr>
          <p:cNvPr id="77853" name="Text Box 33"/>
          <p:cNvSpPr txBox="1">
            <a:spLocks noChangeArrowheads="1"/>
          </p:cNvSpPr>
          <p:nvPr/>
        </p:nvSpPr>
        <p:spPr bwMode="auto">
          <a:xfrm>
            <a:off x="1784350" y="3067050"/>
            <a:ext cx="3063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ym typeface="Symbol" pitchFamily="18" charset="2"/>
              </a:rPr>
              <a:t>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xfrm>
            <a:off x="376238" y="0"/>
            <a:ext cx="8480425" cy="1143000"/>
          </a:xfrm>
        </p:spPr>
        <p:txBody>
          <a:bodyPr/>
          <a:lstStyle/>
          <a:p>
            <a:r>
              <a:rPr lang="en-US" altLang="en-US"/>
              <a:t>Sistema de coordenada de textura no triângulo</a:t>
            </a:r>
          </a:p>
        </p:txBody>
      </p:sp>
      <p:grpSp>
        <p:nvGrpSpPr>
          <p:cNvPr id="2" name="Group 86"/>
          <p:cNvGrpSpPr>
            <a:grpSpLocks/>
          </p:cNvGrpSpPr>
          <p:nvPr/>
        </p:nvGrpSpPr>
        <p:grpSpPr bwMode="auto">
          <a:xfrm>
            <a:off x="5634038" y="2278063"/>
            <a:ext cx="3044825" cy="2940050"/>
            <a:chOff x="3549" y="1435"/>
            <a:chExt cx="1918" cy="1852"/>
          </a:xfrm>
        </p:grpSpPr>
        <p:graphicFrame>
          <p:nvGraphicFramePr>
            <p:cNvPr id="78881" name="Object 71"/>
            <p:cNvGraphicFramePr>
              <a:graphicFrameLocks noChangeAspect="1"/>
            </p:cNvGraphicFramePr>
            <p:nvPr/>
          </p:nvGraphicFramePr>
          <p:xfrm>
            <a:off x="3549" y="1774"/>
            <a:ext cx="1577" cy="1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03" name="Image" r:id="rId4" imgW="2503353" imgH="2401694" progId="Photoshop.Image.5">
                    <p:embed/>
                  </p:oleObj>
                </mc:Choice>
                <mc:Fallback>
                  <p:oleObj name="Image" r:id="rId4" imgW="2503353" imgH="2401694" progId="Photoshop.Image.5">
                    <p:embed/>
                    <p:pic>
                      <p:nvPicPr>
                        <p:cNvPr id="0" name="Object 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9" y="1774"/>
                          <a:ext cx="1577" cy="1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82" name="Freeform 77"/>
            <p:cNvSpPr>
              <a:spLocks/>
            </p:cNvSpPr>
            <p:nvPr/>
          </p:nvSpPr>
          <p:spPr bwMode="auto">
            <a:xfrm>
              <a:off x="4070" y="1435"/>
              <a:ext cx="1397" cy="1380"/>
            </a:xfrm>
            <a:custGeom>
              <a:avLst/>
              <a:gdLst>
                <a:gd name="T0" fmla="*/ 0 w 1397"/>
                <a:gd name="T1" fmla="*/ 777 h 1380"/>
                <a:gd name="T2" fmla="*/ 701 w 1397"/>
                <a:gd name="T3" fmla="*/ 1380 h 1380"/>
                <a:gd name="T4" fmla="*/ 1397 w 1397"/>
                <a:gd name="T5" fmla="*/ 489 h 1380"/>
                <a:gd name="T6" fmla="*/ 831 w 1397"/>
                <a:gd name="T7" fmla="*/ 0 h 1380"/>
                <a:gd name="T8" fmla="*/ 0 w 1397"/>
                <a:gd name="T9" fmla="*/ 777 h 13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7"/>
                <a:gd name="T16" fmla="*/ 0 h 1380"/>
                <a:gd name="T17" fmla="*/ 1397 w 1397"/>
                <a:gd name="T18" fmla="*/ 1380 h 13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7" h="1380">
                  <a:moveTo>
                    <a:pt x="0" y="777"/>
                  </a:moveTo>
                  <a:lnTo>
                    <a:pt x="701" y="1380"/>
                  </a:lnTo>
                  <a:lnTo>
                    <a:pt x="1397" y="489"/>
                  </a:lnTo>
                  <a:lnTo>
                    <a:pt x="831" y="0"/>
                  </a:lnTo>
                  <a:lnTo>
                    <a:pt x="0" y="777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78853" name="Group 88"/>
          <p:cNvGrpSpPr>
            <a:grpSpLocks/>
          </p:cNvGrpSpPr>
          <p:nvPr/>
        </p:nvGrpSpPr>
        <p:grpSpPr bwMode="auto">
          <a:xfrm>
            <a:off x="877888" y="2863850"/>
            <a:ext cx="3605212" cy="3184525"/>
            <a:chOff x="553" y="1804"/>
            <a:chExt cx="2271" cy="2006"/>
          </a:xfrm>
        </p:grpSpPr>
        <p:sp>
          <p:nvSpPr>
            <p:cNvPr id="78876" name="Line 68"/>
            <p:cNvSpPr>
              <a:spLocks noChangeShapeType="1"/>
            </p:cNvSpPr>
            <p:nvPr/>
          </p:nvSpPr>
          <p:spPr bwMode="auto">
            <a:xfrm>
              <a:off x="685" y="3531"/>
              <a:ext cx="20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8877" name="Line 69"/>
            <p:cNvSpPr>
              <a:spLocks noChangeShapeType="1"/>
            </p:cNvSpPr>
            <p:nvPr/>
          </p:nvSpPr>
          <p:spPr bwMode="auto">
            <a:xfrm flipV="1">
              <a:off x="778" y="1837"/>
              <a:ext cx="0" cy="17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78878" name="Object 75"/>
            <p:cNvGraphicFramePr>
              <a:graphicFrameLocks noChangeAspect="1"/>
            </p:cNvGraphicFramePr>
            <p:nvPr/>
          </p:nvGraphicFramePr>
          <p:xfrm>
            <a:off x="786" y="2438"/>
            <a:ext cx="1761" cy="10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8904" name="Image" r:id="rId6" imgW="4066361" imgH="2516061" progId="Photoshop.Image.5">
                    <p:embed/>
                  </p:oleObj>
                </mc:Choice>
                <mc:Fallback>
                  <p:oleObj name="Image" r:id="rId6" imgW="4066361" imgH="2516061" progId="Photoshop.Image.5">
                    <p:embed/>
                    <p:pic>
                      <p:nvPicPr>
                        <p:cNvPr id="0" name="Object 7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6" y="2438"/>
                          <a:ext cx="1761" cy="109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79" name="Text Box 79"/>
            <p:cNvSpPr txBox="1">
              <a:spLocks noChangeArrowheads="1"/>
            </p:cNvSpPr>
            <p:nvPr/>
          </p:nvSpPr>
          <p:spPr bwMode="auto">
            <a:xfrm>
              <a:off x="2640" y="3538"/>
              <a:ext cx="18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u</a:t>
              </a:r>
              <a:endParaRPr lang="en-US" altLang="en-US" sz="2400"/>
            </a:p>
          </p:txBody>
        </p:sp>
        <p:sp>
          <p:nvSpPr>
            <p:cNvPr id="78880" name="Text Box 80"/>
            <p:cNvSpPr txBox="1">
              <a:spLocks noChangeArrowheads="1"/>
            </p:cNvSpPr>
            <p:nvPr/>
          </p:nvSpPr>
          <p:spPr bwMode="auto">
            <a:xfrm>
              <a:off x="553" y="1804"/>
              <a:ext cx="173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v</a:t>
              </a:r>
              <a:endParaRPr lang="en-US" altLang="en-US" sz="2400"/>
            </a:p>
          </p:txBody>
        </p:sp>
      </p:grpSp>
      <p:sp>
        <p:nvSpPr>
          <p:cNvPr id="78854" name="Freeform 85"/>
          <p:cNvSpPr>
            <a:spLocks/>
          </p:cNvSpPr>
          <p:nvPr/>
        </p:nvSpPr>
        <p:spPr bwMode="auto">
          <a:xfrm>
            <a:off x="5624513" y="3536950"/>
            <a:ext cx="1957387" cy="1690688"/>
          </a:xfrm>
          <a:custGeom>
            <a:avLst/>
            <a:gdLst>
              <a:gd name="T0" fmla="*/ 2147483647 w 1233"/>
              <a:gd name="T1" fmla="*/ 0 h 1065"/>
              <a:gd name="T2" fmla="*/ 0 w 1233"/>
              <a:gd name="T3" fmla="*/ 2147483647 h 1065"/>
              <a:gd name="T4" fmla="*/ 2147483647 w 1233"/>
              <a:gd name="T5" fmla="*/ 2147483647 h 1065"/>
              <a:gd name="T6" fmla="*/ 2147483647 w 1233"/>
              <a:gd name="T7" fmla="*/ 0 h 1065"/>
              <a:gd name="T8" fmla="*/ 0 60000 65536"/>
              <a:gd name="T9" fmla="*/ 0 60000 65536"/>
              <a:gd name="T10" fmla="*/ 0 60000 65536"/>
              <a:gd name="T11" fmla="*/ 0 60000 65536"/>
              <a:gd name="T12" fmla="*/ 0 w 1233"/>
              <a:gd name="T13" fmla="*/ 0 h 1065"/>
              <a:gd name="T14" fmla="*/ 1233 w 1233"/>
              <a:gd name="T15" fmla="*/ 1065 h 10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33" h="1065">
                <a:moveTo>
                  <a:pt x="527" y="0"/>
                </a:moveTo>
                <a:lnTo>
                  <a:pt x="0" y="1065"/>
                </a:lnTo>
                <a:lnTo>
                  <a:pt x="1233" y="598"/>
                </a:lnTo>
                <a:lnTo>
                  <a:pt x="527" y="0"/>
                </a:lnTo>
                <a:close/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grpSp>
        <p:nvGrpSpPr>
          <p:cNvPr id="4" name="Group 103"/>
          <p:cNvGrpSpPr>
            <a:grpSpLocks/>
          </p:cNvGrpSpPr>
          <p:nvPr/>
        </p:nvGrpSpPr>
        <p:grpSpPr bwMode="auto">
          <a:xfrm>
            <a:off x="5205413" y="3054350"/>
            <a:ext cx="3255962" cy="2632075"/>
            <a:chOff x="3254" y="1951"/>
            <a:chExt cx="2051" cy="1658"/>
          </a:xfrm>
        </p:grpSpPr>
        <p:sp>
          <p:nvSpPr>
            <p:cNvPr id="78873" name="Text Box 90"/>
            <p:cNvSpPr txBox="1">
              <a:spLocks noChangeArrowheads="1"/>
            </p:cNvSpPr>
            <p:nvPr/>
          </p:nvSpPr>
          <p:spPr bwMode="auto">
            <a:xfrm>
              <a:off x="3254" y="3337"/>
              <a:ext cx="573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 i="0"/>
                <a:t>(</a:t>
              </a:r>
              <a:r>
                <a:rPr lang="pt-BR" altLang="en-US" sz="2400"/>
                <a:t>u</a:t>
              </a:r>
              <a:r>
                <a:rPr lang="pt-BR" altLang="en-US" sz="2400" i="0" baseline="-25000"/>
                <a:t>1</a:t>
              </a:r>
              <a:r>
                <a:rPr lang="pt-BR" altLang="en-US" sz="2400"/>
                <a:t>,v</a:t>
              </a:r>
              <a:r>
                <a:rPr lang="pt-BR" altLang="en-US" sz="2400" i="0" baseline="-25000"/>
                <a:t>1</a:t>
              </a:r>
              <a:r>
                <a:rPr lang="pt-BR" altLang="en-US" sz="2400" i="0"/>
                <a:t>)</a:t>
              </a:r>
              <a:endParaRPr lang="en-US" altLang="en-US" sz="2400" i="0"/>
            </a:p>
          </p:txBody>
        </p:sp>
        <p:sp>
          <p:nvSpPr>
            <p:cNvPr id="78874" name="Text Box 91"/>
            <p:cNvSpPr txBox="1">
              <a:spLocks noChangeArrowheads="1"/>
            </p:cNvSpPr>
            <p:nvPr/>
          </p:nvSpPr>
          <p:spPr bwMode="auto">
            <a:xfrm>
              <a:off x="4732" y="2761"/>
              <a:ext cx="573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 i="0"/>
                <a:t>(</a:t>
              </a:r>
              <a:r>
                <a:rPr lang="pt-BR" altLang="en-US" sz="2400"/>
                <a:t>u</a:t>
              </a:r>
              <a:r>
                <a:rPr lang="pt-BR" altLang="en-US" sz="2400" i="0" baseline="-25000"/>
                <a:t>2</a:t>
              </a:r>
              <a:r>
                <a:rPr lang="pt-BR" altLang="en-US" sz="2400"/>
                <a:t>,v</a:t>
              </a:r>
              <a:r>
                <a:rPr lang="pt-BR" altLang="en-US" sz="2400" i="0" baseline="-25000"/>
                <a:t>2</a:t>
              </a:r>
              <a:r>
                <a:rPr lang="pt-BR" altLang="en-US" sz="2400" i="0"/>
                <a:t>)</a:t>
              </a:r>
              <a:endParaRPr lang="en-US" altLang="en-US" sz="2400" i="0"/>
            </a:p>
          </p:txBody>
        </p:sp>
        <p:sp>
          <p:nvSpPr>
            <p:cNvPr id="78875" name="Text Box 92"/>
            <p:cNvSpPr txBox="1">
              <a:spLocks noChangeArrowheads="1"/>
            </p:cNvSpPr>
            <p:nvPr/>
          </p:nvSpPr>
          <p:spPr bwMode="auto">
            <a:xfrm>
              <a:off x="4031" y="1951"/>
              <a:ext cx="573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 i="0"/>
                <a:t>(</a:t>
              </a:r>
              <a:r>
                <a:rPr lang="pt-BR" altLang="en-US" sz="2400"/>
                <a:t>u</a:t>
              </a:r>
              <a:r>
                <a:rPr lang="pt-BR" altLang="en-US" sz="2400" i="0" baseline="-25000"/>
                <a:t>3</a:t>
              </a:r>
              <a:r>
                <a:rPr lang="pt-BR" altLang="en-US" sz="2400"/>
                <a:t>,v</a:t>
              </a:r>
              <a:r>
                <a:rPr lang="pt-BR" altLang="en-US" sz="2400" i="0" baseline="-25000"/>
                <a:t>3</a:t>
              </a:r>
              <a:r>
                <a:rPr lang="pt-BR" altLang="en-US" sz="2400" i="0"/>
                <a:t>)</a:t>
              </a:r>
              <a:endParaRPr lang="en-US" altLang="en-US" sz="2400" i="0"/>
            </a:p>
          </p:txBody>
        </p:sp>
      </p:grpSp>
      <p:grpSp>
        <p:nvGrpSpPr>
          <p:cNvPr id="5" name="Group 104"/>
          <p:cNvGrpSpPr>
            <a:grpSpLocks/>
          </p:cNvGrpSpPr>
          <p:nvPr/>
        </p:nvGrpSpPr>
        <p:grpSpPr bwMode="auto">
          <a:xfrm>
            <a:off x="347663" y="3965575"/>
            <a:ext cx="2557462" cy="2070100"/>
            <a:chOff x="219" y="2498"/>
            <a:chExt cx="1611" cy="1304"/>
          </a:xfrm>
        </p:grpSpPr>
        <p:sp>
          <p:nvSpPr>
            <p:cNvPr id="78865" name="Line 93"/>
            <p:cNvSpPr>
              <a:spLocks noChangeShapeType="1"/>
            </p:cNvSpPr>
            <p:nvPr/>
          </p:nvSpPr>
          <p:spPr bwMode="auto">
            <a:xfrm>
              <a:off x="1049" y="2613"/>
              <a:ext cx="0" cy="91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8866" name="Rectangle 95"/>
            <p:cNvSpPr>
              <a:spLocks noChangeArrowheads="1"/>
            </p:cNvSpPr>
            <p:nvPr/>
          </p:nvSpPr>
          <p:spPr bwMode="auto">
            <a:xfrm>
              <a:off x="882" y="3529"/>
              <a:ext cx="54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u</a:t>
              </a:r>
              <a:r>
                <a:rPr lang="pt-BR" altLang="en-US" sz="2400" i="0" baseline="-25000"/>
                <a:t>1</a:t>
              </a:r>
              <a:r>
                <a:rPr lang="pt-BR" altLang="en-US" sz="2400" i="0"/>
                <a:t>=</a:t>
              </a:r>
              <a:r>
                <a:rPr lang="pt-BR" altLang="en-US" sz="2400" i="0" baseline="-25000"/>
                <a:t> </a:t>
              </a:r>
              <a:r>
                <a:rPr lang="pt-BR" altLang="en-US" sz="2400"/>
                <a:t>u</a:t>
              </a:r>
              <a:r>
                <a:rPr lang="pt-BR" altLang="en-US" sz="2400" i="0" baseline="-25000"/>
                <a:t>3</a:t>
              </a:r>
              <a:endParaRPr lang="en-US" altLang="en-US" sz="2400" i="0" baseline="-25000"/>
            </a:p>
          </p:txBody>
        </p:sp>
        <p:sp>
          <p:nvSpPr>
            <p:cNvPr id="78867" name="Line 96"/>
            <p:cNvSpPr>
              <a:spLocks noChangeShapeType="1"/>
            </p:cNvSpPr>
            <p:nvPr/>
          </p:nvSpPr>
          <p:spPr bwMode="auto">
            <a:xfrm>
              <a:off x="1706" y="3228"/>
              <a:ext cx="0" cy="3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8868" name="Rectangle 98"/>
            <p:cNvSpPr>
              <a:spLocks noChangeArrowheads="1"/>
            </p:cNvSpPr>
            <p:nvPr/>
          </p:nvSpPr>
          <p:spPr bwMode="auto">
            <a:xfrm>
              <a:off x="1582" y="3530"/>
              <a:ext cx="24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u</a:t>
              </a:r>
              <a:r>
                <a:rPr lang="pt-BR" altLang="en-US" sz="2400" i="0" baseline="-25000"/>
                <a:t>2</a:t>
              </a:r>
              <a:endParaRPr lang="en-US" altLang="en-US" sz="2400" i="0" baseline="-25000"/>
            </a:p>
          </p:txBody>
        </p:sp>
        <p:sp>
          <p:nvSpPr>
            <p:cNvPr id="78869" name="Rectangle 99"/>
            <p:cNvSpPr>
              <a:spLocks noChangeArrowheads="1"/>
            </p:cNvSpPr>
            <p:nvPr/>
          </p:nvSpPr>
          <p:spPr bwMode="auto">
            <a:xfrm>
              <a:off x="219" y="3024"/>
              <a:ext cx="526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v</a:t>
              </a:r>
              <a:r>
                <a:rPr lang="pt-BR" altLang="en-US" sz="2400" i="0" baseline="-25000"/>
                <a:t>1</a:t>
              </a:r>
              <a:r>
                <a:rPr lang="pt-BR" altLang="en-US" sz="2400" i="0"/>
                <a:t>=</a:t>
              </a:r>
              <a:r>
                <a:rPr lang="pt-BR" altLang="en-US" sz="2400" i="0" baseline="-25000"/>
                <a:t> </a:t>
              </a:r>
              <a:r>
                <a:rPr lang="pt-BR" altLang="en-US" sz="2400"/>
                <a:t>v</a:t>
              </a:r>
              <a:r>
                <a:rPr lang="pt-BR" altLang="en-US" sz="2400" i="0" baseline="-25000"/>
                <a:t>2</a:t>
              </a:r>
              <a:endParaRPr lang="en-US" altLang="en-US" sz="2400" i="0" baseline="-25000"/>
            </a:p>
          </p:txBody>
        </p:sp>
        <p:sp>
          <p:nvSpPr>
            <p:cNvPr id="78870" name="Rectangle 100"/>
            <p:cNvSpPr>
              <a:spLocks noChangeArrowheads="1"/>
            </p:cNvSpPr>
            <p:nvPr/>
          </p:nvSpPr>
          <p:spPr bwMode="auto">
            <a:xfrm>
              <a:off x="387" y="2498"/>
              <a:ext cx="237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pt-BR" altLang="en-US" sz="2400"/>
                <a:t>v</a:t>
              </a:r>
              <a:r>
                <a:rPr lang="pt-BR" altLang="en-US" sz="2400" i="0" baseline="-25000"/>
                <a:t>3</a:t>
              </a:r>
              <a:endParaRPr lang="en-US" altLang="en-US" sz="2400" i="0" baseline="-25000"/>
            </a:p>
          </p:txBody>
        </p:sp>
        <p:sp>
          <p:nvSpPr>
            <p:cNvPr id="78871" name="Line 101"/>
            <p:cNvSpPr>
              <a:spLocks noChangeShapeType="1"/>
            </p:cNvSpPr>
            <p:nvPr/>
          </p:nvSpPr>
          <p:spPr bwMode="auto">
            <a:xfrm flipH="1">
              <a:off x="772" y="3217"/>
              <a:ext cx="9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8872" name="Line 102"/>
            <p:cNvSpPr>
              <a:spLocks noChangeShapeType="1"/>
            </p:cNvSpPr>
            <p:nvPr/>
          </p:nvSpPr>
          <p:spPr bwMode="auto">
            <a:xfrm flipH="1">
              <a:off x="761" y="2625"/>
              <a:ext cx="27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84"/>
          <p:cNvGrpSpPr>
            <a:grpSpLocks/>
          </p:cNvGrpSpPr>
          <p:nvPr/>
        </p:nvGrpSpPr>
        <p:grpSpPr bwMode="auto">
          <a:xfrm>
            <a:off x="1612900" y="4121150"/>
            <a:ext cx="1141413" cy="1012825"/>
            <a:chOff x="1016" y="2596"/>
            <a:chExt cx="719" cy="638"/>
          </a:xfrm>
        </p:grpSpPr>
        <p:sp>
          <p:nvSpPr>
            <p:cNvPr id="78861" name="Freeform 76"/>
            <p:cNvSpPr>
              <a:spLocks/>
            </p:cNvSpPr>
            <p:nvPr/>
          </p:nvSpPr>
          <p:spPr bwMode="auto">
            <a:xfrm>
              <a:off x="1049" y="2614"/>
              <a:ext cx="679" cy="597"/>
            </a:xfrm>
            <a:custGeom>
              <a:avLst/>
              <a:gdLst>
                <a:gd name="T0" fmla="*/ 0 w 679"/>
                <a:gd name="T1" fmla="*/ 0 h 597"/>
                <a:gd name="T2" fmla="*/ 0 w 679"/>
                <a:gd name="T3" fmla="*/ 597 h 597"/>
                <a:gd name="T4" fmla="*/ 679 w 679"/>
                <a:gd name="T5" fmla="*/ 597 h 597"/>
                <a:gd name="T6" fmla="*/ 0 w 679"/>
                <a:gd name="T7" fmla="*/ 0 h 5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79"/>
                <a:gd name="T13" fmla="*/ 0 h 597"/>
                <a:gd name="T14" fmla="*/ 679 w 679"/>
                <a:gd name="T15" fmla="*/ 597 h 5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79" h="597">
                  <a:moveTo>
                    <a:pt x="0" y="0"/>
                  </a:moveTo>
                  <a:lnTo>
                    <a:pt x="0" y="597"/>
                  </a:lnTo>
                  <a:lnTo>
                    <a:pt x="679" y="59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8862" name="Oval 81"/>
            <p:cNvSpPr>
              <a:spLocks noChangeArrowheads="1"/>
            </p:cNvSpPr>
            <p:nvPr/>
          </p:nvSpPr>
          <p:spPr bwMode="auto">
            <a:xfrm>
              <a:off x="1021" y="3178"/>
              <a:ext cx="56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8863" name="Oval 82"/>
            <p:cNvSpPr>
              <a:spLocks noChangeArrowheads="1"/>
            </p:cNvSpPr>
            <p:nvPr/>
          </p:nvSpPr>
          <p:spPr bwMode="auto">
            <a:xfrm>
              <a:off x="1679" y="3178"/>
              <a:ext cx="56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8864" name="Oval 83"/>
            <p:cNvSpPr>
              <a:spLocks noChangeArrowheads="1"/>
            </p:cNvSpPr>
            <p:nvPr/>
          </p:nvSpPr>
          <p:spPr bwMode="auto">
            <a:xfrm>
              <a:off x="1016" y="2596"/>
              <a:ext cx="56" cy="5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78858" name="Text Box 106"/>
          <p:cNvSpPr txBox="1">
            <a:spLocks noChangeArrowheads="1"/>
          </p:cNvSpPr>
          <p:nvPr/>
        </p:nvSpPr>
        <p:spPr bwMode="auto">
          <a:xfrm>
            <a:off x="5403850" y="5005388"/>
            <a:ext cx="292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/>
              <a:t>1</a:t>
            </a:r>
          </a:p>
        </p:txBody>
      </p:sp>
      <p:sp>
        <p:nvSpPr>
          <p:cNvPr id="78859" name="Text Box 107"/>
          <p:cNvSpPr txBox="1">
            <a:spLocks noChangeArrowheads="1"/>
          </p:cNvSpPr>
          <p:nvPr/>
        </p:nvSpPr>
        <p:spPr bwMode="auto">
          <a:xfrm>
            <a:off x="7373938" y="4540250"/>
            <a:ext cx="292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/>
              <a:t>2</a:t>
            </a:r>
          </a:p>
        </p:txBody>
      </p:sp>
      <p:sp>
        <p:nvSpPr>
          <p:cNvPr id="78860" name="Text Box 108"/>
          <p:cNvSpPr txBox="1">
            <a:spLocks noChangeArrowheads="1"/>
          </p:cNvSpPr>
          <p:nvPr/>
        </p:nvSpPr>
        <p:spPr bwMode="auto">
          <a:xfrm>
            <a:off x="6164263" y="3187700"/>
            <a:ext cx="292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>
          <a:xfrm>
            <a:off x="376238" y="0"/>
            <a:ext cx="8653462" cy="1143000"/>
          </a:xfrm>
        </p:spPr>
        <p:txBody>
          <a:bodyPr/>
          <a:lstStyle/>
          <a:p>
            <a:r>
              <a:rPr lang="en-US" altLang="en-US"/>
              <a:t>Textura no triângulo e coordenadas baricêntricas</a:t>
            </a:r>
          </a:p>
        </p:txBody>
      </p:sp>
      <p:sp>
        <p:nvSpPr>
          <p:cNvPr id="79876" name="Freeform 3"/>
          <p:cNvSpPr>
            <a:spLocks/>
          </p:cNvSpPr>
          <p:nvPr/>
        </p:nvSpPr>
        <p:spPr bwMode="auto">
          <a:xfrm>
            <a:off x="1003300" y="1663700"/>
            <a:ext cx="2441575" cy="2376488"/>
          </a:xfrm>
          <a:custGeom>
            <a:avLst/>
            <a:gdLst>
              <a:gd name="T0" fmla="*/ 2147483647 w 1538"/>
              <a:gd name="T1" fmla="*/ 0 h 1497"/>
              <a:gd name="T2" fmla="*/ 0 w 1538"/>
              <a:gd name="T3" fmla="*/ 2147483647 h 1497"/>
              <a:gd name="T4" fmla="*/ 2147483647 w 1538"/>
              <a:gd name="T5" fmla="*/ 2147483647 h 1497"/>
              <a:gd name="T6" fmla="*/ 2147483647 w 1538"/>
              <a:gd name="T7" fmla="*/ 0 h 1497"/>
              <a:gd name="T8" fmla="*/ 0 60000 65536"/>
              <a:gd name="T9" fmla="*/ 0 60000 65536"/>
              <a:gd name="T10" fmla="*/ 0 60000 65536"/>
              <a:gd name="T11" fmla="*/ 0 60000 65536"/>
              <a:gd name="T12" fmla="*/ 0 w 1538"/>
              <a:gd name="T13" fmla="*/ 0 h 1497"/>
              <a:gd name="T14" fmla="*/ 1538 w 1538"/>
              <a:gd name="T15" fmla="*/ 1497 h 149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38" h="1497">
                <a:moveTo>
                  <a:pt x="602" y="0"/>
                </a:moveTo>
                <a:lnTo>
                  <a:pt x="0" y="1163"/>
                </a:lnTo>
                <a:lnTo>
                  <a:pt x="1538" y="1497"/>
                </a:lnTo>
                <a:lnTo>
                  <a:pt x="602" y="0"/>
                </a:lnTo>
                <a:close/>
              </a:path>
            </a:pathLst>
          </a:custGeom>
          <a:solidFill>
            <a:srgbClr val="EAEAEA"/>
          </a:solidFill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9877" name="Rectangle 4"/>
          <p:cNvSpPr>
            <a:spLocks noChangeArrowheads="1"/>
          </p:cNvSpPr>
          <p:nvPr/>
        </p:nvSpPr>
        <p:spPr bwMode="auto">
          <a:xfrm>
            <a:off x="715963" y="3462338"/>
            <a:ext cx="36353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1</a:t>
            </a:r>
            <a:endParaRPr lang="en-US" altLang="en-US" sz="2000" i="0"/>
          </a:p>
        </p:txBody>
      </p:sp>
      <p:sp>
        <p:nvSpPr>
          <p:cNvPr id="79878" name="Line 5"/>
          <p:cNvSpPr>
            <a:spLocks noChangeShapeType="1"/>
          </p:cNvSpPr>
          <p:nvPr/>
        </p:nvSpPr>
        <p:spPr bwMode="auto">
          <a:xfrm flipH="1">
            <a:off x="1033463" y="1657350"/>
            <a:ext cx="919162" cy="180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79879" name="Oval 6"/>
          <p:cNvSpPr>
            <a:spLocks noChangeArrowheads="1"/>
          </p:cNvSpPr>
          <p:nvPr/>
        </p:nvSpPr>
        <p:spPr bwMode="auto">
          <a:xfrm>
            <a:off x="2209800" y="3246438"/>
            <a:ext cx="92075" cy="92075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79880" name="Group 7"/>
          <p:cNvGrpSpPr>
            <a:grpSpLocks/>
          </p:cNvGrpSpPr>
          <p:nvPr/>
        </p:nvGrpSpPr>
        <p:grpSpPr bwMode="auto">
          <a:xfrm>
            <a:off x="996950" y="3511550"/>
            <a:ext cx="2408238" cy="596900"/>
            <a:chOff x="883" y="3027"/>
            <a:chExt cx="1517" cy="376"/>
          </a:xfrm>
        </p:grpSpPr>
        <p:sp>
          <p:nvSpPr>
            <p:cNvPr id="79910" name="Line 8"/>
            <p:cNvSpPr>
              <a:spLocks noChangeShapeType="1"/>
            </p:cNvSpPr>
            <p:nvPr/>
          </p:nvSpPr>
          <p:spPr bwMode="auto">
            <a:xfrm>
              <a:off x="883" y="3027"/>
              <a:ext cx="1517" cy="3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9911" name="Rectangle 9"/>
            <p:cNvSpPr>
              <a:spLocks noChangeArrowheads="1"/>
            </p:cNvSpPr>
            <p:nvPr/>
          </p:nvSpPr>
          <p:spPr bwMode="auto">
            <a:xfrm>
              <a:off x="1472" y="3169"/>
              <a:ext cx="272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i="0"/>
                <a:t>v</a:t>
              </a:r>
              <a:r>
                <a:rPr lang="en-US" altLang="en-US" sz="2000" i="0" baseline="-25000"/>
                <a:t>12</a:t>
              </a:r>
              <a:endParaRPr lang="en-US" altLang="en-US" sz="2000" i="0"/>
            </a:p>
          </p:txBody>
        </p:sp>
      </p:grpSp>
      <p:grpSp>
        <p:nvGrpSpPr>
          <p:cNvPr id="79881" name="Group 10"/>
          <p:cNvGrpSpPr>
            <a:grpSpLocks/>
          </p:cNvGrpSpPr>
          <p:nvPr/>
        </p:nvGrpSpPr>
        <p:grpSpPr bwMode="auto">
          <a:xfrm>
            <a:off x="1982788" y="1693863"/>
            <a:ext cx="1452562" cy="2325687"/>
            <a:chOff x="1504" y="1882"/>
            <a:chExt cx="915" cy="1465"/>
          </a:xfrm>
        </p:grpSpPr>
        <p:sp>
          <p:nvSpPr>
            <p:cNvPr id="79908" name="Line 11"/>
            <p:cNvSpPr>
              <a:spLocks noChangeShapeType="1"/>
            </p:cNvSpPr>
            <p:nvPr/>
          </p:nvSpPr>
          <p:spPr bwMode="auto">
            <a:xfrm flipH="1" flipV="1">
              <a:off x="1504" y="1882"/>
              <a:ext cx="915" cy="14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9909" name="Rectangle 12"/>
            <p:cNvSpPr>
              <a:spLocks noChangeArrowheads="1"/>
            </p:cNvSpPr>
            <p:nvPr/>
          </p:nvSpPr>
          <p:spPr bwMode="auto">
            <a:xfrm>
              <a:off x="2016" y="2459"/>
              <a:ext cx="272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000" b="1" i="0"/>
                <a:t>v</a:t>
              </a:r>
              <a:r>
                <a:rPr lang="en-US" altLang="en-US" sz="2000" i="0" baseline="-25000"/>
                <a:t>23</a:t>
              </a:r>
              <a:endParaRPr lang="en-US" altLang="en-US" sz="2000" i="0"/>
            </a:p>
          </p:txBody>
        </p:sp>
      </p:grpSp>
      <p:sp>
        <p:nvSpPr>
          <p:cNvPr id="79882" name="Rectangle 13"/>
          <p:cNvSpPr>
            <a:spLocks noChangeArrowheads="1"/>
          </p:cNvSpPr>
          <p:nvPr/>
        </p:nvSpPr>
        <p:spPr bwMode="auto">
          <a:xfrm>
            <a:off x="1019175" y="2416175"/>
            <a:ext cx="4318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v</a:t>
            </a:r>
            <a:r>
              <a:rPr lang="en-US" altLang="en-US" sz="2000" i="0" baseline="-25000"/>
              <a:t>31</a:t>
            </a:r>
            <a:endParaRPr lang="en-US" altLang="en-US" sz="2000" i="0"/>
          </a:p>
        </p:txBody>
      </p:sp>
      <p:graphicFrame>
        <p:nvGraphicFramePr>
          <p:cNvPr id="79883" name="Object 14"/>
          <p:cNvGraphicFramePr>
            <a:graphicFrameLocks noChangeAspect="1"/>
          </p:cNvGraphicFramePr>
          <p:nvPr/>
        </p:nvGraphicFramePr>
        <p:xfrm>
          <a:off x="3257550" y="1563688"/>
          <a:ext cx="2325688" cy="100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92" name="Equation" r:id="rId4" imgW="1587500" imgH="685800" progId="Equation.3">
                  <p:embed/>
                </p:oleObj>
              </mc:Choice>
              <mc:Fallback>
                <p:oleObj name="Equation" r:id="rId4" imgW="1587500" imgH="6858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7550" y="1563688"/>
                        <a:ext cx="2325688" cy="100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9884" name="Group 15"/>
          <p:cNvGrpSpPr>
            <a:grpSpLocks/>
          </p:cNvGrpSpPr>
          <p:nvPr/>
        </p:nvGrpSpPr>
        <p:grpSpPr bwMode="auto">
          <a:xfrm>
            <a:off x="1012825" y="1703388"/>
            <a:ext cx="2382838" cy="2306637"/>
            <a:chOff x="893" y="1888"/>
            <a:chExt cx="1501" cy="1453"/>
          </a:xfrm>
        </p:grpSpPr>
        <p:sp>
          <p:nvSpPr>
            <p:cNvPr id="79905" name="Line 16"/>
            <p:cNvSpPr>
              <a:spLocks noChangeShapeType="1"/>
            </p:cNvSpPr>
            <p:nvPr/>
          </p:nvSpPr>
          <p:spPr bwMode="auto">
            <a:xfrm flipV="1">
              <a:off x="893" y="2890"/>
              <a:ext cx="758" cy="1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9906" name="Line 17"/>
            <p:cNvSpPr>
              <a:spLocks noChangeShapeType="1"/>
            </p:cNvSpPr>
            <p:nvPr/>
          </p:nvSpPr>
          <p:spPr bwMode="auto">
            <a:xfrm flipH="1" flipV="1">
              <a:off x="1722" y="2925"/>
              <a:ext cx="672" cy="4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  <p:sp>
          <p:nvSpPr>
            <p:cNvPr id="79907" name="Line 18"/>
            <p:cNvSpPr>
              <a:spLocks noChangeShapeType="1"/>
            </p:cNvSpPr>
            <p:nvPr/>
          </p:nvSpPr>
          <p:spPr bwMode="auto">
            <a:xfrm>
              <a:off x="1478" y="1888"/>
              <a:ext cx="167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79885" name="Text Box 20"/>
          <p:cNvSpPr txBox="1">
            <a:spLocks noChangeArrowheads="1"/>
          </p:cNvSpPr>
          <p:nvPr/>
        </p:nvSpPr>
        <p:spPr bwMode="auto">
          <a:xfrm>
            <a:off x="2081213" y="3363913"/>
            <a:ext cx="3778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A</a:t>
            </a:r>
            <a:r>
              <a:rPr lang="en-US" altLang="en-US" sz="2000" baseline="-25000"/>
              <a:t>3</a:t>
            </a:r>
            <a:endParaRPr lang="en-US" altLang="en-US" sz="2000" b="1"/>
          </a:p>
        </p:txBody>
      </p:sp>
      <p:sp>
        <p:nvSpPr>
          <p:cNvPr id="79886" name="Text Box 21"/>
          <p:cNvSpPr txBox="1">
            <a:spLocks noChangeArrowheads="1"/>
          </p:cNvSpPr>
          <p:nvPr/>
        </p:nvSpPr>
        <p:spPr bwMode="auto">
          <a:xfrm>
            <a:off x="2184400" y="2589213"/>
            <a:ext cx="3778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A</a:t>
            </a:r>
            <a:r>
              <a:rPr lang="en-US" altLang="en-US" sz="2000" baseline="-25000"/>
              <a:t>1</a:t>
            </a:r>
            <a:endParaRPr lang="en-US" altLang="en-US" sz="2000" b="1"/>
          </a:p>
        </p:txBody>
      </p:sp>
      <p:sp>
        <p:nvSpPr>
          <p:cNvPr id="79887" name="Text Box 22"/>
          <p:cNvSpPr txBox="1">
            <a:spLocks noChangeArrowheads="1"/>
          </p:cNvSpPr>
          <p:nvPr/>
        </p:nvSpPr>
        <p:spPr bwMode="auto">
          <a:xfrm>
            <a:off x="1603375" y="2730500"/>
            <a:ext cx="3778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A</a:t>
            </a:r>
            <a:r>
              <a:rPr lang="en-US" altLang="en-US" sz="2000" baseline="-25000"/>
              <a:t>2</a:t>
            </a:r>
            <a:endParaRPr lang="en-US" altLang="en-US" sz="2000" b="1"/>
          </a:p>
        </p:txBody>
      </p:sp>
      <p:graphicFrame>
        <p:nvGraphicFramePr>
          <p:cNvPr id="79888" name="Object 23"/>
          <p:cNvGraphicFramePr>
            <a:graphicFrameLocks noChangeAspect="1"/>
          </p:cNvGraphicFramePr>
          <p:nvPr/>
        </p:nvGraphicFramePr>
        <p:xfrm>
          <a:off x="6057900" y="1389063"/>
          <a:ext cx="181927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93" name="Equation" r:id="rId6" imgW="1066800" imgH="228600" progId="Equation.3">
                  <p:embed/>
                </p:oleObj>
              </mc:Choice>
              <mc:Fallback>
                <p:oleObj name="Equation" r:id="rId6" imgW="1066800" imgH="2286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1389063"/>
                        <a:ext cx="1819275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9" name="Object 24"/>
          <p:cNvGraphicFramePr>
            <a:graphicFrameLocks noChangeAspect="1"/>
          </p:cNvGraphicFramePr>
          <p:nvPr/>
        </p:nvGraphicFramePr>
        <p:xfrm>
          <a:off x="6356350" y="2103438"/>
          <a:ext cx="1290638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94" name="Equation" r:id="rId8" imgW="762000" imgH="685800" progId="Equation.3">
                  <p:embed/>
                </p:oleObj>
              </mc:Choice>
              <mc:Fallback>
                <p:oleObj name="Equation" r:id="rId8" imgW="762000" imgH="6858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6350" y="2103438"/>
                        <a:ext cx="1290638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9890" name="Group 25"/>
          <p:cNvGrpSpPr>
            <a:grpSpLocks/>
          </p:cNvGrpSpPr>
          <p:nvPr/>
        </p:nvGrpSpPr>
        <p:grpSpPr bwMode="auto">
          <a:xfrm>
            <a:off x="331788" y="2516188"/>
            <a:ext cx="433387" cy="682625"/>
            <a:chOff x="464" y="2400"/>
            <a:chExt cx="273" cy="430"/>
          </a:xfrm>
        </p:grpSpPr>
        <p:sp>
          <p:nvSpPr>
            <p:cNvPr id="79902" name="Oval 26"/>
            <p:cNvSpPr>
              <a:spLocks noChangeArrowheads="1"/>
            </p:cNvSpPr>
            <p:nvPr/>
          </p:nvSpPr>
          <p:spPr bwMode="auto">
            <a:xfrm>
              <a:off x="569" y="2662"/>
              <a:ext cx="168" cy="168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79903" name="Oval 27"/>
            <p:cNvSpPr>
              <a:spLocks noChangeArrowheads="1"/>
            </p:cNvSpPr>
            <p:nvPr/>
          </p:nvSpPr>
          <p:spPr bwMode="auto">
            <a:xfrm>
              <a:off x="629" y="2722"/>
              <a:ext cx="48" cy="48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aphicFrame>
          <p:nvGraphicFramePr>
            <p:cNvPr id="79904" name="Object 28"/>
            <p:cNvGraphicFramePr>
              <a:graphicFrameLocks noChangeAspect="1"/>
            </p:cNvGraphicFramePr>
            <p:nvPr/>
          </p:nvGraphicFramePr>
          <p:xfrm>
            <a:off x="464" y="2400"/>
            <a:ext cx="184" cy="2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9995" name="Equation" r:id="rId10" imgW="126725" imgH="177415" progId="Equation.3">
                    <p:embed/>
                  </p:oleObj>
                </mc:Choice>
                <mc:Fallback>
                  <p:oleObj name="Equation" r:id="rId10" imgW="126725" imgH="177415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4" y="2400"/>
                          <a:ext cx="184" cy="2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9891" name="Rectangle 29"/>
          <p:cNvSpPr>
            <a:spLocks noChangeArrowheads="1"/>
          </p:cNvSpPr>
          <p:nvPr/>
        </p:nvSpPr>
        <p:spPr bwMode="auto">
          <a:xfrm>
            <a:off x="3382963" y="4084638"/>
            <a:ext cx="363537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2</a:t>
            </a:r>
            <a:endParaRPr lang="en-US" altLang="en-US" sz="2000" i="0"/>
          </a:p>
        </p:txBody>
      </p:sp>
      <p:sp>
        <p:nvSpPr>
          <p:cNvPr id="79892" name="Rectangle 30"/>
          <p:cNvSpPr>
            <a:spLocks noChangeArrowheads="1"/>
          </p:cNvSpPr>
          <p:nvPr/>
        </p:nvSpPr>
        <p:spPr bwMode="auto">
          <a:xfrm>
            <a:off x="1724025" y="1260475"/>
            <a:ext cx="36353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0"/>
              <a:t>p</a:t>
            </a:r>
            <a:r>
              <a:rPr lang="en-US" altLang="en-US" sz="2000" i="0" baseline="-25000"/>
              <a:t>3</a:t>
            </a:r>
            <a:endParaRPr lang="en-US" altLang="en-US" sz="2000" i="0"/>
          </a:p>
        </p:txBody>
      </p:sp>
      <p:graphicFrame>
        <p:nvGraphicFramePr>
          <p:cNvPr id="79893" name="Object 31"/>
          <p:cNvGraphicFramePr>
            <a:graphicFrameLocks noChangeAspect="1"/>
          </p:cNvGraphicFramePr>
          <p:nvPr/>
        </p:nvGraphicFramePr>
        <p:xfrm>
          <a:off x="2255838" y="2928938"/>
          <a:ext cx="4699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96" name="Equation" r:id="rId12" imgW="241195" imgH="241195" progId="Equation.3">
                  <p:embed/>
                </p:oleObj>
              </mc:Choice>
              <mc:Fallback>
                <p:oleObj name="Equation" r:id="rId12" imgW="241195" imgH="241195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5838" y="2928938"/>
                        <a:ext cx="469900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107763" dir="2700000" algn="ctr" rotWithShape="0">
                                <a:schemeClr val="hlink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94" name="Freeform 33"/>
          <p:cNvSpPr>
            <a:spLocks/>
          </p:cNvSpPr>
          <p:nvPr/>
        </p:nvSpPr>
        <p:spPr bwMode="auto">
          <a:xfrm>
            <a:off x="1077913" y="4589463"/>
            <a:ext cx="1803400" cy="1577975"/>
          </a:xfrm>
          <a:custGeom>
            <a:avLst/>
            <a:gdLst>
              <a:gd name="T0" fmla="*/ 0 w 1136"/>
              <a:gd name="T1" fmla="*/ 2147483647 h 994"/>
              <a:gd name="T2" fmla="*/ 2147483647 w 1136"/>
              <a:gd name="T3" fmla="*/ 2147483647 h 994"/>
              <a:gd name="T4" fmla="*/ 2147483647 w 1136"/>
              <a:gd name="T5" fmla="*/ 2147483647 h 994"/>
              <a:gd name="T6" fmla="*/ 2147483647 w 1136"/>
              <a:gd name="T7" fmla="*/ 0 h 994"/>
              <a:gd name="T8" fmla="*/ 0 w 1136"/>
              <a:gd name="T9" fmla="*/ 2147483647 h 9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36"/>
              <a:gd name="T16" fmla="*/ 0 h 994"/>
              <a:gd name="T17" fmla="*/ 1136 w 1136"/>
              <a:gd name="T18" fmla="*/ 994 h 9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36" h="994">
                <a:moveTo>
                  <a:pt x="0" y="195"/>
                </a:moveTo>
                <a:lnTo>
                  <a:pt x="908" y="994"/>
                </a:lnTo>
                <a:lnTo>
                  <a:pt x="1136" y="174"/>
                </a:lnTo>
                <a:lnTo>
                  <a:pt x="620" y="0"/>
                </a:lnTo>
                <a:lnTo>
                  <a:pt x="0" y="195"/>
                </a:lnTo>
                <a:close/>
              </a:path>
            </a:pathLst>
          </a:custGeom>
          <a:solidFill>
            <a:schemeClr val="bg1"/>
          </a:solidFill>
          <a:ln w="127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grpSp>
        <p:nvGrpSpPr>
          <p:cNvPr id="79895" name="Group 34"/>
          <p:cNvGrpSpPr>
            <a:grpSpLocks/>
          </p:cNvGrpSpPr>
          <p:nvPr/>
        </p:nvGrpSpPr>
        <p:grpSpPr bwMode="auto">
          <a:xfrm>
            <a:off x="5919788" y="3452813"/>
            <a:ext cx="3044825" cy="2940050"/>
            <a:chOff x="3549" y="1435"/>
            <a:chExt cx="1918" cy="1852"/>
          </a:xfrm>
        </p:grpSpPr>
        <p:graphicFrame>
          <p:nvGraphicFramePr>
            <p:cNvPr id="79900" name="Object 35"/>
            <p:cNvGraphicFramePr>
              <a:graphicFrameLocks noChangeAspect="1"/>
            </p:cNvGraphicFramePr>
            <p:nvPr/>
          </p:nvGraphicFramePr>
          <p:xfrm>
            <a:off x="3549" y="1774"/>
            <a:ext cx="1577" cy="1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9997" name="Image" r:id="rId14" imgW="2503353" imgH="2401694" progId="Photoshop.Image.5">
                    <p:embed/>
                  </p:oleObj>
                </mc:Choice>
                <mc:Fallback>
                  <p:oleObj name="Image" r:id="rId14" imgW="2503353" imgH="2401694" progId="Photoshop.Image.5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49" y="1774"/>
                          <a:ext cx="1577" cy="1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107763" dir="2700000" algn="ctr" rotWithShape="0">
                                  <a:schemeClr val="hlink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901" name="Freeform 36"/>
            <p:cNvSpPr>
              <a:spLocks/>
            </p:cNvSpPr>
            <p:nvPr/>
          </p:nvSpPr>
          <p:spPr bwMode="auto">
            <a:xfrm>
              <a:off x="4070" y="1435"/>
              <a:ext cx="1397" cy="1380"/>
            </a:xfrm>
            <a:custGeom>
              <a:avLst/>
              <a:gdLst>
                <a:gd name="T0" fmla="*/ 0 w 1397"/>
                <a:gd name="T1" fmla="*/ 777 h 1380"/>
                <a:gd name="T2" fmla="*/ 701 w 1397"/>
                <a:gd name="T3" fmla="*/ 1380 h 1380"/>
                <a:gd name="T4" fmla="*/ 1397 w 1397"/>
                <a:gd name="T5" fmla="*/ 489 h 1380"/>
                <a:gd name="T6" fmla="*/ 831 w 1397"/>
                <a:gd name="T7" fmla="*/ 0 h 1380"/>
                <a:gd name="T8" fmla="*/ 0 w 1397"/>
                <a:gd name="T9" fmla="*/ 777 h 13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7"/>
                <a:gd name="T16" fmla="*/ 0 h 1380"/>
                <a:gd name="T17" fmla="*/ 1397 w 1397"/>
                <a:gd name="T18" fmla="*/ 1380 h 13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7" h="1380">
                  <a:moveTo>
                    <a:pt x="0" y="777"/>
                  </a:moveTo>
                  <a:lnTo>
                    <a:pt x="701" y="1380"/>
                  </a:lnTo>
                  <a:lnTo>
                    <a:pt x="1397" y="489"/>
                  </a:lnTo>
                  <a:lnTo>
                    <a:pt x="831" y="0"/>
                  </a:lnTo>
                  <a:lnTo>
                    <a:pt x="0" y="777"/>
                  </a:lnTo>
                  <a:close/>
                </a:path>
              </a:pathLst>
            </a:custGeom>
            <a:solidFill>
              <a:schemeClr val="bg1"/>
            </a:solidFill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69850" tIns="33338" rIns="69850" bIns="33338" anchor="ctr">
              <a:spAutoFit/>
            </a:bodyPr>
            <a:lstStyle/>
            <a:p>
              <a:endParaRPr lang="en-US"/>
            </a:p>
          </p:txBody>
        </p:sp>
      </p:grpSp>
      <p:graphicFrame>
        <p:nvGraphicFramePr>
          <p:cNvPr id="79896" name="Object 37"/>
          <p:cNvGraphicFramePr>
            <a:graphicFrameLocks noChangeAspect="1"/>
          </p:cNvGraphicFramePr>
          <p:nvPr/>
        </p:nvGraphicFramePr>
        <p:xfrm>
          <a:off x="2671763" y="5483225"/>
          <a:ext cx="32210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98" name="Equation" r:id="rId16" imgW="2032000" imgH="482600" progId="Equation.3">
                  <p:embed/>
                </p:oleObj>
              </mc:Choice>
              <mc:Fallback>
                <p:oleObj name="Equation" r:id="rId16" imgW="2032000" imgH="4826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1763" y="5483225"/>
                        <a:ext cx="322103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97" name="Freeform 38"/>
          <p:cNvSpPr>
            <a:spLocks/>
          </p:cNvSpPr>
          <p:nvPr/>
        </p:nvSpPr>
        <p:spPr bwMode="auto">
          <a:xfrm>
            <a:off x="1658938" y="4948238"/>
            <a:ext cx="5207000" cy="942975"/>
          </a:xfrm>
          <a:custGeom>
            <a:avLst/>
            <a:gdLst>
              <a:gd name="T0" fmla="*/ 2147483647 w 3280"/>
              <a:gd name="T1" fmla="*/ 2147483647 h 594"/>
              <a:gd name="T2" fmla="*/ 2147483647 w 3280"/>
              <a:gd name="T3" fmla="*/ 2147483647 h 594"/>
              <a:gd name="T4" fmla="*/ 2147483647 w 3280"/>
              <a:gd name="T5" fmla="*/ 2147483647 h 594"/>
              <a:gd name="T6" fmla="*/ 0 60000 65536"/>
              <a:gd name="T7" fmla="*/ 0 60000 65536"/>
              <a:gd name="T8" fmla="*/ 0 60000 65536"/>
              <a:gd name="T9" fmla="*/ 0 w 3280"/>
              <a:gd name="T10" fmla="*/ 0 h 594"/>
              <a:gd name="T11" fmla="*/ 3280 w 3280"/>
              <a:gd name="T12" fmla="*/ 594 h 59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80" h="594">
                <a:moveTo>
                  <a:pt x="3280" y="486"/>
                </a:moveTo>
                <a:cubicBezTo>
                  <a:pt x="3001" y="409"/>
                  <a:pt x="2144" y="0"/>
                  <a:pt x="1601" y="18"/>
                </a:cubicBezTo>
                <a:cubicBezTo>
                  <a:pt x="1058" y="36"/>
                  <a:pt x="0" y="487"/>
                  <a:pt x="20" y="594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79898" name="Object 41"/>
          <p:cNvGraphicFramePr>
            <a:graphicFrameLocks noChangeAspect="1"/>
          </p:cNvGraphicFramePr>
          <p:nvPr/>
        </p:nvGraphicFramePr>
        <p:xfrm>
          <a:off x="6651625" y="3714750"/>
          <a:ext cx="1776413" cy="3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99" name="Equation" r:id="rId18" imgW="1040948" imgH="228501" progId="Equation.3">
                  <p:embed/>
                </p:oleObj>
              </mc:Choice>
              <mc:Fallback>
                <p:oleObj name="Equation" r:id="rId18" imgW="1040948" imgH="228501" progId="Equation.3">
                  <p:embed/>
                  <p:pic>
                    <p:nvPicPr>
                      <p:cNvPr id="0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1625" y="3714750"/>
                        <a:ext cx="1776413" cy="3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9899" name="Picture 4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4889500"/>
            <a:ext cx="14351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08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Textura </a:t>
            </a:r>
          </a:p>
        </p:txBody>
      </p:sp>
      <p:pic>
        <p:nvPicPr>
          <p:cNvPr id="567302" name="Picture 6" descr="texturaFormicaMarm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2708275"/>
            <a:ext cx="21907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7303" name="Picture 7" descr="texturaMadeiraW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2708275"/>
            <a:ext cx="21907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2" name="Picture 8" descr="textu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3" t="25966" r="16534"/>
          <a:stretch>
            <a:fillRect/>
          </a:stretch>
        </p:blipFill>
        <p:spPr bwMode="auto">
          <a:xfrm>
            <a:off x="3441700" y="3646488"/>
            <a:ext cx="241617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>
          <a:xfrm>
            <a:off x="606425" y="355600"/>
            <a:ext cx="8343900" cy="592138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2400"/>
              <a:t>Texturas de rugosidade</a:t>
            </a:r>
            <a:r>
              <a:rPr lang="en-US" altLang="en-US" sz="2400" b="0"/>
              <a:t> (</a:t>
            </a:r>
            <a:r>
              <a:rPr lang="en-US" altLang="en-US" sz="2400" b="0" i="1"/>
              <a:t>bump textures</a:t>
            </a:r>
            <a:r>
              <a:rPr lang="en-US" altLang="en-US" sz="2400" b="0"/>
              <a:t>) e</a:t>
            </a:r>
            <a:br>
              <a:rPr lang="en-US" altLang="en-US" b="0"/>
            </a:br>
            <a:r>
              <a:rPr lang="en-US" altLang="en-US" sz="2400"/>
              <a:t>Texturas de deslocamentos</a:t>
            </a:r>
            <a:r>
              <a:rPr lang="en-US" altLang="en-US" sz="2400" b="0"/>
              <a:t> (</a:t>
            </a:r>
            <a:r>
              <a:rPr lang="en-US" altLang="en-US" sz="2400" b="0" i="1"/>
              <a:t>displacement mapping</a:t>
            </a:r>
            <a:r>
              <a:rPr lang="en-US" altLang="en-US" sz="2400" b="0"/>
              <a:t>)</a:t>
            </a:r>
          </a:p>
        </p:txBody>
      </p:sp>
      <p:grpSp>
        <p:nvGrpSpPr>
          <p:cNvPr id="81924" name="Group 28"/>
          <p:cNvGrpSpPr>
            <a:grpSpLocks/>
          </p:cNvGrpSpPr>
          <p:nvPr/>
        </p:nvGrpSpPr>
        <p:grpSpPr bwMode="auto">
          <a:xfrm>
            <a:off x="712788" y="4249738"/>
            <a:ext cx="2260600" cy="1668462"/>
            <a:chOff x="409" y="2677"/>
            <a:chExt cx="1424" cy="1051"/>
          </a:xfrm>
        </p:grpSpPr>
        <p:sp>
          <p:nvSpPr>
            <p:cNvPr id="81947" name="Oval 12" descr="genericWall"/>
            <p:cNvSpPr>
              <a:spLocks noChangeArrowheads="1"/>
            </p:cNvSpPr>
            <p:nvPr/>
          </p:nvSpPr>
          <p:spPr bwMode="auto">
            <a:xfrm>
              <a:off x="774" y="2858"/>
              <a:ext cx="680" cy="633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1948" name="Line 13"/>
            <p:cNvSpPr>
              <a:spLocks noChangeShapeType="1"/>
            </p:cNvSpPr>
            <p:nvPr/>
          </p:nvSpPr>
          <p:spPr bwMode="auto">
            <a:xfrm flipV="1">
              <a:off x="1361" y="2764"/>
              <a:ext cx="208" cy="2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49" name="Line 14"/>
            <p:cNvSpPr>
              <a:spLocks noChangeShapeType="1"/>
            </p:cNvSpPr>
            <p:nvPr/>
          </p:nvSpPr>
          <p:spPr bwMode="auto">
            <a:xfrm flipV="1">
              <a:off x="1492" y="3158"/>
              <a:ext cx="341" cy="3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50" name="Line 15"/>
            <p:cNvSpPr>
              <a:spLocks noChangeShapeType="1"/>
            </p:cNvSpPr>
            <p:nvPr/>
          </p:nvSpPr>
          <p:spPr bwMode="auto">
            <a:xfrm flipV="1">
              <a:off x="1108" y="2677"/>
              <a:ext cx="45" cy="2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51" name="Line 16"/>
            <p:cNvSpPr>
              <a:spLocks noChangeShapeType="1"/>
            </p:cNvSpPr>
            <p:nvPr/>
          </p:nvSpPr>
          <p:spPr bwMode="auto">
            <a:xfrm flipH="1">
              <a:off x="409" y="3177"/>
              <a:ext cx="337" cy="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52" name="Line 17"/>
            <p:cNvSpPr>
              <a:spLocks noChangeShapeType="1"/>
            </p:cNvSpPr>
            <p:nvPr/>
          </p:nvSpPr>
          <p:spPr bwMode="auto">
            <a:xfrm flipH="1" flipV="1">
              <a:off x="673" y="2777"/>
              <a:ext cx="191" cy="1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53" name="Line 18"/>
            <p:cNvSpPr>
              <a:spLocks noChangeShapeType="1"/>
            </p:cNvSpPr>
            <p:nvPr/>
          </p:nvSpPr>
          <p:spPr bwMode="auto">
            <a:xfrm>
              <a:off x="1365" y="3398"/>
              <a:ext cx="204" cy="2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54" name="Line 19"/>
            <p:cNvSpPr>
              <a:spLocks noChangeShapeType="1"/>
            </p:cNvSpPr>
            <p:nvPr/>
          </p:nvSpPr>
          <p:spPr bwMode="auto">
            <a:xfrm>
              <a:off x="1093" y="3483"/>
              <a:ext cx="52" cy="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55" name="Line 20"/>
            <p:cNvSpPr>
              <a:spLocks noChangeShapeType="1"/>
            </p:cNvSpPr>
            <p:nvPr/>
          </p:nvSpPr>
          <p:spPr bwMode="auto">
            <a:xfrm flipH="1">
              <a:off x="633" y="3401"/>
              <a:ext cx="221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1925" name="Rectangle 21"/>
          <p:cNvSpPr>
            <a:spLocks noChangeArrowheads="1"/>
          </p:cNvSpPr>
          <p:nvPr/>
        </p:nvSpPr>
        <p:spPr bwMode="auto">
          <a:xfrm>
            <a:off x="944563" y="6051550"/>
            <a:ext cx="2635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charset="0"/>
              </a:rPr>
              <a:t>Pertubar aleatóriamente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charset="0"/>
              </a:rPr>
              <a:t>as normais dos objetos</a:t>
            </a:r>
          </a:p>
        </p:txBody>
      </p:sp>
      <p:sp>
        <p:nvSpPr>
          <p:cNvPr id="81926" name="AutoShape 24"/>
          <p:cNvSpPr>
            <a:spLocks noChangeArrowheads="1"/>
          </p:cNvSpPr>
          <p:nvPr/>
        </p:nvSpPr>
        <p:spPr bwMode="auto">
          <a:xfrm rot="5400000">
            <a:off x="1527175" y="3705225"/>
            <a:ext cx="633413" cy="277813"/>
          </a:xfrm>
          <a:prstGeom prst="rightArrow">
            <a:avLst>
              <a:gd name="adj1" fmla="val 50000"/>
              <a:gd name="adj2" fmla="val 11401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81927" name="Group 29"/>
          <p:cNvGrpSpPr>
            <a:grpSpLocks/>
          </p:cNvGrpSpPr>
          <p:nvPr/>
        </p:nvGrpSpPr>
        <p:grpSpPr bwMode="auto">
          <a:xfrm>
            <a:off x="709613" y="1577975"/>
            <a:ext cx="2270125" cy="1893888"/>
            <a:chOff x="484" y="994"/>
            <a:chExt cx="1430" cy="1193"/>
          </a:xfrm>
        </p:grpSpPr>
        <p:sp>
          <p:nvSpPr>
            <p:cNvPr id="81937" name="Oval 3"/>
            <p:cNvSpPr>
              <a:spLocks noChangeArrowheads="1"/>
            </p:cNvSpPr>
            <p:nvPr/>
          </p:nvSpPr>
          <p:spPr bwMode="auto">
            <a:xfrm>
              <a:off x="847" y="1281"/>
              <a:ext cx="680" cy="62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1938" name="Line 4"/>
            <p:cNvSpPr>
              <a:spLocks noChangeShapeType="1"/>
            </p:cNvSpPr>
            <p:nvPr/>
          </p:nvSpPr>
          <p:spPr bwMode="auto">
            <a:xfrm flipV="1">
              <a:off x="1438" y="1193"/>
              <a:ext cx="241" cy="1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39" name="Line 5"/>
            <p:cNvSpPr>
              <a:spLocks noChangeShapeType="1"/>
            </p:cNvSpPr>
            <p:nvPr/>
          </p:nvSpPr>
          <p:spPr bwMode="auto">
            <a:xfrm>
              <a:off x="1568" y="1604"/>
              <a:ext cx="34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40" name="Line 6"/>
            <p:cNvSpPr>
              <a:spLocks noChangeShapeType="1"/>
            </p:cNvSpPr>
            <p:nvPr/>
          </p:nvSpPr>
          <p:spPr bwMode="auto">
            <a:xfrm flipV="1">
              <a:off x="1184" y="1046"/>
              <a:ext cx="0" cy="27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41" name="Line 7"/>
            <p:cNvSpPr>
              <a:spLocks noChangeShapeType="1"/>
            </p:cNvSpPr>
            <p:nvPr/>
          </p:nvSpPr>
          <p:spPr bwMode="auto">
            <a:xfrm flipH="1">
              <a:off x="484" y="1589"/>
              <a:ext cx="33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42" name="Line 8"/>
            <p:cNvSpPr>
              <a:spLocks noChangeShapeType="1"/>
            </p:cNvSpPr>
            <p:nvPr/>
          </p:nvSpPr>
          <p:spPr bwMode="auto">
            <a:xfrm flipH="1" flipV="1">
              <a:off x="706" y="1185"/>
              <a:ext cx="23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43" name="Line 9"/>
            <p:cNvSpPr>
              <a:spLocks noChangeShapeType="1"/>
            </p:cNvSpPr>
            <p:nvPr/>
          </p:nvSpPr>
          <p:spPr bwMode="auto">
            <a:xfrm>
              <a:off x="1442" y="1820"/>
              <a:ext cx="242" cy="1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44" name="Line 10"/>
            <p:cNvSpPr>
              <a:spLocks noChangeShapeType="1"/>
            </p:cNvSpPr>
            <p:nvPr/>
          </p:nvSpPr>
          <p:spPr bwMode="auto">
            <a:xfrm>
              <a:off x="1170" y="1909"/>
              <a:ext cx="0" cy="2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45" name="Line 11"/>
            <p:cNvSpPr>
              <a:spLocks noChangeShapeType="1"/>
            </p:cNvSpPr>
            <p:nvPr/>
          </p:nvSpPr>
          <p:spPr bwMode="auto">
            <a:xfrm flipH="1">
              <a:off x="698" y="1823"/>
              <a:ext cx="233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81946" name="Object 26"/>
            <p:cNvGraphicFramePr>
              <a:graphicFrameLocks noChangeAspect="1"/>
            </p:cNvGraphicFramePr>
            <p:nvPr/>
          </p:nvGraphicFramePr>
          <p:xfrm>
            <a:off x="1696" y="994"/>
            <a:ext cx="178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76" name="Equation" r:id="rId4" imgW="126725" imgH="177415" progId="Equation.3">
                    <p:embed/>
                  </p:oleObj>
                </mc:Choice>
                <mc:Fallback>
                  <p:oleObj name="Equation" r:id="rId4" imgW="126725" imgH="177415" progId="Equation.3">
                    <p:embed/>
                    <p:pic>
                      <p:nvPicPr>
                        <p:cNvPr id="0" name="Object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6" y="994"/>
                          <a:ext cx="178" cy="2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1928" name="Object 27"/>
          <p:cNvGraphicFramePr>
            <a:graphicFrameLocks noChangeAspect="1"/>
          </p:cNvGraphicFramePr>
          <p:nvPr/>
        </p:nvGraphicFramePr>
        <p:xfrm>
          <a:off x="1944688" y="3983038"/>
          <a:ext cx="206375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7" name="Equation" r:id="rId6" imgW="926698" imgH="215806" progId="Equation.3">
                  <p:embed/>
                </p:oleObj>
              </mc:Choice>
              <mc:Fallback>
                <p:oleObj name="Equation" r:id="rId6" imgW="926698" imgH="215806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688" y="3983038"/>
                        <a:ext cx="206375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9" name="Oval 31"/>
          <p:cNvSpPr>
            <a:spLocks noChangeArrowheads="1"/>
          </p:cNvSpPr>
          <p:nvPr/>
        </p:nvSpPr>
        <p:spPr bwMode="auto">
          <a:xfrm>
            <a:off x="5843588" y="2033588"/>
            <a:ext cx="1079500" cy="9937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1930" name="AutoShape 41"/>
          <p:cNvSpPr>
            <a:spLocks noChangeArrowheads="1"/>
          </p:cNvSpPr>
          <p:nvPr/>
        </p:nvSpPr>
        <p:spPr bwMode="auto">
          <a:xfrm rot="5400000">
            <a:off x="6046787" y="3705226"/>
            <a:ext cx="633413" cy="277812"/>
          </a:xfrm>
          <a:prstGeom prst="rightArrow">
            <a:avLst>
              <a:gd name="adj1" fmla="val 50000"/>
              <a:gd name="adj2" fmla="val 11401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1931" name="Oval 42"/>
          <p:cNvSpPr>
            <a:spLocks noChangeArrowheads="1"/>
          </p:cNvSpPr>
          <p:nvPr/>
        </p:nvSpPr>
        <p:spPr bwMode="auto">
          <a:xfrm>
            <a:off x="5837238" y="4570413"/>
            <a:ext cx="1079500" cy="9937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1932" name="Freeform 43"/>
          <p:cNvSpPr>
            <a:spLocks/>
          </p:cNvSpPr>
          <p:nvPr/>
        </p:nvSpPr>
        <p:spPr bwMode="auto">
          <a:xfrm>
            <a:off x="5797550" y="4492625"/>
            <a:ext cx="1158875" cy="1147763"/>
          </a:xfrm>
          <a:custGeom>
            <a:avLst/>
            <a:gdLst>
              <a:gd name="T0" fmla="*/ 2147483647 w 730"/>
              <a:gd name="T1" fmla="*/ 2147483647 h 723"/>
              <a:gd name="T2" fmla="*/ 2147483647 w 730"/>
              <a:gd name="T3" fmla="*/ 2147483647 h 723"/>
              <a:gd name="T4" fmla="*/ 2147483647 w 730"/>
              <a:gd name="T5" fmla="*/ 2147483647 h 723"/>
              <a:gd name="T6" fmla="*/ 2147483647 w 730"/>
              <a:gd name="T7" fmla="*/ 2147483647 h 723"/>
              <a:gd name="T8" fmla="*/ 2147483647 w 730"/>
              <a:gd name="T9" fmla="*/ 2147483647 h 723"/>
              <a:gd name="T10" fmla="*/ 2147483647 w 730"/>
              <a:gd name="T11" fmla="*/ 2147483647 h 723"/>
              <a:gd name="T12" fmla="*/ 2147483647 w 730"/>
              <a:gd name="T13" fmla="*/ 2147483647 h 723"/>
              <a:gd name="T14" fmla="*/ 2147483647 w 730"/>
              <a:gd name="T15" fmla="*/ 2147483647 h 723"/>
              <a:gd name="T16" fmla="*/ 2147483647 w 730"/>
              <a:gd name="T17" fmla="*/ 2147483647 h 723"/>
              <a:gd name="T18" fmla="*/ 2147483647 w 730"/>
              <a:gd name="T19" fmla="*/ 2147483647 h 723"/>
              <a:gd name="T20" fmla="*/ 2147483647 w 730"/>
              <a:gd name="T21" fmla="*/ 2147483647 h 723"/>
              <a:gd name="T22" fmla="*/ 2147483647 w 730"/>
              <a:gd name="T23" fmla="*/ 2147483647 h 723"/>
              <a:gd name="T24" fmla="*/ 2147483647 w 730"/>
              <a:gd name="T25" fmla="*/ 2147483647 h 723"/>
              <a:gd name="T26" fmla="*/ 2147483647 w 730"/>
              <a:gd name="T27" fmla="*/ 2147483647 h 723"/>
              <a:gd name="T28" fmla="*/ 2147483647 w 730"/>
              <a:gd name="T29" fmla="*/ 2147483647 h 723"/>
              <a:gd name="T30" fmla="*/ 2147483647 w 730"/>
              <a:gd name="T31" fmla="*/ 2147483647 h 723"/>
              <a:gd name="T32" fmla="*/ 2147483647 w 730"/>
              <a:gd name="T33" fmla="*/ 2147483647 h 723"/>
              <a:gd name="T34" fmla="*/ 2147483647 w 730"/>
              <a:gd name="T35" fmla="*/ 2147483647 h 723"/>
              <a:gd name="T36" fmla="*/ 2147483647 w 730"/>
              <a:gd name="T37" fmla="*/ 2147483647 h 723"/>
              <a:gd name="T38" fmla="*/ 2147483647 w 730"/>
              <a:gd name="T39" fmla="*/ 2147483647 h 723"/>
              <a:gd name="T40" fmla="*/ 2147483647 w 730"/>
              <a:gd name="T41" fmla="*/ 2147483647 h 723"/>
              <a:gd name="T42" fmla="*/ 2147483647 w 730"/>
              <a:gd name="T43" fmla="*/ 2147483647 h 723"/>
              <a:gd name="T44" fmla="*/ 2147483647 w 730"/>
              <a:gd name="T45" fmla="*/ 2147483647 h 723"/>
              <a:gd name="T46" fmla="*/ 2147483647 w 730"/>
              <a:gd name="T47" fmla="*/ 2147483647 h 723"/>
              <a:gd name="T48" fmla="*/ 2147483647 w 730"/>
              <a:gd name="T49" fmla="*/ 2147483647 h 723"/>
              <a:gd name="T50" fmla="*/ 2147483647 w 730"/>
              <a:gd name="T51" fmla="*/ 2147483647 h 72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730"/>
              <a:gd name="T79" fmla="*/ 0 h 723"/>
              <a:gd name="T80" fmla="*/ 730 w 730"/>
              <a:gd name="T81" fmla="*/ 723 h 723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730" h="723">
                <a:moveTo>
                  <a:pt x="509" y="28"/>
                </a:moveTo>
                <a:cubicBezTo>
                  <a:pt x="518" y="53"/>
                  <a:pt x="510" y="141"/>
                  <a:pt x="541" y="166"/>
                </a:cubicBezTo>
                <a:cubicBezTo>
                  <a:pt x="572" y="191"/>
                  <a:pt x="676" y="157"/>
                  <a:pt x="698" y="178"/>
                </a:cubicBezTo>
                <a:cubicBezTo>
                  <a:pt x="720" y="199"/>
                  <a:pt x="666" y="252"/>
                  <a:pt x="671" y="293"/>
                </a:cubicBezTo>
                <a:cubicBezTo>
                  <a:pt x="676" y="334"/>
                  <a:pt x="730" y="386"/>
                  <a:pt x="728" y="424"/>
                </a:cubicBezTo>
                <a:cubicBezTo>
                  <a:pt x="726" y="462"/>
                  <a:pt x="670" y="496"/>
                  <a:pt x="661" y="521"/>
                </a:cubicBezTo>
                <a:cubicBezTo>
                  <a:pt x="652" y="546"/>
                  <a:pt x="687" y="564"/>
                  <a:pt x="673" y="577"/>
                </a:cubicBezTo>
                <a:cubicBezTo>
                  <a:pt x="659" y="590"/>
                  <a:pt x="603" y="583"/>
                  <a:pt x="577" y="602"/>
                </a:cubicBezTo>
                <a:cubicBezTo>
                  <a:pt x="551" y="621"/>
                  <a:pt x="545" y="680"/>
                  <a:pt x="517" y="689"/>
                </a:cubicBezTo>
                <a:cubicBezTo>
                  <a:pt x="489" y="698"/>
                  <a:pt x="441" y="651"/>
                  <a:pt x="407" y="656"/>
                </a:cubicBezTo>
                <a:cubicBezTo>
                  <a:pt x="373" y="661"/>
                  <a:pt x="338" y="723"/>
                  <a:pt x="311" y="721"/>
                </a:cubicBezTo>
                <a:cubicBezTo>
                  <a:pt x="284" y="719"/>
                  <a:pt x="275" y="660"/>
                  <a:pt x="242" y="646"/>
                </a:cubicBezTo>
                <a:cubicBezTo>
                  <a:pt x="209" y="632"/>
                  <a:pt x="132" y="650"/>
                  <a:pt x="112" y="637"/>
                </a:cubicBezTo>
                <a:cubicBezTo>
                  <a:pt x="92" y="624"/>
                  <a:pt x="133" y="589"/>
                  <a:pt x="121" y="565"/>
                </a:cubicBezTo>
                <a:cubicBezTo>
                  <a:pt x="109" y="541"/>
                  <a:pt x="48" y="513"/>
                  <a:pt x="37" y="493"/>
                </a:cubicBezTo>
                <a:cubicBezTo>
                  <a:pt x="26" y="473"/>
                  <a:pt x="60" y="478"/>
                  <a:pt x="55" y="443"/>
                </a:cubicBezTo>
                <a:cubicBezTo>
                  <a:pt x="50" y="408"/>
                  <a:pt x="0" y="312"/>
                  <a:pt x="8" y="284"/>
                </a:cubicBezTo>
                <a:cubicBezTo>
                  <a:pt x="16" y="256"/>
                  <a:pt x="85" y="299"/>
                  <a:pt x="104" y="274"/>
                </a:cubicBezTo>
                <a:cubicBezTo>
                  <a:pt x="123" y="249"/>
                  <a:pt x="95" y="165"/>
                  <a:pt x="122" y="136"/>
                </a:cubicBezTo>
                <a:cubicBezTo>
                  <a:pt x="149" y="107"/>
                  <a:pt x="234" y="118"/>
                  <a:pt x="263" y="103"/>
                </a:cubicBezTo>
                <a:cubicBezTo>
                  <a:pt x="292" y="88"/>
                  <a:pt x="279" y="43"/>
                  <a:pt x="296" y="44"/>
                </a:cubicBezTo>
                <a:cubicBezTo>
                  <a:pt x="313" y="45"/>
                  <a:pt x="345" y="113"/>
                  <a:pt x="365" y="109"/>
                </a:cubicBezTo>
                <a:cubicBezTo>
                  <a:pt x="385" y="105"/>
                  <a:pt x="406" y="22"/>
                  <a:pt x="419" y="22"/>
                </a:cubicBezTo>
                <a:cubicBezTo>
                  <a:pt x="432" y="22"/>
                  <a:pt x="435" y="111"/>
                  <a:pt x="446" y="110"/>
                </a:cubicBezTo>
                <a:cubicBezTo>
                  <a:pt x="457" y="109"/>
                  <a:pt x="478" y="28"/>
                  <a:pt x="488" y="14"/>
                </a:cubicBezTo>
                <a:cubicBezTo>
                  <a:pt x="498" y="0"/>
                  <a:pt x="500" y="3"/>
                  <a:pt x="509" y="28"/>
                </a:cubicBez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1933" name="Line 44"/>
          <p:cNvSpPr>
            <a:spLocks noChangeShapeType="1"/>
          </p:cNvSpPr>
          <p:nvPr/>
        </p:nvSpPr>
        <p:spPr bwMode="auto">
          <a:xfrm>
            <a:off x="6376988" y="5035550"/>
            <a:ext cx="0" cy="63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1934" name="Line 45"/>
          <p:cNvSpPr>
            <a:spLocks noChangeShapeType="1"/>
          </p:cNvSpPr>
          <p:nvPr/>
        </p:nvSpPr>
        <p:spPr bwMode="auto">
          <a:xfrm>
            <a:off x="6338888" y="5067300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1935" name="Line 46"/>
          <p:cNvSpPr>
            <a:spLocks noChangeShapeType="1"/>
          </p:cNvSpPr>
          <p:nvPr/>
        </p:nvSpPr>
        <p:spPr bwMode="auto">
          <a:xfrm flipV="1">
            <a:off x="6389688" y="4794250"/>
            <a:ext cx="506412" cy="263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1936" name="Rectangle 47"/>
          <p:cNvSpPr>
            <a:spLocks noChangeArrowheads="1"/>
          </p:cNvSpPr>
          <p:nvPr/>
        </p:nvSpPr>
        <p:spPr bwMode="auto">
          <a:xfrm>
            <a:off x="5297488" y="6051550"/>
            <a:ext cx="2635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charset="0"/>
              </a:rPr>
              <a:t>Pertubar aleatóriamente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charset="0"/>
              </a:rPr>
              <a:t>as posições dos pontos</a:t>
            </a:r>
          </a:p>
        </p:txBody>
      </p:sp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29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Textura ambiente</a:t>
            </a:r>
            <a:r>
              <a:rPr lang="en-US" altLang="en-US" b="0"/>
              <a:t> (</a:t>
            </a:r>
            <a:r>
              <a:rPr lang="en-US" altLang="en-US" b="0" i="1"/>
              <a:t>environment maps</a:t>
            </a:r>
            <a:r>
              <a:rPr lang="en-US" altLang="en-US" b="0"/>
              <a:t>)</a:t>
            </a:r>
          </a:p>
        </p:txBody>
      </p:sp>
      <p:sp>
        <p:nvSpPr>
          <p:cNvPr id="82948" name="AutoShape 5"/>
          <p:cNvSpPr>
            <a:spLocks noChangeArrowheads="1"/>
          </p:cNvSpPr>
          <p:nvPr/>
        </p:nvSpPr>
        <p:spPr bwMode="auto">
          <a:xfrm>
            <a:off x="1944688" y="2420938"/>
            <a:ext cx="2176462" cy="2176462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2949" name="Line 6"/>
          <p:cNvSpPr>
            <a:spLocks noChangeShapeType="1"/>
          </p:cNvSpPr>
          <p:nvPr/>
        </p:nvSpPr>
        <p:spPr bwMode="auto">
          <a:xfrm>
            <a:off x="2511425" y="2408238"/>
            <a:ext cx="0" cy="16748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2950" name="Line 7"/>
          <p:cNvSpPr>
            <a:spLocks noChangeShapeType="1"/>
          </p:cNvSpPr>
          <p:nvPr/>
        </p:nvSpPr>
        <p:spPr bwMode="auto">
          <a:xfrm>
            <a:off x="2511425" y="4057650"/>
            <a:ext cx="15970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2951" name="Line 8"/>
          <p:cNvSpPr>
            <a:spLocks noChangeShapeType="1"/>
          </p:cNvSpPr>
          <p:nvPr/>
        </p:nvSpPr>
        <p:spPr bwMode="auto">
          <a:xfrm flipH="1">
            <a:off x="1944688" y="4070350"/>
            <a:ext cx="554037" cy="5397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2952" name="Line 9"/>
          <p:cNvSpPr>
            <a:spLocks noChangeShapeType="1"/>
          </p:cNvSpPr>
          <p:nvPr/>
        </p:nvSpPr>
        <p:spPr bwMode="auto">
          <a:xfrm flipH="1">
            <a:off x="2781300" y="3476625"/>
            <a:ext cx="284163" cy="2841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2953" name="Line 10"/>
          <p:cNvSpPr>
            <a:spLocks noChangeShapeType="1"/>
          </p:cNvSpPr>
          <p:nvPr/>
        </p:nvSpPr>
        <p:spPr bwMode="auto">
          <a:xfrm>
            <a:off x="2871788" y="3567113"/>
            <a:ext cx="4508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2954" name="Line 11"/>
          <p:cNvSpPr>
            <a:spLocks noChangeShapeType="1"/>
          </p:cNvSpPr>
          <p:nvPr/>
        </p:nvSpPr>
        <p:spPr bwMode="auto">
          <a:xfrm flipV="1">
            <a:off x="2987675" y="3128963"/>
            <a:ext cx="0" cy="463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2955" name="Line 12"/>
          <p:cNvSpPr>
            <a:spLocks noChangeShapeType="1"/>
          </p:cNvSpPr>
          <p:nvPr/>
        </p:nvSpPr>
        <p:spPr bwMode="auto">
          <a:xfrm>
            <a:off x="1931988" y="4597400"/>
            <a:ext cx="695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2956" name="Line 13"/>
          <p:cNvSpPr>
            <a:spLocks noChangeShapeType="1"/>
          </p:cNvSpPr>
          <p:nvPr/>
        </p:nvSpPr>
        <p:spPr bwMode="auto">
          <a:xfrm flipV="1">
            <a:off x="1944688" y="4043363"/>
            <a:ext cx="0" cy="5667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sp>
        <p:nvSpPr>
          <p:cNvPr id="82957" name="Text Box 14"/>
          <p:cNvSpPr txBox="1">
            <a:spLocks noChangeArrowheads="1"/>
          </p:cNvSpPr>
          <p:nvPr/>
        </p:nvSpPr>
        <p:spPr bwMode="auto">
          <a:xfrm>
            <a:off x="2698750" y="3613150"/>
            <a:ext cx="274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x</a:t>
            </a:r>
          </a:p>
        </p:txBody>
      </p:sp>
      <p:sp>
        <p:nvSpPr>
          <p:cNvPr id="82958" name="Text Box 15"/>
          <p:cNvSpPr txBox="1">
            <a:spLocks noChangeArrowheads="1"/>
          </p:cNvSpPr>
          <p:nvPr/>
        </p:nvSpPr>
        <p:spPr bwMode="auto">
          <a:xfrm>
            <a:off x="3149600" y="3444875"/>
            <a:ext cx="274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</a:p>
        </p:txBody>
      </p:sp>
      <p:sp>
        <p:nvSpPr>
          <p:cNvPr id="82959" name="Text Box 16"/>
          <p:cNvSpPr txBox="1">
            <a:spLocks noChangeArrowheads="1"/>
          </p:cNvSpPr>
          <p:nvPr/>
        </p:nvSpPr>
        <p:spPr bwMode="auto">
          <a:xfrm>
            <a:off x="2725738" y="2955925"/>
            <a:ext cx="2587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z</a:t>
            </a:r>
          </a:p>
        </p:txBody>
      </p:sp>
      <p:sp>
        <p:nvSpPr>
          <p:cNvPr id="82960" name="Text Box 17"/>
          <p:cNvSpPr txBox="1">
            <a:spLocks noChangeArrowheads="1"/>
          </p:cNvSpPr>
          <p:nvPr/>
        </p:nvSpPr>
        <p:spPr bwMode="auto">
          <a:xfrm>
            <a:off x="2389188" y="4540250"/>
            <a:ext cx="2921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u</a:t>
            </a:r>
          </a:p>
        </p:txBody>
      </p:sp>
      <p:sp>
        <p:nvSpPr>
          <p:cNvPr id="82961" name="Text Box 18"/>
          <p:cNvSpPr txBox="1">
            <a:spLocks noChangeArrowheads="1"/>
          </p:cNvSpPr>
          <p:nvPr/>
        </p:nvSpPr>
        <p:spPr bwMode="auto">
          <a:xfrm>
            <a:off x="1590675" y="3910013"/>
            <a:ext cx="27463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v</a:t>
            </a:r>
          </a:p>
        </p:txBody>
      </p:sp>
      <p:sp>
        <p:nvSpPr>
          <p:cNvPr id="82962" name="Text Box 19"/>
          <p:cNvSpPr txBox="1">
            <a:spLocks noChangeArrowheads="1"/>
          </p:cNvSpPr>
          <p:nvPr/>
        </p:nvSpPr>
        <p:spPr bwMode="auto">
          <a:xfrm>
            <a:off x="1565275" y="4589463"/>
            <a:ext cx="57785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(0,0)</a:t>
            </a:r>
          </a:p>
        </p:txBody>
      </p:sp>
      <p:sp>
        <p:nvSpPr>
          <p:cNvPr id="82963" name="Text Box 20"/>
          <p:cNvSpPr txBox="1">
            <a:spLocks noChangeArrowheads="1"/>
          </p:cNvSpPr>
          <p:nvPr/>
        </p:nvSpPr>
        <p:spPr bwMode="auto">
          <a:xfrm>
            <a:off x="3252788" y="2593975"/>
            <a:ext cx="57785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(1,1)</a:t>
            </a:r>
          </a:p>
        </p:txBody>
      </p:sp>
      <p:sp>
        <p:nvSpPr>
          <p:cNvPr id="82964" name="Oval 21"/>
          <p:cNvSpPr>
            <a:spLocks noChangeArrowheads="1"/>
          </p:cNvSpPr>
          <p:nvPr/>
        </p:nvSpPr>
        <p:spPr bwMode="auto">
          <a:xfrm>
            <a:off x="3522663" y="2905125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2965" name="Oval 22"/>
          <p:cNvSpPr>
            <a:spLocks noChangeArrowheads="1"/>
          </p:cNvSpPr>
          <p:nvPr/>
        </p:nvSpPr>
        <p:spPr bwMode="auto">
          <a:xfrm>
            <a:off x="1900238" y="4552950"/>
            <a:ext cx="88900" cy="889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69850" tIns="33338" rIns="69850" bIns="33338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2966" name="Text Box 23"/>
          <p:cNvSpPr txBox="1">
            <a:spLocks noChangeArrowheads="1"/>
          </p:cNvSpPr>
          <p:nvPr/>
        </p:nvSpPr>
        <p:spPr bwMode="auto">
          <a:xfrm>
            <a:off x="4719638" y="2300288"/>
            <a:ext cx="3149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face dos raios x&gt;y e x&gt;z</a:t>
            </a:r>
          </a:p>
        </p:txBody>
      </p:sp>
      <p:sp>
        <p:nvSpPr>
          <p:cNvPr id="82967" name="Freeform 24"/>
          <p:cNvSpPr>
            <a:spLocks/>
          </p:cNvSpPr>
          <p:nvPr/>
        </p:nvSpPr>
        <p:spPr bwMode="auto">
          <a:xfrm>
            <a:off x="3322638" y="2678113"/>
            <a:ext cx="1352550" cy="785812"/>
          </a:xfrm>
          <a:custGeom>
            <a:avLst/>
            <a:gdLst>
              <a:gd name="T0" fmla="*/ 2147483647 w 852"/>
              <a:gd name="T1" fmla="*/ 0 h 495"/>
              <a:gd name="T2" fmla="*/ 2147483647 w 852"/>
              <a:gd name="T3" fmla="*/ 2147483647 h 495"/>
              <a:gd name="T4" fmla="*/ 2147483647 w 852"/>
              <a:gd name="T5" fmla="*/ 2147483647 h 495"/>
              <a:gd name="T6" fmla="*/ 0 w 852"/>
              <a:gd name="T7" fmla="*/ 2147483647 h 495"/>
              <a:gd name="T8" fmla="*/ 0 60000 65536"/>
              <a:gd name="T9" fmla="*/ 0 60000 65536"/>
              <a:gd name="T10" fmla="*/ 0 60000 65536"/>
              <a:gd name="T11" fmla="*/ 0 60000 65536"/>
              <a:gd name="T12" fmla="*/ 0 w 852"/>
              <a:gd name="T13" fmla="*/ 0 h 495"/>
              <a:gd name="T14" fmla="*/ 852 w 852"/>
              <a:gd name="T15" fmla="*/ 495 h 49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2" h="495">
                <a:moveTo>
                  <a:pt x="852" y="0"/>
                </a:moveTo>
                <a:lnTo>
                  <a:pt x="446" y="203"/>
                </a:lnTo>
                <a:lnTo>
                  <a:pt x="568" y="292"/>
                </a:lnTo>
                <a:lnTo>
                  <a:pt x="0" y="495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9850" tIns="33338" rIns="69850" bIns="33338" anchor="ctr">
            <a:spAutoFit/>
          </a:bodyPr>
          <a:lstStyle/>
          <a:p>
            <a:endParaRPr lang="en-US"/>
          </a:p>
        </p:txBody>
      </p:sp>
      <p:graphicFrame>
        <p:nvGraphicFramePr>
          <p:cNvPr id="581657" name="Object 25"/>
          <p:cNvGraphicFramePr>
            <a:graphicFrameLocks noChangeAspect="1"/>
          </p:cNvGraphicFramePr>
          <p:nvPr/>
        </p:nvGraphicFramePr>
        <p:xfrm>
          <a:off x="4783138" y="2924175"/>
          <a:ext cx="1408112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4" name="Equation" r:id="rId4" imgW="609336" imgH="393529" progId="Equation.3">
                  <p:embed/>
                </p:oleObj>
              </mc:Choice>
              <mc:Fallback>
                <p:oleObj name="Equation" r:id="rId4" imgW="609336" imgH="393529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3138" y="2924175"/>
                        <a:ext cx="1408112" cy="90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1658" name="Object 26"/>
          <p:cNvGraphicFramePr>
            <a:graphicFrameLocks noChangeAspect="1"/>
          </p:cNvGraphicFramePr>
          <p:nvPr/>
        </p:nvGraphicFramePr>
        <p:xfrm>
          <a:off x="4824413" y="3992563"/>
          <a:ext cx="1349375" cy="90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5" name="Equation" r:id="rId6" imgW="583947" imgH="393529" progId="Equation.3">
                  <p:embed/>
                </p:oleObj>
              </mc:Choice>
              <mc:Fallback>
                <p:oleObj name="Equation" r:id="rId6" imgW="583947" imgH="393529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413" y="3992563"/>
                        <a:ext cx="1349375" cy="90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1659" name="Text Box 27"/>
          <p:cNvSpPr txBox="1">
            <a:spLocks noChangeArrowheads="1"/>
          </p:cNvSpPr>
          <p:nvPr/>
        </p:nvSpPr>
        <p:spPr bwMode="auto">
          <a:xfrm rot="-5400000">
            <a:off x="1373188" y="3406775"/>
            <a:ext cx="7175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y=-x</a:t>
            </a:r>
          </a:p>
        </p:txBody>
      </p:sp>
      <p:sp>
        <p:nvSpPr>
          <p:cNvPr id="581660" name="Text Box 28"/>
          <p:cNvSpPr txBox="1">
            <a:spLocks noChangeArrowheads="1"/>
          </p:cNvSpPr>
          <p:nvPr/>
        </p:nvSpPr>
        <p:spPr bwMode="auto">
          <a:xfrm rot="-5400000">
            <a:off x="3368675" y="3521075"/>
            <a:ext cx="6159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y=x</a:t>
            </a:r>
          </a:p>
        </p:txBody>
      </p:sp>
      <p:sp>
        <p:nvSpPr>
          <p:cNvPr id="581661" name="Text Box 29"/>
          <p:cNvSpPr txBox="1">
            <a:spLocks noChangeArrowheads="1"/>
          </p:cNvSpPr>
          <p:nvPr/>
        </p:nvSpPr>
        <p:spPr bwMode="auto">
          <a:xfrm>
            <a:off x="2686050" y="4541838"/>
            <a:ext cx="7016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z=-x</a:t>
            </a:r>
          </a:p>
        </p:txBody>
      </p:sp>
      <p:sp>
        <p:nvSpPr>
          <p:cNvPr id="581662" name="Text Box 30"/>
          <p:cNvSpPr txBox="1">
            <a:spLocks noChangeArrowheads="1"/>
          </p:cNvSpPr>
          <p:nvPr/>
        </p:nvSpPr>
        <p:spPr bwMode="auto">
          <a:xfrm>
            <a:off x="2505075" y="2544763"/>
            <a:ext cx="600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z=x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59" grpId="0"/>
      <p:bldP spid="581660" grpId="0"/>
      <p:bldP spid="581661" grpId="0"/>
      <p:bldP spid="58166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682625" y="241300"/>
            <a:ext cx="7159625" cy="849313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3600"/>
              <a:t>Tratamento anti-alias</a:t>
            </a:r>
            <a:endParaRPr lang="en-US" altLang="en-US" sz="3600" i="1"/>
          </a:p>
        </p:txBody>
      </p:sp>
      <p:sp>
        <p:nvSpPr>
          <p:cNvPr id="83972" name="Rectangle 3"/>
          <p:cNvSpPr>
            <a:spLocks noChangeArrowheads="1"/>
          </p:cNvSpPr>
          <p:nvPr/>
        </p:nvSpPr>
        <p:spPr bwMode="auto">
          <a:xfrm>
            <a:off x="715963" y="4286250"/>
            <a:ext cx="0" cy="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3973" name="Rectangle 4"/>
          <p:cNvSpPr>
            <a:spLocks noChangeArrowheads="1"/>
          </p:cNvSpPr>
          <p:nvPr/>
        </p:nvSpPr>
        <p:spPr bwMode="auto">
          <a:xfrm>
            <a:off x="715963" y="4286250"/>
            <a:ext cx="0" cy="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3974" name="Rectangle 5"/>
          <p:cNvSpPr>
            <a:spLocks noChangeArrowheads="1"/>
          </p:cNvSpPr>
          <p:nvPr/>
        </p:nvSpPr>
        <p:spPr bwMode="auto">
          <a:xfrm>
            <a:off x="8386763" y="4833938"/>
            <a:ext cx="0" cy="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3975" name="Rectangle 6"/>
          <p:cNvSpPr>
            <a:spLocks noChangeArrowheads="1"/>
          </p:cNvSpPr>
          <p:nvPr/>
        </p:nvSpPr>
        <p:spPr bwMode="auto">
          <a:xfrm>
            <a:off x="8386763" y="4833938"/>
            <a:ext cx="0" cy="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3976" name="Text Box 7"/>
          <p:cNvSpPr txBox="1">
            <a:spLocks noChangeArrowheads="1"/>
          </p:cNvSpPr>
          <p:nvPr/>
        </p:nvSpPr>
        <p:spPr bwMode="auto">
          <a:xfrm>
            <a:off x="2801938" y="5843588"/>
            <a:ext cx="498951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b="1" i="0"/>
              <a:t>Lance um raio para cada sub-</a:t>
            </a:r>
            <a:r>
              <a:rPr lang="en-US" altLang="en-US" sz="2400" b="1"/>
              <a:t>pixel</a:t>
            </a:r>
          </a:p>
          <a:p>
            <a:pPr>
              <a:spcBef>
                <a:spcPct val="0"/>
              </a:spcBef>
            </a:pPr>
            <a:r>
              <a:rPr lang="en-US" altLang="en-US" sz="2400" b="1" i="0"/>
              <a:t>Faça uma média dos valores obtidos</a:t>
            </a:r>
          </a:p>
        </p:txBody>
      </p:sp>
      <p:sp>
        <p:nvSpPr>
          <p:cNvPr id="83977" name="Text Box 8"/>
          <p:cNvSpPr txBox="1">
            <a:spLocks noChangeArrowheads="1"/>
          </p:cNvSpPr>
          <p:nvPr/>
        </p:nvSpPr>
        <p:spPr bwMode="auto">
          <a:xfrm>
            <a:off x="1427163" y="5327650"/>
            <a:ext cx="3422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 i="0"/>
              <a:t>dx, dy = variáveis randômicas</a:t>
            </a:r>
          </a:p>
        </p:txBody>
      </p:sp>
      <p:grpSp>
        <p:nvGrpSpPr>
          <p:cNvPr id="83978" name="Group 45"/>
          <p:cNvGrpSpPr>
            <a:grpSpLocks/>
          </p:cNvGrpSpPr>
          <p:nvPr/>
        </p:nvGrpSpPr>
        <p:grpSpPr bwMode="auto">
          <a:xfrm>
            <a:off x="1411288" y="2792413"/>
            <a:ext cx="6178550" cy="2465387"/>
            <a:chOff x="889" y="1759"/>
            <a:chExt cx="3892" cy="1553"/>
          </a:xfrm>
        </p:grpSpPr>
        <p:sp>
          <p:nvSpPr>
            <p:cNvPr id="83979" name="Rectangle 10"/>
            <p:cNvSpPr>
              <a:spLocks noChangeArrowheads="1"/>
            </p:cNvSpPr>
            <p:nvPr/>
          </p:nvSpPr>
          <p:spPr bwMode="auto">
            <a:xfrm>
              <a:off x="1912" y="1788"/>
              <a:ext cx="1680" cy="122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en-US" sz="1400" b="1" i="0"/>
            </a:p>
          </p:txBody>
        </p:sp>
        <p:sp>
          <p:nvSpPr>
            <p:cNvPr id="83980" name="Line 11"/>
            <p:cNvSpPr>
              <a:spLocks noChangeShapeType="1"/>
            </p:cNvSpPr>
            <p:nvPr/>
          </p:nvSpPr>
          <p:spPr bwMode="auto">
            <a:xfrm>
              <a:off x="2476" y="1784"/>
              <a:ext cx="0" cy="12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1" name="Line 12"/>
            <p:cNvSpPr>
              <a:spLocks noChangeShapeType="1"/>
            </p:cNvSpPr>
            <p:nvPr/>
          </p:nvSpPr>
          <p:spPr bwMode="auto">
            <a:xfrm>
              <a:off x="3047" y="1792"/>
              <a:ext cx="0" cy="12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2" name="Line 13"/>
            <p:cNvSpPr>
              <a:spLocks noChangeShapeType="1"/>
            </p:cNvSpPr>
            <p:nvPr/>
          </p:nvSpPr>
          <p:spPr bwMode="auto">
            <a:xfrm flipH="1">
              <a:off x="1921" y="2187"/>
              <a:ext cx="16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3" name="Line 14"/>
            <p:cNvSpPr>
              <a:spLocks noChangeShapeType="1"/>
            </p:cNvSpPr>
            <p:nvPr/>
          </p:nvSpPr>
          <p:spPr bwMode="auto">
            <a:xfrm flipH="1">
              <a:off x="1921" y="2602"/>
              <a:ext cx="16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4" name="Line 15"/>
            <p:cNvSpPr>
              <a:spLocks noChangeShapeType="1"/>
            </p:cNvSpPr>
            <p:nvPr/>
          </p:nvSpPr>
          <p:spPr bwMode="auto">
            <a:xfrm>
              <a:off x="2765" y="2026"/>
              <a:ext cx="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5" name="Line 16"/>
            <p:cNvSpPr>
              <a:spLocks noChangeShapeType="1"/>
            </p:cNvSpPr>
            <p:nvPr/>
          </p:nvSpPr>
          <p:spPr bwMode="auto">
            <a:xfrm>
              <a:off x="3331" y="2695"/>
              <a:ext cx="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86" name="Rectangle 17"/>
            <p:cNvSpPr>
              <a:spLocks noChangeArrowheads="1"/>
            </p:cNvSpPr>
            <p:nvPr/>
          </p:nvSpPr>
          <p:spPr bwMode="auto">
            <a:xfrm>
              <a:off x="2020" y="1995"/>
              <a:ext cx="164" cy="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87" name="Rectangle 18"/>
            <p:cNvSpPr>
              <a:spLocks noChangeArrowheads="1"/>
            </p:cNvSpPr>
            <p:nvPr/>
          </p:nvSpPr>
          <p:spPr bwMode="auto">
            <a:xfrm>
              <a:off x="3116" y="1884"/>
              <a:ext cx="209" cy="11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88" name="Rectangle 19"/>
            <p:cNvSpPr>
              <a:spLocks noChangeArrowheads="1"/>
            </p:cNvSpPr>
            <p:nvPr/>
          </p:nvSpPr>
          <p:spPr bwMode="auto">
            <a:xfrm>
              <a:off x="3369" y="2395"/>
              <a:ext cx="39" cy="7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89" name="Rectangle 20"/>
            <p:cNvSpPr>
              <a:spLocks noChangeArrowheads="1"/>
            </p:cNvSpPr>
            <p:nvPr/>
          </p:nvSpPr>
          <p:spPr bwMode="auto">
            <a:xfrm>
              <a:off x="2209" y="2252"/>
              <a:ext cx="180" cy="1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0" name="Rectangle 21"/>
            <p:cNvSpPr>
              <a:spLocks noChangeArrowheads="1"/>
            </p:cNvSpPr>
            <p:nvPr/>
          </p:nvSpPr>
          <p:spPr bwMode="auto">
            <a:xfrm>
              <a:off x="2593" y="2402"/>
              <a:ext cx="160" cy="10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1" name="Rectangle 22"/>
            <p:cNvSpPr>
              <a:spLocks noChangeArrowheads="1"/>
            </p:cNvSpPr>
            <p:nvPr/>
          </p:nvSpPr>
          <p:spPr bwMode="auto">
            <a:xfrm>
              <a:off x="2011" y="2689"/>
              <a:ext cx="190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2" name="Rectangle 23"/>
            <p:cNvSpPr>
              <a:spLocks noChangeArrowheads="1"/>
            </p:cNvSpPr>
            <p:nvPr/>
          </p:nvSpPr>
          <p:spPr bwMode="auto">
            <a:xfrm>
              <a:off x="2769" y="2752"/>
              <a:ext cx="80" cy="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3" name="Oval 24"/>
            <p:cNvSpPr>
              <a:spLocks noChangeArrowheads="1"/>
            </p:cNvSpPr>
            <p:nvPr/>
          </p:nvSpPr>
          <p:spPr bwMode="auto">
            <a:xfrm>
              <a:off x="1975" y="2054"/>
              <a:ext cx="88" cy="64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4" name="Oval 25"/>
            <p:cNvSpPr>
              <a:spLocks noChangeArrowheads="1"/>
            </p:cNvSpPr>
            <p:nvPr/>
          </p:nvSpPr>
          <p:spPr bwMode="auto">
            <a:xfrm>
              <a:off x="2343" y="2212"/>
              <a:ext cx="85" cy="62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5" name="Oval 26"/>
            <p:cNvSpPr>
              <a:spLocks noChangeArrowheads="1"/>
            </p:cNvSpPr>
            <p:nvPr/>
          </p:nvSpPr>
          <p:spPr bwMode="auto">
            <a:xfrm>
              <a:off x="2559" y="2480"/>
              <a:ext cx="85" cy="61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6" name="Oval 27"/>
            <p:cNvSpPr>
              <a:spLocks noChangeArrowheads="1"/>
            </p:cNvSpPr>
            <p:nvPr/>
          </p:nvSpPr>
          <p:spPr bwMode="auto">
            <a:xfrm>
              <a:off x="1968" y="2664"/>
              <a:ext cx="85" cy="62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7" name="Oval 28"/>
            <p:cNvSpPr>
              <a:spLocks noChangeArrowheads="1"/>
            </p:cNvSpPr>
            <p:nvPr/>
          </p:nvSpPr>
          <p:spPr bwMode="auto">
            <a:xfrm>
              <a:off x="2808" y="2717"/>
              <a:ext cx="87" cy="63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8" name="Oval 29"/>
            <p:cNvSpPr>
              <a:spLocks noChangeArrowheads="1"/>
            </p:cNvSpPr>
            <p:nvPr/>
          </p:nvSpPr>
          <p:spPr bwMode="auto">
            <a:xfrm>
              <a:off x="3275" y="2657"/>
              <a:ext cx="85" cy="63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3999" name="Oval 30"/>
            <p:cNvSpPr>
              <a:spLocks noChangeArrowheads="1"/>
            </p:cNvSpPr>
            <p:nvPr/>
          </p:nvSpPr>
          <p:spPr bwMode="auto">
            <a:xfrm>
              <a:off x="3380" y="2443"/>
              <a:ext cx="85" cy="66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4000" name="Oval 31"/>
            <p:cNvSpPr>
              <a:spLocks noChangeArrowheads="1"/>
            </p:cNvSpPr>
            <p:nvPr/>
          </p:nvSpPr>
          <p:spPr bwMode="auto">
            <a:xfrm>
              <a:off x="2716" y="2083"/>
              <a:ext cx="85" cy="65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4001" name="Oval 32"/>
            <p:cNvSpPr>
              <a:spLocks noChangeArrowheads="1"/>
            </p:cNvSpPr>
            <p:nvPr/>
          </p:nvSpPr>
          <p:spPr bwMode="auto">
            <a:xfrm>
              <a:off x="3091" y="1858"/>
              <a:ext cx="85" cy="62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4002" name="Rectangle 33"/>
            <p:cNvSpPr>
              <a:spLocks noChangeArrowheads="1"/>
            </p:cNvSpPr>
            <p:nvPr/>
          </p:nvSpPr>
          <p:spPr bwMode="auto">
            <a:xfrm>
              <a:off x="2500" y="3058"/>
              <a:ext cx="485" cy="19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4003" name="Line 36"/>
            <p:cNvSpPr>
              <a:spLocks noChangeShapeType="1"/>
            </p:cNvSpPr>
            <p:nvPr/>
          </p:nvSpPr>
          <p:spPr bwMode="auto">
            <a:xfrm flipH="1">
              <a:off x="3416" y="2063"/>
              <a:ext cx="440" cy="2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004" name="Line 37"/>
            <p:cNvSpPr>
              <a:spLocks noChangeShapeType="1"/>
            </p:cNvSpPr>
            <p:nvPr/>
          </p:nvSpPr>
          <p:spPr bwMode="auto">
            <a:xfrm flipH="1">
              <a:off x="3456" y="2081"/>
              <a:ext cx="416" cy="27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005" name="Line 38"/>
            <p:cNvSpPr>
              <a:spLocks noChangeShapeType="1"/>
            </p:cNvSpPr>
            <p:nvPr/>
          </p:nvSpPr>
          <p:spPr bwMode="auto">
            <a:xfrm flipH="1">
              <a:off x="3451" y="2098"/>
              <a:ext cx="444" cy="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006" name="Text Box 39"/>
            <p:cNvSpPr txBox="1">
              <a:spLocks noChangeArrowheads="1"/>
            </p:cNvSpPr>
            <p:nvPr/>
          </p:nvSpPr>
          <p:spPr bwMode="auto">
            <a:xfrm>
              <a:off x="1947" y="1759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dx</a:t>
              </a:r>
            </a:p>
          </p:txBody>
        </p:sp>
        <p:sp>
          <p:nvSpPr>
            <p:cNvPr id="84007" name="Text Box 40"/>
            <p:cNvSpPr txBox="1">
              <a:spLocks noChangeArrowheads="1"/>
            </p:cNvSpPr>
            <p:nvPr/>
          </p:nvSpPr>
          <p:spPr bwMode="auto">
            <a:xfrm>
              <a:off x="2147" y="1847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b="1" i="0"/>
                <a:t>dy</a:t>
              </a:r>
            </a:p>
          </p:txBody>
        </p:sp>
        <p:sp>
          <p:nvSpPr>
            <p:cNvPr id="84008" name="Text Box 41"/>
            <p:cNvSpPr txBox="1">
              <a:spLocks noChangeArrowheads="1"/>
            </p:cNvSpPr>
            <p:nvPr/>
          </p:nvSpPr>
          <p:spPr bwMode="auto">
            <a:xfrm>
              <a:off x="889" y="1863"/>
              <a:ext cx="232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bg1"/>
                  </a:solidFill>
                </a:rPr>
                <a:t>a</a:t>
              </a:r>
              <a:r>
                <a:rPr lang="en-US" altLang="en-US" sz="2400"/>
                <a:t> </a:t>
              </a:r>
            </a:p>
          </p:txBody>
        </p:sp>
        <p:sp>
          <p:nvSpPr>
            <p:cNvPr id="84009" name="Text Box 42"/>
            <p:cNvSpPr txBox="1">
              <a:spLocks noChangeArrowheads="1"/>
            </p:cNvSpPr>
            <p:nvPr/>
          </p:nvSpPr>
          <p:spPr bwMode="auto">
            <a:xfrm>
              <a:off x="3915" y="1871"/>
              <a:ext cx="866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sub-pixels</a:t>
              </a:r>
            </a:p>
          </p:txBody>
        </p:sp>
        <p:sp>
          <p:nvSpPr>
            <p:cNvPr id="84010" name="Text Box 43"/>
            <p:cNvSpPr txBox="1">
              <a:spLocks noChangeArrowheads="1"/>
            </p:cNvSpPr>
            <p:nvPr/>
          </p:nvSpPr>
          <p:spPr bwMode="auto">
            <a:xfrm>
              <a:off x="2325" y="3040"/>
              <a:ext cx="460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9850" tIns="33338" rIns="69850" bIns="333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pixel</a:t>
              </a:r>
            </a:p>
          </p:txBody>
        </p:sp>
      </p:grpSp>
    </p:spTree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49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Anti-alias </a:t>
            </a:r>
          </a:p>
        </p:txBody>
      </p:sp>
      <p:pic>
        <p:nvPicPr>
          <p:cNvPr id="84996" name="Picture 8" descr="texturaMadeiraW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3" y="3382963"/>
            <a:ext cx="21907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7" name="Text Box 9"/>
          <p:cNvSpPr txBox="1">
            <a:spLocks noChangeArrowheads="1"/>
          </p:cNvSpPr>
          <p:nvPr/>
        </p:nvSpPr>
        <p:spPr bwMode="auto">
          <a:xfrm>
            <a:off x="977900" y="5721350"/>
            <a:ext cx="1552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(a) original</a:t>
            </a:r>
          </a:p>
        </p:txBody>
      </p:sp>
      <p:pic>
        <p:nvPicPr>
          <p:cNvPr id="84998" name="Picture 10" descr="texturaAliasUniform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3422650"/>
            <a:ext cx="21907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Text Box 11"/>
          <p:cNvSpPr txBox="1">
            <a:spLocks noChangeArrowheads="1"/>
          </p:cNvSpPr>
          <p:nvPr/>
        </p:nvSpPr>
        <p:spPr bwMode="auto">
          <a:xfrm>
            <a:off x="3805238" y="5746750"/>
            <a:ext cx="16716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(b) uniforme</a:t>
            </a:r>
          </a:p>
        </p:txBody>
      </p:sp>
      <p:pic>
        <p:nvPicPr>
          <p:cNvPr id="85000" name="Picture 12" descr="texturaAli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409950"/>
            <a:ext cx="21907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1" name="Text Box 13"/>
          <p:cNvSpPr txBox="1">
            <a:spLocks noChangeArrowheads="1"/>
          </p:cNvSpPr>
          <p:nvPr/>
        </p:nvSpPr>
        <p:spPr bwMode="auto">
          <a:xfrm>
            <a:off x="6530975" y="5746750"/>
            <a:ext cx="17716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(c) “jittered”</a:t>
            </a:r>
          </a:p>
        </p:txBody>
      </p:sp>
      <p:sp>
        <p:nvSpPr>
          <p:cNvPr id="85002" name="Rectangle 47"/>
          <p:cNvSpPr>
            <a:spLocks noChangeArrowheads="1"/>
          </p:cNvSpPr>
          <p:nvPr/>
        </p:nvSpPr>
        <p:spPr bwMode="auto">
          <a:xfrm>
            <a:off x="6886575" y="2112963"/>
            <a:ext cx="1016000" cy="101282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pt-BR" altLang="en-US" sz="1400" b="1" i="0"/>
          </a:p>
        </p:txBody>
      </p:sp>
      <p:grpSp>
        <p:nvGrpSpPr>
          <p:cNvPr id="85003" name="Group 49"/>
          <p:cNvGrpSpPr>
            <a:grpSpLocks/>
          </p:cNvGrpSpPr>
          <p:nvPr/>
        </p:nvGrpSpPr>
        <p:grpSpPr bwMode="auto">
          <a:xfrm>
            <a:off x="6891338" y="2111375"/>
            <a:ext cx="1008062" cy="1009650"/>
            <a:chOff x="1920" y="1214"/>
            <a:chExt cx="2257" cy="2203"/>
          </a:xfrm>
        </p:grpSpPr>
        <p:sp>
          <p:nvSpPr>
            <p:cNvPr id="85090" name="Line 50"/>
            <p:cNvSpPr>
              <a:spLocks noChangeShapeType="1"/>
            </p:cNvSpPr>
            <p:nvPr/>
          </p:nvSpPr>
          <p:spPr bwMode="auto">
            <a:xfrm>
              <a:off x="2475" y="1230"/>
              <a:ext cx="0" cy="21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91" name="Line 51"/>
            <p:cNvSpPr>
              <a:spLocks noChangeShapeType="1"/>
            </p:cNvSpPr>
            <p:nvPr/>
          </p:nvSpPr>
          <p:spPr bwMode="auto">
            <a:xfrm>
              <a:off x="3046" y="1238"/>
              <a:ext cx="0" cy="2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92" name="Line 52"/>
            <p:cNvSpPr>
              <a:spLocks noChangeShapeType="1"/>
            </p:cNvSpPr>
            <p:nvPr/>
          </p:nvSpPr>
          <p:spPr bwMode="auto">
            <a:xfrm flipH="1">
              <a:off x="1920" y="2600"/>
              <a:ext cx="22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93" name="Line 53"/>
            <p:cNvSpPr>
              <a:spLocks noChangeShapeType="1"/>
            </p:cNvSpPr>
            <p:nvPr/>
          </p:nvSpPr>
          <p:spPr bwMode="auto">
            <a:xfrm flipH="1">
              <a:off x="1920" y="3015"/>
              <a:ext cx="22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94" name="Line 54"/>
            <p:cNvSpPr>
              <a:spLocks noChangeShapeType="1"/>
            </p:cNvSpPr>
            <p:nvPr/>
          </p:nvSpPr>
          <p:spPr bwMode="auto">
            <a:xfrm>
              <a:off x="3647" y="1214"/>
              <a:ext cx="0" cy="22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95" name="Line 55"/>
            <p:cNvSpPr>
              <a:spLocks noChangeShapeType="1"/>
            </p:cNvSpPr>
            <p:nvPr/>
          </p:nvSpPr>
          <p:spPr bwMode="auto">
            <a:xfrm flipH="1">
              <a:off x="1920" y="2155"/>
              <a:ext cx="22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96" name="Line 56"/>
            <p:cNvSpPr>
              <a:spLocks noChangeShapeType="1"/>
            </p:cNvSpPr>
            <p:nvPr/>
          </p:nvSpPr>
          <p:spPr bwMode="auto">
            <a:xfrm flipH="1">
              <a:off x="1920" y="1724"/>
              <a:ext cx="22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04" name="Group 57"/>
          <p:cNvGrpSpPr>
            <a:grpSpLocks/>
          </p:cNvGrpSpPr>
          <p:nvPr/>
        </p:nvGrpSpPr>
        <p:grpSpPr bwMode="auto">
          <a:xfrm>
            <a:off x="6931025" y="2163763"/>
            <a:ext cx="900113" cy="885825"/>
            <a:chOff x="2010" y="1330"/>
            <a:chExt cx="2014" cy="1931"/>
          </a:xfrm>
        </p:grpSpPr>
        <p:sp>
          <p:nvSpPr>
            <p:cNvPr id="85070" name="Line 58"/>
            <p:cNvSpPr>
              <a:spLocks noChangeShapeType="1"/>
            </p:cNvSpPr>
            <p:nvPr/>
          </p:nvSpPr>
          <p:spPr bwMode="auto">
            <a:xfrm>
              <a:off x="2764" y="2439"/>
              <a:ext cx="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71" name="Line 59"/>
            <p:cNvSpPr>
              <a:spLocks noChangeShapeType="1"/>
            </p:cNvSpPr>
            <p:nvPr/>
          </p:nvSpPr>
          <p:spPr bwMode="auto">
            <a:xfrm>
              <a:off x="3330" y="3108"/>
              <a:ext cx="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72" name="Rectangle 60"/>
            <p:cNvSpPr>
              <a:spLocks noChangeArrowheads="1"/>
            </p:cNvSpPr>
            <p:nvPr/>
          </p:nvSpPr>
          <p:spPr bwMode="auto">
            <a:xfrm>
              <a:off x="2019" y="2408"/>
              <a:ext cx="164" cy="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73" name="Rectangle 61"/>
            <p:cNvSpPr>
              <a:spLocks noChangeArrowheads="1"/>
            </p:cNvSpPr>
            <p:nvPr/>
          </p:nvSpPr>
          <p:spPr bwMode="auto">
            <a:xfrm>
              <a:off x="3115" y="2297"/>
              <a:ext cx="209" cy="11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74" name="Rectangle 62"/>
            <p:cNvSpPr>
              <a:spLocks noChangeArrowheads="1"/>
            </p:cNvSpPr>
            <p:nvPr/>
          </p:nvSpPr>
          <p:spPr bwMode="auto">
            <a:xfrm>
              <a:off x="3368" y="2808"/>
              <a:ext cx="39" cy="7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75" name="Rectangle 63"/>
            <p:cNvSpPr>
              <a:spLocks noChangeArrowheads="1"/>
            </p:cNvSpPr>
            <p:nvPr/>
          </p:nvSpPr>
          <p:spPr bwMode="auto">
            <a:xfrm>
              <a:off x="2208" y="2665"/>
              <a:ext cx="180" cy="1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76" name="Rectangle 64"/>
            <p:cNvSpPr>
              <a:spLocks noChangeArrowheads="1"/>
            </p:cNvSpPr>
            <p:nvPr/>
          </p:nvSpPr>
          <p:spPr bwMode="auto">
            <a:xfrm>
              <a:off x="2592" y="2815"/>
              <a:ext cx="160" cy="10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77" name="Rectangle 65"/>
            <p:cNvSpPr>
              <a:spLocks noChangeArrowheads="1"/>
            </p:cNvSpPr>
            <p:nvPr/>
          </p:nvSpPr>
          <p:spPr bwMode="auto">
            <a:xfrm>
              <a:off x="2010" y="3102"/>
              <a:ext cx="190" cy="1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78" name="Rectangle 66"/>
            <p:cNvSpPr>
              <a:spLocks noChangeArrowheads="1"/>
            </p:cNvSpPr>
            <p:nvPr/>
          </p:nvSpPr>
          <p:spPr bwMode="auto">
            <a:xfrm>
              <a:off x="2768" y="3165"/>
              <a:ext cx="80" cy="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79" name="Rectangle 67"/>
            <p:cNvSpPr>
              <a:spLocks noChangeArrowheads="1"/>
            </p:cNvSpPr>
            <p:nvPr/>
          </p:nvSpPr>
          <p:spPr bwMode="auto">
            <a:xfrm>
              <a:off x="2019" y="1459"/>
              <a:ext cx="164" cy="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0" name="Rectangle 68"/>
            <p:cNvSpPr>
              <a:spLocks noChangeArrowheads="1"/>
            </p:cNvSpPr>
            <p:nvPr/>
          </p:nvSpPr>
          <p:spPr bwMode="auto">
            <a:xfrm>
              <a:off x="2182" y="1915"/>
              <a:ext cx="40" cy="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1" name="Rectangle 69"/>
            <p:cNvSpPr>
              <a:spLocks noChangeArrowheads="1"/>
            </p:cNvSpPr>
            <p:nvPr/>
          </p:nvSpPr>
          <p:spPr bwMode="auto">
            <a:xfrm>
              <a:off x="2758" y="1330"/>
              <a:ext cx="56" cy="17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2" name="Rectangle 70"/>
            <p:cNvSpPr>
              <a:spLocks noChangeArrowheads="1"/>
            </p:cNvSpPr>
            <p:nvPr/>
          </p:nvSpPr>
          <p:spPr bwMode="auto">
            <a:xfrm>
              <a:off x="3318" y="1477"/>
              <a:ext cx="56" cy="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3" name="Rectangle 71"/>
            <p:cNvSpPr>
              <a:spLocks noChangeArrowheads="1"/>
            </p:cNvSpPr>
            <p:nvPr/>
          </p:nvSpPr>
          <p:spPr bwMode="auto">
            <a:xfrm flipV="1">
              <a:off x="3918" y="1485"/>
              <a:ext cx="106" cy="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4" name="Rectangle 72"/>
            <p:cNvSpPr>
              <a:spLocks noChangeArrowheads="1"/>
            </p:cNvSpPr>
            <p:nvPr/>
          </p:nvSpPr>
          <p:spPr bwMode="auto">
            <a:xfrm>
              <a:off x="2766" y="1923"/>
              <a:ext cx="114" cy="8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5" name="Rectangle 73"/>
            <p:cNvSpPr>
              <a:spLocks noChangeArrowheads="1"/>
            </p:cNvSpPr>
            <p:nvPr/>
          </p:nvSpPr>
          <p:spPr bwMode="auto">
            <a:xfrm>
              <a:off x="3245" y="1866"/>
              <a:ext cx="97" cy="8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6" name="Rectangle 74"/>
            <p:cNvSpPr>
              <a:spLocks noChangeArrowheads="1"/>
            </p:cNvSpPr>
            <p:nvPr/>
          </p:nvSpPr>
          <p:spPr bwMode="auto">
            <a:xfrm>
              <a:off x="3862" y="1939"/>
              <a:ext cx="56" cy="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7" name="Rectangle 75"/>
            <p:cNvSpPr>
              <a:spLocks noChangeArrowheads="1"/>
            </p:cNvSpPr>
            <p:nvPr/>
          </p:nvSpPr>
          <p:spPr bwMode="auto">
            <a:xfrm>
              <a:off x="3756" y="2361"/>
              <a:ext cx="154" cy="7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8" name="Rectangle 76"/>
            <p:cNvSpPr>
              <a:spLocks noChangeArrowheads="1"/>
            </p:cNvSpPr>
            <p:nvPr/>
          </p:nvSpPr>
          <p:spPr bwMode="auto">
            <a:xfrm>
              <a:off x="3797" y="2710"/>
              <a:ext cx="138" cy="16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89" name="Rectangle 77"/>
            <p:cNvSpPr>
              <a:spLocks noChangeArrowheads="1"/>
            </p:cNvSpPr>
            <p:nvPr/>
          </p:nvSpPr>
          <p:spPr bwMode="auto">
            <a:xfrm>
              <a:off x="3886" y="3205"/>
              <a:ext cx="81" cy="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69850" tIns="33338" rIns="69850" bIns="33338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85005" name="Group 189"/>
          <p:cNvGrpSpPr>
            <a:grpSpLocks/>
          </p:cNvGrpSpPr>
          <p:nvPr/>
        </p:nvGrpSpPr>
        <p:grpSpPr bwMode="auto">
          <a:xfrm>
            <a:off x="6911975" y="2144713"/>
            <a:ext cx="946150" cy="923925"/>
            <a:chOff x="4354" y="1351"/>
            <a:chExt cx="596" cy="582"/>
          </a:xfrm>
        </p:grpSpPr>
        <p:sp>
          <p:nvSpPr>
            <p:cNvPr id="85050" name="Oval 48"/>
            <p:cNvSpPr>
              <a:spLocks noChangeArrowheads="1"/>
            </p:cNvSpPr>
            <p:nvPr/>
          </p:nvSpPr>
          <p:spPr bwMode="auto">
            <a:xfrm>
              <a:off x="4564" y="1698"/>
              <a:ext cx="29" cy="31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51" name="Oval 79"/>
            <p:cNvSpPr>
              <a:spLocks noChangeArrowheads="1"/>
            </p:cNvSpPr>
            <p:nvPr/>
          </p:nvSpPr>
          <p:spPr bwMode="auto">
            <a:xfrm>
              <a:off x="4356" y="1692"/>
              <a:ext cx="30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52" name="Oval 80"/>
            <p:cNvSpPr>
              <a:spLocks noChangeArrowheads="1"/>
            </p:cNvSpPr>
            <p:nvPr/>
          </p:nvSpPr>
          <p:spPr bwMode="auto">
            <a:xfrm>
              <a:off x="4460" y="1737"/>
              <a:ext cx="29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53" name="Oval 81"/>
            <p:cNvSpPr>
              <a:spLocks noChangeArrowheads="1"/>
            </p:cNvSpPr>
            <p:nvPr/>
          </p:nvSpPr>
          <p:spPr bwMode="auto">
            <a:xfrm>
              <a:off x="4520" y="1815"/>
              <a:ext cx="30" cy="26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54" name="Oval 82"/>
            <p:cNvSpPr>
              <a:spLocks noChangeArrowheads="1"/>
            </p:cNvSpPr>
            <p:nvPr/>
          </p:nvSpPr>
          <p:spPr bwMode="auto">
            <a:xfrm>
              <a:off x="4354" y="1868"/>
              <a:ext cx="29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55" name="Oval 83"/>
            <p:cNvSpPr>
              <a:spLocks noChangeArrowheads="1"/>
            </p:cNvSpPr>
            <p:nvPr/>
          </p:nvSpPr>
          <p:spPr bwMode="auto">
            <a:xfrm>
              <a:off x="4591" y="1883"/>
              <a:ext cx="30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56" name="Oval 84"/>
            <p:cNvSpPr>
              <a:spLocks noChangeArrowheads="1"/>
            </p:cNvSpPr>
            <p:nvPr/>
          </p:nvSpPr>
          <p:spPr bwMode="auto">
            <a:xfrm>
              <a:off x="4722" y="1866"/>
              <a:ext cx="29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57" name="Oval 85"/>
            <p:cNvSpPr>
              <a:spLocks noChangeArrowheads="1"/>
            </p:cNvSpPr>
            <p:nvPr/>
          </p:nvSpPr>
          <p:spPr bwMode="auto">
            <a:xfrm>
              <a:off x="4752" y="1804"/>
              <a:ext cx="29" cy="29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58" name="Oval 86"/>
            <p:cNvSpPr>
              <a:spLocks noChangeArrowheads="1"/>
            </p:cNvSpPr>
            <p:nvPr/>
          </p:nvSpPr>
          <p:spPr bwMode="auto">
            <a:xfrm>
              <a:off x="4670" y="1635"/>
              <a:ext cx="30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59" name="Oval 87"/>
            <p:cNvSpPr>
              <a:spLocks noChangeArrowheads="1"/>
            </p:cNvSpPr>
            <p:nvPr/>
          </p:nvSpPr>
          <p:spPr bwMode="auto">
            <a:xfrm>
              <a:off x="4356" y="1417"/>
              <a:ext cx="30" cy="29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0" name="Oval 88"/>
            <p:cNvSpPr>
              <a:spLocks noChangeArrowheads="1"/>
            </p:cNvSpPr>
            <p:nvPr/>
          </p:nvSpPr>
          <p:spPr bwMode="auto">
            <a:xfrm>
              <a:off x="4422" y="1522"/>
              <a:ext cx="30" cy="29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1" name="Oval 89"/>
            <p:cNvSpPr>
              <a:spLocks noChangeArrowheads="1"/>
            </p:cNvSpPr>
            <p:nvPr/>
          </p:nvSpPr>
          <p:spPr bwMode="auto">
            <a:xfrm>
              <a:off x="4603" y="1549"/>
              <a:ext cx="30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2" name="Oval 90"/>
            <p:cNvSpPr>
              <a:spLocks noChangeArrowheads="1"/>
            </p:cNvSpPr>
            <p:nvPr/>
          </p:nvSpPr>
          <p:spPr bwMode="auto">
            <a:xfrm>
              <a:off x="4566" y="1351"/>
              <a:ext cx="30" cy="29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3" name="Oval 91"/>
            <p:cNvSpPr>
              <a:spLocks noChangeArrowheads="1"/>
            </p:cNvSpPr>
            <p:nvPr/>
          </p:nvSpPr>
          <p:spPr bwMode="auto">
            <a:xfrm>
              <a:off x="4700" y="1505"/>
              <a:ext cx="29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4" name="Oval 92"/>
            <p:cNvSpPr>
              <a:spLocks noChangeArrowheads="1"/>
            </p:cNvSpPr>
            <p:nvPr/>
          </p:nvSpPr>
          <p:spPr bwMode="auto">
            <a:xfrm>
              <a:off x="4742" y="1409"/>
              <a:ext cx="30" cy="29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5" name="Oval 93"/>
            <p:cNvSpPr>
              <a:spLocks noChangeArrowheads="1"/>
            </p:cNvSpPr>
            <p:nvPr/>
          </p:nvSpPr>
          <p:spPr bwMode="auto">
            <a:xfrm>
              <a:off x="4920" y="1396"/>
              <a:ext cx="30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6" name="Oval 94"/>
            <p:cNvSpPr>
              <a:spLocks noChangeArrowheads="1"/>
            </p:cNvSpPr>
            <p:nvPr/>
          </p:nvSpPr>
          <p:spPr bwMode="auto">
            <a:xfrm>
              <a:off x="4846" y="1676"/>
              <a:ext cx="29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7" name="Oval 95"/>
            <p:cNvSpPr>
              <a:spLocks noChangeArrowheads="1"/>
            </p:cNvSpPr>
            <p:nvPr/>
          </p:nvSpPr>
          <p:spPr bwMode="auto">
            <a:xfrm>
              <a:off x="4900" y="1534"/>
              <a:ext cx="30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8" name="Oval 96"/>
            <p:cNvSpPr>
              <a:spLocks noChangeArrowheads="1"/>
            </p:cNvSpPr>
            <p:nvPr/>
          </p:nvSpPr>
          <p:spPr bwMode="auto">
            <a:xfrm>
              <a:off x="4910" y="1906"/>
              <a:ext cx="29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69" name="Oval 97"/>
            <p:cNvSpPr>
              <a:spLocks noChangeArrowheads="1"/>
            </p:cNvSpPr>
            <p:nvPr/>
          </p:nvSpPr>
          <p:spPr bwMode="auto">
            <a:xfrm>
              <a:off x="4859" y="1750"/>
              <a:ext cx="30" cy="2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85006" name="Rectangle 99"/>
          <p:cNvSpPr>
            <a:spLocks noChangeArrowheads="1"/>
          </p:cNvSpPr>
          <p:nvPr/>
        </p:nvSpPr>
        <p:spPr bwMode="auto">
          <a:xfrm>
            <a:off x="4025900" y="2071688"/>
            <a:ext cx="1019175" cy="1016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pt-BR" altLang="en-US" sz="1400" b="1" i="0"/>
          </a:p>
        </p:txBody>
      </p:sp>
      <p:grpSp>
        <p:nvGrpSpPr>
          <p:cNvPr id="85007" name="Group 101"/>
          <p:cNvGrpSpPr>
            <a:grpSpLocks/>
          </p:cNvGrpSpPr>
          <p:nvPr/>
        </p:nvGrpSpPr>
        <p:grpSpPr bwMode="auto">
          <a:xfrm>
            <a:off x="4030663" y="2070100"/>
            <a:ext cx="1011237" cy="1012825"/>
            <a:chOff x="1920" y="1214"/>
            <a:chExt cx="2257" cy="2203"/>
          </a:xfrm>
        </p:grpSpPr>
        <p:sp>
          <p:nvSpPr>
            <p:cNvPr id="85043" name="Line 102"/>
            <p:cNvSpPr>
              <a:spLocks noChangeShapeType="1"/>
            </p:cNvSpPr>
            <p:nvPr/>
          </p:nvSpPr>
          <p:spPr bwMode="auto">
            <a:xfrm>
              <a:off x="2475" y="1230"/>
              <a:ext cx="0" cy="217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4" name="Line 103"/>
            <p:cNvSpPr>
              <a:spLocks noChangeShapeType="1"/>
            </p:cNvSpPr>
            <p:nvPr/>
          </p:nvSpPr>
          <p:spPr bwMode="auto">
            <a:xfrm>
              <a:off x="3046" y="1238"/>
              <a:ext cx="0" cy="217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5" name="Line 104"/>
            <p:cNvSpPr>
              <a:spLocks noChangeShapeType="1"/>
            </p:cNvSpPr>
            <p:nvPr/>
          </p:nvSpPr>
          <p:spPr bwMode="auto">
            <a:xfrm flipH="1">
              <a:off x="1920" y="2600"/>
              <a:ext cx="22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6" name="Line 105"/>
            <p:cNvSpPr>
              <a:spLocks noChangeShapeType="1"/>
            </p:cNvSpPr>
            <p:nvPr/>
          </p:nvSpPr>
          <p:spPr bwMode="auto">
            <a:xfrm flipH="1">
              <a:off x="1920" y="3015"/>
              <a:ext cx="22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7" name="Line 106"/>
            <p:cNvSpPr>
              <a:spLocks noChangeShapeType="1"/>
            </p:cNvSpPr>
            <p:nvPr/>
          </p:nvSpPr>
          <p:spPr bwMode="auto">
            <a:xfrm>
              <a:off x="3647" y="1214"/>
              <a:ext cx="0" cy="22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8" name="Line 107"/>
            <p:cNvSpPr>
              <a:spLocks noChangeShapeType="1"/>
            </p:cNvSpPr>
            <p:nvPr/>
          </p:nvSpPr>
          <p:spPr bwMode="auto">
            <a:xfrm flipH="1">
              <a:off x="1920" y="2155"/>
              <a:ext cx="22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49" name="Line 108"/>
            <p:cNvSpPr>
              <a:spLocks noChangeShapeType="1"/>
            </p:cNvSpPr>
            <p:nvPr/>
          </p:nvSpPr>
          <p:spPr bwMode="auto">
            <a:xfrm flipH="1">
              <a:off x="1920" y="1724"/>
              <a:ext cx="225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5008" name="Group 187"/>
          <p:cNvGrpSpPr>
            <a:grpSpLocks/>
          </p:cNvGrpSpPr>
          <p:nvPr/>
        </p:nvGrpSpPr>
        <p:grpSpPr bwMode="auto">
          <a:xfrm>
            <a:off x="4124325" y="2190750"/>
            <a:ext cx="831850" cy="831850"/>
            <a:chOff x="2598" y="1380"/>
            <a:chExt cx="524" cy="524"/>
          </a:xfrm>
        </p:grpSpPr>
        <p:sp>
          <p:nvSpPr>
            <p:cNvPr id="85023" name="Oval 100"/>
            <p:cNvSpPr>
              <a:spLocks noChangeAspect="1" noChangeArrowheads="1"/>
            </p:cNvSpPr>
            <p:nvPr/>
          </p:nvSpPr>
          <p:spPr bwMode="auto">
            <a:xfrm>
              <a:off x="2765" y="1754"/>
              <a:ext cx="36" cy="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24" name="Oval 131"/>
            <p:cNvSpPr>
              <a:spLocks noChangeAspect="1" noChangeArrowheads="1"/>
            </p:cNvSpPr>
            <p:nvPr/>
          </p:nvSpPr>
          <p:spPr bwMode="auto">
            <a:xfrm>
              <a:off x="2606" y="1639"/>
              <a:ext cx="30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25" name="Oval 132"/>
            <p:cNvSpPr>
              <a:spLocks noChangeAspect="1" noChangeArrowheads="1"/>
            </p:cNvSpPr>
            <p:nvPr/>
          </p:nvSpPr>
          <p:spPr bwMode="auto">
            <a:xfrm>
              <a:off x="2607" y="1756"/>
              <a:ext cx="30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26" name="Oval 133"/>
            <p:cNvSpPr>
              <a:spLocks noChangeAspect="1" noChangeArrowheads="1"/>
            </p:cNvSpPr>
            <p:nvPr/>
          </p:nvSpPr>
          <p:spPr bwMode="auto">
            <a:xfrm>
              <a:off x="2763" y="1872"/>
              <a:ext cx="30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27" name="Oval 134"/>
            <p:cNvSpPr>
              <a:spLocks noChangeAspect="1" noChangeArrowheads="1"/>
            </p:cNvSpPr>
            <p:nvPr/>
          </p:nvSpPr>
          <p:spPr bwMode="auto">
            <a:xfrm>
              <a:off x="2598" y="1877"/>
              <a:ext cx="29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28" name="Oval 135"/>
            <p:cNvSpPr>
              <a:spLocks noChangeAspect="1" noChangeArrowheads="1"/>
            </p:cNvSpPr>
            <p:nvPr/>
          </p:nvSpPr>
          <p:spPr bwMode="auto">
            <a:xfrm>
              <a:off x="2926" y="1874"/>
              <a:ext cx="30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29" name="Oval 136"/>
            <p:cNvSpPr>
              <a:spLocks noChangeAspect="1" noChangeArrowheads="1"/>
            </p:cNvSpPr>
            <p:nvPr/>
          </p:nvSpPr>
          <p:spPr bwMode="auto">
            <a:xfrm>
              <a:off x="3093" y="1869"/>
              <a:ext cx="29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0" name="Oval 137"/>
            <p:cNvSpPr>
              <a:spLocks noChangeAspect="1" noChangeArrowheads="1"/>
            </p:cNvSpPr>
            <p:nvPr/>
          </p:nvSpPr>
          <p:spPr bwMode="auto">
            <a:xfrm>
              <a:off x="2923" y="1753"/>
              <a:ext cx="29" cy="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1" name="Oval 138"/>
            <p:cNvSpPr>
              <a:spLocks noChangeAspect="1" noChangeArrowheads="1"/>
            </p:cNvSpPr>
            <p:nvPr/>
          </p:nvSpPr>
          <p:spPr bwMode="auto">
            <a:xfrm>
              <a:off x="2917" y="1636"/>
              <a:ext cx="30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2" name="Oval 139"/>
            <p:cNvSpPr>
              <a:spLocks noChangeAspect="1" noChangeArrowheads="1"/>
            </p:cNvSpPr>
            <p:nvPr/>
          </p:nvSpPr>
          <p:spPr bwMode="auto">
            <a:xfrm>
              <a:off x="2602" y="1380"/>
              <a:ext cx="30" cy="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3" name="Oval 140"/>
            <p:cNvSpPr>
              <a:spLocks noChangeAspect="1" noChangeArrowheads="1"/>
            </p:cNvSpPr>
            <p:nvPr/>
          </p:nvSpPr>
          <p:spPr bwMode="auto">
            <a:xfrm>
              <a:off x="2763" y="1509"/>
              <a:ext cx="30" cy="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4" name="Oval 141"/>
            <p:cNvSpPr>
              <a:spLocks noChangeAspect="1" noChangeArrowheads="1"/>
            </p:cNvSpPr>
            <p:nvPr/>
          </p:nvSpPr>
          <p:spPr bwMode="auto">
            <a:xfrm>
              <a:off x="2764" y="1630"/>
              <a:ext cx="29" cy="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5" name="Oval 142"/>
            <p:cNvSpPr>
              <a:spLocks noChangeAspect="1" noChangeArrowheads="1"/>
            </p:cNvSpPr>
            <p:nvPr/>
          </p:nvSpPr>
          <p:spPr bwMode="auto">
            <a:xfrm>
              <a:off x="2760" y="1386"/>
              <a:ext cx="32" cy="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6" name="Oval 143"/>
            <p:cNvSpPr>
              <a:spLocks noChangeAspect="1" noChangeArrowheads="1"/>
            </p:cNvSpPr>
            <p:nvPr/>
          </p:nvSpPr>
          <p:spPr bwMode="auto">
            <a:xfrm>
              <a:off x="2923" y="1510"/>
              <a:ext cx="29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7" name="Oval 144"/>
            <p:cNvSpPr>
              <a:spLocks noChangeAspect="1" noChangeArrowheads="1"/>
            </p:cNvSpPr>
            <p:nvPr/>
          </p:nvSpPr>
          <p:spPr bwMode="auto">
            <a:xfrm>
              <a:off x="2921" y="1382"/>
              <a:ext cx="30" cy="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8" name="Oval 145"/>
            <p:cNvSpPr>
              <a:spLocks noChangeAspect="1" noChangeArrowheads="1"/>
            </p:cNvSpPr>
            <p:nvPr/>
          </p:nvSpPr>
          <p:spPr bwMode="auto">
            <a:xfrm>
              <a:off x="3090" y="1381"/>
              <a:ext cx="30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39" name="Oval 146"/>
            <p:cNvSpPr>
              <a:spLocks noChangeAspect="1" noChangeArrowheads="1"/>
            </p:cNvSpPr>
            <p:nvPr/>
          </p:nvSpPr>
          <p:spPr bwMode="auto">
            <a:xfrm>
              <a:off x="2601" y="1508"/>
              <a:ext cx="29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40" name="Oval 147"/>
            <p:cNvSpPr>
              <a:spLocks noChangeAspect="1" noChangeArrowheads="1"/>
            </p:cNvSpPr>
            <p:nvPr/>
          </p:nvSpPr>
          <p:spPr bwMode="auto">
            <a:xfrm>
              <a:off x="3088" y="1511"/>
              <a:ext cx="30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41" name="Oval 148"/>
            <p:cNvSpPr>
              <a:spLocks noChangeAspect="1" noChangeArrowheads="1"/>
            </p:cNvSpPr>
            <p:nvPr/>
          </p:nvSpPr>
          <p:spPr bwMode="auto">
            <a:xfrm>
              <a:off x="3090" y="1758"/>
              <a:ext cx="29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5042" name="Oval 149"/>
            <p:cNvSpPr>
              <a:spLocks noChangeAspect="1" noChangeArrowheads="1"/>
            </p:cNvSpPr>
            <p:nvPr/>
          </p:nvSpPr>
          <p:spPr bwMode="auto">
            <a:xfrm>
              <a:off x="3091" y="1639"/>
              <a:ext cx="30" cy="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85009" name="Group 184"/>
          <p:cNvGrpSpPr>
            <a:grpSpLocks/>
          </p:cNvGrpSpPr>
          <p:nvPr/>
        </p:nvGrpSpPr>
        <p:grpSpPr bwMode="auto">
          <a:xfrm>
            <a:off x="1185863" y="2078038"/>
            <a:ext cx="1060450" cy="1046162"/>
            <a:chOff x="720" y="1042"/>
            <a:chExt cx="1001" cy="987"/>
          </a:xfrm>
        </p:grpSpPr>
        <p:sp>
          <p:nvSpPr>
            <p:cNvPr id="85013" name="Rectangle 151"/>
            <p:cNvSpPr>
              <a:spLocks noChangeArrowheads="1"/>
            </p:cNvSpPr>
            <p:nvPr/>
          </p:nvSpPr>
          <p:spPr bwMode="auto">
            <a:xfrm>
              <a:off x="763" y="1044"/>
              <a:ext cx="958" cy="95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pt-BR" altLang="en-US" sz="1400" b="1" i="0"/>
            </a:p>
          </p:txBody>
        </p:sp>
        <p:grpSp>
          <p:nvGrpSpPr>
            <p:cNvPr id="85014" name="Group 152"/>
            <p:cNvGrpSpPr>
              <a:grpSpLocks/>
            </p:cNvGrpSpPr>
            <p:nvPr/>
          </p:nvGrpSpPr>
          <p:grpSpPr bwMode="auto">
            <a:xfrm>
              <a:off x="767" y="1042"/>
              <a:ext cx="951" cy="951"/>
              <a:chOff x="1920" y="1214"/>
              <a:chExt cx="2257" cy="2203"/>
            </a:xfrm>
          </p:grpSpPr>
          <p:sp>
            <p:nvSpPr>
              <p:cNvPr id="85016" name="Line 153"/>
              <p:cNvSpPr>
                <a:spLocks noChangeShapeType="1"/>
              </p:cNvSpPr>
              <p:nvPr/>
            </p:nvSpPr>
            <p:spPr bwMode="auto">
              <a:xfrm>
                <a:off x="2475" y="1230"/>
                <a:ext cx="0" cy="217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17" name="Line 154"/>
              <p:cNvSpPr>
                <a:spLocks noChangeShapeType="1"/>
              </p:cNvSpPr>
              <p:nvPr/>
            </p:nvSpPr>
            <p:spPr bwMode="auto">
              <a:xfrm>
                <a:off x="3046" y="1238"/>
                <a:ext cx="0" cy="217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18" name="Line 155"/>
              <p:cNvSpPr>
                <a:spLocks noChangeShapeType="1"/>
              </p:cNvSpPr>
              <p:nvPr/>
            </p:nvSpPr>
            <p:spPr bwMode="auto">
              <a:xfrm flipH="1">
                <a:off x="1920" y="2600"/>
                <a:ext cx="225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19" name="Line 156"/>
              <p:cNvSpPr>
                <a:spLocks noChangeShapeType="1"/>
              </p:cNvSpPr>
              <p:nvPr/>
            </p:nvSpPr>
            <p:spPr bwMode="auto">
              <a:xfrm flipH="1">
                <a:off x="1920" y="3015"/>
                <a:ext cx="225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20" name="Line 157"/>
              <p:cNvSpPr>
                <a:spLocks noChangeShapeType="1"/>
              </p:cNvSpPr>
              <p:nvPr/>
            </p:nvSpPr>
            <p:spPr bwMode="auto">
              <a:xfrm>
                <a:off x="3647" y="1214"/>
                <a:ext cx="0" cy="22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21" name="Line 158"/>
              <p:cNvSpPr>
                <a:spLocks noChangeShapeType="1"/>
              </p:cNvSpPr>
              <p:nvPr/>
            </p:nvSpPr>
            <p:spPr bwMode="auto">
              <a:xfrm flipH="1">
                <a:off x="1920" y="2155"/>
                <a:ext cx="225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5022" name="Line 159"/>
              <p:cNvSpPr>
                <a:spLocks noChangeShapeType="1"/>
              </p:cNvSpPr>
              <p:nvPr/>
            </p:nvSpPr>
            <p:spPr bwMode="auto">
              <a:xfrm flipH="1">
                <a:off x="1920" y="1724"/>
                <a:ext cx="225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5015" name="Oval 160"/>
            <p:cNvSpPr>
              <a:spLocks noChangeArrowheads="1"/>
            </p:cNvSpPr>
            <p:nvPr/>
          </p:nvSpPr>
          <p:spPr bwMode="auto">
            <a:xfrm>
              <a:off x="720" y="1953"/>
              <a:ext cx="83" cy="76"/>
            </a:xfrm>
            <a:prstGeom prst="ellipse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85010" name="Text Box 181"/>
          <p:cNvSpPr txBox="1">
            <a:spLocks noChangeArrowheads="1"/>
          </p:cNvSpPr>
          <p:nvPr/>
        </p:nvSpPr>
        <p:spPr bwMode="auto">
          <a:xfrm>
            <a:off x="1423988" y="1722438"/>
            <a:ext cx="5842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pixel</a:t>
            </a:r>
          </a:p>
        </p:txBody>
      </p:sp>
      <p:sp>
        <p:nvSpPr>
          <p:cNvPr id="85011" name="Text Box 182"/>
          <p:cNvSpPr txBox="1">
            <a:spLocks noChangeArrowheads="1"/>
          </p:cNvSpPr>
          <p:nvPr/>
        </p:nvSpPr>
        <p:spPr bwMode="auto">
          <a:xfrm>
            <a:off x="4243388" y="1735138"/>
            <a:ext cx="5842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pixel</a:t>
            </a:r>
          </a:p>
        </p:txBody>
      </p:sp>
      <p:sp>
        <p:nvSpPr>
          <p:cNvPr id="85012" name="Text Box 183"/>
          <p:cNvSpPr txBox="1">
            <a:spLocks noChangeArrowheads="1"/>
          </p:cNvSpPr>
          <p:nvPr/>
        </p:nvSpPr>
        <p:spPr bwMode="auto">
          <a:xfrm>
            <a:off x="7102475" y="1747838"/>
            <a:ext cx="584200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9850" tIns="33338" rIns="69850" bIns="333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pixel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6019" name="Rectangle 2"/>
          <p:cNvSpPr>
            <a:spLocks noChangeArrowheads="1"/>
          </p:cNvSpPr>
          <p:nvPr/>
        </p:nvSpPr>
        <p:spPr bwMode="auto">
          <a:xfrm>
            <a:off x="4941888" y="1592263"/>
            <a:ext cx="2551112" cy="1454150"/>
          </a:xfrm>
          <a:prstGeom prst="rect">
            <a:avLst/>
          </a:prstGeom>
          <a:solidFill>
            <a:srgbClr val="DADADA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6020" name="Rectangle 3"/>
          <p:cNvSpPr>
            <a:spLocks noChangeArrowheads="1"/>
          </p:cNvSpPr>
          <p:nvPr/>
        </p:nvSpPr>
        <p:spPr bwMode="auto">
          <a:xfrm>
            <a:off x="1017588" y="1598613"/>
            <a:ext cx="2552700" cy="1468437"/>
          </a:xfrm>
          <a:prstGeom prst="rect">
            <a:avLst/>
          </a:prstGeom>
          <a:solidFill>
            <a:srgbClr val="DADADA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6021" name="Rectangle 4"/>
          <p:cNvSpPr>
            <a:spLocks noChangeArrowheads="1"/>
          </p:cNvSpPr>
          <p:nvPr/>
        </p:nvSpPr>
        <p:spPr bwMode="auto">
          <a:xfrm>
            <a:off x="1008063" y="3922713"/>
            <a:ext cx="2546350" cy="1441450"/>
          </a:xfrm>
          <a:prstGeom prst="rect">
            <a:avLst/>
          </a:prstGeom>
          <a:solidFill>
            <a:srgbClr val="DADADA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6022" name="Rectangle 5"/>
          <p:cNvSpPr>
            <a:spLocks noChangeArrowheads="1"/>
          </p:cNvSpPr>
          <p:nvPr/>
        </p:nvSpPr>
        <p:spPr bwMode="auto">
          <a:xfrm>
            <a:off x="4926013" y="3922713"/>
            <a:ext cx="2555875" cy="1441450"/>
          </a:xfrm>
          <a:prstGeom prst="rect">
            <a:avLst/>
          </a:prstGeom>
          <a:solidFill>
            <a:srgbClr val="DADADA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6023" name="Rectangle 6"/>
          <p:cNvSpPr>
            <a:spLocks noGrp="1" noChangeArrowheads="1"/>
          </p:cNvSpPr>
          <p:nvPr>
            <p:ph type="title"/>
          </p:nvPr>
        </p:nvSpPr>
        <p:spPr>
          <a:xfrm>
            <a:off x="560388" y="365125"/>
            <a:ext cx="7693025" cy="638175"/>
          </a:xfrm>
          <a:noFill/>
        </p:spPr>
        <p:txBody>
          <a:bodyPr lIns="69850" tIns="33338" rIns="69850" bIns="33338" anchor="b"/>
          <a:lstStyle/>
          <a:p>
            <a:r>
              <a:rPr lang="en-US" altLang="en-US" sz="3200"/>
              <a:t>Refinamento Progresivo</a:t>
            </a:r>
          </a:p>
        </p:txBody>
      </p:sp>
      <p:sp>
        <p:nvSpPr>
          <p:cNvPr id="86024" name="Rectangle 7"/>
          <p:cNvSpPr>
            <a:spLocks noChangeArrowheads="1"/>
          </p:cNvSpPr>
          <p:nvPr/>
        </p:nvSpPr>
        <p:spPr bwMode="auto">
          <a:xfrm>
            <a:off x="5186363" y="5411788"/>
            <a:ext cx="230663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8112" tIns="69850" rIns="138112" bIns="69850">
            <a:spAutoFit/>
          </a:bodyPr>
          <a:lstStyle>
            <a:lvl1pPr defTabSz="1371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71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71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71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71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subdivisão final</a:t>
            </a:r>
          </a:p>
        </p:txBody>
      </p:sp>
      <p:sp>
        <p:nvSpPr>
          <p:cNvPr id="86025" name="Rectangle 8"/>
          <p:cNvSpPr>
            <a:spLocks noChangeArrowheads="1"/>
          </p:cNvSpPr>
          <p:nvPr/>
        </p:nvSpPr>
        <p:spPr bwMode="auto">
          <a:xfrm>
            <a:off x="1131888" y="5489575"/>
            <a:ext cx="2747962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8112" tIns="69850" rIns="138112" bIns="69850">
            <a:spAutoFit/>
          </a:bodyPr>
          <a:lstStyle>
            <a:lvl1pPr defTabSz="1371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71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71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71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71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segunda subdivisão</a:t>
            </a:r>
          </a:p>
        </p:txBody>
      </p:sp>
      <p:sp>
        <p:nvSpPr>
          <p:cNvPr id="86026" name="Rectangle 9"/>
          <p:cNvSpPr>
            <a:spLocks noChangeArrowheads="1"/>
          </p:cNvSpPr>
          <p:nvPr/>
        </p:nvSpPr>
        <p:spPr bwMode="auto">
          <a:xfrm>
            <a:off x="5035550" y="3178175"/>
            <a:ext cx="2781300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8112" tIns="69850" rIns="138112" bIns="69850">
            <a:spAutoFit/>
          </a:bodyPr>
          <a:lstStyle>
            <a:lvl1pPr defTabSz="1371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71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71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71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71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primeira subdivisão</a:t>
            </a:r>
          </a:p>
        </p:txBody>
      </p:sp>
      <p:sp>
        <p:nvSpPr>
          <p:cNvPr id="86027" name="Rectangle 10"/>
          <p:cNvSpPr>
            <a:spLocks noChangeArrowheads="1"/>
          </p:cNvSpPr>
          <p:nvPr/>
        </p:nvSpPr>
        <p:spPr bwMode="auto">
          <a:xfrm>
            <a:off x="1084263" y="3101975"/>
            <a:ext cx="26955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8112" tIns="69850" rIns="138112" bIns="69850">
            <a:spAutoFit/>
          </a:bodyPr>
          <a:lstStyle>
            <a:lvl1pPr defTabSz="1371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71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71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71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71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/>
              <a:t>amostragem inicial</a:t>
            </a:r>
          </a:p>
        </p:txBody>
      </p:sp>
      <p:grpSp>
        <p:nvGrpSpPr>
          <p:cNvPr id="86028" name="Group 11"/>
          <p:cNvGrpSpPr>
            <a:grpSpLocks/>
          </p:cNvGrpSpPr>
          <p:nvPr/>
        </p:nvGrpSpPr>
        <p:grpSpPr bwMode="auto">
          <a:xfrm>
            <a:off x="1041400" y="1630363"/>
            <a:ext cx="2513013" cy="1406525"/>
            <a:chOff x="492" y="1054"/>
            <a:chExt cx="1187" cy="910"/>
          </a:xfrm>
        </p:grpSpPr>
        <p:sp>
          <p:nvSpPr>
            <p:cNvPr id="86235" name="Rectangle 12"/>
            <p:cNvSpPr>
              <a:spLocks noChangeArrowheads="1"/>
            </p:cNvSpPr>
            <p:nvPr/>
          </p:nvSpPr>
          <p:spPr bwMode="auto">
            <a:xfrm>
              <a:off x="493" y="1057"/>
              <a:ext cx="1178" cy="89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36" name="Line 13"/>
            <p:cNvSpPr>
              <a:spLocks noChangeShapeType="1"/>
            </p:cNvSpPr>
            <p:nvPr/>
          </p:nvSpPr>
          <p:spPr bwMode="auto">
            <a:xfrm>
              <a:off x="492" y="1510"/>
              <a:ext cx="11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237" name="Line 14"/>
            <p:cNvSpPr>
              <a:spLocks noChangeShapeType="1"/>
            </p:cNvSpPr>
            <p:nvPr/>
          </p:nvSpPr>
          <p:spPr bwMode="auto">
            <a:xfrm flipV="1">
              <a:off x="1087" y="1054"/>
              <a:ext cx="0" cy="91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238" name="Rectangle 15"/>
            <p:cNvSpPr>
              <a:spLocks noChangeArrowheads="1"/>
            </p:cNvSpPr>
            <p:nvPr/>
          </p:nvSpPr>
          <p:spPr bwMode="auto">
            <a:xfrm>
              <a:off x="493" y="1455"/>
              <a:ext cx="66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39" name="Rectangle 16"/>
            <p:cNvSpPr>
              <a:spLocks noChangeArrowheads="1"/>
            </p:cNvSpPr>
            <p:nvPr/>
          </p:nvSpPr>
          <p:spPr bwMode="auto">
            <a:xfrm>
              <a:off x="1089" y="1455"/>
              <a:ext cx="63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40" name="Rectangle 17"/>
            <p:cNvSpPr>
              <a:spLocks noChangeArrowheads="1"/>
            </p:cNvSpPr>
            <p:nvPr/>
          </p:nvSpPr>
          <p:spPr bwMode="auto">
            <a:xfrm>
              <a:off x="493" y="1911"/>
              <a:ext cx="66" cy="4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41" name="Rectangle 18"/>
            <p:cNvSpPr>
              <a:spLocks noChangeArrowheads="1"/>
            </p:cNvSpPr>
            <p:nvPr/>
          </p:nvSpPr>
          <p:spPr bwMode="auto">
            <a:xfrm>
              <a:off x="1089" y="1911"/>
              <a:ext cx="63" cy="4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86029" name="Group 19"/>
          <p:cNvGrpSpPr>
            <a:grpSpLocks/>
          </p:cNvGrpSpPr>
          <p:nvPr/>
        </p:nvGrpSpPr>
        <p:grpSpPr bwMode="auto">
          <a:xfrm>
            <a:off x="4964113" y="1630363"/>
            <a:ext cx="2514600" cy="1406525"/>
            <a:chOff x="2345" y="1054"/>
            <a:chExt cx="1188" cy="910"/>
          </a:xfrm>
        </p:grpSpPr>
        <p:sp>
          <p:nvSpPr>
            <p:cNvPr id="86212" name="Rectangle 20"/>
            <p:cNvSpPr>
              <a:spLocks noChangeArrowheads="1"/>
            </p:cNvSpPr>
            <p:nvPr/>
          </p:nvSpPr>
          <p:spPr bwMode="auto">
            <a:xfrm>
              <a:off x="2347" y="1057"/>
              <a:ext cx="1176" cy="899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13" name="Line 21"/>
            <p:cNvSpPr>
              <a:spLocks noChangeShapeType="1"/>
            </p:cNvSpPr>
            <p:nvPr/>
          </p:nvSpPr>
          <p:spPr bwMode="auto">
            <a:xfrm>
              <a:off x="2345" y="1510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214" name="Line 22"/>
            <p:cNvSpPr>
              <a:spLocks noChangeShapeType="1"/>
            </p:cNvSpPr>
            <p:nvPr/>
          </p:nvSpPr>
          <p:spPr bwMode="auto">
            <a:xfrm flipV="1">
              <a:off x="2940" y="1054"/>
              <a:ext cx="0" cy="91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215" name="Rectangle 23"/>
            <p:cNvSpPr>
              <a:spLocks noChangeArrowheads="1"/>
            </p:cNvSpPr>
            <p:nvPr/>
          </p:nvSpPr>
          <p:spPr bwMode="auto">
            <a:xfrm>
              <a:off x="2347" y="1455"/>
              <a:ext cx="66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16" name="Rectangle 24"/>
            <p:cNvSpPr>
              <a:spLocks noChangeArrowheads="1"/>
            </p:cNvSpPr>
            <p:nvPr/>
          </p:nvSpPr>
          <p:spPr bwMode="auto">
            <a:xfrm>
              <a:off x="2943" y="1455"/>
              <a:ext cx="62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17" name="Rectangle 25"/>
            <p:cNvSpPr>
              <a:spLocks noChangeArrowheads="1"/>
            </p:cNvSpPr>
            <p:nvPr/>
          </p:nvSpPr>
          <p:spPr bwMode="auto">
            <a:xfrm>
              <a:off x="2347" y="1911"/>
              <a:ext cx="66" cy="45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18" name="Rectangle 26"/>
            <p:cNvSpPr>
              <a:spLocks noChangeArrowheads="1"/>
            </p:cNvSpPr>
            <p:nvPr/>
          </p:nvSpPr>
          <p:spPr bwMode="auto">
            <a:xfrm>
              <a:off x="2943" y="1911"/>
              <a:ext cx="62" cy="45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19" name="Line 27"/>
            <p:cNvSpPr>
              <a:spLocks noChangeShapeType="1"/>
            </p:cNvSpPr>
            <p:nvPr/>
          </p:nvSpPr>
          <p:spPr bwMode="auto">
            <a:xfrm>
              <a:off x="2345" y="1282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220" name="Line 28"/>
            <p:cNvSpPr>
              <a:spLocks noChangeShapeType="1"/>
            </p:cNvSpPr>
            <p:nvPr/>
          </p:nvSpPr>
          <p:spPr bwMode="auto">
            <a:xfrm>
              <a:off x="2345" y="1737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221" name="Line 29"/>
            <p:cNvSpPr>
              <a:spLocks noChangeShapeType="1"/>
            </p:cNvSpPr>
            <p:nvPr/>
          </p:nvSpPr>
          <p:spPr bwMode="auto">
            <a:xfrm>
              <a:off x="2641" y="1054"/>
              <a:ext cx="0" cy="91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222" name="Line 30"/>
            <p:cNvSpPr>
              <a:spLocks noChangeShapeType="1"/>
            </p:cNvSpPr>
            <p:nvPr/>
          </p:nvSpPr>
          <p:spPr bwMode="auto">
            <a:xfrm>
              <a:off x="3237" y="1054"/>
              <a:ext cx="0" cy="91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223" name="Rectangle 31"/>
            <p:cNvSpPr>
              <a:spLocks noChangeArrowheads="1"/>
            </p:cNvSpPr>
            <p:nvPr/>
          </p:nvSpPr>
          <p:spPr bwMode="auto">
            <a:xfrm>
              <a:off x="2347" y="1229"/>
              <a:ext cx="66" cy="4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24" name="Rectangle 32"/>
            <p:cNvSpPr>
              <a:spLocks noChangeArrowheads="1"/>
            </p:cNvSpPr>
            <p:nvPr/>
          </p:nvSpPr>
          <p:spPr bwMode="auto">
            <a:xfrm>
              <a:off x="2643" y="1229"/>
              <a:ext cx="66" cy="4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25" name="Rectangle 33"/>
            <p:cNvSpPr>
              <a:spLocks noChangeArrowheads="1"/>
            </p:cNvSpPr>
            <p:nvPr/>
          </p:nvSpPr>
          <p:spPr bwMode="auto">
            <a:xfrm>
              <a:off x="2943" y="1229"/>
              <a:ext cx="62" cy="4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26" name="Rectangle 34"/>
            <p:cNvSpPr>
              <a:spLocks noChangeArrowheads="1"/>
            </p:cNvSpPr>
            <p:nvPr/>
          </p:nvSpPr>
          <p:spPr bwMode="auto">
            <a:xfrm>
              <a:off x="3238" y="1229"/>
              <a:ext cx="63" cy="4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27" name="Rectangle 35"/>
            <p:cNvSpPr>
              <a:spLocks noChangeArrowheads="1"/>
            </p:cNvSpPr>
            <p:nvPr/>
          </p:nvSpPr>
          <p:spPr bwMode="auto">
            <a:xfrm>
              <a:off x="2643" y="1455"/>
              <a:ext cx="66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28" name="Rectangle 36"/>
            <p:cNvSpPr>
              <a:spLocks noChangeArrowheads="1"/>
            </p:cNvSpPr>
            <p:nvPr/>
          </p:nvSpPr>
          <p:spPr bwMode="auto">
            <a:xfrm>
              <a:off x="3238" y="1455"/>
              <a:ext cx="63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29" name="Rectangle 37"/>
            <p:cNvSpPr>
              <a:spLocks noChangeArrowheads="1"/>
            </p:cNvSpPr>
            <p:nvPr/>
          </p:nvSpPr>
          <p:spPr bwMode="auto">
            <a:xfrm>
              <a:off x="2347" y="1681"/>
              <a:ext cx="66" cy="4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30" name="Rectangle 38"/>
            <p:cNvSpPr>
              <a:spLocks noChangeArrowheads="1"/>
            </p:cNvSpPr>
            <p:nvPr/>
          </p:nvSpPr>
          <p:spPr bwMode="auto">
            <a:xfrm>
              <a:off x="2943" y="1681"/>
              <a:ext cx="62" cy="4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31" name="Rectangle 39"/>
            <p:cNvSpPr>
              <a:spLocks noChangeArrowheads="1"/>
            </p:cNvSpPr>
            <p:nvPr/>
          </p:nvSpPr>
          <p:spPr bwMode="auto">
            <a:xfrm>
              <a:off x="2643" y="1681"/>
              <a:ext cx="66" cy="4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32" name="Rectangle 40"/>
            <p:cNvSpPr>
              <a:spLocks noChangeArrowheads="1"/>
            </p:cNvSpPr>
            <p:nvPr/>
          </p:nvSpPr>
          <p:spPr bwMode="auto">
            <a:xfrm>
              <a:off x="3238" y="1681"/>
              <a:ext cx="63" cy="4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33" name="Rectangle 41"/>
            <p:cNvSpPr>
              <a:spLocks noChangeArrowheads="1"/>
            </p:cNvSpPr>
            <p:nvPr/>
          </p:nvSpPr>
          <p:spPr bwMode="auto">
            <a:xfrm>
              <a:off x="2643" y="1911"/>
              <a:ext cx="66" cy="4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34" name="Rectangle 42"/>
            <p:cNvSpPr>
              <a:spLocks noChangeArrowheads="1"/>
            </p:cNvSpPr>
            <p:nvPr/>
          </p:nvSpPr>
          <p:spPr bwMode="auto">
            <a:xfrm>
              <a:off x="3238" y="1911"/>
              <a:ext cx="63" cy="4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86030" name="Group 43"/>
          <p:cNvGrpSpPr>
            <a:grpSpLocks/>
          </p:cNvGrpSpPr>
          <p:nvPr/>
        </p:nvGrpSpPr>
        <p:grpSpPr bwMode="auto">
          <a:xfrm>
            <a:off x="1041400" y="3948113"/>
            <a:ext cx="2513013" cy="1400175"/>
            <a:chOff x="492" y="2553"/>
            <a:chExt cx="1187" cy="906"/>
          </a:xfrm>
        </p:grpSpPr>
        <p:sp>
          <p:nvSpPr>
            <p:cNvPr id="86133" name="Rectangle 44"/>
            <p:cNvSpPr>
              <a:spLocks noChangeArrowheads="1"/>
            </p:cNvSpPr>
            <p:nvPr/>
          </p:nvSpPr>
          <p:spPr bwMode="auto">
            <a:xfrm>
              <a:off x="493" y="2557"/>
              <a:ext cx="1178" cy="89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34" name="Line 45"/>
            <p:cNvSpPr>
              <a:spLocks noChangeShapeType="1"/>
            </p:cNvSpPr>
            <p:nvPr/>
          </p:nvSpPr>
          <p:spPr bwMode="auto">
            <a:xfrm>
              <a:off x="492" y="3007"/>
              <a:ext cx="11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35" name="Line 46"/>
            <p:cNvSpPr>
              <a:spLocks noChangeShapeType="1"/>
            </p:cNvSpPr>
            <p:nvPr/>
          </p:nvSpPr>
          <p:spPr bwMode="auto">
            <a:xfrm flipV="1">
              <a:off x="1087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36" name="Rectangle 47"/>
            <p:cNvSpPr>
              <a:spLocks noChangeArrowheads="1"/>
            </p:cNvSpPr>
            <p:nvPr/>
          </p:nvSpPr>
          <p:spPr bwMode="auto">
            <a:xfrm>
              <a:off x="493" y="2955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37" name="Rectangle 48"/>
            <p:cNvSpPr>
              <a:spLocks noChangeArrowheads="1"/>
            </p:cNvSpPr>
            <p:nvPr/>
          </p:nvSpPr>
          <p:spPr bwMode="auto">
            <a:xfrm>
              <a:off x="1089" y="2955"/>
              <a:ext cx="63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38" name="Rectangle 49"/>
            <p:cNvSpPr>
              <a:spLocks noChangeArrowheads="1"/>
            </p:cNvSpPr>
            <p:nvPr/>
          </p:nvSpPr>
          <p:spPr bwMode="auto">
            <a:xfrm>
              <a:off x="493" y="3407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39" name="Rectangle 50"/>
            <p:cNvSpPr>
              <a:spLocks noChangeArrowheads="1"/>
            </p:cNvSpPr>
            <p:nvPr/>
          </p:nvSpPr>
          <p:spPr bwMode="auto">
            <a:xfrm>
              <a:off x="1089" y="3407"/>
              <a:ext cx="63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40" name="Line 51"/>
            <p:cNvSpPr>
              <a:spLocks noChangeShapeType="1"/>
            </p:cNvSpPr>
            <p:nvPr/>
          </p:nvSpPr>
          <p:spPr bwMode="auto">
            <a:xfrm>
              <a:off x="492" y="2780"/>
              <a:ext cx="11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41" name="Line 52"/>
            <p:cNvSpPr>
              <a:spLocks noChangeShapeType="1"/>
            </p:cNvSpPr>
            <p:nvPr/>
          </p:nvSpPr>
          <p:spPr bwMode="auto">
            <a:xfrm>
              <a:off x="492" y="3234"/>
              <a:ext cx="11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42" name="Line 53"/>
            <p:cNvSpPr>
              <a:spLocks noChangeShapeType="1"/>
            </p:cNvSpPr>
            <p:nvPr/>
          </p:nvSpPr>
          <p:spPr bwMode="auto">
            <a:xfrm>
              <a:off x="791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43" name="Line 54"/>
            <p:cNvSpPr>
              <a:spLocks noChangeShapeType="1"/>
            </p:cNvSpPr>
            <p:nvPr/>
          </p:nvSpPr>
          <p:spPr bwMode="auto">
            <a:xfrm>
              <a:off x="1383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44" name="Rectangle 55"/>
            <p:cNvSpPr>
              <a:spLocks noChangeArrowheads="1"/>
            </p:cNvSpPr>
            <p:nvPr/>
          </p:nvSpPr>
          <p:spPr bwMode="auto">
            <a:xfrm>
              <a:off x="493" y="2724"/>
              <a:ext cx="66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45" name="Rectangle 56"/>
            <p:cNvSpPr>
              <a:spLocks noChangeArrowheads="1"/>
            </p:cNvSpPr>
            <p:nvPr/>
          </p:nvSpPr>
          <p:spPr bwMode="auto">
            <a:xfrm>
              <a:off x="793" y="2724"/>
              <a:ext cx="63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46" name="Rectangle 57"/>
            <p:cNvSpPr>
              <a:spLocks noChangeArrowheads="1"/>
            </p:cNvSpPr>
            <p:nvPr/>
          </p:nvSpPr>
          <p:spPr bwMode="auto">
            <a:xfrm>
              <a:off x="1089" y="2724"/>
              <a:ext cx="63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47" name="Rectangle 58"/>
            <p:cNvSpPr>
              <a:spLocks noChangeArrowheads="1"/>
            </p:cNvSpPr>
            <p:nvPr/>
          </p:nvSpPr>
          <p:spPr bwMode="auto">
            <a:xfrm>
              <a:off x="1385" y="2724"/>
              <a:ext cx="65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48" name="Rectangle 59"/>
            <p:cNvSpPr>
              <a:spLocks noChangeArrowheads="1"/>
            </p:cNvSpPr>
            <p:nvPr/>
          </p:nvSpPr>
          <p:spPr bwMode="auto">
            <a:xfrm>
              <a:off x="793" y="2955"/>
              <a:ext cx="63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49" name="Rectangle 60"/>
            <p:cNvSpPr>
              <a:spLocks noChangeArrowheads="1"/>
            </p:cNvSpPr>
            <p:nvPr/>
          </p:nvSpPr>
          <p:spPr bwMode="auto">
            <a:xfrm>
              <a:off x="1390" y="2951"/>
              <a:ext cx="63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50" name="Rectangle 61"/>
            <p:cNvSpPr>
              <a:spLocks noChangeArrowheads="1"/>
            </p:cNvSpPr>
            <p:nvPr/>
          </p:nvSpPr>
          <p:spPr bwMode="auto">
            <a:xfrm>
              <a:off x="500" y="3178"/>
              <a:ext cx="67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51" name="Rectangle 62"/>
            <p:cNvSpPr>
              <a:spLocks noChangeArrowheads="1"/>
            </p:cNvSpPr>
            <p:nvPr/>
          </p:nvSpPr>
          <p:spPr bwMode="auto">
            <a:xfrm>
              <a:off x="1092" y="3178"/>
              <a:ext cx="65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52" name="Rectangle 63"/>
            <p:cNvSpPr>
              <a:spLocks noChangeArrowheads="1"/>
            </p:cNvSpPr>
            <p:nvPr/>
          </p:nvSpPr>
          <p:spPr bwMode="auto">
            <a:xfrm>
              <a:off x="796" y="3178"/>
              <a:ext cx="66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53" name="Rectangle 64"/>
            <p:cNvSpPr>
              <a:spLocks noChangeArrowheads="1"/>
            </p:cNvSpPr>
            <p:nvPr/>
          </p:nvSpPr>
          <p:spPr bwMode="auto">
            <a:xfrm>
              <a:off x="1390" y="3178"/>
              <a:ext cx="63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54" name="Rectangle 65"/>
            <p:cNvSpPr>
              <a:spLocks noChangeArrowheads="1"/>
            </p:cNvSpPr>
            <p:nvPr/>
          </p:nvSpPr>
          <p:spPr bwMode="auto">
            <a:xfrm>
              <a:off x="796" y="3407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55" name="Rectangle 66"/>
            <p:cNvSpPr>
              <a:spLocks noChangeArrowheads="1"/>
            </p:cNvSpPr>
            <p:nvPr/>
          </p:nvSpPr>
          <p:spPr bwMode="auto">
            <a:xfrm>
              <a:off x="1390" y="3407"/>
              <a:ext cx="63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56" name="Line 67"/>
            <p:cNvSpPr>
              <a:spLocks noChangeShapeType="1"/>
            </p:cNvSpPr>
            <p:nvPr/>
          </p:nvSpPr>
          <p:spPr bwMode="auto">
            <a:xfrm>
              <a:off x="492" y="2666"/>
              <a:ext cx="11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57" name="Line 68"/>
            <p:cNvSpPr>
              <a:spLocks noChangeShapeType="1"/>
            </p:cNvSpPr>
            <p:nvPr/>
          </p:nvSpPr>
          <p:spPr bwMode="auto">
            <a:xfrm>
              <a:off x="492" y="2893"/>
              <a:ext cx="11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58" name="Line 69"/>
            <p:cNvSpPr>
              <a:spLocks noChangeShapeType="1"/>
            </p:cNvSpPr>
            <p:nvPr/>
          </p:nvSpPr>
          <p:spPr bwMode="auto">
            <a:xfrm>
              <a:off x="492" y="3121"/>
              <a:ext cx="11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59" name="Line 70"/>
            <p:cNvSpPr>
              <a:spLocks noChangeShapeType="1"/>
            </p:cNvSpPr>
            <p:nvPr/>
          </p:nvSpPr>
          <p:spPr bwMode="auto">
            <a:xfrm>
              <a:off x="492" y="3348"/>
              <a:ext cx="118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60" name="Line 71"/>
            <p:cNvSpPr>
              <a:spLocks noChangeShapeType="1"/>
            </p:cNvSpPr>
            <p:nvPr/>
          </p:nvSpPr>
          <p:spPr bwMode="auto">
            <a:xfrm>
              <a:off x="643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61" name="Line 72"/>
            <p:cNvSpPr>
              <a:spLocks noChangeShapeType="1"/>
            </p:cNvSpPr>
            <p:nvPr/>
          </p:nvSpPr>
          <p:spPr bwMode="auto">
            <a:xfrm>
              <a:off x="939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62" name="Line 73"/>
            <p:cNvSpPr>
              <a:spLocks noChangeShapeType="1"/>
            </p:cNvSpPr>
            <p:nvPr/>
          </p:nvSpPr>
          <p:spPr bwMode="auto">
            <a:xfrm>
              <a:off x="1531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63" name="Line 74"/>
            <p:cNvSpPr>
              <a:spLocks noChangeShapeType="1"/>
            </p:cNvSpPr>
            <p:nvPr/>
          </p:nvSpPr>
          <p:spPr bwMode="auto">
            <a:xfrm>
              <a:off x="1235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64" name="Rectangle 75"/>
            <p:cNvSpPr>
              <a:spLocks noChangeArrowheads="1"/>
            </p:cNvSpPr>
            <p:nvPr/>
          </p:nvSpPr>
          <p:spPr bwMode="auto">
            <a:xfrm>
              <a:off x="493" y="2838"/>
              <a:ext cx="66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65" name="Rectangle 76"/>
            <p:cNvSpPr>
              <a:spLocks noChangeArrowheads="1"/>
            </p:cNvSpPr>
            <p:nvPr/>
          </p:nvSpPr>
          <p:spPr bwMode="auto">
            <a:xfrm>
              <a:off x="1089" y="2838"/>
              <a:ext cx="63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66" name="Rectangle 77"/>
            <p:cNvSpPr>
              <a:spLocks noChangeArrowheads="1"/>
            </p:cNvSpPr>
            <p:nvPr/>
          </p:nvSpPr>
          <p:spPr bwMode="auto">
            <a:xfrm>
              <a:off x="493" y="3294"/>
              <a:ext cx="66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67" name="Rectangle 78"/>
            <p:cNvSpPr>
              <a:spLocks noChangeArrowheads="1"/>
            </p:cNvSpPr>
            <p:nvPr/>
          </p:nvSpPr>
          <p:spPr bwMode="auto">
            <a:xfrm>
              <a:off x="1089" y="3294"/>
              <a:ext cx="63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68" name="Rectangle 79"/>
            <p:cNvSpPr>
              <a:spLocks noChangeArrowheads="1"/>
            </p:cNvSpPr>
            <p:nvPr/>
          </p:nvSpPr>
          <p:spPr bwMode="auto">
            <a:xfrm>
              <a:off x="493" y="2612"/>
              <a:ext cx="66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69" name="Rectangle 80"/>
            <p:cNvSpPr>
              <a:spLocks noChangeArrowheads="1"/>
            </p:cNvSpPr>
            <p:nvPr/>
          </p:nvSpPr>
          <p:spPr bwMode="auto">
            <a:xfrm>
              <a:off x="793" y="2612"/>
              <a:ext cx="63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0" name="Rectangle 81"/>
            <p:cNvSpPr>
              <a:spLocks noChangeArrowheads="1"/>
            </p:cNvSpPr>
            <p:nvPr/>
          </p:nvSpPr>
          <p:spPr bwMode="auto">
            <a:xfrm>
              <a:off x="1089" y="2612"/>
              <a:ext cx="63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1" name="Rectangle 82"/>
            <p:cNvSpPr>
              <a:spLocks noChangeArrowheads="1"/>
            </p:cNvSpPr>
            <p:nvPr/>
          </p:nvSpPr>
          <p:spPr bwMode="auto">
            <a:xfrm>
              <a:off x="1385" y="2612"/>
              <a:ext cx="65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2" name="Rectangle 83"/>
            <p:cNvSpPr>
              <a:spLocks noChangeArrowheads="1"/>
            </p:cNvSpPr>
            <p:nvPr/>
          </p:nvSpPr>
          <p:spPr bwMode="auto">
            <a:xfrm>
              <a:off x="793" y="2838"/>
              <a:ext cx="63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3" name="Rectangle 84"/>
            <p:cNvSpPr>
              <a:spLocks noChangeArrowheads="1"/>
            </p:cNvSpPr>
            <p:nvPr/>
          </p:nvSpPr>
          <p:spPr bwMode="auto">
            <a:xfrm>
              <a:off x="1385" y="2838"/>
              <a:ext cx="65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4" name="Rectangle 85"/>
            <p:cNvSpPr>
              <a:spLocks noChangeArrowheads="1"/>
            </p:cNvSpPr>
            <p:nvPr/>
          </p:nvSpPr>
          <p:spPr bwMode="auto">
            <a:xfrm>
              <a:off x="493" y="3067"/>
              <a:ext cx="66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5" name="Rectangle 86"/>
            <p:cNvSpPr>
              <a:spLocks noChangeArrowheads="1"/>
            </p:cNvSpPr>
            <p:nvPr/>
          </p:nvSpPr>
          <p:spPr bwMode="auto">
            <a:xfrm>
              <a:off x="1089" y="3067"/>
              <a:ext cx="63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6" name="Rectangle 87"/>
            <p:cNvSpPr>
              <a:spLocks noChangeArrowheads="1"/>
            </p:cNvSpPr>
            <p:nvPr/>
          </p:nvSpPr>
          <p:spPr bwMode="auto">
            <a:xfrm>
              <a:off x="793" y="3067"/>
              <a:ext cx="63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7" name="Rectangle 88"/>
            <p:cNvSpPr>
              <a:spLocks noChangeArrowheads="1"/>
            </p:cNvSpPr>
            <p:nvPr/>
          </p:nvSpPr>
          <p:spPr bwMode="auto">
            <a:xfrm>
              <a:off x="1385" y="3067"/>
              <a:ext cx="65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8" name="Rectangle 89"/>
            <p:cNvSpPr>
              <a:spLocks noChangeArrowheads="1"/>
            </p:cNvSpPr>
            <p:nvPr/>
          </p:nvSpPr>
          <p:spPr bwMode="auto">
            <a:xfrm>
              <a:off x="793" y="3294"/>
              <a:ext cx="63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79" name="Rectangle 90"/>
            <p:cNvSpPr>
              <a:spLocks noChangeArrowheads="1"/>
            </p:cNvSpPr>
            <p:nvPr/>
          </p:nvSpPr>
          <p:spPr bwMode="auto">
            <a:xfrm>
              <a:off x="1385" y="3294"/>
              <a:ext cx="65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0" name="Rectangle 91"/>
            <p:cNvSpPr>
              <a:spLocks noChangeArrowheads="1"/>
            </p:cNvSpPr>
            <p:nvPr/>
          </p:nvSpPr>
          <p:spPr bwMode="auto">
            <a:xfrm>
              <a:off x="644" y="2838"/>
              <a:ext cx="64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1" name="Rectangle 92"/>
            <p:cNvSpPr>
              <a:spLocks noChangeArrowheads="1"/>
            </p:cNvSpPr>
            <p:nvPr/>
          </p:nvSpPr>
          <p:spPr bwMode="auto">
            <a:xfrm>
              <a:off x="1237" y="2838"/>
              <a:ext cx="62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2" name="Rectangle 93"/>
            <p:cNvSpPr>
              <a:spLocks noChangeArrowheads="1"/>
            </p:cNvSpPr>
            <p:nvPr/>
          </p:nvSpPr>
          <p:spPr bwMode="auto">
            <a:xfrm>
              <a:off x="644" y="3294"/>
              <a:ext cx="64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3" name="Rectangle 94"/>
            <p:cNvSpPr>
              <a:spLocks noChangeArrowheads="1"/>
            </p:cNvSpPr>
            <p:nvPr/>
          </p:nvSpPr>
          <p:spPr bwMode="auto">
            <a:xfrm>
              <a:off x="1237" y="3294"/>
              <a:ext cx="62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4" name="Rectangle 95"/>
            <p:cNvSpPr>
              <a:spLocks noChangeArrowheads="1"/>
            </p:cNvSpPr>
            <p:nvPr/>
          </p:nvSpPr>
          <p:spPr bwMode="auto">
            <a:xfrm>
              <a:off x="644" y="2612"/>
              <a:ext cx="64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5" name="Rectangle 96"/>
            <p:cNvSpPr>
              <a:spLocks noChangeArrowheads="1"/>
            </p:cNvSpPr>
            <p:nvPr/>
          </p:nvSpPr>
          <p:spPr bwMode="auto">
            <a:xfrm>
              <a:off x="941" y="2612"/>
              <a:ext cx="62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6" name="Rectangle 97"/>
            <p:cNvSpPr>
              <a:spLocks noChangeArrowheads="1"/>
            </p:cNvSpPr>
            <p:nvPr/>
          </p:nvSpPr>
          <p:spPr bwMode="auto">
            <a:xfrm>
              <a:off x="1237" y="2612"/>
              <a:ext cx="62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7" name="Rectangle 98"/>
            <p:cNvSpPr>
              <a:spLocks noChangeArrowheads="1"/>
            </p:cNvSpPr>
            <p:nvPr/>
          </p:nvSpPr>
          <p:spPr bwMode="auto">
            <a:xfrm>
              <a:off x="1531" y="2612"/>
              <a:ext cx="67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8" name="Rectangle 99"/>
            <p:cNvSpPr>
              <a:spLocks noChangeArrowheads="1"/>
            </p:cNvSpPr>
            <p:nvPr/>
          </p:nvSpPr>
          <p:spPr bwMode="auto">
            <a:xfrm>
              <a:off x="941" y="2838"/>
              <a:ext cx="62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89" name="Rectangle 100"/>
            <p:cNvSpPr>
              <a:spLocks noChangeArrowheads="1"/>
            </p:cNvSpPr>
            <p:nvPr/>
          </p:nvSpPr>
          <p:spPr bwMode="auto">
            <a:xfrm>
              <a:off x="1531" y="2838"/>
              <a:ext cx="67" cy="47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0" name="Rectangle 101"/>
            <p:cNvSpPr>
              <a:spLocks noChangeArrowheads="1"/>
            </p:cNvSpPr>
            <p:nvPr/>
          </p:nvSpPr>
          <p:spPr bwMode="auto">
            <a:xfrm>
              <a:off x="644" y="3067"/>
              <a:ext cx="64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1" name="Rectangle 102"/>
            <p:cNvSpPr>
              <a:spLocks noChangeArrowheads="1"/>
            </p:cNvSpPr>
            <p:nvPr/>
          </p:nvSpPr>
          <p:spPr bwMode="auto">
            <a:xfrm>
              <a:off x="1237" y="3067"/>
              <a:ext cx="62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2" name="Rectangle 103"/>
            <p:cNvSpPr>
              <a:spLocks noChangeArrowheads="1"/>
            </p:cNvSpPr>
            <p:nvPr/>
          </p:nvSpPr>
          <p:spPr bwMode="auto">
            <a:xfrm>
              <a:off x="941" y="3067"/>
              <a:ext cx="62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3" name="Rectangle 104"/>
            <p:cNvSpPr>
              <a:spLocks noChangeArrowheads="1"/>
            </p:cNvSpPr>
            <p:nvPr/>
          </p:nvSpPr>
          <p:spPr bwMode="auto">
            <a:xfrm>
              <a:off x="1531" y="3067"/>
              <a:ext cx="67" cy="46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4" name="Rectangle 105"/>
            <p:cNvSpPr>
              <a:spLocks noChangeArrowheads="1"/>
            </p:cNvSpPr>
            <p:nvPr/>
          </p:nvSpPr>
          <p:spPr bwMode="auto">
            <a:xfrm>
              <a:off x="941" y="3294"/>
              <a:ext cx="62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5" name="Rectangle 106"/>
            <p:cNvSpPr>
              <a:spLocks noChangeArrowheads="1"/>
            </p:cNvSpPr>
            <p:nvPr/>
          </p:nvSpPr>
          <p:spPr bwMode="auto">
            <a:xfrm>
              <a:off x="1531" y="3294"/>
              <a:ext cx="67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6" name="Rectangle 107"/>
            <p:cNvSpPr>
              <a:spLocks noChangeArrowheads="1"/>
            </p:cNvSpPr>
            <p:nvPr/>
          </p:nvSpPr>
          <p:spPr bwMode="auto">
            <a:xfrm>
              <a:off x="644" y="2955"/>
              <a:ext cx="64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7" name="Rectangle 108"/>
            <p:cNvSpPr>
              <a:spLocks noChangeArrowheads="1"/>
            </p:cNvSpPr>
            <p:nvPr/>
          </p:nvSpPr>
          <p:spPr bwMode="auto">
            <a:xfrm>
              <a:off x="1237" y="2955"/>
              <a:ext cx="62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8" name="Rectangle 109"/>
            <p:cNvSpPr>
              <a:spLocks noChangeArrowheads="1"/>
            </p:cNvSpPr>
            <p:nvPr/>
          </p:nvSpPr>
          <p:spPr bwMode="auto">
            <a:xfrm>
              <a:off x="644" y="3407"/>
              <a:ext cx="64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99" name="Rectangle 110"/>
            <p:cNvSpPr>
              <a:spLocks noChangeArrowheads="1"/>
            </p:cNvSpPr>
            <p:nvPr/>
          </p:nvSpPr>
          <p:spPr bwMode="auto">
            <a:xfrm>
              <a:off x="1237" y="3407"/>
              <a:ext cx="62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0" name="Rectangle 111"/>
            <p:cNvSpPr>
              <a:spLocks noChangeArrowheads="1"/>
            </p:cNvSpPr>
            <p:nvPr/>
          </p:nvSpPr>
          <p:spPr bwMode="auto">
            <a:xfrm>
              <a:off x="644" y="2724"/>
              <a:ext cx="64" cy="4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1" name="Rectangle 112"/>
            <p:cNvSpPr>
              <a:spLocks noChangeArrowheads="1"/>
            </p:cNvSpPr>
            <p:nvPr/>
          </p:nvSpPr>
          <p:spPr bwMode="auto">
            <a:xfrm>
              <a:off x="941" y="2724"/>
              <a:ext cx="62" cy="4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2" name="Rectangle 113"/>
            <p:cNvSpPr>
              <a:spLocks noChangeArrowheads="1"/>
            </p:cNvSpPr>
            <p:nvPr/>
          </p:nvSpPr>
          <p:spPr bwMode="auto">
            <a:xfrm>
              <a:off x="1237" y="2724"/>
              <a:ext cx="62" cy="4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3" name="Rectangle 114"/>
            <p:cNvSpPr>
              <a:spLocks noChangeArrowheads="1"/>
            </p:cNvSpPr>
            <p:nvPr/>
          </p:nvSpPr>
          <p:spPr bwMode="auto">
            <a:xfrm>
              <a:off x="1531" y="2724"/>
              <a:ext cx="67" cy="48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4" name="Rectangle 115"/>
            <p:cNvSpPr>
              <a:spLocks noChangeArrowheads="1"/>
            </p:cNvSpPr>
            <p:nvPr/>
          </p:nvSpPr>
          <p:spPr bwMode="auto">
            <a:xfrm>
              <a:off x="941" y="2955"/>
              <a:ext cx="62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5" name="Rectangle 116"/>
            <p:cNvSpPr>
              <a:spLocks noChangeArrowheads="1"/>
            </p:cNvSpPr>
            <p:nvPr/>
          </p:nvSpPr>
          <p:spPr bwMode="auto">
            <a:xfrm>
              <a:off x="1531" y="2955"/>
              <a:ext cx="67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6" name="Rectangle 117"/>
            <p:cNvSpPr>
              <a:spLocks noChangeArrowheads="1"/>
            </p:cNvSpPr>
            <p:nvPr/>
          </p:nvSpPr>
          <p:spPr bwMode="auto">
            <a:xfrm>
              <a:off x="644" y="3182"/>
              <a:ext cx="64" cy="42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7" name="Rectangle 118"/>
            <p:cNvSpPr>
              <a:spLocks noChangeArrowheads="1"/>
            </p:cNvSpPr>
            <p:nvPr/>
          </p:nvSpPr>
          <p:spPr bwMode="auto">
            <a:xfrm>
              <a:off x="1237" y="3182"/>
              <a:ext cx="62" cy="42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8" name="Rectangle 119"/>
            <p:cNvSpPr>
              <a:spLocks noChangeArrowheads="1"/>
            </p:cNvSpPr>
            <p:nvPr/>
          </p:nvSpPr>
          <p:spPr bwMode="auto">
            <a:xfrm>
              <a:off x="941" y="3182"/>
              <a:ext cx="62" cy="42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09" name="Rectangle 120"/>
            <p:cNvSpPr>
              <a:spLocks noChangeArrowheads="1"/>
            </p:cNvSpPr>
            <p:nvPr/>
          </p:nvSpPr>
          <p:spPr bwMode="auto">
            <a:xfrm>
              <a:off x="1531" y="3182"/>
              <a:ext cx="67" cy="42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10" name="Rectangle 121"/>
            <p:cNvSpPr>
              <a:spLocks noChangeArrowheads="1"/>
            </p:cNvSpPr>
            <p:nvPr/>
          </p:nvSpPr>
          <p:spPr bwMode="auto">
            <a:xfrm>
              <a:off x="941" y="3407"/>
              <a:ext cx="62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211" name="Rectangle 122"/>
            <p:cNvSpPr>
              <a:spLocks noChangeArrowheads="1"/>
            </p:cNvSpPr>
            <p:nvPr/>
          </p:nvSpPr>
          <p:spPr bwMode="auto">
            <a:xfrm>
              <a:off x="1531" y="3407"/>
              <a:ext cx="67" cy="4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86031" name="Group 123"/>
          <p:cNvGrpSpPr>
            <a:grpSpLocks/>
          </p:cNvGrpSpPr>
          <p:nvPr/>
        </p:nvGrpSpPr>
        <p:grpSpPr bwMode="auto">
          <a:xfrm>
            <a:off x="4964113" y="3948113"/>
            <a:ext cx="2514600" cy="1400175"/>
            <a:chOff x="2345" y="2553"/>
            <a:chExt cx="1188" cy="906"/>
          </a:xfrm>
        </p:grpSpPr>
        <p:sp>
          <p:nvSpPr>
            <p:cNvPr id="86038" name="Rectangle 124"/>
            <p:cNvSpPr>
              <a:spLocks noChangeArrowheads="1"/>
            </p:cNvSpPr>
            <p:nvPr/>
          </p:nvSpPr>
          <p:spPr bwMode="auto">
            <a:xfrm>
              <a:off x="2347" y="2557"/>
              <a:ext cx="1176" cy="894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39" name="Line 125"/>
            <p:cNvSpPr>
              <a:spLocks noChangeShapeType="1"/>
            </p:cNvSpPr>
            <p:nvPr/>
          </p:nvSpPr>
          <p:spPr bwMode="auto">
            <a:xfrm>
              <a:off x="2345" y="3007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0" name="Line 126"/>
            <p:cNvSpPr>
              <a:spLocks noChangeShapeType="1"/>
            </p:cNvSpPr>
            <p:nvPr/>
          </p:nvSpPr>
          <p:spPr bwMode="auto">
            <a:xfrm flipV="1">
              <a:off x="2940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1" name="Rectangle 127"/>
            <p:cNvSpPr>
              <a:spLocks noChangeArrowheads="1"/>
            </p:cNvSpPr>
            <p:nvPr/>
          </p:nvSpPr>
          <p:spPr bwMode="auto">
            <a:xfrm>
              <a:off x="2347" y="2955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42" name="Rectangle 128"/>
            <p:cNvSpPr>
              <a:spLocks noChangeArrowheads="1"/>
            </p:cNvSpPr>
            <p:nvPr/>
          </p:nvSpPr>
          <p:spPr bwMode="auto">
            <a:xfrm>
              <a:off x="2943" y="2955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43" name="Rectangle 129"/>
            <p:cNvSpPr>
              <a:spLocks noChangeArrowheads="1"/>
            </p:cNvSpPr>
            <p:nvPr/>
          </p:nvSpPr>
          <p:spPr bwMode="auto">
            <a:xfrm>
              <a:off x="2347" y="3407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44" name="Rectangle 130"/>
            <p:cNvSpPr>
              <a:spLocks noChangeArrowheads="1"/>
            </p:cNvSpPr>
            <p:nvPr/>
          </p:nvSpPr>
          <p:spPr bwMode="auto">
            <a:xfrm>
              <a:off x="2943" y="3407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45" name="Line 131"/>
            <p:cNvSpPr>
              <a:spLocks noChangeShapeType="1"/>
            </p:cNvSpPr>
            <p:nvPr/>
          </p:nvSpPr>
          <p:spPr bwMode="auto">
            <a:xfrm>
              <a:off x="2345" y="2780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6" name="Line 132"/>
            <p:cNvSpPr>
              <a:spLocks noChangeShapeType="1"/>
            </p:cNvSpPr>
            <p:nvPr/>
          </p:nvSpPr>
          <p:spPr bwMode="auto">
            <a:xfrm>
              <a:off x="2345" y="3234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7" name="Line 133"/>
            <p:cNvSpPr>
              <a:spLocks noChangeShapeType="1"/>
            </p:cNvSpPr>
            <p:nvPr/>
          </p:nvSpPr>
          <p:spPr bwMode="auto">
            <a:xfrm>
              <a:off x="2641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8" name="Line 134"/>
            <p:cNvSpPr>
              <a:spLocks noChangeShapeType="1"/>
            </p:cNvSpPr>
            <p:nvPr/>
          </p:nvSpPr>
          <p:spPr bwMode="auto">
            <a:xfrm>
              <a:off x="3237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9" name="Rectangle 135"/>
            <p:cNvSpPr>
              <a:spLocks noChangeArrowheads="1"/>
            </p:cNvSpPr>
            <p:nvPr/>
          </p:nvSpPr>
          <p:spPr bwMode="auto">
            <a:xfrm>
              <a:off x="2347" y="2724"/>
              <a:ext cx="66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0" name="Rectangle 136"/>
            <p:cNvSpPr>
              <a:spLocks noChangeArrowheads="1"/>
            </p:cNvSpPr>
            <p:nvPr/>
          </p:nvSpPr>
          <p:spPr bwMode="auto">
            <a:xfrm>
              <a:off x="2643" y="2724"/>
              <a:ext cx="66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1" name="Rectangle 137"/>
            <p:cNvSpPr>
              <a:spLocks noChangeArrowheads="1"/>
            </p:cNvSpPr>
            <p:nvPr/>
          </p:nvSpPr>
          <p:spPr bwMode="auto">
            <a:xfrm>
              <a:off x="2943" y="2724"/>
              <a:ext cx="62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2" name="Rectangle 138"/>
            <p:cNvSpPr>
              <a:spLocks noChangeArrowheads="1"/>
            </p:cNvSpPr>
            <p:nvPr/>
          </p:nvSpPr>
          <p:spPr bwMode="auto">
            <a:xfrm>
              <a:off x="3238" y="2724"/>
              <a:ext cx="63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3" name="Rectangle 139"/>
            <p:cNvSpPr>
              <a:spLocks noChangeArrowheads="1"/>
            </p:cNvSpPr>
            <p:nvPr/>
          </p:nvSpPr>
          <p:spPr bwMode="auto">
            <a:xfrm>
              <a:off x="2643" y="2955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4" name="Rectangle 140"/>
            <p:cNvSpPr>
              <a:spLocks noChangeArrowheads="1"/>
            </p:cNvSpPr>
            <p:nvPr/>
          </p:nvSpPr>
          <p:spPr bwMode="auto">
            <a:xfrm>
              <a:off x="3238" y="2955"/>
              <a:ext cx="63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5" name="Rectangle 141"/>
            <p:cNvSpPr>
              <a:spLocks noChangeArrowheads="1"/>
            </p:cNvSpPr>
            <p:nvPr/>
          </p:nvSpPr>
          <p:spPr bwMode="auto">
            <a:xfrm>
              <a:off x="2347" y="3182"/>
              <a:ext cx="66" cy="42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6" name="Rectangle 142"/>
            <p:cNvSpPr>
              <a:spLocks noChangeArrowheads="1"/>
            </p:cNvSpPr>
            <p:nvPr/>
          </p:nvSpPr>
          <p:spPr bwMode="auto">
            <a:xfrm>
              <a:off x="2943" y="3182"/>
              <a:ext cx="62" cy="42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7" name="Rectangle 143"/>
            <p:cNvSpPr>
              <a:spLocks noChangeArrowheads="1"/>
            </p:cNvSpPr>
            <p:nvPr/>
          </p:nvSpPr>
          <p:spPr bwMode="auto">
            <a:xfrm>
              <a:off x="2643" y="3182"/>
              <a:ext cx="66" cy="42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8" name="Rectangle 144"/>
            <p:cNvSpPr>
              <a:spLocks noChangeArrowheads="1"/>
            </p:cNvSpPr>
            <p:nvPr/>
          </p:nvSpPr>
          <p:spPr bwMode="auto">
            <a:xfrm>
              <a:off x="3238" y="3182"/>
              <a:ext cx="63" cy="42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59" name="Rectangle 145"/>
            <p:cNvSpPr>
              <a:spLocks noChangeArrowheads="1"/>
            </p:cNvSpPr>
            <p:nvPr/>
          </p:nvSpPr>
          <p:spPr bwMode="auto">
            <a:xfrm>
              <a:off x="2643" y="3407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60" name="Rectangle 146"/>
            <p:cNvSpPr>
              <a:spLocks noChangeArrowheads="1"/>
            </p:cNvSpPr>
            <p:nvPr/>
          </p:nvSpPr>
          <p:spPr bwMode="auto">
            <a:xfrm>
              <a:off x="3238" y="3407"/>
              <a:ext cx="63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61" name="Line 147"/>
            <p:cNvSpPr>
              <a:spLocks noChangeShapeType="1"/>
            </p:cNvSpPr>
            <p:nvPr/>
          </p:nvSpPr>
          <p:spPr bwMode="auto">
            <a:xfrm>
              <a:off x="2345" y="2666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2" name="Line 148"/>
            <p:cNvSpPr>
              <a:spLocks noChangeShapeType="1"/>
            </p:cNvSpPr>
            <p:nvPr/>
          </p:nvSpPr>
          <p:spPr bwMode="auto">
            <a:xfrm>
              <a:off x="2345" y="2893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3" name="Line 149"/>
            <p:cNvSpPr>
              <a:spLocks noChangeShapeType="1"/>
            </p:cNvSpPr>
            <p:nvPr/>
          </p:nvSpPr>
          <p:spPr bwMode="auto">
            <a:xfrm>
              <a:off x="2345" y="3121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4" name="Line 150"/>
            <p:cNvSpPr>
              <a:spLocks noChangeShapeType="1"/>
            </p:cNvSpPr>
            <p:nvPr/>
          </p:nvSpPr>
          <p:spPr bwMode="auto">
            <a:xfrm>
              <a:off x="2345" y="3348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5" name="Line 151"/>
            <p:cNvSpPr>
              <a:spLocks noChangeShapeType="1"/>
            </p:cNvSpPr>
            <p:nvPr/>
          </p:nvSpPr>
          <p:spPr bwMode="auto">
            <a:xfrm>
              <a:off x="2493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6" name="Line 152"/>
            <p:cNvSpPr>
              <a:spLocks noChangeShapeType="1"/>
            </p:cNvSpPr>
            <p:nvPr/>
          </p:nvSpPr>
          <p:spPr bwMode="auto">
            <a:xfrm>
              <a:off x="2793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7" name="Line 153"/>
            <p:cNvSpPr>
              <a:spLocks noChangeShapeType="1"/>
            </p:cNvSpPr>
            <p:nvPr/>
          </p:nvSpPr>
          <p:spPr bwMode="auto">
            <a:xfrm>
              <a:off x="3385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8" name="Line 154"/>
            <p:cNvSpPr>
              <a:spLocks noChangeShapeType="1"/>
            </p:cNvSpPr>
            <p:nvPr/>
          </p:nvSpPr>
          <p:spPr bwMode="auto">
            <a:xfrm>
              <a:off x="3089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69" name="Rectangle 155"/>
            <p:cNvSpPr>
              <a:spLocks noChangeArrowheads="1"/>
            </p:cNvSpPr>
            <p:nvPr/>
          </p:nvSpPr>
          <p:spPr bwMode="auto">
            <a:xfrm>
              <a:off x="2347" y="2838"/>
              <a:ext cx="66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0" name="Rectangle 156"/>
            <p:cNvSpPr>
              <a:spLocks noChangeArrowheads="1"/>
            </p:cNvSpPr>
            <p:nvPr/>
          </p:nvSpPr>
          <p:spPr bwMode="auto">
            <a:xfrm>
              <a:off x="2943" y="2838"/>
              <a:ext cx="62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1" name="Rectangle 157"/>
            <p:cNvSpPr>
              <a:spLocks noChangeArrowheads="1"/>
            </p:cNvSpPr>
            <p:nvPr/>
          </p:nvSpPr>
          <p:spPr bwMode="auto">
            <a:xfrm>
              <a:off x="2347" y="3294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2" name="Rectangle 158"/>
            <p:cNvSpPr>
              <a:spLocks noChangeArrowheads="1"/>
            </p:cNvSpPr>
            <p:nvPr/>
          </p:nvSpPr>
          <p:spPr bwMode="auto">
            <a:xfrm>
              <a:off x="2943" y="3294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3" name="Rectangle 159"/>
            <p:cNvSpPr>
              <a:spLocks noChangeArrowheads="1"/>
            </p:cNvSpPr>
            <p:nvPr/>
          </p:nvSpPr>
          <p:spPr bwMode="auto">
            <a:xfrm>
              <a:off x="2347" y="2612"/>
              <a:ext cx="66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4" name="Rectangle 160"/>
            <p:cNvSpPr>
              <a:spLocks noChangeArrowheads="1"/>
            </p:cNvSpPr>
            <p:nvPr/>
          </p:nvSpPr>
          <p:spPr bwMode="auto">
            <a:xfrm>
              <a:off x="2643" y="2612"/>
              <a:ext cx="66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5" name="Rectangle 161"/>
            <p:cNvSpPr>
              <a:spLocks noChangeArrowheads="1"/>
            </p:cNvSpPr>
            <p:nvPr/>
          </p:nvSpPr>
          <p:spPr bwMode="auto">
            <a:xfrm>
              <a:off x="2943" y="2612"/>
              <a:ext cx="62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6" name="Rectangle 162"/>
            <p:cNvSpPr>
              <a:spLocks noChangeArrowheads="1"/>
            </p:cNvSpPr>
            <p:nvPr/>
          </p:nvSpPr>
          <p:spPr bwMode="auto">
            <a:xfrm>
              <a:off x="3238" y="2612"/>
              <a:ext cx="63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7" name="Rectangle 163"/>
            <p:cNvSpPr>
              <a:spLocks noChangeArrowheads="1"/>
            </p:cNvSpPr>
            <p:nvPr/>
          </p:nvSpPr>
          <p:spPr bwMode="auto">
            <a:xfrm>
              <a:off x="2643" y="2838"/>
              <a:ext cx="66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8" name="Rectangle 164"/>
            <p:cNvSpPr>
              <a:spLocks noChangeArrowheads="1"/>
            </p:cNvSpPr>
            <p:nvPr/>
          </p:nvSpPr>
          <p:spPr bwMode="auto">
            <a:xfrm>
              <a:off x="3238" y="2838"/>
              <a:ext cx="63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79" name="Rectangle 165"/>
            <p:cNvSpPr>
              <a:spLocks noChangeArrowheads="1"/>
            </p:cNvSpPr>
            <p:nvPr/>
          </p:nvSpPr>
          <p:spPr bwMode="auto">
            <a:xfrm>
              <a:off x="2347" y="3067"/>
              <a:ext cx="66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0" name="Rectangle 166"/>
            <p:cNvSpPr>
              <a:spLocks noChangeArrowheads="1"/>
            </p:cNvSpPr>
            <p:nvPr/>
          </p:nvSpPr>
          <p:spPr bwMode="auto">
            <a:xfrm>
              <a:off x="2943" y="3067"/>
              <a:ext cx="62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1" name="Rectangle 167"/>
            <p:cNvSpPr>
              <a:spLocks noChangeArrowheads="1"/>
            </p:cNvSpPr>
            <p:nvPr/>
          </p:nvSpPr>
          <p:spPr bwMode="auto">
            <a:xfrm>
              <a:off x="2643" y="3067"/>
              <a:ext cx="66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2" name="Rectangle 168"/>
            <p:cNvSpPr>
              <a:spLocks noChangeArrowheads="1"/>
            </p:cNvSpPr>
            <p:nvPr/>
          </p:nvSpPr>
          <p:spPr bwMode="auto">
            <a:xfrm>
              <a:off x="3238" y="3067"/>
              <a:ext cx="63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3" name="Rectangle 169"/>
            <p:cNvSpPr>
              <a:spLocks noChangeArrowheads="1"/>
            </p:cNvSpPr>
            <p:nvPr/>
          </p:nvSpPr>
          <p:spPr bwMode="auto">
            <a:xfrm>
              <a:off x="2643" y="3294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4" name="Rectangle 170"/>
            <p:cNvSpPr>
              <a:spLocks noChangeArrowheads="1"/>
            </p:cNvSpPr>
            <p:nvPr/>
          </p:nvSpPr>
          <p:spPr bwMode="auto">
            <a:xfrm>
              <a:off x="3238" y="3294"/>
              <a:ext cx="63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5" name="Rectangle 171"/>
            <p:cNvSpPr>
              <a:spLocks noChangeArrowheads="1"/>
            </p:cNvSpPr>
            <p:nvPr/>
          </p:nvSpPr>
          <p:spPr bwMode="auto">
            <a:xfrm>
              <a:off x="2495" y="2838"/>
              <a:ext cx="66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6" name="Rectangle 172"/>
            <p:cNvSpPr>
              <a:spLocks noChangeArrowheads="1"/>
            </p:cNvSpPr>
            <p:nvPr/>
          </p:nvSpPr>
          <p:spPr bwMode="auto">
            <a:xfrm>
              <a:off x="3091" y="2838"/>
              <a:ext cx="62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7" name="Rectangle 173"/>
            <p:cNvSpPr>
              <a:spLocks noChangeArrowheads="1"/>
            </p:cNvSpPr>
            <p:nvPr/>
          </p:nvSpPr>
          <p:spPr bwMode="auto">
            <a:xfrm>
              <a:off x="2495" y="3294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8" name="Rectangle 174"/>
            <p:cNvSpPr>
              <a:spLocks noChangeArrowheads="1"/>
            </p:cNvSpPr>
            <p:nvPr/>
          </p:nvSpPr>
          <p:spPr bwMode="auto">
            <a:xfrm>
              <a:off x="3091" y="3294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89" name="Rectangle 175"/>
            <p:cNvSpPr>
              <a:spLocks noChangeArrowheads="1"/>
            </p:cNvSpPr>
            <p:nvPr/>
          </p:nvSpPr>
          <p:spPr bwMode="auto">
            <a:xfrm>
              <a:off x="2495" y="2612"/>
              <a:ext cx="66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0" name="Rectangle 176"/>
            <p:cNvSpPr>
              <a:spLocks noChangeArrowheads="1"/>
            </p:cNvSpPr>
            <p:nvPr/>
          </p:nvSpPr>
          <p:spPr bwMode="auto">
            <a:xfrm>
              <a:off x="2795" y="2612"/>
              <a:ext cx="62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1" name="Rectangle 177"/>
            <p:cNvSpPr>
              <a:spLocks noChangeArrowheads="1"/>
            </p:cNvSpPr>
            <p:nvPr/>
          </p:nvSpPr>
          <p:spPr bwMode="auto">
            <a:xfrm>
              <a:off x="3091" y="2612"/>
              <a:ext cx="62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2" name="Rectangle 178"/>
            <p:cNvSpPr>
              <a:spLocks noChangeArrowheads="1"/>
            </p:cNvSpPr>
            <p:nvPr/>
          </p:nvSpPr>
          <p:spPr bwMode="auto">
            <a:xfrm>
              <a:off x="3387" y="2612"/>
              <a:ext cx="62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3" name="Rectangle 179"/>
            <p:cNvSpPr>
              <a:spLocks noChangeArrowheads="1"/>
            </p:cNvSpPr>
            <p:nvPr/>
          </p:nvSpPr>
          <p:spPr bwMode="auto">
            <a:xfrm>
              <a:off x="2795" y="2838"/>
              <a:ext cx="62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4" name="Rectangle 180"/>
            <p:cNvSpPr>
              <a:spLocks noChangeArrowheads="1"/>
            </p:cNvSpPr>
            <p:nvPr/>
          </p:nvSpPr>
          <p:spPr bwMode="auto">
            <a:xfrm>
              <a:off x="3387" y="2838"/>
              <a:ext cx="62" cy="47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5" name="Rectangle 181"/>
            <p:cNvSpPr>
              <a:spLocks noChangeArrowheads="1"/>
            </p:cNvSpPr>
            <p:nvPr/>
          </p:nvSpPr>
          <p:spPr bwMode="auto">
            <a:xfrm>
              <a:off x="2495" y="3067"/>
              <a:ext cx="66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6" name="Rectangle 182"/>
            <p:cNvSpPr>
              <a:spLocks noChangeArrowheads="1"/>
            </p:cNvSpPr>
            <p:nvPr/>
          </p:nvSpPr>
          <p:spPr bwMode="auto">
            <a:xfrm>
              <a:off x="3091" y="3067"/>
              <a:ext cx="62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7" name="Rectangle 183"/>
            <p:cNvSpPr>
              <a:spLocks noChangeArrowheads="1"/>
            </p:cNvSpPr>
            <p:nvPr/>
          </p:nvSpPr>
          <p:spPr bwMode="auto">
            <a:xfrm>
              <a:off x="2795" y="3067"/>
              <a:ext cx="62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8" name="Rectangle 184"/>
            <p:cNvSpPr>
              <a:spLocks noChangeArrowheads="1"/>
            </p:cNvSpPr>
            <p:nvPr/>
          </p:nvSpPr>
          <p:spPr bwMode="auto">
            <a:xfrm>
              <a:off x="3387" y="3067"/>
              <a:ext cx="62" cy="46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099" name="Rectangle 185"/>
            <p:cNvSpPr>
              <a:spLocks noChangeArrowheads="1"/>
            </p:cNvSpPr>
            <p:nvPr/>
          </p:nvSpPr>
          <p:spPr bwMode="auto">
            <a:xfrm>
              <a:off x="2795" y="3294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0" name="Rectangle 186"/>
            <p:cNvSpPr>
              <a:spLocks noChangeArrowheads="1"/>
            </p:cNvSpPr>
            <p:nvPr/>
          </p:nvSpPr>
          <p:spPr bwMode="auto">
            <a:xfrm>
              <a:off x="3387" y="3294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1" name="Rectangle 187"/>
            <p:cNvSpPr>
              <a:spLocks noChangeArrowheads="1"/>
            </p:cNvSpPr>
            <p:nvPr/>
          </p:nvSpPr>
          <p:spPr bwMode="auto">
            <a:xfrm>
              <a:off x="2495" y="2955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2" name="Rectangle 188"/>
            <p:cNvSpPr>
              <a:spLocks noChangeArrowheads="1"/>
            </p:cNvSpPr>
            <p:nvPr/>
          </p:nvSpPr>
          <p:spPr bwMode="auto">
            <a:xfrm>
              <a:off x="3091" y="2955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3" name="Rectangle 189"/>
            <p:cNvSpPr>
              <a:spLocks noChangeArrowheads="1"/>
            </p:cNvSpPr>
            <p:nvPr/>
          </p:nvSpPr>
          <p:spPr bwMode="auto">
            <a:xfrm>
              <a:off x="2495" y="3407"/>
              <a:ext cx="66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4" name="Rectangle 190"/>
            <p:cNvSpPr>
              <a:spLocks noChangeArrowheads="1"/>
            </p:cNvSpPr>
            <p:nvPr/>
          </p:nvSpPr>
          <p:spPr bwMode="auto">
            <a:xfrm>
              <a:off x="3091" y="3407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5" name="Rectangle 191"/>
            <p:cNvSpPr>
              <a:spLocks noChangeArrowheads="1"/>
            </p:cNvSpPr>
            <p:nvPr/>
          </p:nvSpPr>
          <p:spPr bwMode="auto">
            <a:xfrm>
              <a:off x="2495" y="2724"/>
              <a:ext cx="66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6" name="Rectangle 192"/>
            <p:cNvSpPr>
              <a:spLocks noChangeArrowheads="1"/>
            </p:cNvSpPr>
            <p:nvPr/>
          </p:nvSpPr>
          <p:spPr bwMode="auto">
            <a:xfrm>
              <a:off x="2795" y="2724"/>
              <a:ext cx="62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7" name="Rectangle 193"/>
            <p:cNvSpPr>
              <a:spLocks noChangeArrowheads="1"/>
            </p:cNvSpPr>
            <p:nvPr/>
          </p:nvSpPr>
          <p:spPr bwMode="auto">
            <a:xfrm>
              <a:off x="3091" y="2724"/>
              <a:ext cx="62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8" name="Rectangle 194"/>
            <p:cNvSpPr>
              <a:spLocks noChangeArrowheads="1"/>
            </p:cNvSpPr>
            <p:nvPr/>
          </p:nvSpPr>
          <p:spPr bwMode="auto">
            <a:xfrm>
              <a:off x="3387" y="2724"/>
              <a:ext cx="62" cy="48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09" name="Rectangle 195"/>
            <p:cNvSpPr>
              <a:spLocks noChangeArrowheads="1"/>
            </p:cNvSpPr>
            <p:nvPr/>
          </p:nvSpPr>
          <p:spPr bwMode="auto">
            <a:xfrm>
              <a:off x="2795" y="2955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10" name="Rectangle 196"/>
            <p:cNvSpPr>
              <a:spLocks noChangeArrowheads="1"/>
            </p:cNvSpPr>
            <p:nvPr/>
          </p:nvSpPr>
          <p:spPr bwMode="auto">
            <a:xfrm>
              <a:off x="3387" y="2955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11" name="Rectangle 197"/>
            <p:cNvSpPr>
              <a:spLocks noChangeArrowheads="1"/>
            </p:cNvSpPr>
            <p:nvPr/>
          </p:nvSpPr>
          <p:spPr bwMode="auto">
            <a:xfrm>
              <a:off x="2495" y="3182"/>
              <a:ext cx="66" cy="42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12" name="Rectangle 198"/>
            <p:cNvSpPr>
              <a:spLocks noChangeArrowheads="1"/>
            </p:cNvSpPr>
            <p:nvPr/>
          </p:nvSpPr>
          <p:spPr bwMode="auto">
            <a:xfrm>
              <a:off x="3091" y="3182"/>
              <a:ext cx="62" cy="42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13" name="Rectangle 199"/>
            <p:cNvSpPr>
              <a:spLocks noChangeArrowheads="1"/>
            </p:cNvSpPr>
            <p:nvPr/>
          </p:nvSpPr>
          <p:spPr bwMode="auto">
            <a:xfrm>
              <a:off x="2795" y="3182"/>
              <a:ext cx="62" cy="42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14" name="Rectangle 200"/>
            <p:cNvSpPr>
              <a:spLocks noChangeArrowheads="1"/>
            </p:cNvSpPr>
            <p:nvPr/>
          </p:nvSpPr>
          <p:spPr bwMode="auto">
            <a:xfrm>
              <a:off x="3387" y="3182"/>
              <a:ext cx="62" cy="42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15" name="Rectangle 201"/>
            <p:cNvSpPr>
              <a:spLocks noChangeArrowheads="1"/>
            </p:cNvSpPr>
            <p:nvPr/>
          </p:nvSpPr>
          <p:spPr bwMode="auto">
            <a:xfrm>
              <a:off x="2795" y="3407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16" name="Rectangle 202"/>
            <p:cNvSpPr>
              <a:spLocks noChangeArrowheads="1"/>
            </p:cNvSpPr>
            <p:nvPr/>
          </p:nvSpPr>
          <p:spPr bwMode="auto">
            <a:xfrm>
              <a:off x="3387" y="3407"/>
              <a:ext cx="62" cy="44"/>
            </a:xfrm>
            <a:prstGeom prst="rect">
              <a:avLst/>
            </a:prstGeom>
            <a:solidFill>
              <a:srgbClr val="00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86117" name="Line 203"/>
            <p:cNvSpPr>
              <a:spLocks noChangeShapeType="1"/>
            </p:cNvSpPr>
            <p:nvPr/>
          </p:nvSpPr>
          <p:spPr bwMode="auto">
            <a:xfrm>
              <a:off x="2345" y="2609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18" name="Line 204"/>
            <p:cNvSpPr>
              <a:spLocks noChangeShapeType="1"/>
            </p:cNvSpPr>
            <p:nvPr/>
          </p:nvSpPr>
          <p:spPr bwMode="auto">
            <a:xfrm>
              <a:off x="2345" y="2724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19" name="Line 205"/>
            <p:cNvSpPr>
              <a:spLocks noChangeShapeType="1"/>
            </p:cNvSpPr>
            <p:nvPr/>
          </p:nvSpPr>
          <p:spPr bwMode="auto">
            <a:xfrm>
              <a:off x="2345" y="2836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0" name="Line 206"/>
            <p:cNvSpPr>
              <a:spLocks noChangeShapeType="1"/>
            </p:cNvSpPr>
            <p:nvPr/>
          </p:nvSpPr>
          <p:spPr bwMode="auto">
            <a:xfrm>
              <a:off x="2345" y="2952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1" name="Line 207"/>
            <p:cNvSpPr>
              <a:spLocks noChangeShapeType="1"/>
            </p:cNvSpPr>
            <p:nvPr/>
          </p:nvSpPr>
          <p:spPr bwMode="auto">
            <a:xfrm>
              <a:off x="2345" y="3064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2" name="Line 208"/>
            <p:cNvSpPr>
              <a:spLocks noChangeShapeType="1"/>
            </p:cNvSpPr>
            <p:nvPr/>
          </p:nvSpPr>
          <p:spPr bwMode="auto">
            <a:xfrm>
              <a:off x="2345" y="3178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3" name="Line 209"/>
            <p:cNvSpPr>
              <a:spLocks noChangeShapeType="1"/>
            </p:cNvSpPr>
            <p:nvPr/>
          </p:nvSpPr>
          <p:spPr bwMode="auto">
            <a:xfrm>
              <a:off x="2345" y="3291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4" name="Line 210"/>
            <p:cNvSpPr>
              <a:spLocks noChangeShapeType="1"/>
            </p:cNvSpPr>
            <p:nvPr/>
          </p:nvSpPr>
          <p:spPr bwMode="auto">
            <a:xfrm>
              <a:off x="2345" y="3403"/>
              <a:ext cx="1188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5" name="Line 211"/>
            <p:cNvSpPr>
              <a:spLocks noChangeShapeType="1"/>
            </p:cNvSpPr>
            <p:nvPr/>
          </p:nvSpPr>
          <p:spPr bwMode="auto">
            <a:xfrm>
              <a:off x="2421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6" name="Line 212"/>
            <p:cNvSpPr>
              <a:spLocks noChangeShapeType="1"/>
            </p:cNvSpPr>
            <p:nvPr/>
          </p:nvSpPr>
          <p:spPr bwMode="auto">
            <a:xfrm>
              <a:off x="2569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7" name="Line 213"/>
            <p:cNvSpPr>
              <a:spLocks noChangeShapeType="1"/>
            </p:cNvSpPr>
            <p:nvPr/>
          </p:nvSpPr>
          <p:spPr bwMode="auto">
            <a:xfrm>
              <a:off x="2717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8" name="Line 214"/>
            <p:cNvSpPr>
              <a:spLocks noChangeShapeType="1"/>
            </p:cNvSpPr>
            <p:nvPr/>
          </p:nvSpPr>
          <p:spPr bwMode="auto">
            <a:xfrm flipV="1">
              <a:off x="2865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29" name="Line 215"/>
            <p:cNvSpPr>
              <a:spLocks noChangeShapeType="1"/>
            </p:cNvSpPr>
            <p:nvPr/>
          </p:nvSpPr>
          <p:spPr bwMode="auto">
            <a:xfrm flipV="1">
              <a:off x="3013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30" name="Line 216"/>
            <p:cNvSpPr>
              <a:spLocks noChangeShapeType="1"/>
            </p:cNvSpPr>
            <p:nvPr/>
          </p:nvSpPr>
          <p:spPr bwMode="auto">
            <a:xfrm flipV="1">
              <a:off x="3161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31" name="Line 217"/>
            <p:cNvSpPr>
              <a:spLocks noChangeShapeType="1"/>
            </p:cNvSpPr>
            <p:nvPr/>
          </p:nvSpPr>
          <p:spPr bwMode="auto">
            <a:xfrm flipV="1">
              <a:off x="3309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132" name="Line 218"/>
            <p:cNvSpPr>
              <a:spLocks noChangeShapeType="1"/>
            </p:cNvSpPr>
            <p:nvPr/>
          </p:nvSpPr>
          <p:spPr bwMode="auto">
            <a:xfrm flipV="1">
              <a:off x="3457" y="2553"/>
              <a:ext cx="0" cy="90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032" name="Rectangle 219"/>
          <p:cNvSpPr>
            <a:spLocks noChangeArrowheads="1"/>
          </p:cNvSpPr>
          <p:nvPr/>
        </p:nvSpPr>
        <p:spPr bwMode="auto">
          <a:xfrm>
            <a:off x="4991100" y="6365875"/>
            <a:ext cx="190500" cy="106363"/>
          </a:xfrm>
          <a:prstGeom prst="rect">
            <a:avLst/>
          </a:prstGeom>
          <a:solidFill>
            <a:srgbClr val="000000"/>
          </a:solidFill>
          <a:ln w="12700">
            <a:solidFill>
              <a:srgbClr val="DADADA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6033" name="Rectangle 220"/>
          <p:cNvSpPr>
            <a:spLocks noChangeArrowheads="1"/>
          </p:cNvSpPr>
          <p:nvPr/>
        </p:nvSpPr>
        <p:spPr bwMode="auto">
          <a:xfrm>
            <a:off x="1212850" y="6351588"/>
            <a:ext cx="198438" cy="1111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86034" name="Rectangle 221"/>
          <p:cNvSpPr>
            <a:spLocks noChangeArrowheads="1"/>
          </p:cNvSpPr>
          <p:nvPr/>
        </p:nvSpPr>
        <p:spPr bwMode="auto">
          <a:xfrm>
            <a:off x="1417638" y="6199188"/>
            <a:ext cx="10017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8112" tIns="69850" rIns="138112" bIns="69850">
            <a:spAutoFit/>
          </a:bodyPr>
          <a:lstStyle>
            <a:lvl1pPr defTabSz="1371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71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71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71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71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pixels</a:t>
            </a:r>
          </a:p>
        </p:txBody>
      </p:sp>
      <p:sp>
        <p:nvSpPr>
          <p:cNvPr id="86035" name="Rectangle 222"/>
          <p:cNvSpPr>
            <a:spLocks noChangeArrowheads="1"/>
          </p:cNvSpPr>
          <p:nvPr/>
        </p:nvSpPr>
        <p:spPr bwMode="auto">
          <a:xfrm>
            <a:off x="2065338" y="6202363"/>
            <a:ext cx="210026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8112" tIns="69850" rIns="138112" bIns="69850">
            <a:spAutoFit/>
          </a:bodyPr>
          <a:lstStyle>
            <a:lvl1pPr defTabSz="1371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71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71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71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71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sendo visitados</a:t>
            </a:r>
          </a:p>
        </p:txBody>
      </p:sp>
      <p:sp>
        <p:nvSpPr>
          <p:cNvPr id="86036" name="Rectangle 223"/>
          <p:cNvSpPr>
            <a:spLocks noChangeArrowheads="1"/>
          </p:cNvSpPr>
          <p:nvPr/>
        </p:nvSpPr>
        <p:spPr bwMode="auto">
          <a:xfrm>
            <a:off x="5138738" y="6213475"/>
            <a:ext cx="10017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8112" tIns="69850" rIns="138112" bIns="69850">
            <a:spAutoFit/>
          </a:bodyPr>
          <a:lstStyle>
            <a:lvl1pPr defTabSz="1371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71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71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71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71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/>
              <a:t>pixels</a:t>
            </a:r>
          </a:p>
        </p:txBody>
      </p:sp>
      <p:sp>
        <p:nvSpPr>
          <p:cNvPr id="86037" name="Rectangle 224"/>
          <p:cNvSpPr>
            <a:spLocks noChangeArrowheads="1"/>
          </p:cNvSpPr>
          <p:nvPr/>
        </p:nvSpPr>
        <p:spPr bwMode="auto">
          <a:xfrm>
            <a:off x="5789613" y="6219825"/>
            <a:ext cx="1663700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38112" tIns="69850" rIns="138112" bIns="69850">
            <a:spAutoFit/>
          </a:bodyPr>
          <a:lstStyle>
            <a:lvl1pPr defTabSz="13716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71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71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71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71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71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0"/>
              <a:t> já visitados</a:t>
            </a:r>
          </a:p>
        </p:txBody>
      </p:sp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Radiosidade e </a:t>
            </a:r>
            <a:r>
              <a:rPr lang="pt-BR" altLang="en-US" i="1"/>
              <a:t>Ray Tracing</a:t>
            </a:r>
            <a:r>
              <a:rPr lang="pt-BR" altLang="en-US"/>
              <a:t> </a:t>
            </a:r>
          </a:p>
        </p:txBody>
      </p:sp>
      <p:sp>
        <p:nvSpPr>
          <p:cNvPr id="87044" name="Text Box 3"/>
          <p:cNvSpPr txBox="1">
            <a:spLocks noChangeArrowheads="1"/>
          </p:cNvSpPr>
          <p:nvPr/>
        </p:nvSpPr>
        <p:spPr bwMode="auto">
          <a:xfrm>
            <a:off x="1828800" y="6491288"/>
            <a:ext cx="7315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800" i="0">
                <a:solidFill>
                  <a:schemeClr val="bg1"/>
                </a:solidFill>
              </a:rPr>
              <a:t>Klaus Mueller, Stony Brook University, Computer Science (CSE 564)</a:t>
            </a:r>
          </a:p>
        </p:txBody>
      </p:sp>
      <p:pic>
        <p:nvPicPr>
          <p:cNvPr id="87045" name="Picture 4" descr="rad1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15748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5" descr="rad1_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02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7" name="Text Box 6"/>
          <p:cNvSpPr txBox="1">
            <a:spLocks noChangeArrowheads="1"/>
          </p:cNvSpPr>
          <p:nvPr/>
        </p:nvSpPr>
        <p:spPr bwMode="auto">
          <a:xfrm>
            <a:off x="5461000" y="1130300"/>
            <a:ext cx="3192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>
                <a:solidFill>
                  <a:schemeClr val="bg1"/>
                </a:solidFill>
              </a:rPr>
              <a:t>         global illumination</a:t>
            </a:r>
          </a:p>
        </p:txBody>
      </p:sp>
      <p:sp>
        <p:nvSpPr>
          <p:cNvPr id="87048" name="Text Box 7"/>
          <p:cNvSpPr txBox="1">
            <a:spLocks noChangeArrowheads="1"/>
          </p:cNvSpPr>
          <p:nvPr/>
        </p:nvSpPr>
        <p:spPr bwMode="auto">
          <a:xfrm>
            <a:off x="723900" y="1168400"/>
            <a:ext cx="2525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>
                <a:solidFill>
                  <a:schemeClr val="bg1"/>
                </a:solidFill>
              </a:rPr>
              <a:t>standard raytracing</a:t>
            </a:r>
          </a:p>
        </p:txBody>
      </p:sp>
      <p:sp>
        <p:nvSpPr>
          <p:cNvPr id="87049" name="Line 8"/>
          <p:cNvSpPr>
            <a:spLocks noChangeShapeType="1"/>
          </p:cNvSpPr>
          <p:nvPr/>
        </p:nvSpPr>
        <p:spPr bwMode="auto">
          <a:xfrm flipH="1">
            <a:off x="6159500" y="1943100"/>
            <a:ext cx="1905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50" name="Line 9"/>
          <p:cNvSpPr>
            <a:spLocks noChangeShapeType="1"/>
          </p:cNvSpPr>
          <p:nvPr/>
        </p:nvSpPr>
        <p:spPr bwMode="auto">
          <a:xfrm>
            <a:off x="6159500" y="24003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51" name="Line 10"/>
          <p:cNvSpPr>
            <a:spLocks noChangeShapeType="1"/>
          </p:cNvSpPr>
          <p:nvPr/>
        </p:nvSpPr>
        <p:spPr bwMode="auto">
          <a:xfrm flipH="1">
            <a:off x="6159500" y="3086100"/>
            <a:ext cx="990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87052" name="Picture 11" descr="rad2_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4049713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53" name="Picture 12" descr="rad2_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9878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Date Placeholder 3"/>
          <p:cNvSpPr>
            <a:spLocks noGrp="1"/>
          </p:cNvSpPr>
          <p:nvPr>
            <p:ph type="dt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Char char="•"/>
              <a:defRPr sz="2400">
                <a:solidFill>
                  <a:schemeClr val="folHlink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16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</a:rPr>
              <a:t>Feb 3</a:t>
            </a:r>
            <a:r>
              <a:rPr lang="en-US" altLang="en-US" sz="1400" baseline="30000">
                <a:solidFill>
                  <a:schemeClr val="tx1"/>
                </a:solidFill>
              </a:rPr>
              <a:t>rd</a:t>
            </a:r>
            <a:r>
              <a:rPr lang="en-US" altLang="en-US" sz="1400">
                <a:solidFill>
                  <a:schemeClr val="tx1"/>
                </a:solidFill>
              </a:rPr>
              <a:t>, 2003</a:t>
            </a:r>
          </a:p>
        </p:txBody>
      </p:sp>
      <p:sp>
        <p:nvSpPr>
          <p:cNvPr id="88067" name="Footer Placeholder 4"/>
          <p:cNvSpPr>
            <a:spLocks noGrp="1"/>
          </p:cNvSpPr>
          <p:nvPr>
            <p:ph type="ftr" sz="quarter" idx="1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Char char="•"/>
              <a:defRPr sz="2400">
                <a:solidFill>
                  <a:schemeClr val="folHlink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1600"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16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tx1"/>
                </a:solidFill>
              </a:rPr>
              <a:t>Afrigraph 2003</a:t>
            </a:r>
          </a:p>
        </p:txBody>
      </p:sp>
      <p:sp>
        <p:nvSpPr>
          <p:cNvPr id="640002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152400"/>
            <a:ext cx="57912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Todays State of the Art</a:t>
            </a:r>
            <a:br>
              <a:rPr lang="en-US"/>
            </a:br>
            <a:r>
              <a:rPr lang="en-US"/>
              <a:t>- Some Snapshots</a:t>
            </a:r>
          </a:p>
        </p:txBody>
      </p:sp>
      <p:pic>
        <p:nvPicPr>
          <p:cNvPr id="88069" name="Picture 3" descr="teas_robo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8763"/>
            <a:ext cx="2743200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0" name="Picture 4" descr="teas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810000"/>
            <a:ext cx="2743200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1" name="Picture 5" descr="teas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2" name="Picture 6" descr="shadows_outside1_7pc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447800"/>
            <a:ext cx="2743200" cy="215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3" name="Picture 7" descr="frame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8620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4" name="Picture 8" descr="eg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86200"/>
            <a:ext cx="27432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3" descr="glass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220663"/>
            <a:ext cx="8721725" cy="654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051" descr="Boreal_bi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1176338"/>
            <a:ext cx="7805738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hecker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051" descr="bonsa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3" descr="autobahn-050501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3" descr="vach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700" y="601663"/>
            <a:ext cx="4291013" cy="572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MGattass</a:t>
            </a: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Aceleracao do RT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Cálculos mais eficientes</a:t>
            </a:r>
          </a:p>
          <a:p>
            <a:r>
              <a:rPr lang="en-US" altLang="en-US"/>
              <a:t>Uso de uma Kd Tree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/>
              <a:t>Classificação do Voxel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3327400" y="6389688"/>
            <a:ext cx="1897063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0900" name="AutoShape 4"/>
          <p:cNvSpPr>
            <a:spLocks noChangeArrowheads="1"/>
          </p:cNvSpPr>
          <p:nvPr/>
        </p:nvSpPr>
        <p:spPr bwMode="auto">
          <a:xfrm flipH="1">
            <a:off x="5354638" y="2217738"/>
            <a:ext cx="488950" cy="569912"/>
          </a:xfrm>
          <a:prstGeom prst="cube">
            <a:avLst>
              <a:gd name="adj" fmla="val 2497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5233988" y="1706563"/>
            <a:ext cx="8604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Voxel</a:t>
            </a: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6699250" y="6029325"/>
            <a:ext cx="698500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Arial" pitchFamily="34" charset="0"/>
              </a:rPr>
              <a:t>valor</a:t>
            </a:r>
          </a:p>
        </p:txBody>
      </p:sp>
      <p:sp>
        <p:nvSpPr>
          <p:cNvPr id="80903" name="Rectangle 17"/>
          <p:cNvSpPr>
            <a:spLocks noChangeArrowheads="1"/>
          </p:cNvSpPr>
          <p:nvPr/>
        </p:nvSpPr>
        <p:spPr bwMode="auto">
          <a:xfrm>
            <a:off x="4311650" y="6086475"/>
            <a:ext cx="506413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Arial" pitchFamily="34" charset="0"/>
              </a:rPr>
              <a:t>cor</a:t>
            </a:r>
          </a:p>
        </p:txBody>
      </p:sp>
      <p:grpSp>
        <p:nvGrpSpPr>
          <p:cNvPr id="80904" name="Group 18"/>
          <p:cNvGrpSpPr>
            <a:grpSpLocks/>
          </p:cNvGrpSpPr>
          <p:nvPr/>
        </p:nvGrpSpPr>
        <p:grpSpPr bwMode="auto">
          <a:xfrm>
            <a:off x="4240213" y="3632200"/>
            <a:ext cx="4792662" cy="2736850"/>
            <a:chOff x="2702" y="2288"/>
            <a:chExt cx="3397" cy="1724"/>
          </a:xfrm>
        </p:grpSpPr>
        <p:sp>
          <p:nvSpPr>
            <p:cNvPr id="80907" name="Line 19"/>
            <p:cNvSpPr>
              <a:spLocks noChangeAspect="1" noChangeShapeType="1"/>
            </p:cNvSpPr>
            <p:nvPr/>
          </p:nvSpPr>
          <p:spPr bwMode="auto">
            <a:xfrm>
              <a:off x="3392" y="2299"/>
              <a:ext cx="0" cy="149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08" name="Line 20"/>
            <p:cNvSpPr>
              <a:spLocks noChangeAspect="1" noChangeShapeType="1"/>
            </p:cNvSpPr>
            <p:nvPr/>
          </p:nvSpPr>
          <p:spPr bwMode="auto">
            <a:xfrm>
              <a:off x="3392" y="3792"/>
              <a:ext cx="2649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09" name="Freeform 21"/>
            <p:cNvSpPr>
              <a:spLocks noChangeAspect="1"/>
            </p:cNvSpPr>
            <p:nvPr/>
          </p:nvSpPr>
          <p:spPr bwMode="auto">
            <a:xfrm>
              <a:off x="3392" y="2472"/>
              <a:ext cx="2532" cy="1320"/>
            </a:xfrm>
            <a:custGeom>
              <a:avLst/>
              <a:gdLst>
                <a:gd name="T0" fmla="*/ 0 w 5272"/>
                <a:gd name="T1" fmla="*/ 8 h 2750"/>
                <a:gd name="T2" fmla="*/ 2 w 5272"/>
                <a:gd name="T3" fmla="*/ 8 h 2750"/>
                <a:gd name="T4" fmla="*/ 3 w 5272"/>
                <a:gd name="T5" fmla="*/ 6 h 2750"/>
                <a:gd name="T6" fmla="*/ 6 w 5272"/>
                <a:gd name="T7" fmla="*/ 6 h 2750"/>
                <a:gd name="T8" fmla="*/ 7 w 5272"/>
                <a:gd name="T9" fmla="*/ 3 h 2750"/>
                <a:gd name="T10" fmla="*/ 10 w 5272"/>
                <a:gd name="T11" fmla="*/ 3 h 2750"/>
                <a:gd name="T12" fmla="*/ 12 w 5272"/>
                <a:gd name="T13" fmla="*/ 0 h 2750"/>
                <a:gd name="T14" fmla="*/ 15 w 5272"/>
                <a:gd name="T15" fmla="*/ 0 h 2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72" h="2750">
                  <a:moveTo>
                    <a:pt x="0" y="2750"/>
                  </a:moveTo>
                  <a:lnTo>
                    <a:pt x="839" y="2750"/>
                  </a:lnTo>
                  <a:lnTo>
                    <a:pt x="1079" y="2032"/>
                  </a:lnTo>
                  <a:lnTo>
                    <a:pt x="2157" y="2032"/>
                  </a:lnTo>
                  <a:lnTo>
                    <a:pt x="2516" y="1076"/>
                  </a:lnTo>
                  <a:lnTo>
                    <a:pt x="3595" y="1076"/>
                  </a:lnTo>
                  <a:lnTo>
                    <a:pt x="4074" y="0"/>
                  </a:lnTo>
                  <a:lnTo>
                    <a:pt x="5272" y="0"/>
                  </a:lnTo>
                </a:path>
              </a:pathLst>
            </a:custGeom>
            <a:noFill/>
            <a:ln w="28575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0" name="Rectangle 22"/>
            <p:cNvSpPr>
              <a:spLocks noChangeAspect="1" noChangeArrowheads="1"/>
            </p:cNvSpPr>
            <p:nvPr/>
          </p:nvSpPr>
          <p:spPr bwMode="auto">
            <a:xfrm>
              <a:off x="3635" y="3595"/>
              <a:ext cx="11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ar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11" name="Rectangle 23"/>
            <p:cNvSpPr>
              <a:spLocks noChangeAspect="1" noChangeArrowheads="1"/>
            </p:cNvSpPr>
            <p:nvPr/>
          </p:nvSpPr>
          <p:spPr bwMode="auto">
            <a:xfrm>
              <a:off x="3927" y="3285"/>
              <a:ext cx="48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Gordura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12" name="Rectangle 24"/>
            <p:cNvSpPr>
              <a:spLocks noChangeAspect="1" noChangeArrowheads="1"/>
            </p:cNvSpPr>
            <p:nvPr/>
          </p:nvSpPr>
          <p:spPr bwMode="auto">
            <a:xfrm>
              <a:off x="4490" y="2807"/>
              <a:ext cx="5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Músculo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13" name="Rectangle 25"/>
            <p:cNvSpPr>
              <a:spLocks noChangeAspect="1" noChangeArrowheads="1"/>
            </p:cNvSpPr>
            <p:nvPr/>
          </p:nvSpPr>
          <p:spPr bwMode="auto">
            <a:xfrm>
              <a:off x="5521" y="2310"/>
              <a:ext cx="29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Osso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14" name="Rectangle 26"/>
            <p:cNvSpPr>
              <a:spLocks noChangeAspect="1" noChangeArrowheads="1"/>
            </p:cNvSpPr>
            <p:nvPr/>
          </p:nvSpPr>
          <p:spPr bwMode="auto">
            <a:xfrm>
              <a:off x="3857" y="2298"/>
              <a:ext cx="625" cy="148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0915" name="Rectangle 27"/>
            <p:cNvSpPr>
              <a:spLocks noChangeAspect="1" noChangeArrowheads="1"/>
            </p:cNvSpPr>
            <p:nvPr/>
          </p:nvSpPr>
          <p:spPr bwMode="auto">
            <a:xfrm>
              <a:off x="4484" y="2298"/>
              <a:ext cx="740" cy="1485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0916" name="Line 28"/>
            <p:cNvSpPr>
              <a:spLocks noChangeAspect="1" noChangeShapeType="1"/>
            </p:cNvSpPr>
            <p:nvPr/>
          </p:nvSpPr>
          <p:spPr bwMode="auto">
            <a:xfrm>
              <a:off x="3392" y="2299"/>
              <a:ext cx="270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7" name="Line 29"/>
            <p:cNvSpPr>
              <a:spLocks noChangeAspect="1" noChangeShapeType="1"/>
            </p:cNvSpPr>
            <p:nvPr/>
          </p:nvSpPr>
          <p:spPr bwMode="auto">
            <a:xfrm>
              <a:off x="3392" y="2701"/>
              <a:ext cx="270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8" name="Line 30"/>
            <p:cNvSpPr>
              <a:spLocks noChangeAspect="1" noChangeShapeType="1"/>
            </p:cNvSpPr>
            <p:nvPr/>
          </p:nvSpPr>
          <p:spPr bwMode="auto">
            <a:xfrm>
              <a:off x="3392" y="3219"/>
              <a:ext cx="270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19" name="Line 31"/>
            <p:cNvSpPr>
              <a:spLocks noChangeAspect="1" noChangeShapeType="1"/>
            </p:cNvSpPr>
            <p:nvPr/>
          </p:nvSpPr>
          <p:spPr bwMode="auto">
            <a:xfrm>
              <a:off x="3392" y="3563"/>
              <a:ext cx="270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20" name="Rectangle 32"/>
            <p:cNvSpPr>
              <a:spLocks noChangeAspect="1" noChangeArrowheads="1"/>
            </p:cNvSpPr>
            <p:nvPr/>
          </p:nvSpPr>
          <p:spPr bwMode="auto">
            <a:xfrm>
              <a:off x="3386" y="3857"/>
              <a:ext cx="7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0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1" name="Rectangle 33"/>
            <p:cNvSpPr>
              <a:spLocks noChangeAspect="1" noChangeArrowheads="1"/>
            </p:cNvSpPr>
            <p:nvPr/>
          </p:nvSpPr>
          <p:spPr bwMode="auto">
            <a:xfrm>
              <a:off x="5898" y="3834"/>
              <a:ext cx="18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1.0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2" name="Rectangle 34"/>
            <p:cNvSpPr>
              <a:spLocks noChangeAspect="1" noChangeArrowheads="1"/>
            </p:cNvSpPr>
            <p:nvPr/>
          </p:nvSpPr>
          <p:spPr bwMode="auto">
            <a:xfrm>
              <a:off x="2702" y="2367"/>
              <a:ext cx="52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   Branco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3" name="Rectangle 35"/>
            <p:cNvSpPr>
              <a:spLocks noChangeAspect="1" noChangeArrowheads="1"/>
            </p:cNvSpPr>
            <p:nvPr/>
          </p:nvSpPr>
          <p:spPr bwMode="auto">
            <a:xfrm>
              <a:off x="2772" y="2505"/>
              <a:ext cx="38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(1,1,1)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4" name="Rectangle 36"/>
            <p:cNvSpPr>
              <a:spLocks noChangeAspect="1" noChangeArrowheads="1"/>
            </p:cNvSpPr>
            <p:nvPr/>
          </p:nvSpPr>
          <p:spPr bwMode="auto">
            <a:xfrm>
              <a:off x="2702" y="2885"/>
              <a:ext cx="56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Vermelho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5" name="Rectangle 37"/>
            <p:cNvSpPr>
              <a:spLocks noChangeAspect="1" noChangeArrowheads="1"/>
            </p:cNvSpPr>
            <p:nvPr/>
          </p:nvSpPr>
          <p:spPr bwMode="auto">
            <a:xfrm>
              <a:off x="2702" y="3022"/>
              <a:ext cx="46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  (1,0,0)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6" name="Rectangle 38"/>
            <p:cNvSpPr>
              <a:spLocks noChangeAspect="1" noChangeArrowheads="1"/>
            </p:cNvSpPr>
            <p:nvPr/>
          </p:nvSpPr>
          <p:spPr bwMode="auto">
            <a:xfrm>
              <a:off x="2714" y="3309"/>
              <a:ext cx="57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  Amarelo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7" name="Rectangle 39"/>
            <p:cNvSpPr>
              <a:spLocks noChangeAspect="1" noChangeArrowheads="1"/>
            </p:cNvSpPr>
            <p:nvPr/>
          </p:nvSpPr>
          <p:spPr bwMode="auto">
            <a:xfrm>
              <a:off x="2798" y="3447"/>
              <a:ext cx="38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(1,1,0)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  <p:sp>
          <p:nvSpPr>
            <p:cNvPr id="80928" name="Rectangle 33"/>
            <p:cNvSpPr>
              <a:spLocks noChangeAspect="1" noChangeArrowheads="1"/>
            </p:cNvSpPr>
            <p:nvPr/>
          </p:nvSpPr>
          <p:spPr bwMode="auto">
            <a:xfrm>
              <a:off x="3178" y="2288"/>
              <a:ext cx="18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i="0">
                  <a:solidFill>
                    <a:srgbClr val="000000"/>
                  </a:solidFill>
                </a:rPr>
                <a:t>1.0</a:t>
              </a:r>
              <a:endParaRPr lang="en-AU" altLang="en-US" sz="1400" i="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80905" name="Object 1"/>
          <p:cNvGraphicFramePr>
            <a:graphicFrameLocks noChangeAspect="1"/>
          </p:cNvGraphicFramePr>
          <p:nvPr/>
        </p:nvGraphicFramePr>
        <p:xfrm>
          <a:off x="173038" y="1714500"/>
          <a:ext cx="3862387" cy="465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9" name="Document" r:id="rId4" imgW="4343400" imgH="4654296" progId="Word.Document.8">
                  <p:embed/>
                </p:oleObj>
              </mc:Choice>
              <mc:Fallback>
                <p:oleObj name="Document" r:id="rId4" imgW="4343400" imgH="4654296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8" y="1714500"/>
                        <a:ext cx="3862387" cy="465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906" name="Rectangle 17"/>
          <p:cNvSpPr>
            <a:spLocks noChangeArrowheads="1"/>
          </p:cNvSpPr>
          <p:nvPr/>
        </p:nvSpPr>
        <p:spPr bwMode="auto">
          <a:xfrm>
            <a:off x="5213350" y="3197225"/>
            <a:ext cx="1289050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025" tIns="36512" rIns="73025" bIns="36512">
            <a:spAutoFit/>
          </a:bodyPr>
          <a:lstStyle>
            <a:lvl1pPr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585788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58578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800" b="1">
                <a:solidFill>
                  <a:srgbClr val="000000"/>
                </a:solidFill>
                <a:latin typeface="Arial" pitchFamily="34" charset="0"/>
              </a:rPr>
              <a:t>opacidade</a:t>
            </a:r>
          </a:p>
        </p:txBody>
      </p:sp>
    </p:spTree>
    <p:extLst>
      <p:ext uri="{BB962C8B-B14F-4D97-AF65-F5344CB8AC3E}">
        <p14:creationId xmlns:p14="http://schemas.microsoft.com/office/powerpoint/2010/main" val="236531242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/>
              <a:t>Lançamento dos Raios</a:t>
            </a:r>
          </a:p>
        </p:txBody>
      </p:sp>
      <p:sp>
        <p:nvSpPr>
          <p:cNvPr id="79875" name="Arc 3"/>
          <p:cNvSpPr>
            <a:spLocks/>
          </p:cNvSpPr>
          <p:nvPr/>
        </p:nvSpPr>
        <p:spPr bwMode="auto">
          <a:xfrm>
            <a:off x="6864350" y="3729038"/>
            <a:ext cx="503238" cy="407987"/>
          </a:xfrm>
          <a:custGeom>
            <a:avLst/>
            <a:gdLst>
              <a:gd name="T0" fmla="*/ 2147483647 w 21600"/>
              <a:gd name="T1" fmla="*/ 0 h 21770"/>
              <a:gd name="T2" fmla="*/ 0 w 21600"/>
              <a:gd name="T3" fmla="*/ 2147483647 h 21770"/>
              <a:gd name="T4" fmla="*/ 0 w 21600"/>
              <a:gd name="T5" fmla="*/ 2147483647 h 2177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770" fill="none" extrusionOk="0">
                <a:moveTo>
                  <a:pt x="21599" y="-1"/>
                </a:moveTo>
                <a:cubicBezTo>
                  <a:pt x="21599" y="56"/>
                  <a:pt x="21600" y="113"/>
                  <a:pt x="21600" y="170"/>
                </a:cubicBezTo>
                <a:cubicBezTo>
                  <a:pt x="21600" y="12099"/>
                  <a:pt x="11929" y="21769"/>
                  <a:pt x="0" y="21770"/>
                </a:cubicBezTo>
              </a:path>
              <a:path w="21600" h="21770" stroke="0" extrusionOk="0">
                <a:moveTo>
                  <a:pt x="21599" y="-1"/>
                </a:moveTo>
                <a:cubicBezTo>
                  <a:pt x="21599" y="56"/>
                  <a:pt x="21600" y="113"/>
                  <a:pt x="21600" y="170"/>
                </a:cubicBezTo>
                <a:cubicBezTo>
                  <a:pt x="21600" y="12099"/>
                  <a:pt x="11929" y="21769"/>
                  <a:pt x="0" y="21770"/>
                </a:cubicBezTo>
                <a:lnTo>
                  <a:pt x="0" y="170"/>
                </a:lnTo>
                <a:lnTo>
                  <a:pt x="21599" y="-1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9876" name="Group 4"/>
          <p:cNvGrpSpPr>
            <a:grpSpLocks/>
          </p:cNvGrpSpPr>
          <p:nvPr/>
        </p:nvGrpSpPr>
        <p:grpSpPr bwMode="auto">
          <a:xfrm>
            <a:off x="6530975" y="2890838"/>
            <a:ext cx="2378075" cy="1093787"/>
            <a:chOff x="4628" y="1821"/>
            <a:chExt cx="1685" cy="689"/>
          </a:xfrm>
        </p:grpSpPr>
        <p:sp>
          <p:nvSpPr>
            <p:cNvPr id="79949" name="Rectangle 5"/>
            <p:cNvSpPr>
              <a:spLocks noChangeArrowheads="1"/>
            </p:cNvSpPr>
            <p:nvPr/>
          </p:nvSpPr>
          <p:spPr bwMode="auto">
            <a:xfrm>
              <a:off x="4628" y="1821"/>
              <a:ext cx="1685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23850" tIns="160338" rIns="323850" bIns="160338">
              <a:spAutoFit/>
            </a:bodyPr>
            <a:lstStyle>
              <a:lvl1pPr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900" i="0">
                  <a:solidFill>
                    <a:srgbClr val="000000"/>
                  </a:solidFill>
                </a:rPr>
                <a:t>volume dos</a:t>
              </a:r>
            </a:p>
          </p:txBody>
        </p:sp>
        <p:sp>
          <p:nvSpPr>
            <p:cNvPr id="79950" name="Rectangle 6"/>
            <p:cNvSpPr>
              <a:spLocks noChangeArrowheads="1"/>
            </p:cNvSpPr>
            <p:nvPr/>
          </p:nvSpPr>
          <p:spPr bwMode="auto">
            <a:xfrm>
              <a:off x="4834" y="2025"/>
              <a:ext cx="975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23850" tIns="160338" rIns="323850" bIns="160338">
              <a:spAutoFit/>
            </a:bodyPr>
            <a:lstStyle>
              <a:lvl1pPr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900" i="0">
                  <a:solidFill>
                    <a:srgbClr val="000000"/>
                  </a:solidFill>
                </a:rPr>
                <a:t>raios</a:t>
              </a:r>
            </a:p>
          </p:txBody>
        </p:sp>
      </p:grpSp>
      <p:grpSp>
        <p:nvGrpSpPr>
          <p:cNvPr id="79877" name="Group 7"/>
          <p:cNvGrpSpPr>
            <a:grpSpLocks/>
          </p:cNvGrpSpPr>
          <p:nvPr/>
        </p:nvGrpSpPr>
        <p:grpSpPr bwMode="auto">
          <a:xfrm>
            <a:off x="550863" y="4391025"/>
            <a:ext cx="2376487" cy="1098550"/>
            <a:chOff x="390" y="2766"/>
            <a:chExt cx="1685" cy="692"/>
          </a:xfrm>
        </p:grpSpPr>
        <p:sp>
          <p:nvSpPr>
            <p:cNvPr id="79947" name="Rectangle 8"/>
            <p:cNvSpPr>
              <a:spLocks noChangeArrowheads="1"/>
            </p:cNvSpPr>
            <p:nvPr/>
          </p:nvSpPr>
          <p:spPr bwMode="auto">
            <a:xfrm>
              <a:off x="390" y="2766"/>
              <a:ext cx="1685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23850" tIns="160338" rIns="323850" bIns="160338">
              <a:spAutoFit/>
            </a:bodyPr>
            <a:lstStyle>
              <a:lvl1pPr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900" i="0">
                  <a:solidFill>
                    <a:srgbClr val="000000"/>
                  </a:solidFill>
                </a:rPr>
                <a:t>volume dos</a:t>
              </a:r>
            </a:p>
          </p:txBody>
        </p:sp>
        <p:sp>
          <p:nvSpPr>
            <p:cNvPr id="79948" name="Rectangle 9"/>
            <p:cNvSpPr>
              <a:spLocks noChangeArrowheads="1"/>
            </p:cNvSpPr>
            <p:nvPr/>
          </p:nvSpPr>
          <p:spPr bwMode="auto">
            <a:xfrm>
              <a:off x="618" y="2973"/>
              <a:ext cx="1047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23850" tIns="160338" rIns="323850" bIns="160338">
              <a:spAutoFit/>
            </a:bodyPr>
            <a:lstStyle>
              <a:lvl1pPr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900">
                  <a:solidFill>
                    <a:srgbClr val="000000"/>
                  </a:solidFill>
                </a:rPr>
                <a:t>slices</a:t>
              </a:r>
            </a:p>
          </p:txBody>
        </p:sp>
      </p:grpSp>
      <p:sp>
        <p:nvSpPr>
          <p:cNvPr id="79878" name="Arc 10"/>
          <p:cNvSpPr>
            <a:spLocks/>
          </p:cNvSpPr>
          <p:nvPr/>
        </p:nvSpPr>
        <p:spPr bwMode="auto">
          <a:xfrm>
            <a:off x="4446588" y="2692400"/>
            <a:ext cx="815975" cy="200025"/>
          </a:xfrm>
          <a:custGeom>
            <a:avLst/>
            <a:gdLst>
              <a:gd name="T0" fmla="*/ 0 w 21583"/>
              <a:gd name="T1" fmla="*/ 2147483647 h 21600"/>
              <a:gd name="T2" fmla="*/ 2147483647 w 21583"/>
              <a:gd name="T3" fmla="*/ 0 h 21600"/>
              <a:gd name="T4" fmla="*/ 2147483647 w 21583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83" h="21600" fill="none" extrusionOk="0">
                <a:moveTo>
                  <a:pt x="-1" y="20743"/>
                </a:moveTo>
                <a:cubicBezTo>
                  <a:pt x="457" y="9200"/>
                  <a:pt x="9918" y="60"/>
                  <a:pt x="21471" y="0"/>
                </a:cubicBezTo>
              </a:path>
              <a:path w="21583" h="21600" stroke="0" extrusionOk="0">
                <a:moveTo>
                  <a:pt x="-1" y="20743"/>
                </a:moveTo>
                <a:cubicBezTo>
                  <a:pt x="457" y="9200"/>
                  <a:pt x="9918" y="60"/>
                  <a:pt x="21471" y="0"/>
                </a:cubicBezTo>
                <a:lnTo>
                  <a:pt x="21583" y="21600"/>
                </a:lnTo>
                <a:lnTo>
                  <a:pt x="-1" y="20743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9" name="Arc 11"/>
          <p:cNvSpPr>
            <a:spLocks/>
          </p:cNvSpPr>
          <p:nvPr/>
        </p:nvSpPr>
        <p:spPr bwMode="auto">
          <a:xfrm>
            <a:off x="1874838" y="3944938"/>
            <a:ext cx="1246187" cy="555625"/>
          </a:xfrm>
          <a:custGeom>
            <a:avLst/>
            <a:gdLst>
              <a:gd name="T0" fmla="*/ 0 w 21599"/>
              <a:gd name="T1" fmla="*/ 2147483647 h 21600"/>
              <a:gd name="T2" fmla="*/ 2147483647 w 21599"/>
              <a:gd name="T3" fmla="*/ 0 h 21600"/>
              <a:gd name="T4" fmla="*/ 2147483647 w 21599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0" y="21353"/>
                </a:moveTo>
                <a:cubicBezTo>
                  <a:pt x="135" y="9549"/>
                  <a:pt x="9721" y="40"/>
                  <a:pt x="21526" y="0"/>
                </a:cubicBezTo>
              </a:path>
              <a:path w="21599" h="21600" stroke="0" extrusionOk="0">
                <a:moveTo>
                  <a:pt x="0" y="21353"/>
                </a:moveTo>
                <a:cubicBezTo>
                  <a:pt x="135" y="9549"/>
                  <a:pt x="9721" y="40"/>
                  <a:pt x="21526" y="0"/>
                </a:cubicBezTo>
                <a:lnTo>
                  <a:pt x="21599" y="21600"/>
                </a:lnTo>
                <a:lnTo>
                  <a:pt x="0" y="21353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0" name="Line 12"/>
          <p:cNvSpPr>
            <a:spLocks noChangeShapeType="1"/>
          </p:cNvSpPr>
          <p:nvPr/>
        </p:nvSpPr>
        <p:spPr bwMode="auto">
          <a:xfrm>
            <a:off x="2693988" y="2932113"/>
            <a:ext cx="5857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Rectangle 13"/>
          <p:cNvSpPr>
            <a:spLocks noChangeArrowheads="1"/>
          </p:cNvSpPr>
          <p:nvPr/>
        </p:nvSpPr>
        <p:spPr bwMode="auto">
          <a:xfrm>
            <a:off x="3162300" y="3463925"/>
            <a:ext cx="1549400" cy="8604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79882" name="Line 14"/>
          <p:cNvSpPr>
            <a:spLocks noChangeShapeType="1"/>
          </p:cNvSpPr>
          <p:nvPr/>
        </p:nvSpPr>
        <p:spPr bwMode="auto">
          <a:xfrm flipV="1">
            <a:off x="3689350" y="3117850"/>
            <a:ext cx="1519238" cy="174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3" name="Line 15"/>
          <p:cNvSpPr>
            <a:spLocks noChangeShapeType="1"/>
          </p:cNvSpPr>
          <p:nvPr/>
        </p:nvSpPr>
        <p:spPr bwMode="auto">
          <a:xfrm>
            <a:off x="5214938" y="3154363"/>
            <a:ext cx="0" cy="8461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4" name="Line 16"/>
          <p:cNvSpPr>
            <a:spLocks noChangeShapeType="1"/>
          </p:cNvSpPr>
          <p:nvPr/>
        </p:nvSpPr>
        <p:spPr bwMode="auto">
          <a:xfrm flipV="1">
            <a:off x="3194050" y="3128963"/>
            <a:ext cx="454025" cy="325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7"/>
          <p:cNvSpPr>
            <a:spLocks noChangeShapeType="1"/>
          </p:cNvSpPr>
          <p:nvPr/>
        </p:nvSpPr>
        <p:spPr bwMode="auto">
          <a:xfrm flipV="1">
            <a:off x="4738688" y="3128963"/>
            <a:ext cx="452437" cy="3254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6" name="Line 18"/>
          <p:cNvSpPr>
            <a:spLocks noChangeShapeType="1"/>
          </p:cNvSpPr>
          <p:nvPr/>
        </p:nvSpPr>
        <p:spPr bwMode="auto">
          <a:xfrm flipV="1">
            <a:off x="4738688" y="3997325"/>
            <a:ext cx="452437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7" name="Line 19"/>
          <p:cNvSpPr>
            <a:spLocks noChangeShapeType="1"/>
          </p:cNvSpPr>
          <p:nvPr/>
        </p:nvSpPr>
        <p:spPr bwMode="auto">
          <a:xfrm>
            <a:off x="4340225" y="3525838"/>
            <a:ext cx="385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8" name="Line 20"/>
          <p:cNvSpPr>
            <a:spLocks noChangeShapeType="1"/>
          </p:cNvSpPr>
          <p:nvPr/>
        </p:nvSpPr>
        <p:spPr bwMode="auto">
          <a:xfrm>
            <a:off x="4340225" y="3609975"/>
            <a:ext cx="385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89" name="Line 21"/>
          <p:cNvSpPr>
            <a:spLocks noChangeShapeType="1"/>
          </p:cNvSpPr>
          <p:nvPr/>
        </p:nvSpPr>
        <p:spPr bwMode="auto">
          <a:xfrm>
            <a:off x="4340225" y="3686175"/>
            <a:ext cx="3857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0" name="Line 22"/>
          <p:cNvSpPr>
            <a:spLocks noChangeShapeType="1"/>
          </p:cNvSpPr>
          <p:nvPr/>
        </p:nvSpPr>
        <p:spPr bwMode="auto">
          <a:xfrm>
            <a:off x="4598988" y="348615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1" name="Line 23"/>
          <p:cNvSpPr>
            <a:spLocks noChangeShapeType="1"/>
          </p:cNvSpPr>
          <p:nvPr/>
        </p:nvSpPr>
        <p:spPr bwMode="auto">
          <a:xfrm>
            <a:off x="4365625" y="3475038"/>
            <a:ext cx="0" cy="30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2" name="Line 24"/>
          <p:cNvSpPr>
            <a:spLocks noChangeShapeType="1"/>
          </p:cNvSpPr>
          <p:nvPr/>
        </p:nvSpPr>
        <p:spPr bwMode="auto">
          <a:xfrm>
            <a:off x="4484688" y="348615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3" name="Line 25"/>
          <p:cNvSpPr>
            <a:spLocks noChangeShapeType="1"/>
          </p:cNvSpPr>
          <p:nvPr/>
        </p:nvSpPr>
        <p:spPr bwMode="auto">
          <a:xfrm>
            <a:off x="4394200" y="3405188"/>
            <a:ext cx="3825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4" name="Line 26"/>
          <p:cNvSpPr>
            <a:spLocks noChangeShapeType="1"/>
          </p:cNvSpPr>
          <p:nvPr/>
        </p:nvSpPr>
        <p:spPr bwMode="auto">
          <a:xfrm>
            <a:off x="4492625" y="3351213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5" name="Line 27"/>
          <p:cNvSpPr>
            <a:spLocks noChangeShapeType="1"/>
          </p:cNvSpPr>
          <p:nvPr/>
        </p:nvSpPr>
        <p:spPr bwMode="auto">
          <a:xfrm>
            <a:off x="4583113" y="3286125"/>
            <a:ext cx="3857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6" name="Line 28"/>
          <p:cNvSpPr>
            <a:spLocks noChangeShapeType="1"/>
          </p:cNvSpPr>
          <p:nvPr/>
        </p:nvSpPr>
        <p:spPr bwMode="auto">
          <a:xfrm>
            <a:off x="4799013" y="3444875"/>
            <a:ext cx="0" cy="311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7" name="Line 29"/>
          <p:cNvSpPr>
            <a:spLocks noChangeShapeType="1"/>
          </p:cNvSpPr>
          <p:nvPr/>
        </p:nvSpPr>
        <p:spPr bwMode="auto">
          <a:xfrm>
            <a:off x="4879975" y="3390900"/>
            <a:ext cx="0" cy="307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8" name="Line 30"/>
          <p:cNvSpPr>
            <a:spLocks noChangeShapeType="1"/>
          </p:cNvSpPr>
          <p:nvPr/>
        </p:nvSpPr>
        <p:spPr bwMode="auto">
          <a:xfrm>
            <a:off x="4973638" y="3306763"/>
            <a:ext cx="0" cy="3159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99" name="Line 31"/>
          <p:cNvSpPr>
            <a:spLocks noChangeShapeType="1"/>
          </p:cNvSpPr>
          <p:nvPr/>
        </p:nvSpPr>
        <p:spPr bwMode="auto">
          <a:xfrm flipV="1">
            <a:off x="4605338" y="3248025"/>
            <a:ext cx="26670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0" name="Line 32"/>
          <p:cNvSpPr>
            <a:spLocks noChangeShapeType="1"/>
          </p:cNvSpPr>
          <p:nvPr/>
        </p:nvSpPr>
        <p:spPr bwMode="auto">
          <a:xfrm flipV="1">
            <a:off x="4768850" y="3311525"/>
            <a:ext cx="266700" cy="204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1" name="Line 33"/>
          <p:cNvSpPr>
            <a:spLocks noChangeShapeType="1"/>
          </p:cNvSpPr>
          <p:nvPr/>
        </p:nvSpPr>
        <p:spPr bwMode="auto">
          <a:xfrm flipV="1">
            <a:off x="4768850" y="3400425"/>
            <a:ext cx="266700" cy="203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2" name="Line 34"/>
          <p:cNvSpPr>
            <a:spLocks noChangeShapeType="1"/>
          </p:cNvSpPr>
          <p:nvPr/>
        </p:nvSpPr>
        <p:spPr bwMode="auto">
          <a:xfrm flipV="1">
            <a:off x="4779963" y="3482975"/>
            <a:ext cx="268287" cy="193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3" name="Line 35"/>
          <p:cNvSpPr>
            <a:spLocks noChangeShapeType="1"/>
          </p:cNvSpPr>
          <p:nvPr/>
        </p:nvSpPr>
        <p:spPr bwMode="auto">
          <a:xfrm flipV="1">
            <a:off x="4503738" y="3240088"/>
            <a:ext cx="271462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4" name="Line 36"/>
          <p:cNvSpPr>
            <a:spLocks noChangeShapeType="1"/>
          </p:cNvSpPr>
          <p:nvPr/>
        </p:nvSpPr>
        <p:spPr bwMode="auto">
          <a:xfrm flipV="1">
            <a:off x="4373563" y="3240088"/>
            <a:ext cx="27940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5" name="Line 37"/>
          <p:cNvSpPr>
            <a:spLocks noChangeShapeType="1"/>
          </p:cNvSpPr>
          <p:nvPr/>
        </p:nvSpPr>
        <p:spPr bwMode="auto">
          <a:xfrm>
            <a:off x="2001838" y="3663950"/>
            <a:ext cx="2747962" cy="1838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6" name="Line 38"/>
          <p:cNvSpPr>
            <a:spLocks noChangeShapeType="1"/>
          </p:cNvSpPr>
          <p:nvPr/>
        </p:nvSpPr>
        <p:spPr bwMode="auto">
          <a:xfrm>
            <a:off x="2012950" y="2536825"/>
            <a:ext cx="2736850" cy="1844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7" name="Line 39"/>
          <p:cNvSpPr>
            <a:spLocks noChangeShapeType="1"/>
          </p:cNvSpPr>
          <p:nvPr/>
        </p:nvSpPr>
        <p:spPr bwMode="auto">
          <a:xfrm>
            <a:off x="4481513" y="2536825"/>
            <a:ext cx="2733675" cy="1844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8" name="Line 40"/>
          <p:cNvSpPr>
            <a:spLocks noChangeShapeType="1"/>
          </p:cNvSpPr>
          <p:nvPr/>
        </p:nvSpPr>
        <p:spPr bwMode="auto">
          <a:xfrm flipV="1">
            <a:off x="1987550" y="2509838"/>
            <a:ext cx="0" cy="1157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09" name="Line 41"/>
          <p:cNvSpPr>
            <a:spLocks noChangeShapeType="1"/>
          </p:cNvSpPr>
          <p:nvPr/>
        </p:nvSpPr>
        <p:spPr bwMode="auto">
          <a:xfrm>
            <a:off x="2012950" y="2520950"/>
            <a:ext cx="24431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0" name="Line 42"/>
          <p:cNvSpPr>
            <a:spLocks noChangeShapeType="1"/>
          </p:cNvSpPr>
          <p:nvPr/>
        </p:nvSpPr>
        <p:spPr bwMode="auto">
          <a:xfrm flipV="1">
            <a:off x="4748213" y="4368800"/>
            <a:ext cx="0" cy="1149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1" name="Line 43"/>
          <p:cNvSpPr>
            <a:spLocks noChangeShapeType="1"/>
          </p:cNvSpPr>
          <p:nvPr/>
        </p:nvSpPr>
        <p:spPr bwMode="auto">
          <a:xfrm>
            <a:off x="4775200" y="4394200"/>
            <a:ext cx="24304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2" name="Line 44"/>
          <p:cNvSpPr>
            <a:spLocks noChangeShapeType="1"/>
          </p:cNvSpPr>
          <p:nvPr/>
        </p:nvSpPr>
        <p:spPr bwMode="auto">
          <a:xfrm>
            <a:off x="4762500" y="5507038"/>
            <a:ext cx="2425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3" name="Line 45"/>
          <p:cNvSpPr>
            <a:spLocks noChangeShapeType="1"/>
          </p:cNvSpPr>
          <p:nvPr/>
        </p:nvSpPr>
        <p:spPr bwMode="auto">
          <a:xfrm flipV="1">
            <a:off x="7216775" y="4368800"/>
            <a:ext cx="0" cy="1149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4" name="Line 46"/>
          <p:cNvSpPr>
            <a:spLocks noChangeShapeType="1"/>
          </p:cNvSpPr>
          <p:nvPr/>
        </p:nvSpPr>
        <p:spPr bwMode="auto">
          <a:xfrm>
            <a:off x="2001838" y="3648075"/>
            <a:ext cx="1136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5" name="Line 47"/>
          <p:cNvSpPr>
            <a:spLocks noChangeShapeType="1"/>
          </p:cNvSpPr>
          <p:nvPr/>
        </p:nvSpPr>
        <p:spPr bwMode="auto">
          <a:xfrm>
            <a:off x="4452938" y="2536825"/>
            <a:ext cx="0" cy="5810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6" name="Line 48"/>
          <p:cNvSpPr>
            <a:spLocks noChangeShapeType="1"/>
          </p:cNvSpPr>
          <p:nvPr/>
        </p:nvSpPr>
        <p:spPr bwMode="auto">
          <a:xfrm>
            <a:off x="5111750" y="4079875"/>
            <a:ext cx="2098675" cy="1412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7" name="Line 49"/>
          <p:cNvSpPr>
            <a:spLocks noChangeShapeType="1"/>
          </p:cNvSpPr>
          <p:nvPr/>
        </p:nvSpPr>
        <p:spPr bwMode="auto">
          <a:xfrm>
            <a:off x="2693988" y="2844800"/>
            <a:ext cx="5857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8" name="Line 50"/>
          <p:cNvSpPr>
            <a:spLocks noChangeShapeType="1"/>
          </p:cNvSpPr>
          <p:nvPr/>
        </p:nvSpPr>
        <p:spPr bwMode="auto">
          <a:xfrm>
            <a:off x="2693988" y="2757488"/>
            <a:ext cx="5953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19" name="Line 51"/>
          <p:cNvSpPr>
            <a:spLocks noChangeShapeType="1"/>
          </p:cNvSpPr>
          <p:nvPr/>
        </p:nvSpPr>
        <p:spPr bwMode="auto">
          <a:xfrm>
            <a:off x="2808288" y="2690813"/>
            <a:ext cx="0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20" name="Line 52"/>
          <p:cNvSpPr>
            <a:spLocks noChangeShapeType="1"/>
          </p:cNvSpPr>
          <p:nvPr/>
        </p:nvSpPr>
        <p:spPr bwMode="auto">
          <a:xfrm>
            <a:off x="2940050" y="2690813"/>
            <a:ext cx="0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21" name="Line 53"/>
          <p:cNvSpPr>
            <a:spLocks noChangeShapeType="1"/>
          </p:cNvSpPr>
          <p:nvPr/>
        </p:nvSpPr>
        <p:spPr bwMode="auto">
          <a:xfrm>
            <a:off x="3054350" y="2690813"/>
            <a:ext cx="0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22" name="Line 54"/>
          <p:cNvSpPr>
            <a:spLocks noChangeShapeType="1"/>
          </p:cNvSpPr>
          <p:nvPr/>
        </p:nvSpPr>
        <p:spPr bwMode="auto">
          <a:xfrm>
            <a:off x="3167063" y="2690813"/>
            <a:ext cx="0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23" name="Freeform 55"/>
          <p:cNvSpPr>
            <a:spLocks/>
          </p:cNvSpPr>
          <p:nvPr/>
        </p:nvSpPr>
        <p:spPr bwMode="auto">
          <a:xfrm>
            <a:off x="3538538" y="3252788"/>
            <a:ext cx="61912" cy="34925"/>
          </a:xfrm>
          <a:custGeom>
            <a:avLst/>
            <a:gdLst>
              <a:gd name="T0" fmla="*/ 0 w 44"/>
              <a:gd name="T1" fmla="*/ 2147483647 h 22"/>
              <a:gd name="T2" fmla="*/ 2147483647 w 44"/>
              <a:gd name="T3" fmla="*/ 0 h 22"/>
              <a:gd name="T4" fmla="*/ 2147483647 w 44"/>
              <a:gd name="T5" fmla="*/ 2147483647 h 22"/>
              <a:gd name="T6" fmla="*/ 2147483647 w 44"/>
              <a:gd name="T7" fmla="*/ 2147483647 h 22"/>
              <a:gd name="T8" fmla="*/ 0 w 44"/>
              <a:gd name="T9" fmla="*/ 2147483647 h 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" h="22">
                <a:moveTo>
                  <a:pt x="0" y="4"/>
                </a:moveTo>
                <a:lnTo>
                  <a:pt x="7" y="0"/>
                </a:lnTo>
                <a:lnTo>
                  <a:pt x="43" y="17"/>
                </a:lnTo>
                <a:lnTo>
                  <a:pt x="36" y="21"/>
                </a:lnTo>
                <a:lnTo>
                  <a:pt x="0" y="4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24" name="Freeform 56"/>
          <p:cNvSpPr>
            <a:spLocks/>
          </p:cNvSpPr>
          <p:nvPr/>
        </p:nvSpPr>
        <p:spPr bwMode="auto">
          <a:xfrm>
            <a:off x="3651250" y="3324225"/>
            <a:ext cx="55563" cy="44450"/>
          </a:xfrm>
          <a:custGeom>
            <a:avLst/>
            <a:gdLst>
              <a:gd name="T0" fmla="*/ 0 w 40"/>
              <a:gd name="T1" fmla="*/ 2147483647 h 28"/>
              <a:gd name="T2" fmla="*/ 2147483647 w 40"/>
              <a:gd name="T3" fmla="*/ 0 h 28"/>
              <a:gd name="T4" fmla="*/ 2147483647 w 40"/>
              <a:gd name="T5" fmla="*/ 2147483647 h 28"/>
              <a:gd name="T6" fmla="*/ 2147483647 w 40"/>
              <a:gd name="T7" fmla="*/ 2147483647 h 28"/>
              <a:gd name="T8" fmla="*/ 0 w 40"/>
              <a:gd name="T9" fmla="*/ 2147483647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8">
                <a:moveTo>
                  <a:pt x="0" y="4"/>
                </a:moveTo>
                <a:lnTo>
                  <a:pt x="5" y="0"/>
                </a:lnTo>
                <a:lnTo>
                  <a:pt x="39" y="22"/>
                </a:lnTo>
                <a:lnTo>
                  <a:pt x="32" y="27"/>
                </a:lnTo>
                <a:lnTo>
                  <a:pt x="0" y="4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25" name="Freeform 57"/>
          <p:cNvSpPr>
            <a:spLocks/>
          </p:cNvSpPr>
          <p:nvPr/>
        </p:nvSpPr>
        <p:spPr bwMode="auto">
          <a:xfrm>
            <a:off x="3752850" y="3389313"/>
            <a:ext cx="55563" cy="42862"/>
          </a:xfrm>
          <a:custGeom>
            <a:avLst/>
            <a:gdLst>
              <a:gd name="T0" fmla="*/ 0 w 40"/>
              <a:gd name="T1" fmla="*/ 2147483647 h 27"/>
              <a:gd name="T2" fmla="*/ 2147483647 w 40"/>
              <a:gd name="T3" fmla="*/ 0 h 27"/>
              <a:gd name="T4" fmla="*/ 2147483647 w 40"/>
              <a:gd name="T5" fmla="*/ 2147483647 h 27"/>
              <a:gd name="T6" fmla="*/ 2147483647 w 40"/>
              <a:gd name="T7" fmla="*/ 2147483647 h 27"/>
              <a:gd name="T8" fmla="*/ 0 w 40"/>
              <a:gd name="T9" fmla="*/ 2147483647 h 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27">
                <a:moveTo>
                  <a:pt x="0" y="5"/>
                </a:moveTo>
                <a:lnTo>
                  <a:pt x="7" y="0"/>
                </a:lnTo>
                <a:lnTo>
                  <a:pt x="39" y="21"/>
                </a:lnTo>
                <a:lnTo>
                  <a:pt x="32" y="26"/>
                </a:lnTo>
                <a:lnTo>
                  <a:pt x="0" y="5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26" name="Freeform 58"/>
          <p:cNvSpPr>
            <a:spLocks/>
          </p:cNvSpPr>
          <p:nvPr/>
        </p:nvSpPr>
        <p:spPr bwMode="auto">
          <a:xfrm>
            <a:off x="3863975" y="3465513"/>
            <a:ext cx="55563" cy="47625"/>
          </a:xfrm>
          <a:custGeom>
            <a:avLst/>
            <a:gdLst>
              <a:gd name="T0" fmla="*/ 0 w 40"/>
              <a:gd name="T1" fmla="*/ 2147483647 h 30"/>
              <a:gd name="T2" fmla="*/ 2147483647 w 40"/>
              <a:gd name="T3" fmla="*/ 0 h 30"/>
              <a:gd name="T4" fmla="*/ 2147483647 w 40"/>
              <a:gd name="T5" fmla="*/ 2147483647 h 30"/>
              <a:gd name="T6" fmla="*/ 2147483647 w 40"/>
              <a:gd name="T7" fmla="*/ 2147483647 h 30"/>
              <a:gd name="T8" fmla="*/ 0 w 40"/>
              <a:gd name="T9" fmla="*/ 2147483647 h 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" h="30">
                <a:moveTo>
                  <a:pt x="0" y="5"/>
                </a:moveTo>
                <a:lnTo>
                  <a:pt x="7" y="0"/>
                </a:lnTo>
                <a:lnTo>
                  <a:pt x="39" y="24"/>
                </a:lnTo>
                <a:lnTo>
                  <a:pt x="32" y="29"/>
                </a:lnTo>
                <a:lnTo>
                  <a:pt x="0" y="5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27" name="Freeform 59"/>
          <p:cNvSpPr>
            <a:spLocks/>
          </p:cNvSpPr>
          <p:nvPr/>
        </p:nvSpPr>
        <p:spPr bwMode="auto">
          <a:xfrm>
            <a:off x="3968750" y="3533775"/>
            <a:ext cx="60325" cy="44450"/>
          </a:xfrm>
          <a:custGeom>
            <a:avLst/>
            <a:gdLst>
              <a:gd name="T0" fmla="*/ 0 w 42"/>
              <a:gd name="T1" fmla="*/ 2147483647 h 28"/>
              <a:gd name="T2" fmla="*/ 2147483647 w 42"/>
              <a:gd name="T3" fmla="*/ 0 h 28"/>
              <a:gd name="T4" fmla="*/ 2147483647 w 42"/>
              <a:gd name="T5" fmla="*/ 2147483647 h 28"/>
              <a:gd name="T6" fmla="*/ 2147483647 w 42"/>
              <a:gd name="T7" fmla="*/ 2147483647 h 28"/>
              <a:gd name="T8" fmla="*/ 0 w 42"/>
              <a:gd name="T9" fmla="*/ 2147483647 h 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" h="28">
                <a:moveTo>
                  <a:pt x="0" y="5"/>
                </a:moveTo>
                <a:lnTo>
                  <a:pt x="7" y="0"/>
                </a:lnTo>
                <a:lnTo>
                  <a:pt x="41" y="23"/>
                </a:lnTo>
                <a:lnTo>
                  <a:pt x="34" y="27"/>
                </a:lnTo>
                <a:lnTo>
                  <a:pt x="0" y="5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28" name="Freeform 60"/>
          <p:cNvSpPr>
            <a:spLocks/>
          </p:cNvSpPr>
          <p:nvPr/>
        </p:nvSpPr>
        <p:spPr bwMode="auto">
          <a:xfrm>
            <a:off x="4070350" y="3609975"/>
            <a:ext cx="63500" cy="39688"/>
          </a:xfrm>
          <a:custGeom>
            <a:avLst/>
            <a:gdLst>
              <a:gd name="T0" fmla="*/ 0 w 44"/>
              <a:gd name="T1" fmla="*/ 2147483647 h 25"/>
              <a:gd name="T2" fmla="*/ 2147483647 w 44"/>
              <a:gd name="T3" fmla="*/ 0 h 25"/>
              <a:gd name="T4" fmla="*/ 2147483647 w 44"/>
              <a:gd name="T5" fmla="*/ 2147483647 h 25"/>
              <a:gd name="T6" fmla="*/ 2147483647 w 44"/>
              <a:gd name="T7" fmla="*/ 2147483647 h 25"/>
              <a:gd name="T8" fmla="*/ 0 w 44"/>
              <a:gd name="T9" fmla="*/ 2147483647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" h="25">
                <a:moveTo>
                  <a:pt x="0" y="4"/>
                </a:moveTo>
                <a:lnTo>
                  <a:pt x="7" y="0"/>
                </a:lnTo>
                <a:lnTo>
                  <a:pt x="43" y="20"/>
                </a:lnTo>
                <a:lnTo>
                  <a:pt x="36" y="24"/>
                </a:lnTo>
                <a:lnTo>
                  <a:pt x="0" y="4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29" name="Freeform 61"/>
          <p:cNvSpPr>
            <a:spLocks/>
          </p:cNvSpPr>
          <p:nvPr/>
        </p:nvSpPr>
        <p:spPr bwMode="auto">
          <a:xfrm>
            <a:off x="4183063" y="3686175"/>
            <a:ext cx="61912" cy="39688"/>
          </a:xfrm>
          <a:custGeom>
            <a:avLst/>
            <a:gdLst>
              <a:gd name="T0" fmla="*/ 0 w 44"/>
              <a:gd name="T1" fmla="*/ 2147483647 h 25"/>
              <a:gd name="T2" fmla="*/ 2147483647 w 44"/>
              <a:gd name="T3" fmla="*/ 0 h 25"/>
              <a:gd name="T4" fmla="*/ 2147483647 w 44"/>
              <a:gd name="T5" fmla="*/ 2147483647 h 25"/>
              <a:gd name="T6" fmla="*/ 2147483647 w 44"/>
              <a:gd name="T7" fmla="*/ 2147483647 h 25"/>
              <a:gd name="T8" fmla="*/ 0 w 44"/>
              <a:gd name="T9" fmla="*/ 2147483647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" h="25">
                <a:moveTo>
                  <a:pt x="0" y="3"/>
                </a:moveTo>
                <a:lnTo>
                  <a:pt x="7" y="0"/>
                </a:lnTo>
                <a:lnTo>
                  <a:pt x="43" y="20"/>
                </a:lnTo>
                <a:lnTo>
                  <a:pt x="36" y="24"/>
                </a:lnTo>
                <a:lnTo>
                  <a:pt x="0" y="3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30" name="Freeform 62"/>
          <p:cNvSpPr>
            <a:spLocks/>
          </p:cNvSpPr>
          <p:nvPr/>
        </p:nvSpPr>
        <p:spPr bwMode="auto">
          <a:xfrm>
            <a:off x="4284663" y="3754438"/>
            <a:ext cx="58737" cy="39687"/>
          </a:xfrm>
          <a:custGeom>
            <a:avLst/>
            <a:gdLst>
              <a:gd name="T0" fmla="*/ 0 w 42"/>
              <a:gd name="T1" fmla="*/ 2147483647 h 25"/>
              <a:gd name="T2" fmla="*/ 2147483647 w 42"/>
              <a:gd name="T3" fmla="*/ 0 h 25"/>
              <a:gd name="T4" fmla="*/ 2147483647 w 42"/>
              <a:gd name="T5" fmla="*/ 2147483647 h 25"/>
              <a:gd name="T6" fmla="*/ 2147483647 w 42"/>
              <a:gd name="T7" fmla="*/ 2147483647 h 25"/>
              <a:gd name="T8" fmla="*/ 0 w 42"/>
              <a:gd name="T9" fmla="*/ 2147483647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" h="25">
                <a:moveTo>
                  <a:pt x="0" y="4"/>
                </a:moveTo>
                <a:lnTo>
                  <a:pt x="6" y="0"/>
                </a:lnTo>
                <a:lnTo>
                  <a:pt x="41" y="20"/>
                </a:lnTo>
                <a:lnTo>
                  <a:pt x="35" y="24"/>
                </a:lnTo>
                <a:lnTo>
                  <a:pt x="0" y="4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31" name="Freeform 63"/>
          <p:cNvSpPr>
            <a:spLocks/>
          </p:cNvSpPr>
          <p:nvPr/>
        </p:nvSpPr>
        <p:spPr bwMode="auto">
          <a:xfrm>
            <a:off x="4395788" y="3824288"/>
            <a:ext cx="58737" cy="46037"/>
          </a:xfrm>
          <a:custGeom>
            <a:avLst/>
            <a:gdLst>
              <a:gd name="T0" fmla="*/ 0 w 42"/>
              <a:gd name="T1" fmla="*/ 2147483647 h 29"/>
              <a:gd name="T2" fmla="*/ 2147483647 w 42"/>
              <a:gd name="T3" fmla="*/ 0 h 29"/>
              <a:gd name="T4" fmla="*/ 2147483647 w 42"/>
              <a:gd name="T5" fmla="*/ 2147483647 h 29"/>
              <a:gd name="T6" fmla="*/ 2147483647 w 42"/>
              <a:gd name="T7" fmla="*/ 2147483647 h 29"/>
              <a:gd name="T8" fmla="*/ 0 w 42"/>
              <a:gd name="T9" fmla="*/ 2147483647 h 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" h="29">
                <a:moveTo>
                  <a:pt x="0" y="5"/>
                </a:moveTo>
                <a:lnTo>
                  <a:pt x="7" y="0"/>
                </a:lnTo>
                <a:lnTo>
                  <a:pt x="41" y="23"/>
                </a:lnTo>
                <a:lnTo>
                  <a:pt x="34" y="28"/>
                </a:lnTo>
                <a:lnTo>
                  <a:pt x="0" y="5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932" name="Line 64"/>
          <p:cNvSpPr>
            <a:spLocks noChangeShapeType="1"/>
          </p:cNvSpPr>
          <p:nvPr/>
        </p:nvSpPr>
        <p:spPr bwMode="auto">
          <a:xfrm flipH="1" flipV="1">
            <a:off x="2990850" y="2889250"/>
            <a:ext cx="504825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33" name="Line 65"/>
          <p:cNvSpPr>
            <a:spLocks noChangeShapeType="1"/>
          </p:cNvSpPr>
          <p:nvPr/>
        </p:nvSpPr>
        <p:spPr bwMode="auto">
          <a:xfrm>
            <a:off x="4492625" y="3897313"/>
            <a:ext cx="971550" cy="6508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934" name="Freeform 66"/>
          <p:cNvSpPr>
            <a:spLocks/>
          </p:cNvSpPr>
          <p:nvPr/>
        </p:nvSpPr>
        <p:spPr bwMode="auto">
          <a:xfrm>
            <a:off x="5397500" y="4505325"/>
            <a:ext cx="133350" cy="85725"/>
          </a:xfrm>
          <a:custGeom>
            <a:avLst/>
            <a:gdLst>
              <a:gd name="T0" fmla="*/ 2147483647 w 95"/>
              <a:gd name="T1" fmla="*/ 0 h 54"/>
              <a:gd name="T2" fmla="*/ 0 w 95"/>
              <a:gd name="T3" fmla="*/ 2147483647 h 54"/>
              <a:gd name="T4" fmla="*/ 2147483647 w 95"/>
              <a:gd name="T5" fmla="*/ 2147483647 h 54"/>
              <a:gd name="T6" fmla="*/ 2147483647 w 95"/>
              <a:gd name="T7" fmla="*/ 0 h 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" h="54">
                <a:moveTo>
                  <a:pt x="74" y="0"/>
                </a:moveTo>
                <a:lnTo>
                  <a:pt x="0" y="41"/>
                </a:lnTo>
                <a:lnTo>
                  <a:pt x="94" y="53"/>
                </a:lnTo>
                <a:lnTo>
                  <a:pt x="74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9935" name="Group 67"/>
          <p:cNvGrpSpPr>
            <a:grpSpLocks/>
          </p:cNvGrpSpPr>
          <p:nvPr/>
        </p:nvGrpSpPr>
        <p:grpSpPr bwMode="auto">
          <a:xfrm>
            <a:off x="5192713" y="1782763"/>
            <a:ext cx="2489200" cy="1181100"/>
            <a:chOff x="3680" y="1123"/>
            <a:chExt cx="1764" cy="744"/>
          </a:xfrm>
        </p:grpSpPr>
        <p:sp>
          <p:nvSpPr>
            <p:cNvPr id="79945" name="Rectangle 68"/>
            <p:cNvSpPr>
              <a:spLocks noChangeArrowheads="1"/>
            </p:cNvSpPr>
            <p:nvPr/>
          </p:nvSpPr>
          <p:spPr bwMode="auto">
            <a:xfrm>
              <a:off x="3853" y="1123"/>
              <a:ext cx="1363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23850" tIns="160338" rIns="323850" bIns="160338">
              <a:spAutoFit/>
            </a:bodyPr>
            <a:lstStyle>
              <a:lvl1pPr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900" i="0">
                  <a:solidFill>
                    <a:srgbClr val="000000"/>
                  </a:solidFill>
                </a:rPr>
                <a:t>plano de</a:t>
              </a:r>
            </a:p>
          </p:txBody>
        </p:sp>
        <p:sp>
          <p:nvSpPr>
            <p:cNvPr id="79946" name="Rectangle 69"/>
            <p:cNvSpPr>
              <a:spLocks noChangeArrowheads="1"/>
            </p:cNvSpPr>
            <p:nvPr/>
          </p:nvSpPr>
          <p:spPr bwMode="auto">
            <a:xfrm>
              <a:off x="3680" y="1382"/>
              <a:ext cx="1764" cy="4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23850" tIns="160338" rIns="323850" bIns="160338">
              <a:spAutoFit/>
            </a:bodyPr>
            <a:lstStyle>
              <a:lvl1pPr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3203575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3203575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900" i="0">
                  <a:solidFill>
                    <a:srgbClr val="000000"/>
                  </a:solidFill>
                </a:rPr>
                <a:t>visualização</a:t>
              </a:r>
            </a:p>
          </p:txBody>
        </p:sp>
      </p:grpSp>
      <p:sp>
        <p:nvSpPr>
          <p:cNvPr id="79936" name="Rectangle 70"/>
          <p:cNvSpPr>
            <a:spLocks noChangeArrowheads="1"/>
          </p:cNvSpPr>
          <p:nvPr/>
        </p:nvSpPr>
        <p:spPr bwMode="auto">
          <a:xfrm>
            <a:off x="5175250" y="4532313"/>
            <a:ext cx="123190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23850" tIns="160338" rIns="323850" bIns="160338">
            <a:spAutoFit/>
          </a:bodyPr>
          <a:lstStyle>
            <a:lvl1pPr defTabSz="3203575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3203575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3203575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3203575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3203575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3203575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3203575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3203575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3203575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900" i="0">
                <a:solidFill>
                  <a:srgbClr val="000000"/>
                </a:solidFill>
              </a:rPr>
              <a:t>raio</a:t>
            </a:r>
          </a:p>
        </p:txBody>
      </p:sp>
      <p:grpSp>
        <p:nvGrpSpPr>
          <p:cNvPr id="79937" name="Group 71"/>
          <p:cNvGrpSpPr>
            <a:grpSpLocks/>
          </p:cNvGrpSpPr>
          <p:nvPr/>
        </p:nvGrpSpPr>
        <p:grpSpPr bwMode="auto">
          <a:xfrm>
            <a:off x="239713" y="2262188"/>
            <a:ext cx="1754187" cy="2076450"/>
            <a:chOff x="170" y="1425"/>
            <a:chExt cx="1243" cy="1308"/>
          </a:xfrm>
        </p:grpSpPr>
        <p:grpSp>
          <p:nvGrpSpPr>
            <p:cNvPr id="79938" name="Group 72"/>
            <p:cNvGrpSpPr>
              <a:grpSpLocks/>
            </p:cNvGrpSpPr>
            <p:nvPr/>
          </p:nvGrpSpPr>
          <p:grpSpPr bwMode="auto">
            <a:xfrm>
              <a:off x="170" y="1551"/>
              <a:ext cx="1006" cy="1007"/>
              <a:chOff x="170" y="1551"/>
              <a:chExt cx="1006" cy="1007"/>
            </a:xfrm>
          </p:grpSpPr>
          <p:sp>
            <p:nvSpPr>
              <p:cNvPr id="79942" name="Line 73"/>
              <p:cNvSpPr>
                <a:spLocks noChangeShapeType="1"/>
              </p:cNvSpPr>
              <p:nvPr/>
            </p:nvSpPr>
            <p:spPr bwMode="auto">
              <a:xfrm>
                <a:off x="458" y="2174"/>
                <a:ext cx="7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943" name="Line 74"/>
              <p:cNvSpPr>
                <a:spLocks noChangeShapeType="1"/>
              </p:cNvSpPr>
              <p:nvPr/>
            </p:nvSpPr>
            <p:spPr bwMode="auto">
              <a:xfrm flipV="1">
                <a:off x="552" y="1551"/>
                <a:ext cx="0" cy="71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944" name="Line 75"/>
              <p:cNvSpPr>
                <a:spLocks noChangeShapeType="1"/>
              </p:cNvSpPr>
              <p:nvPr/>
            </p:nvSpPr>
            <p:spPr bwMode="auto">
              <a:xfrm flipH="1">
                <a:off x="170" y="2128"/>
                <a:ext cx="430" cy="43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939" name="Rectangle 76"/>
            <p:cNvSpPr>
              <a:spLocks noChangeArrowheads="1"/>
            </p:cNvSpPr>
            <p:nvPr/>
          </p:nvSpPr>
          <p:spPr bwMode="auto">
            <a:xfrm>
              <a:off x="1190" y="2097"/>
              <a:ext cx="22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79940" name="Rectangle 77"/>
            <p:cNvSpPr>
              <a:spLocks noChangeArrowheads="1"/>
            </p:cNvSpPr>
            <p:nvPr/>
          </p:nvSpPr>
          <p:spPr bwMode="auto">
            <a:xfrm>
              <a:off x="614" y="1425"/>
              <a:ext cx="21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79941" name="Rectangle 78"/>
            <p:cNvSpPr>
              <a:spLocks noChangeArrowheads="1"/>
            </p:cNvSpPr>
            <p:nvPr/>
          </p:nvSpPr>
          <p:spPr bwMode="auto">
            <a:xfrm>
              <a:off x="230" y="2481"/>
              <a:ext cx="20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000000"/>
                  </a:solidFill>
                </a:rPr>
                <a:t>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590888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Partição dos Raios</a:t>
            </a:r>
          </a:p>
        </p:txBody>
      </p:sp>
      <p:sp>
        <p:nvSpPr>
          <p:cNvPr id="87043" name="AutoShape 3" descr="Sphere"/>
          <p:cNvSpPr>
            <a:spLocks noChangeArrowheads="1"/>
          </p:cNvSpPr>
          <p:nvPr/>
        </p:nvSpPr>
        <p:spPr bwMode="auto">
          <a:xfrm>
            <a:off x="2198688" y="2782888"/>
            <a:ext cx="2519362" cy="1757362"/>
          </a:xfrm>
          <a:prstGeom prst="cube">
            <a:avLst>
              <a:gd name="adj" fmla="val 25000"/>
            </a:avLst>
          </a:prstGeom>
          <a:pattFill prst="sphere">
            <a:fgClr>
              <a:schemeClr val="bg2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44" name="Freeform 4"/>
          <p:cNvSpPr>
            <a:spLocks/>
          </p:cNvSpPr>
          <p:nvPr/>
        </p:nvSpPr>
        <p:spPr bwMode="auto">
          <a:xfrm>
            <a:off x="5629275" y="1582738"/>
            <a:ext cx="957263" cy="1947862"/>
          </a:xfrm>
          <a:custGeom>
            <a:avLst/>
            <a:gdLst>
              <a:gd name="T0" fmla="*/ 0 w 679"/>
              <a:gd name="T1" fmla="*/ 2147483647 h 1227"/>
              <a:gd name="T2" fmla="*/ 2147483647 w 679"/>
              <a:gd name="T3" fmla="*/ 2147483647 h 1227"/>
              <a:gd name="T4" fmla="*/ 2147483647 w 679"/>
              <a:gd name="T5" fmla="*/ 2147483647 h 1227"/>
              <a:gd name="T6" fmla="*/ 2147483647 w 679"/>
              <a:gd name="T7" fmla="*/ 0 h 1227"/>
              <a:gd name="T8" fmla="*/ 0 w 679"/>
              <a:gd name="T9" fmla="*/ 2147483647 h 12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79" h="1227">
                <a:moveTo>
                  <a:pt x="0" y="438"/>
                </a:moveTo>
                <a:lnTo>
                  <a:pt x="211" y="1227"/>
                </a:lnTo>
                <a:lnTo>
                  <a:pt x="679" y="686"/>
                </a:lnTo>
                <a:lnTo>
                  <a:pt x="507" y="0"/>
                </a:lnTo>
                <a:lnTo>
                  <a:pt x="0" y="438"/>
                </a:lnTo>
                <a:close/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5" name="Line 5"/>
          <p:cNvSpPr>
            <a:spLocks noChangeShapeType="1"/>
          </p:cNvSpPr>
          <p:nvPr/>
        </p:nvSpPr>
        <p:spPr bwMode="auto">
          <a:xfrm flipH="1">
            <a:off x="1495425" y="3203575"/>
            <a:ext cx="517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6" name="Line 6"/>
          <p:cNvSpPr>
            <a:spLocks noChangeShapeType="1"/>
          </p:cNvSpPr>
          <p:nvPr/>
        </p:nvSpPr>
        <p:spPr bwMode="auto">
          <a:xfrm flipV="1">
            <a:off x="4751388" y="2522538"/>
            <a:ext cx="207962" cy="234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7" name="Line 7"/>
          <p:cNvSpPr>
            <a:spLocks noChangeShapeType="1"/>
          </p:cNvSpPr>
          <p:nvPr/>
        </p:nvSpPr>
        <p:spPr bwMode="auto">
          <a:xfrm>
            <a:off x="4298950" y="4614863"/>
            <a:ext cx="0" cy="358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4789488" y="2144713"/>
            <a:ext cx="2984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4019550" y="4965700"/>
            <a:ext cx="2984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y</a:t>
            </a:r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1435100" y="3297238"/>
            <a:ext cx="2841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z</a:t>
            </a:r>
          </a:p>
        </p:txBody>
      </p:sp>
      <p:grpSp>
        <p:nvGrpSpPr>
          <p:cNvPr id="87051" name="Group 11"/>
          <p:cNvGrpSpPr>
            <a:grpSpLocks/>
          </p:cNvGrpSpPr>
          <p:nvPr/>
        </p:nvGrpSpPr>
        <p:grpSpPr bwMode="auto">
          <a:xfrm flipH="1">
            <a:off x="7635875" y="1866900"/>
            <a:ext cx="412750" cy="266700"/>
            <a:chOff x="1647" y="1520"/>
            <a:chExt cx="293" cy="168"/>
          </a:xfrm>
        </p:grpSpPr>
        <p:sp>
          <p:nvSpPr>
            <p:cNvPr id="87113" name="Freeform 12"/>
            <p:cNvSpPr>
              <a:spLocks/>
            </p:cNvSpPr>
            <p:nvPr/>
          </p:nvSpPr>
          <p:spPr bwMode="auto">
            <a:xfrm flipH="1">
              <a:off x="1780" y="1564"/>
              <a:ext cx="72" cy="57"/>
            </a:xfrm>
            <a:custGeom>
              <a:avLst/>
              <a:gdLst>
                <a:gd name="T0" fmla="*/ 89 w 65"/>
                <a:gd name="T1" fmla="*/ 0 h 66"/>
                <a:gd name="T2" fmla="*/ 59 w 65"/>
                <a:gd name="T3" fmla="*/ 0 h 66"/>
                <a:gd name="T4" fmla="*/ 30 w 65"/>
                <a:gd name="T5" fmla="*/ 4 h 66"/>
                <a:gd name="T6" fmla="*/ 30 w 65"/>
                <a:gd name="T7" fmla="*/ 9 h 66"/>
                <a:gd name="T8" fmla="*/ 0 w 65"/>
                <a:gd name="T9" fmla="*/ 9 h 66"/>
                <a:gd name="T10" fmla="*/ 30 w 65"/>
                <a:gd name="T11" fmla="*/ 12 h 66"/>
                <a:gd name="T12" fmla="*/ 30 w 65"/>
                <a:gd name="T13" fmla="*/ 16 h 66"/>
                <a:gd name="T14" fmla="*/ 30 w 65"/>
                <a:gd name="T15" fmla="*/ 20 h 66"/>
                <a:gd name="T16" fmla="*/ 59 w 65"/>
                <a:gd name="T17" fmla="*/ 20 h 66"/>
                <a:gd name="T18" fmla="*/ 89 w 65"/>
                <a:gd name="T19" fmla="*/ 20 h 66"/>
                <a:gd name="T20" fmla="*/ 119 w 65"/>
                <a:gd name="T21" fmla="*/ 20 h 66"/>
                <a:gd name="T22" fmla="*/ 150 w 65"/>
                <a:gd name="T23" fmla="*/ 16 h 66"/>
                <a:gd name="T24" fmla="*/ 150 w 65"/>
                <a:gd name="T25" fmla="*/ 12 h 66"/>
                <a:gd name="T26" fmla="*/ 150 w 65"/>
                <a:gd name="T27" fmla="*/ 9 h 66"/>
                <a:gd name="T28" fmla="*/ 119 w 65"/>
                <a:gd name="T29" fmla="*/ 4 h 66"/>
                <a:gd name="T30" fmla="*/ 119 w 65"/>
                <a:gd name="T31" fmla="*/ 4 h 66"/>
                <a:gd name="T32" fmla="*/ 89 w 65"/>
                <a:gd name="T33" fmla="*/ 0 h 6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5" h="66">
                  <a:moveTo>
                    <a:pt x="39" y="0"/>
                  </a:moveTo>
                  <a:lnTo>
                    <a:pt x="26" y="0"/>
                  </a:lnTo>
                  <a:lnTo>
                    <a:pt x="13" y="14"/>
                  </a:lnTo>
                  <a:lnTo>
                    <a:pt x="13" y="27"/>
                  </a:lnTo>
                  <a:lnTo>
                    <a:pt x="0" y="27"/>
                  </a:lnTo>
                  <a:lnTo>
                    <a:pt x="13" y="40"/>
                  </a:lnTo>
                  <a:lnTo>
                    <a:pt x="13" y="53"/>
                  </a:lnTo>
                  <a:lnTo>
                    <a:pt x="13" y="66"/>
                  </a:lnTo>
                  <a:lnTo>
                    <a:pt x="26" y="66"/>
                  </a:lnTo>
                  <a:lnTo>
                    <a:pt x="39" y="66"/>
                  </a:lnTo>
                  <a:lnTo>
                    <a:pt x="52" y="66"/>
                  </a:lnTo>
                  <a:lnTo>
                    <a:pt x="65" y="53"/>
                  </a:lnTo>
                  <a:lnTo>
                    <a:pt x="65" y="40"/>
                  </a:lnTo>
                  <a:lnTo>
                    <a:pt x="65" y="27"/>
                  </a:lnTo>
                  <a:lnTo>
                    <a:pt x="52" y="1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7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4" name="Line 13"/>
            <p:cNvSpPr>
              <a:spLocks noChangeShapeType="1"/>
            </p:cNvSpPr>
            <p:nvPr/>
          </p:nvSpPr>
          <p:spPr bwMode="auto">
            <a:xfrm flipH="1">
              <a:off x="1647" y="1553"/>
              <a:ext cx="264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5" name="Line 14"/>
            <p:cNvSpPr>
              <a:spLocks noChangeShapeType="1"/>
            </p:cNvSpPr>
            <p:nvPr/>
          </p:nvSpPr>
          <p:spPr bwMode="auto">
            <a:xfrm>
              <a:off x="1647" y="1564"/>
              <a:ext cx="205" cy="102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6" name="Freeform 15"/>
            <p:cNvSpPr>
              <a:spLocks/>
            </p:cNvSpPr>
            <p:nvPr/>
          </p:nvSpPr>
          <p:spPr bwMode="auto">
            <a:xfrm flipH="1">
              <a:off x="1780" y="1564"/>
              <a:ext cx="72" cy="68"/>
            </a:xfrm>
            <a:custGeom>
              <a:avLst/>
              <a:gdLst>
                <a:gd name="T0" fmla="*/ 150 w 65"/>
                <a:gd name="T1" fmla="*/ 22 h 80"/>
                <a:gd name="T2" fmla="*/ 89 w 65"/>
                <a:gd name="T3" fmla="*/ 19 h 80"/>
                <a:gd name="T4" fmla="*/ 30 w 65"/>
                <a:gd name="T5" fmla="*/ 14 h 80"/>
                <a:gd name="T6" fmla="*/ 0 w 65"/>
                <a:gd name="T7" fmla="*/ 8 h 80"/>
                <a:gd name="T8" fmla="*/ 0 w 65"/>
                <a:gd name="T9" fmla="*/ 0 h 80"/>
                <a:gd name="T10" fmla="*/ 0 w 65"/>
                <a:gd name="T11" fmla="*/ 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5" h="80">
                  <a:moveTo>
                    <a:pt x="65" y="80"/>
                  </a:moveTo>
                  <a:lnTo>
                    <a:pt x="39" y="66"/>
                  </a:lnTo>
                  <a:lnTo>
                    <a:pt x="13" y="53"/>
                  </a:lnTo>
                  <a:lnTo>
                    <a:pt x="0" y="27"/>
                  </a:lnTo>
                  <a:lnTo>
                    <a:pt x="0" y="0"/>
                  </a:lnTo>
                </a:path>
              </a:pathLst>
            </a:custGeom>
            <a:noFill/>
            <a:ln w="206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7" name="Line 16"/>
            <p:cNvSpPr>
              <a:spLocks noChangeShapeType="1"/>
            </p:cNvSpPr>
            <p:nvPr/>
          </p:nvSpPr>
          <p:spPr bwMode="auto">
            <a:xfrm flipV="1">
              <a:off x="1911" y="1520"/>
              <a:ext cx="29" cy="3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8" name="Line 17"/>
            <p:cNvSpPr>
              <a:spLocks noChangeShapeType="1"/>
            </p:cNvSpPr>
            <p:nvPr/>
          </p:nvSpPr>
          <p:spPr bwMode="auto">
            <a:xfrm flipH="1">
              <a:off x="1866" y="1531"/>
              <a:ext cx="29" cy="1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9" name="Line 18"/>
            <p:cNvSpPr>
              <a:spLocks noChangeShapeType="1"/>
            </p:cNvSpPr>
            <p:nvPr/>
          </p:nvSpPr>
          <p:spPr bwMode="auto">
            <a:xfrm flipH="1">
              <a:off x="1823" y="1520"/>
              <a:ext cx="14" cy="22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0" name="Line 19"/>
            <p:cNvSpPr>
              <a:spLocks noChangeShapeType="1"/>
            </p:cNvSpPr>
            <p:nvPr/>
          </p:nvSpPr>
          <p:spPr bwMode="auto">
            <a:xfrm flipH="1">
              <a:off x="1793" y="1531"/>
              <a:ext cx="1" cy="22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1" name="Line 20"/>
            <p:cNvSpPr>
              <a:spLocks noChangeShapeType="1"/>
            </p:cNvSpPr>
            <p:nvPr/>
          </p:nvSpPr>
          <p:spPr bwMode="auto">
            <a:xfrm flipH="1">
              <a:off x="1748" y="1542"/>
              <a:ext cx="1" cy="1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2" name="Line 21"/>
            <p:cNvSpPr>
              <a:spLocks noChangeShapeType="1"/>
            </p:cNvSpPr>
            <p:nvPr/>
          </p:nvSpPr>
          <p:spPr bwMode="auto">
            <a:xfrm flipH="1">
              <a:off x="1822" y="1666"/>
              <a:ext cx="1" cy="22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3" name="Line 22"/>
            <p:cNvSpPr>
              <a:spLocks noChangeShapeType="1"/>
            </p:cNvSpPr>
            <p:nvPr/>
          </p:nvSpPr>
          <p:spPr bwMode="auto">
            <a:xfrm flipH="1">
              <a:off x="1793" y="1655"/>
              <a:ext cx="1" cy="22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4" name="Line 23"/>
            <p:cNvSpPr>
              <a:spLocks noChangeShapeType="1"/>
            </p:cNvSpPr>
            <p:nvPr/>
          </p:nvSpPr>
          <p:spPr bwMode="auto">
            <a:xfrm flipH="1">
              <a:off x="1763" y="1632"/>
              <a:ext cx="1" cy="34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5" name="Line 24"/>
            <p:cNvSpPr>
              <a:spLocks noChangeShapeType="1"/>
            </p:cNvSpPr>
            <p:nvPr/>
          </p:nvSpPr>
          <p:spPr bwMode="auto">
            <a:xfrm flipH="1">
              <a:off x="1734" y="1621"/>
              <a:ext cx="1" cy="2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6" name="Line 25"/>
            <p:cNvSpPr>
              <a:spLocks noChangeShapeType="1"/>
            </p:cNvSpPr>
            <p:nvPr/>
          </p:nvSpPr>
          <p:spPr bwMode="auto">
            <a:xfrm flipH="1">
              <a:off x="1705" y="1542"/>
              <a:ext cx="1" cy="1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7" name="Line 26"/>
            <p:cNvSpPr>
              <a:spLocks noChangeShapeType="1"/>
            </p:cNvSpPr>
            <p:nvPr/>
          </p:nvSpPr>
          <p:spPr bwMode="auto">
            <a:xfrm flipH="1">
              <a:off x="1705" y="1598"/>
              <a:ext cx="1" cy="23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28" name="Line 27"/>
            <p:cNvSpPr>
              <a:spLocks noChangeShapeType="1"/>
            </p:cNvSpPr>
            <p:nvPr/>
          </p:nvSpPr>
          <p:spPr bwMode="auto">
            <a:xfrm flipH="1">
              <a:off x="1677" y="1587"/>
              <a:ext cx="15" cy="1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7052" name="Line 28"/>
          <p:cNvSpPr>
            <a:spLocks noChangeShapeType="1"/>
          </p:cNvSpPr>
          <p:nvPr/>
        </p:nvSpPr>
        <p:spPr bwMode="auto">
          <a:xfrm flipH="1">
            <a:off x="977900" y="4187825"/>
            <a:ext cx="1339850" cy="527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53" name="Line 29"/>
          <p:cNvSpPr>
            <a:spLocks noChangeShapeType="1"/>
          </p:cNvSpPr>
          <p:nvPr/>
        </p:nvSpPr>
        <p:spPr bwMode="auto">
          <a:xfrm flipH="1">
            <a:off x="4624388" y="2354263"/>
            <a:ext cx="2328862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54" name="Oval 30"/>
          <p:cNvSpPr>
            <a:spLocks noChangeArrowheads="1"/>
          </p:cNvSpPr>
          <p:nvPr/>
        </p:nvSpPr>
        <p:spPr bwMode="auto">
          <a:xfrm>
            <a:off x="6057900" y="2620963"/>
            <a:ext cx="90488" cy="101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55" name="Oval 31"/>
          <p:cNvSpPr>
            <a:spLocks noChangeArrowheads="1"/>
          </p:cNvSpPr>
          <p:nvPr/>
        </p:nvSpPr>
        <p:spPr bwMode="auto">
          <a:xfrm>
            <a:off x="4616450" y="3190875"/>
            <a:ext cx="90488" cy="101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56" name="Oval 32"/>
          <p:cNvSpPr>
            <a:spLocks noChangeArrowheads="1"/>
          </p:cNvSpPr>
          <p:nvPr/>
        </p:nvSpPr>
        <p:spPr bwMode="auto">
          <a:xfrm>
            <a:off x="2319338" y="4132263"/>
            <a:ext cx="90487" cy="101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57" name="Text Box 33"/>
          <p:cNvSpPr txBox="1">
            <a:spLocks noChangeArrowheads="1"/>
          </p:cNvSpPr>
          <p:nvPr/>
        </p:nvSpPr>
        <p:spPr bwMode="auto">
          <a:xfrm>
            <a:off x="4787900" y="3244850"/>
            <a:ext cx="3397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</a:t>
            </a:r>
            <a:r>
              <a:rPr lang="en-US" altLang="en-US" baseline="-25000">
                <a:solidFill>
                  <a:srgbClr val="000000"/>
                </a:solidFill>
              </a:rPr>
              <a:t>a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7058" name="Text Box 34"/>
          <p:cNvSpPr txBox="1">
            <a:spLocks noChangeArrowheads="1"/>
          </p:cNvSpPr>
          <p:nvPr/>
        </p:nvSpPr>
        <p:spPr bwMode="auto">
          <a:xfrm>
            <a:off x="1806575" y="3751263"/>
            <a:ext cx="3397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</a:rPr>
              <a:t>t</a:t>
            </a:r>
            <a:r>
              <a:rPr lang="en-US" altLang="en-US" baseline="-25000">
                <a:solidFill>
                  <a:srgbClr val="000000"/>
                </a:solidFill>
              </a:rPr>
              <a:t>b</a:t>
            </a:r>
            <a:endParaRPr lang="en-US" altLang="en-US">
              <a:solidFill>
                <a:srgbClr val="000000"/>
              </a:solidFill>
            </a:endParaRPr>
          </a:p>
        </p:txBody>
      </p:sp>
      <p:grpSp>
        <p:nvGrpSpPr>
          <p:cNvPr id="87059" name="Group 35"/>
          <p:cNvGrpSpPr>
            <a:grpSpLocks/>
          </p:cNvGrpSpPr>
          <p:nvPr/>
        </p:nvGrpSpPr>
        <p:grpSpPr bwMode="auto">
          <a:xfrm rot="-1173134">
            <a:off x="2890838" y="5570538"/>
            <a:ext cx="2420937" cy="77787"/>
            <a:chOff x="3607" y="3143"/>
            <a:chExt cx="1715" cy="49"/>
          </a:xfrm>
        </p:grpSpPr>
        <p:sp>
          <p:nvSpPr>
            <p:cNvPr id="87102" name="Line 36"/>
            <p:cNvSpPr>
              <a:spLocks noChangeShapeType="1"/>
            </p:cNvSpPr>
            <p:nvPr/>
          </p:nvSpPr>
          <p:spPr bwMode="auto">
            <a:xfrm>
              <a:off x="3632" y="3167"/>
              <a:ext cx="169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7103" name="Oval 37"/>
            <p:cNvSpPr>
              <a:spLocks noChangeArrowheads="1"/>
            </p:cNvSpPr>
            <p:nvPr/>
          </p:nvSpPr>
          <p:spPr bwMode="auto">
            <a:xfrm>
              <a:off x="3607" y="3143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7104" name="Oval 38"/>
            <p:cNvSpPr>
              <a:spLocks noChangeArrowheads="1"/>
            </p:cNvSpPr>
            <p:nvPr/>
          </p:nvSpPr>
          <p:spPr bwMode="auto">
            <a:xfrm>
              <a:off x="4902" y="3144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7105" name="Oval 39"/>
            <p:cNvSpPr>
              <a:spLocks noChangeArrowheads="1"/>
            </p:cNvSpPr>
            <p:nvPr/>
          </p:nvSpPr>
          <p:spPr bwMode="auto">
            <a:xfrm>
              <a:off x="4532" y="3143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7106" name="Oval 40"/>
            <p:cNvSpPr>
              <a:spLocks noChangeArrowheads="1"/>
            </p:cNvSpPr>
            <p:nvPr/>
          </p:nvSpPr>
          <p:spPr bwMode="auto">
            <a:xfrm>
              <a:off x="4347" y="3143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7107" name="Oval 41"/>
            <p:cNvSpPr>
              <a:spLocks noChangeArrowheads="1"/>
            </p:cNvSpPr>
            <p:nvPr/>
          </p:nvSpPr>
          <p:spPr bwMode="auto">
            <a:xfrm>
              <a:off x="3977" y="3143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7108" name="Oval 42"/>
            <p:cNvSpPr>
              <a:spLocks noChangeArrowheads="1"/>
            </p:cNvSpPr>
            <p:nvPr/>
          </p:nvSpPr>
          <p:spPr bwMode="auto">
            <a:xfrm>
              <a:off x="4162" y="3143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7109" name="Oval 43"/>
            <p:cNvSpPr>
              <a:spLocks noChangeArrowheads="1"/>
            </p:cNvSpPr>
            <p:nvPr/>
          </p:nvSpPr>
          <p:spPr bwMode="auto">
            <a:xfrm>
              <a:off x="4717" y="3143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7110" name="Oval 44"/>
            <p:cNvSpPr>
              <a:spLocks noChangeArrowheads="1"/>
            </p:cNvSpPr>
            <p:nvPr/>
          </p:nvSpPr>
          <p:spPr bwMode="auto">
            <a:xfrm>
              <a:off x="5087" y="3143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7111" name="Oval 45"/>
            <p:cNvSpPr>
              <a:spLocks noChangeArrowheads="1"/>
            </p:cNvSpPr>
            <p:nvPr/>
          </p:nvSpPr>
          <p:spPr bwMode="auto">
            <a:xfrm>
              <a:off x="3792" y="3143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7112" name="Oval 46"/>
            <p:cNvSpPr>
              <a:spLocks noChangeArrowheads="1"/>
            </p:cNvSpPr>
            <p:nvPr/>
          </p:nvSpPr>
          <p:spPr bwMode="auto">
            <a:xfrm>
              <a:off x="5273" y="3143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</p:grpSp>
      <p:sp>
        <p:nvSpPr>
          <p:cNvPr id="87060" name="Text Box 47"/>
          <p:cNvSpPr txBox="1">
            <a:spLocks noChangeArrowheads="1"/>
          </p:cNvSpPr>
          <p:nvPr/>
        </p:nvSpPr>
        <p:spPr bwMode="auto">
          <a:xfrm>
            <a:off x="4260850" y="5540375"/>
            <a:ext cx="20510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0000"/>
                </a:solidFill>
                <a:sym typeface="Symbol" pitchFamily="18" charset="2"/>
              </a:rPr>
              <a:t></a:t>
            </a:r>
            <a:r>
              <a:rPr lang="en-US" altLang="en-US">
                <a:solidFill>
                  <a:srgbClr val="000000"/>
                </a:solidFill>
              </a:rPr>
              <a:t>t=min</a:t>
            </a:r>
            <a:r>
              <a:rPr lang="en-US" altLang="en-US" i="0">
                <a:solidFill>
                  <a:srgbClr val="000000"/>
                </a:solidFill>
              </a:rPr>
              <a:t>(</a:t>
            </a:r>
            <a:r>
              <a:rPr lang="en-US" altLang="en-US">
                <a:solidFill>
                  <a:srgbClr val="000000"/>
                </a:solidFill>
                <a:sym typeface="Symbol" pitchFamily="18" charset="2"/>
              </a:rPr>
              <a:t></a:t>
            </a:r>
            <a:r>
              <a:rPr lang="en-US" altLang="en-US">
                <a:solidFill>
                  <a:srgbClr val="000000"/>
                </a:solidFill>
              </a:rPr>
              <a:t>x,</a:t>
            </a:r>
            <a:r>
              <a:rPr lang="en-US" altLang="en-US">
                <a:solidFill>
                  <a:srgbClr val="000000"/>
                </a:solidFill>
                <a:sym typeface="Symbol" pitchFamily="18" charset="2"/>
              </a:rPr>
              <a:t></a:t>
            </a:r>
            <a:r>
              <a:rPr lang="en-US" altLang="en-US">
                <a:solidFill>
                  <a:srgbClr val="000000"/>
                </a:solidFill>
              </a:rPr>
              <a:t>y,</a:t>
            </a:r>
            <a:r>
              <a:rPr lang="en-US" altLang="en-US">
                <a:solidFill>
                  <a:srgbClr val="000000"/>
                </a:solidFill>
                <a:sym typeface="Symbol" pitchFamily="18" charset="2"/>
              </a:rPr>
              <a:t></a:t>
            </a:r>
            <a:r>
              <a:rPr lang="en-US" altLang="en-US">
                <a:solidFill>
                  <a:srgbClr val="000000"/>
                </a:solidFill>
              </a:rPr>
              <a:t>z</a:t>
            </a:r>
            <a:r>
              <a:rPr lang="en-US" altLang="en-US" i="0">
                <a:solidFill>
                  <a:srgbClr val="000000"/>
                </a:solidFill>
              </a:rPr>
              <a:t>)</a:t>
            </a: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7061" name="Rectangle 48"/>
          <p:cNvSpPr>
            <a:spLocks noChangeAspect="1" noChangeArrowheads="1"/>
          </p:cNvSpPr>
          <p:nvPr/>
        </p:nvSpPr>
        <p:spPr bwMode="auto">
          <a:xfrm>
            <a:off x="6800850" y="4162425"/>
            <a:ext cx="677863" cy="769938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62" name="Rectangle 49"/>
          <p:cNvSpPr>
            <a:spLocks noChangeAspect="1" noChangeArrowheads="1"/>
          </p:cNvSpPr>
          <p:nvPr/>
        </p:nvSpPr>
        <p:spPr bwMode="auto">
          <a:xfrm>
            <a:off x="6543675" y="4430713"/>
            <a:ext cx="676275" cy="771525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63" name="Line 50"/>
          <p:cNvSpPr>
            <a:spLocks noChangeAspect="1" noChangeShapeType="1"/>
          </p:cNvSpPr>
          <p:nvPr/>
        </p:nvSpPr>
        <p:spPr bwMode="auto">
          <a:xfrm flipV="1">
            <a:off x="7219950" y="4162425"/>
            <a:ext cx="257175" cy="268288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4" name="Line 51"/>
          <p:cNvSpPr>
            <a:spLocks noChangeAspect="1" noChangeShapeType="1"/>
          </p:cNvSpPr>
          <p:nvPr/>
        </p:nvSpPr>
        <p:spPr bwMode="auto">
          <a:xfrm flipV="1">
            <a:off x="7219950" y="4930775"/>
            <a:ext cx="257175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5" name="Line 52"/>
          <p:cNvSpPr>
            <a:spLocks noChangeAspect="1" noChangeShapeType="1"/>
          </p:cNvSpPr>
          <p:nvPr/>
        </p:nvSpPr>
        <p:spPr bwMode="auto">
          <a:xfrm flipV="1">
            <a:off x="6543675" y="4930775"/>
            <a:ext cx="257175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6" name="Line 53"/>
          <p:cNvSpPr>
            <a:spLocks noChangeAspect="1" noChangeShapeType="1"/>
          </p:cNvSpPr>
          <p:nvPr/>
        </p:nvSpPr>
        <p:spPr bwMode="auto">
          <a:xfrm flipV="1">
            <a:off x="6543675" y="4162425"/>
            <a:ext cx="257175" cy="268288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7067" name="Oval 54"/>
          <p:cNvSpPr>
            <a:spLocks noChangeAspect="1" noChangeArrowheads="1"/>
          </p:cNvSpPr>
          <p:nvPr/>
        </p:nvSpPr>
        <p:spPr bwMode="auto">
          <a:xfrm>
            <a:off x="7440613" y="4130675"/>
            <a:ext cx="65087" cy="74613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68" name="Oval 55"/>
          <p:cNvSpPr>
            <a:spLocks noChangeAspect="1" noChangeArrowheads="1"/>
          </p:cNvSpPr>
          <p:nvPr/>
        </p:nvSpPr>
        <p:spPr bwMode="auto">
          <a:xfrm>
            <a:off x="7194550" y="4402138"/>
            <a:ext cx="63500" cy="74612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69" name="Oval 56"/>
          <p:cNvSpPr>
            <a:spLocks noChangeAspect="1" noChangeArrowheads="1"/>
          </p:cNvSpPr>
          <p:nvPr/>
        </p:nvSpPr>
        <p:spPr bwMode="auto">
          <a:xfrm>
            <a:off x="6510338" y="4406900"/>
            <a:ext cx="61912" cy="74613"/>
          </a:xfrm>
          <a:prstGeom prst="ellipse">
            <a:avLst/>
          </a:prstGeom>
          <a:solidFill>
            <a:srgbClr val="B2B2B2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70" name="Oval 57"/>
          <p:cNvSpPr>
            <a:spLocks noChangeAspect="1" noChangeArrowheads="1"/>
          </p:cNvSpPr>
          <p:nvPr/>
        </p:nvSpPr>
        <p:spPr bwMode="auto">
          <a:xfrm>
            <a:off x="6775450" y="4138613"/>
            <a:ext cx="63500" cy="71437"/>
          </a:xfrm>
          <a:prstGeom prst="ellipse">
            <a:avLst/>
          </a:prstGeom>
          <a:solidFill>
            <a:srgbClr val="333333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71" name="Oval 58"/>
          <p:cNvSpPr>
            <a:spLocks noChangeAspect="1" noChangeArrowheads="1"/>
          </p:cNvSpPr>
          <p:nvPr/>
        </p:nvSpPr>
        <p:spPr bwMode="auto">
          <a:xfrm>
            <a:off x="7181850" y="5151438"/>
            <a:ext cx="63500" cy="74612"/>
          </a:xfrm>
          <a:prstGeom prst="ellipse">
            <a:avLst/>
          </a:prstGeom>
          <a:solidFill>
            <a:srgbClr val="333333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72" name="Oval 59"/>
          <p:cNvSpPr>
            <a:spLocks noChangeAspect="1" noChangeArrowheads="1"/>
          </p:cNvSpPr>
          <p:nvPr/>
        </p:nvSpPr>
        <p:spPr bwMode="auto">
          <a:xfrm>
            <a:off x="6516688" y="5160963"/>
            <a:ext cx="63500" cy="73025"/>
          </a:xfrm>
          <a:prstGeom prst="ellipse">
            <a:avLst/>
          </a:prstGeom>
          <a:solidFill>
            <a:srgbClr val="B2B2B2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73" name="Oval 60"/>
          <p:cNvSpPr>
            <a:spLocks noChangeAspect="1" noChangeArrowheads="1"/>
          </p:cNvSpPr>
          <p:nvPr/>
        </p:nvSpPr>
        <p:spPr bwMode="auto">
          <a:xfrm>
            <a:off x="7448550" y="4892675"/>
            <a:ext cx="63500" cy="74613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74" name="Oval 61"/>
          <p:cNvSpPr>
            <a:spLocks noChangeAspect="1" noChangeArrowheads="1"/>
          </p:cNvSpPr>
          <p:nvPr/>
        </p:nvSpPr>
        <p:spPr bwMode="auto">
          <a:xfrm>
            <a:off x="6772275" y="4868863"/>
            <a:ext cx="61913" cy="74612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grpSp>
        <p:nvGrpSpPr>
          <p:cNvPr id="87075" name="Group 62"/>
          <p:cNvGrpSpPr>
            <a:grpSpLocks noChangeAspect="1"/>
          </p:cNvGrpSpPr>
          <p:nvPr/>
        </p:nvGrpSpPr>
        <p:grpSpPr bwMode="auto">
          <a:xfrm>
            <a:off x="6929438" y="4656138"/>
            <a:ext cx="103187" cy="122237"/>
            <a:chOff x="11436" y="10388"/>
            <a:chExt cx="168" cy="167"/>
          </a:xfrm>
        </p:grpSpPr>
        <p:sp>
          <p:nvSpPr>
            <p:cNvPr id="87093" name="Freeform 63"/>
            <p:cNvSpPr>
              <a:spLocks noChangeAspect="1"/>
            </p:cNvSpPr>
            <p:nvPr/>
          </p:nvSpPr>
          <p:spPr bwMode="auto">
            <a:xfrm>
              <a:off x="11571" y="10459"/>
              <a:ext cx="33" cy="25"/>
            </a:xfrm>
            <a:custGeom>
              <a:avLst/>
              <a:gdLst>
                <a:gd name="T0" fmla="*/ 33 w 33"/>
                <a:gd name="T1" fmla="*/ 12 h 25"/>
                <a:gd name="T2" fmla="*/ 0 w 33"/>
                <a:gd name="T3" fmla="*/ 0 h 25"/>
                <a:gd name="T4" fmla="*/ 0 w 33"/>
                <a:gd name="T5" fmla="*/ 25 h 25"/>
                <a:gd name="T6" fmla="*/ 33 w 33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25">
                  <a:moveTo>
                    <a:pt x="33" y="12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33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94" name="Freeform 64"/>
            <p:cNvSpPr>
              <a:spLocks noChangeAspect="1"/>
            </p:cNvSpPr>
            <p:nvPr/>
          </p:nvSpPr>
          <p:spPr bwMode="auto">
            <a:xfrm>
              <a:off x="11547" y="10413"/>
              <a:ext cx="32" cy="31"/>
            </a:xfrm>
            <a:custGeom>
              <a:avLst/>
              <a:gdLst>
                <a:gd name="T0" fmla="*/ 32 w 32"/>
                <a:gd name="T1" fmla="*/ 0 h 31"/>
                <a:gd name="T2" fmla="*/ 0 w 32"/>
                <a:gd name="T3" fmla="*/ 14 h 31"/>
                <a:gd name="T4" fmla="*/ 17 w 32"/>
                <a:gd name="T5" fmla="*/ 31 h 31"/>
                <a:gd name="T6" fmla="*/ 32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32" y="0"/>
                  </a:moveTo>
                  <a:lnTo>
                    <a:pt x="0" y="14"/>
                  </a:lnTo>
                  <a:lnTo>
                    <a:pt x="17" y="31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95" name="Freeform 65"/>
            <p:cNvSpPr>
              <a:spLocks noChangeAspect="1"/>
            </p:cNvSpPr>
            <p:nvPr/>
          </p:nvSpPr>
          <p:spPr bwMode="auto">
            <a:xfrm>
              <a:off x="11507" y="10388"/>
              <a:ext cx="26" cy="33"/>
            </a:xfrm>
            <a:custGeom>
              <a:avLst/>
              <a:gdLst>
                <a:gd name="T0" fmla="*/ 13 w 26"/>
                <a:gd name="T1" fmla="*/ 0 h 33"/>
                <a:gd name="T2" fmla="*/ 0 w 26"/>
                <a:gd name="T3" fmla="*/ 33 h 33"/>
                <a:gd name="T4" fmla="*/ 26 w 26"/>
                <a:gd name="T5" fmla="*/ 33 h 33"/>
                <a:gd name="T6" fmla="*/ 13 w 26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3">
                  <a:moveTo>
                    <a:pt x="13" y="0"/>
                  </a:moveTo>
                  <a:lnTo>
                    <a:pt x="0" y="33"/>
                  </a:lnTo>
                  <a:lnTo>
                    <a:pt x="26" y="3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96" name="Freeform 66"/>
            <p:cNvSpPr>
              <a:spLocks noChangeAspect="1"/>
            </p:cNvSpPr>
            <p:nvPr/>
          </p:nvSpPr>
          <p:spPr bwMode="auto">
            <a:xfrm>
              <a:off x="11461" y="10413"/>
              <a:ext cx="32" cy="31"/>
            </a:xfrm>
            <a:custGeom>
              <a:avLst/>
              <a:gdLst>
                <a:gd name="T0" fmla="*/ 0 w 32"/>
                <a:gd name="T1" fmla="*/ 0 h 31"/>
                <a:gd name="T2" fmla="*/ 15 w 32"/>
                <a:gd name="T3" fmla="*/ 31 h 31"/>
                <a:gd name="T4" fmla="*/ 32 w 32"/>
                <a:gd name="T5" fmla="*/ 14 h 31"/>
                <a:gd name="T6" fmla="*/ 0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0" y="0"/>
                  </a:moveTo>
                  <a:lnTo>
                    <a:pt x="15" y="31"/>
                  </a:lnTo>
                  <a:lnTo>
                    <a:pt x="32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97" name="Freeform 67"/>
            <p:cNvSpPr>
              <a:spLocks noChangeAspect="1"/>
            </p:cNvSpPr>
            <p:nvPr/>
          </p:nvSpPr>
          <p:spPr bwMode="auto">
            <a:xfrm>
              <a:off x="11436" y="10459"/>
              <a:ext cx="34" cy="25"/>
            </a:xfrm>
            <a:custGeom>
              <a:avLst/>
              <a:gdLst>
                <a:gd name="T0" fmla="*/ 0 w 34"/>
                <a:gd name="T1" fmla="*/ 12 h 25"/>
                <a:gd name="T2" fmla="*/ 34 w 34"/>
                <a:gd name="T3" fmla="*/ 25 h 25"/>
                <a:gd name="T4" fmla="*/ 34 w 34"/>
                <a:gd name="T5" fmla="*/ 0 h 25"/>
                <a:gd name="T6" fmla="*/ 0 w 34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25">
                  <a:moveTo>
                    <a:pt x="0" y="12"/>
                  </a:moveTo>
                  <a:lnTo>
                    <a:pt x="34" y="25"/>
                  </a:lnTo>
                  <a:lnTo>
                    <a:pt x="3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98" name="Freeform 68"/>
            <p:cNvSpPr>
              <a:spLocks noChangeAspect="1"/>
            </p:cNvSpPr>
            <p:nvPr/>
          </p:nvSpPr>
          <p:spPr bwMode="auto">
            <a:xfrm>
              <a:off x="11461" y="10498"/>
              <a:ext cx="32" cy="32"/>
            </a:xfrm>
            <a:custGeom>
              <a:avLst/>
              <a:gdLst>
                <a:gd name="T0" fmla="*/ 0 w 32"/>
                <a:gd name="T1" fmla="*/ 32 h 32"/>
                <a:gd name="T2" fmla="*/ 32 w 32"/>
                <a:gd name="T3" fmla="*/ 17 h 32"/>
                <a:gd name="T4" fmla="*/ 15 w 32"/>
                <a:gd name="T5" fmla="*/ 0 h 32"/>
                <a:gd name="T6" fmla="*/ 0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lnTo>
                    <a:pt x="32" y="17"/>
                  </a:lnTo>
                  <a:lnTo>
                    <a:pt x="15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99" name="Freeform 69"/>
            <p:cNvSpPr>
              <a:spLocks noChangeAspect="1"/>
            </p:cNvSpPr>
            <p:nvPr/>
          </p:nvSpPr>
          <p:spPr bwMode="auto">
            <a:xfrm>
              <a:off x="11507" y="10521"/>
              <a:ext cx="26" cy="34"/>
            </a:xfrm>
            <a:custGeom>
              <a:avLst/>
              <a:gdLst>
                <a:gd name="T0" fmla="*/ 13 w 26"/>
                <a:gd name="T1" fmla="*/ 34 h 34"/>
                <a:gd name="T2" fmla="*/ 26 w 26"/>
                <a:gd name="T3" fmla="*/ 0 h 34"/>
                <a:gd name="T4" fmla="*/ 0 w 26"/>
                <a:gd name="T5" fmla="*/ 0 h 34"/>
                <a:gd name="T6" fmla="*/ 13 w 26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4">
                  <a:moveTo>
                    <a:pt x="13" y="34"/>
                  </a:moveTo>
                  <a:lnTo>
                    <a:pt x="26" y="0"/>
                  </a:lnTo>
                  <a:lnTo>
                    <a:pt x="0" y="0"/>
                  </a:lnTo>
                  <a:lnTo>
                    <a:pt x="13" y="34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100" name="Freeform 70"/>
            <p:cNvSpPr>
              <a:spLocks noChangeAspect="1"/>
            </p:cNvSpPr>
            <p:nvPr/>
          </p:nvSpPr>
          <p:spPr bwMode="auto">
            <a:xfrm>
              <a:off x="11547" y="10498"/>
              <a:ext cx="32" cy="32"/>
            </a:xfrm>
            <a:custGeom>
              <a:avLst/>
              <a:gdLst>
                <a:gd name="T0" fmla="*/ 32 w 32"/>
                <a:gd name="T1" fmla="*/ 32 h 32"/>
                <a:gd name="T2" fmla="*/ 17 w 32"/>
                <a:gd name="T3" fmla="*/ 0 h 32"/>
                <a:gd name="T4" fmla="*/ 0 w 32"/>
                <a:gd name="T5" fmla="*/ 17 h 32"/>
                <a:gd name="T6" fmla="*/ 32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32" y="32"/>
                  </a:moveTo>
                  <a:lnTo>
                    <a:pt x="17" y="0"/>
                  </a:lnTo>
                  <a:lnTo>
                    <a:pt x="0" y="17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101" name="Freeform 71"/>
            <p:cNvSpPr>
              <a:spLocks noChangeAspect="1"/>
            </p:cNvSpPr>
            <p:nvPr/>
          </p:nvSpPr>
          <p:spPr bwMode="auto">
            <a:xfrm>
              <a:off x="11478" y="10430"/>
              <a:ext cx="84" cy="83"/>
            </a:xfrm>
            <a:custGeom>
              <a:avLst/>
              <a:gdLst>
                <a:gd name="T0" fmla="*/ 42 w 84"/>
                <a:gd name="T1" fmla="*/ 0 h 83"/>
                <a:gd name="T2" fmla="*/ 25 w 84"/>
                <a:gd name="T3" fmla="*/ 4 h 83"/>
                <a:gd name="T4" fmla="*/ 13 w 84"/>
                <a:gd name="T5" fmla="*/ 12 h 83"/>
                <a:gd name="T6" fmla="*/ 4 w 84"/>
                <a:gd name="T7" fmla="*/ 25 h 83"/>
                <a:gd name="T8" fmla="*/ 0 w 84"/>
                <a:gd name="T9" fmla="*/ 41 h 83"/>
                <a:gd name="T10" fmla="*/ 4 w 84"/>
                <a:gd name="T11" fmla="*/ 58 h 83"/>
                <a:gd name="T12" fmla="*/ 13 w 84"/>
                <a:gd name="T13" fmla="*/ 70 h 83"/>
                <a:gd name="T14" fmla="*/ 25 w 84"/>
                <a:gd name="T15" fmla="*/ 79 h 83"/>
                <a:gd name="T16" fmla="*/ 42 w 84"/>
                <a:gd name="T17" fmla="*/ 83 h 83"/>
                <a:gd name="T18" fmla="*/ 59 w 84"/>
                <a:gd name="T19" fmla="*/ 79 h 83"/>
                <a:gd name="T20" fmla="*/ 72 w 84"/>
                <a:gd name="T21" fmla="*/ 70 h 83"/>
                <a:gd name="T22" fmla="*/ 80 w 84"/>
                <a:gd name="T23" fmla="*/ 58 h 83"/>
                <a:gd name="T24" fmla="*/ 84 w 84"/>
                <a:gd name="T25" fmla="*/ 41 h 83"/>
                <a:gd name="T26" fmla="*/ 80 w 84"/>
                <a:gd name="T27" fmla="*/ 25 h 83"/>
                <a:gd name="T28" fmla="*/ 72 w 84"/>
                <a:gd name="T29" fmla="*/ 12 h 83"/>
                <a:gd name="T30" fmla="*/ 59 w 84"/>
                <a:gd name="T31" fmla="*/ 4 h 83"/>
                <a:gd name="T32" fmla="*/ 42 w 84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4" h="83">
                  <a:moveTo>
                    <a:pt x="42" y="0"/>
                  </a:moveTo>
                  <a:lnTo>
                    <a:pt x="25" y="4"/>
                  </a:lnTo>
                  <a:lnTo>
                    <a:pt x="13" y="12"/>
                  </a:lnTo>
                  <a:lnTo>
                    <a:pt x="4" y="25"/>
                  </a:lnTo>
                  <a:lnTo>
                    <a:pt x="0" y="41"/>
                  </a:lnTo>
                  <a:lnTo>
                    <a:pt x="4" y="58"/>
                  </a:lnTo>
                  <a:lnTo>
                    <a:pt x="13" y="70"/>
                  </a:lnTo>
                  <a:lnTo>
                    <a:pt x="25" y="79"/>
                  </a:lnTo>
                  <a:lnTo>
                    <a:pt x="42" y="83"/>
                  </a:lnTo>
                  <a:lnTo>
                    <a:pt x="59" y="79"/>
                  </a:lnTo>
                  <a:lnTo>
                    <a:pt x="72" y="70"/>
                  </a:lnTo>
                  <a:lnTo>
                    <a:pt x="80" y="58"/>
                  </a:lnTo>
                  <a:lnTo>
                    <a:pt x="84" y="41"/>
                  </a:lnTo>
                  <a:lnTo>
                    <a:pt x="80" y="25"/>
                  </a:lnTo>
                  <a:lnTo>
                    <a:pt x="72" y="12"/>
                  </a:lnTo>
                  <a:lnTo>
                    <a:pt x="59" y="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076" name="Group 72"/>
          <p:cNvGrpSpPr>
            <a:grpSpLocks noChangeAspect="1"/>
          </p:cNvGrpSpPr>
          <p:nvPr/>
        </p:nvGrpSpPr>
        <p:grpSpPr bwMode="auto">
          <a:xfrm>
            <a:off x="7172325" y="5391150"/>
            <a:ext cx="101600" cy="120650"/>
            <a:chOff x="12798" y="9912"/>
            <a:chExt cx="168" cy="167"/>
          </a:xfrm>
        </p:grpSpPr>
        <p:sp>
          <p:nvSpPr>
            <p:cNvPr id="87084" name="Freeform 73"/>
            <p:cNvSpPr>
              <a:spLocks noChangeAspect="1"/>
            </p:cNvSpPr>
            <p:nvPr/>
          </p:nvSpPr>
          <p:spPr bwMode="auto">
            <a:xfrm>
              <a:off x="12932" y="9983"/>
              <a:ext cx="34" cy="25"/>
            </a:xfrm>
            <a:custGeom>
              <a:avLst/>
              <a:gdLst>
                <a:gd name="T0" fmla="*/ 34 w 34"/>
                <a:gd name="T1" fmla="*/ 12 h 25"/>
                <a:gd name="T2" fmla="*/ 0 w 34"/>
                <a:gd name="T3" fmla="*/ 0 h 25"/>
                <a:gd name="T4" fmla="*/ 0 w 34"/>
                <a:gd name="T5" fmla="*/ 25 h 25"/>
                <a:gd name="T6" fmla="*/ 34 w 34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25">
                  <a:moveTo>
                    <a:pt x="34" y="12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34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85" name="Freeform 74"/>
            <p:cNvSpPr>
              <a:spLocks noChangeAspect="1"/>
            </p:cNvSpPr>
            <p:nvPr/>
          </p:nvSpPr>
          <p:spPr bwMode="auto">
            <a:xfrm>
              <a:off x="12909" y="9937"/>
              <a:ext cx="31" cy="31"/>
            </a:xfrm>
            <a:custGeom>
              <a:avLst/>
              <a:gdLst>
                <a:gd name="T0" fmla="*/ 31 w 31"/>
                <a:gd name="T1" fmla="*/ 0 h 31"/>
                <a:gd name="T2" fmla="*/ 0 w 31"/>
                <a:gd name="T3" fmla="*/ 15 h 31"/>
                <a:gd name="T4" fmla="*/ 17 w 31"/>
                <a:gd name="T5" fmla="*/ 31 h 31"/>
                <a:gd name="T6" fmla="*/ 31 w 31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lnTo>
                    <a:pt x="0" y="15"/>
                  </a:lnTo>
                  <a:lnTo>
                    <a:pt x="17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86" name="Freeform 75"/>
            <p:cNvSpPr>
              <a:spLocks noChangeAspect="1"/>
            </p:cNvSpPr>
            <p:nvPr/>
          </p:nvSpPr>
          <p:spPr bwMode="auto">
            <a:xfrm>
              <a:off x="12869" y="9912"/>
              <a:ext cx="25" cy="33"/>
            </a:xfrm>
            <a:custGeom>
              <a:avLst/>
              <a:gdLst>
                <a:gd name="T0" fmla="*/ 13 w 25"/>
                <a:gd name="T1" fmla="*/ 0 h 33"/>
                <a:gd name="T2" fmla="*/ 0 w 25"/>
                <a:gd name="T3" fmla="*/ 33 h 33"/>
                <a:gd name="T4" fmla="*/ 25 w 25"/>
                <a:gd name="T5" fmla="*/ 33 h 33"/>
                <a:gd name="T6" fmla="*/ 13 w 25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33">
                  <a:moveTo>
                    <a:pt x="13" y="0"/>
                  </a:moveTo>
                  <a:lnTo>
                    <a:pt x="0" y="33"/>
                  </a:lnTo>
                  <a:lnTo>
                    <a:pt x="25" y="3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87" name="Freeform 76"/>
            <p:cNvSpPr>
              <a:spLocks noChangeAspect="1"/>
            </p:cNvSpPr>
            <p:nvPr/>
          </p:nvSpPr>
          <p:spPr bwMode="auto">
            <a:xfrm>
              <a:off x="12823" y="9937"/>
              <a:ext cx="31" cy="31"/>
            </a:xfrm>
            <a:custGeom>
              <a:avLst/>
              <a:gdLst>
                <a:gd name="T0" fmla="*/ 0 w 31"/>
                <a:gd name="T1" fmla="*/ 0 h 31"/>
                <a:gd name="T2" fmla="*/ 15 w 31"/>
                <a:gd name="T3" fmla="*/ 31 h 31"/>
                <a:gd name="T4" fmla="*/ 31 w 31"/>
                <a:gd name="T5" fmla="*/ 15 h 31"/>
                <a:gd name="T6" fmla="*/ 0 w 31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15" y="31"/>
                  </a:lnTo>
                  <a:lnTo>
                    <a:pt x="31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88" name="Freeform 77"/>
            <p:cNvSpPr>
              <a:spLocks noChangeAspect="1"/>
            </p:cNvSpPr>
            <p:nvPr/>
          </p:nvSpPr>
          <p:spPr bwMode="auto">
            <a:xfrm>
              <a:off x="12798" y="9983"/>
              <a:ext cx="33" cy="25"/>
            </a:xfrm>
            <a:custGeom>
              <a:avLst/>
              <a:gdLst>
                <a:gd name="T0" fmla="*/ 0 w 33"/>
                <a:gd name="T1" fmla="*/ 12 h 25"/>
                <a:gd name="T2" fmla="*/ 33 w 33"/>
                <a:gd name="T3" fmla="*/ 25 h 25"/>
                <a:gd name="T4" fmla="*/ 33 w 33"/>
                <a:gd name="T5" fmla="*/ 0 h 25"/>
                <a:gd name="T6" fmla="*/ 0 w 33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25">
                  <a:moveTo>
                    <a:pt x="0" y="12"/>
                  </a:moveTo>
                  <a:lnTo>
                    <a:pt x="33" y="25"/>
                  </a:lnTo>
                  <a:lnTo>
                    <a:pt x="33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89" name="Freeform 78"/>
            <p:cNvSpPr>
              <a:spLocks noChangeAspect="1"/>
            </p:cNvSpPr>
            <p:nvPr/>
          </p:nvSpPr>
          <p:spPr bwMode="auto">
            <a:xfrm>
              <a:off x="12823" y="10023"/>
              <a:ext cx="31" cy="31"/>
            </a:xfrm>
            <a:custGeom>
              <a:avLst/>
              <a:gdLst>
                <a:gd name="T0" fmla="*/ 0 w 31"/>
                <a:gd name="T1" fmla="*/ 31 h 31"/>
                <a:gd name="T2" fmla="*/ 31 w 31"/>
                <a:gd name="T3" fmla="*/ 16 h 31"/>
                <a:gd name="T4" fmla="*/ 15 w 31"/>
                <a:gd name="T5" fmla="*/ 0 h 31"/>
                <a:gd name="T6" fmla="*/ 0 w 31"/>
                <a:gd name="T7" fmla="*/ 31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31">
                  <a:moveTo>
                    <a:pt x="0" y="31"/>
                  </a:moveTo>
                  <a:lnTo>
                    <a:pt x="31" y="16"/>
                  </a:lnTo>
                  <a:lnTo>
                    <a:pt x="15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90" name="Freeform 79"/>
            <p:cNvSpPr>
              <a:spLocks noChangeAspect="1"/>
            </p:cNvSpPr>
            <p:nvPr/>
          </p:nvSpPr>
          <p:spPr bwMode="auto">
            <a:xfrm>
              <a:off x="12869" y="10046"/>
              <a:ext cx="25" cy="33"/>
            </a:xfrm>
            <a:custGeom>
              <a:avLst/>
              <a:gdLst>
                <a:gd name="T0" fmla="*/ 13 w 25"/>
                <a:gd name="T1" fmla="*/ 33 h 33"/>
                <a:gd name="T2" fmla="*/ 25 w 25"/>
                <a:gd name="T3" fmla="*/ 0 h 33"/>
                <a:gd name="T4" fmla="*/ 0 w 25"/>
                <a:gd name="T5" fmla="*/ 0 h 33"/>
                <a:gd name="T6" fmla="*/ 13 w 25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33">
                  <a:moveTo>
                    <a:pt x="1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91" name="Freeform 80"/>
            <p:cNvSpPr>
              <a:spLocks noChangeAspect="1"/>
            </p:cNvSpPr>
            <p:nvPr/>
          </p:nvSpPr>
          <p:spPr bwMode="auto">
            <a:xfrm>
              <a:off x="12909" y="10023"/>
              <a:ext cx="31" cy="31"/>
            </a:xfrm>
            <a:custGeom>
              <a:avLst/>
              <a:gdLst>
                <a:gd name="T0" fmla="*/ 31 w 31"/>
                <a:gd name="T1" fmla="*/ 31 h 31"/>
                <a:gd name="T2" fmla="*/ 17 w 31"/>
                <a:gd name="T3" fmla="*/ 0 h 31"/>
                <a:gd name="T4" fmla="*/ 0 w 31"/>
                <a:gd name="T5" fmla="*/ 16 h 31"/>
                <a:gd name="T6" fmla="*/ 31 w 31"/>
                <a:gd name="T7" fmla="*/ 31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31">
                  <a:moveTo>
                    <a:pt x="31" y="31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92" name="Freeform 81"/>
            <p:cNvSpPr>
              <a:spLocks noChangeAspect="1"/>
            </p:cNvSpPr>
            <p:nvPr/>
          </p:nvSpPr>
          <p:spPr bwMode="auto">
            <a:xfrm>
              <a:off x="12840" y="9954"/>
              <a:ext cx="84" cy="83"/>
            </a:xfrm>
            <a:custGeom>
              <a:avLst/>
              <a:gdLst>
                <a:gd name="T0" fmla="*/ 42 w 84"/>
                <a:gd name="T1" fmla="*/ 0 h 83"/>
                <a:gd name="T2" fmla="*/ 25 w 84"/>
                <a:gd name="T3" fmla="*/ 4 h 83"/>
                <a:gd name="T4" fmla="*/ 12 w 84"/>
                <a:gd name="T5" fmla="*/ 12 h 83"/>
                <a:gd name="T6" fmla="*/ 4 w 84"/>
                <a:gd name="T7" fmla="*/ 25 h 83"/>
                <a:gd name="T8" fmla="*/ 0 w 84"/>
                <a:gd name="T9" fmla="*/ 41 h 83"/>
                <a:gd name="T10" fmla="*/ 4 w 84"/>
                <a:gd name="T11" fmla="*/ 58 h 83"/>
                <a:gd name="T12" fmla="*/ 12 w 84"/>
                <a:gd name="T13" fmla="*/ 71 h 83"/>
                <a:gd name="T14" fmla="*/ 25 w 84"/>
                <a:gd name="T15" fmla="*/ 79 h 83"/>
                <a:gd name="T16" fmla="*/ 42 w 84"/>
                <a:gd name="T17" fmla="*/ 83 h 83"/>
                <a:gd name="T18" fmla="*/ 58 w 84"/>
                <a:gd name="T19" fmla="*/ 79 h 83"/>
                <a:gd name="T20" fmla="*/ 71 w 84"/>
                <a:gd name="T21" fmla="*/ 71 h 83"/>
                <a:gd name="T22" fmla="*/ 79 w 84"/>
                <a:gd name="T23" fmla="*/ 58 h 83"/>
                <a:gd name="T24" fmla="*/ 84 w 84"/>
                <a:gd name="T25" fmla="*/ 41 h 83"/>
                <a:gd name="T26" fmla="*/ 79 w 84"/>
                <a:gd name="T27" fmla="*/ 25 h 83"/>
                <a:gd name="T28" fmla="*/ 71 w 84"/>
                <a:gd name="T29" fmla="*/ 12 h 83"/>
                <a:gd name="T30" fmla="*/ 58 w 84"/>
                <a:gd name="T31" fmla="*/ 4 h 83"/>
                <a:gd name="T32" fmla="*/ 42 w 84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4" h="83">
                  <a:moveTo>
                    <a:pt x="42" y="0"/>
                  </a:moveTo>
                  <a:lnTo>
                    <a:pt x="25" y="4"/>
                  </a:lnTo>
                  <a:lnTo>
                    <a:pt x="12" y="12"/>
                  </a:lnTo>
                  <a:lnTo>
                    <a:pt x="4" y="25"/>
                  </a:lnTo>
                  <a:lnTo>
                    <a:pt x="0" y="41"/>
                  </a:lnTo>
                  <a:lnTo>
                    <a:pt x="4" y="58"/>
                  </a:lnTo>
                  <a:lnTo>
                    <a:pt x="12" y="71"/>
                  </a:lnTo>
                  <a:lnTo>
                    <a:pt x="25" y="79"/>
                  </a:lnTo>
                  <a:lnTo>
                    <a:pt x="42" y="83"/>
                  </a:lnTo>
                  <a:lnTo>
                    <a:pt x="58" y="79"/>
                  </a:lnTo>
                  <a:lnTo>
                    <a:pt x="71" y="71"/>
                  </a:lnTo>
                  <a:lnTo>
                    <a:pt x="79" y="58"/>
                  </a:lnTo>
                  <a:lnTo>
                    <a:pt x="84" y="41"/>
                  </a:lnTo>
                  <a:lnTo>
                    <a:pt x="79" y="25"/>
                  </a:lnTo>
                  <a:lnTo>
                    <a:pt x="71" y="12"/>
                  </a:lnTo>
                  <a:lnTo>
                    <a:pt x="58" y="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7077" name="Rectangle 82"/>
          <p:cNvSpPr>
            <a:spLocks noChangeAspect="1" noChangeArrowheads="1"/>
          </p:cNvSpPr>
          <p:nvPr/>
        </p:nvSpPr>
        <p:spPr bwMode="auto">
          <a:xfrm>
            <a:off x="7267575" y="5327650"/>
            <a:ext cx="7651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78" name="Rectangle 83"/>
          <p:cNvSpPr>
            <a:spLocks noChangeAspect="1" noChangeArrowheads="1"/>
          </p:cNvSpPr>
          <p:nvPr/>
        </p:nvSpPr>
        <p:spPr bwMode="auto">
          <a:xfrm>
            <a:off x="7340600" y="5233988"/>
            <a:ext cx="873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i="0">
                <a:solidFill>
                  <a:srgbClr val="000000"/>
                </a:solidFill>
              </a:rPr>
              <a:t> amostra</a:t>
            </a:r>
            <a:endParaRPr lang="pt-BR" altLang="en-US" sz="2800" i="0">
              <a:solidFill>
                <a:srgbClr val="000000"/>
              </a:solidFill>
            </a:endParaRPr>
          </a:p>
        </p:txBody>
      </p:sp>
      <p:sp>
        <p:nvSpPr>
          <p:cNvPr id="87079" name="Rectangle 84"/>
          <p:cNvSpPr>
            <a:spLocks noChangeAspect="1" noChangeArrowheads="1"/>
          </p:cNvSpPr>
          <p:nvPr/>
        </p:nvSpPr>
        <p:spPr bwMode="auto">
          <a:xfrm>
            <a:off x="7269163" y="5637213"/>
            <a:ext cx="658812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7080" name="Rectangle 85"/>
          <p:cNvSpPr>
            <a:spLocks noChangeAspect="1" noChangeArrowheads="1"/>
          </p:cNvSpPr>
          <p:nvPr/>
        </p:nvSpPr>
        <p:spPr bwMode="auto">
          <a:xfrm>
            <a:off x="6881813" y="3760788"/>
            <a:ext cx="633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i="0">
                <a:solidFill>
                  <a:srgbClr val="000000"/>
                </a:solidFill>
              </a:rPr>
              <a:t> voxel</a:t>
            </a:r>
            <a:endParaRPr lang="pt-BR" altLang="en-US" i="0">
              <a:solidFill>
                <a:srgbClr val="000000"/>
              </a:solidFill>
            </a:endParaRPr>
          </a:p>
        </p:txBody>
      </p:sp>
      <p:sp>
        <p:nvSpPr>
          <p:cNvPr id="87081" name="Line 86"/>
          <p:cNvSpPr>
            <a:spLocks noChangeShapeType="1"/>
          </p:cNvSpPr>
          <p:nvPr/>
        </p:nvSpPr>
        <p:spPr bwMode="auto">
          <a:xfrm flipH="1">
            <a:off x="5949950" y="4362450"/>
            <a:ext cx="1911350" cy="749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2" name="Freeform 87"/>
          <p:cNvSpPr>
            <a:spLocks/>
          </p:cNvSpPr>
          <p:nvPr/>
        </p:nvSpPr>
        <p:spPr bwMode="auto">
          <a:xfrm>
            <a:off x="2003425" y="4664075"/>
            <a:ext cx="876300" cy="1311275"/>
          </a:xfrm>
          <a:custGeom>
            <a:avLst/>
            <a:gdLst>
              <a:gd name="T0" fmla="*/ 2147483647 w 621"/>
              <a:gd name="T1" fmla="*/ 0 h 826"/>
              <a:gd name="T2" fmla="*/ 2147483647 w 621"/>
              <a:gd name="T3" fmla="*/ 2147483647 h 826"/>
              <a:gd name="T4" fmla="*/ 2147483647 w 621"/>
              <a:gd name="T5" fmla="*/ 2147483647 h 82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21" h="826">
                <a:moveTo>
                  <a:pt x="115" y="0"/>
                </a:moveTo>
                <a:cubicBezTo>
                  <a:pt x="57" y="142"/>
                  <a:pt x="0" y="284"/>
                  <a:pt x="84" y="421"/>
                </a:cubicBezTo>
                <a:cubicBezTo>
                  <a:pt x="168" y="558"/>
                  <a:pt x="394" y="692"/>
                  <a:pt x="621" y="826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83" name="Freeform 88"/>
          <p:cNvSpPr>
            <a:spLocks/>
          </p:cNvSpPr>
          <p:nvPr/>
        </p:nvSpPr>
        <p:spPr bwMode="auto">
          <a:xfrm>
            <a:off x="5091113" y="3562350"/>
            <a:ext cx="414337" cy="1522413"/>
          </a:xfrm>
          <a:custGeom>
            <a:avLst/>
            <a:gdLst>
              <a:gd name="T0" fmla="*/ 0 w 293"/>
              <a:gd name="T1" fmla="*/ 0 h 959"/>
              <a:gd name="T2" fmla="*/ 2147483647 w 293"/>
              <a:gd name="T3" fmla="*/ 2147483647 h 959"/>
              <a:gd name="T4" fmla="*/ 2147483647 w 293"/>
              <a:gd name="T5" fmla="*/ 2147483647 h 95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3" h="959">
                <a:moveTo>
                  <a:pt x="0" y="0"/>
                </a:moveTo>
                <a:cubicBezTo>
                  <a:pt x="125" y="134"/>
                  <a:pt x="251" y="269"/>
                  <a:pt x="272" y="429"/>
                </a:cubicBezTo>
                <a:cubicBezTo>
                  <a:pt x="293" y="589"/>
                  <a:pt x="208" y="774"/>
                  <a:pt x="124" y="959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472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87312" rIns="87312"/>
          <a:lstStyle/>
          <a:p>
            <a:pPr defTabSz="868363">
              <a:lnSpc>
                <a:spcPct val="90000"/>
              </a:lnSpc>
              <a:defRPr/>
            </a:pPr>
            <a:r>
              <a:rPr lang="en-US"/>
              <a:t>Iluminação de um voxel</a:t>
            </a:r>
          </a:p>
        </p:txBody>
      </p:sp>
      <p:graphicFrame>
        <p:nvGraphicFramePr>
          <p:cNvPr id="82948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5791200" y="3100388"/>
          <a:ext cx="243205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9" name="Equation" r:id="rId4" imgW="787058" imgH="203112" progId="Equation.3">
                  <p:embed/>
                </p:oleObj>
              </mc:Choice>
              <mc:Fallback>
                <p:oleObj name="Equation" r:id="rId4" imgW="787058" imgH="203112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3100388"/>
                        <a:ext cx="2432050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" y="2108200"/>
            <a:ext cx="4713288" cy="402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035418"/>
              </p:ext>
            </p:extLst>
          </p:nvPr>
        </p:nvGraphicFramePr>
        <p:xfrm>
          <a:off x="3862543" y="1475485"/>
          <a:ext cx="5029200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0" name="Equation" r:id="rId7" imgW="1676160" imgH="279360" progId="Equation.3">
                  <p:embed/>
                </p:oleObj>
              </mc:Choice>
              <mc:Fallback>
                <p:oleObj name="Equation" r:id="rId7" imgW="1676160" imgH="279360" progId="Equation.3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2543" y="1475485"/>
                        <a:ext cx="5029200" cy="83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005278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2087563" y="6207125"/>
            <a:ext cx="14430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t-BR" altLang="en-US" i="0">
                <a:solidFill>
                  <a:srgbClr val="547AAC"/>
                </a:solidFill>
                <a:latin typeface="Arial Black" pitchFamily="34" charset="0"/>
              </a:rPr>
              <a:t>1</a:t>
            </a:r>
            <a:r>
              <a:rPr lang="pt-BR" altLang="en-US" i="0" baseline="30000">
                <a:solidFill>
                  <a:srgbClr val="547AAC"/>
                </a:solidFill>
                <a:latin typeface="Arial Black" pitchFamily="34" charset="0"/>
              </a:rPr>
              <a:t>a</a:t>
            </a:r>
            <a:r>
              <a:rPr lang="pt-BR" altLang="en-US" i="0">
                <a:solidFill>
                  <a:srgbClr val="547AAC"/>
                </a:solidFill>
                <a:latin typeface="Arial Black" pitchFamily="34" charset="0"/>
              </a:rPr>
              <a:t> ordem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pPr eaLnBrk="1" hangingPunct="1">
              <a:defRPr/>
            </a:pPr>
            <a:r>
              <a:rPr lang="pt-BR"/>
              <a:t>Estimativa do vetor normal</a:t>
            </a:r>
          </a:p>
        </p:txBody>
      </p:sp>
      <p:graphicFrame>
        <p:nvGraphicFramePr>
          <p:cNvPr id="83972" name="Object 4"/>
          <p:cNvGraphicFramePr>
            <a:graphicFrameLocks noChangeAspect="1"/>
          </p:cNvGraphicFramePr>
          <p:nvPr/>
        </p:nvGraphicFramePr>
        <p:xfrm>
          <a:off x="1738313" y="2568575"/>
          <a:ext cx="5776912" cy="153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7" name="Equação" r:id="rId4" imgW="3340100" imgH="787400" progId="Equation.3">
                  <p:embed/>
                </p:oleObj>
              </mc:Choice>
              <mc:Fallback>
                <p:oleObj name="Equação" r:id="rId4" imgW="3340100" imgH="787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8313" y="2568575"/>
                        <a:ext cx="5776912" cy="1531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3" name="Object 5"/>
          <p:cNvGraphicFramePr>
            <a:graphicFrameLocks noChangeAspect="1"/>
          </p:cNvGraphicFramePr>
          <p:nvPr/>
        </p:nvGraphicFramePr>
        <p:xfrm>
          <a:off x="3716338" y="1647825"/>
          <a:ext cx="1731962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8" name="Equação" r:id="rId6" imgW="1015559" imgH="444307" progId="Equation.3">
                  <p:embed/>
                </p:oleObj>
              </mc:Choice>
              <mc:Fallback>
                <p:oleObj name="Equação" r:id="rId6" imgW="1015559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1647825"/>
                        <a:ext cx="1731962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5622925" y="6230938"/>
            <a:ext cx="1444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pt-BR" altLang="en-US" i="0">
                <a:solidFill>
                  <a:srgbClr val="547AAC"/>
                </a:solidFill>
                <a:latin typeface="Arial Black" pitchFamily="34" charset="0"/>
              </a:rPr>
              <a:t>2</a:t>
            </a:r>
            <a:r>
              <a:rPr lang="pt-BR" altLang="en-US" i="0" baseline="30000">
                <a:solidFill>
                  <a:srgbClr val="547AAC"/>
                </a:solidFill>
                <a:latin typeface="Arial Black" pitchFamily="34" charset="0"/>
              </a:rPr>
              <a:t>a</a:t>
            </a:r>
            <a:r>
              <a:rPr lang="pt-BR" altLang="en-US" i="0">
                <a:solidFill>
                  <a:srgbClr val="547AAC"/>
                </a:solidFill>
                <a:latin typeface="Arial Black" pitchFamily="34" charset="0"/>
              </a:rPr>
              <a:t> ordem</a:t>
            </a:r>
          </a:p>
        </p:txBody>
      </p:sp>
      <p:graphicFrame>
        <p:nvGraphicFramePr>
          <p:cNvPr id="83975" name="Object 8"/>
          <p:cNvGraphicFramePr>
            <a:graphicFrameLocks noChangeAspect="1"/>
          </p:cNvGraphicFramePr>
          <p:nvPr/>
        </p:nvGraphicFramePr>
        <p:xfrm>
          <a:off x="5627688" y="4368800"/>
          <a:ext cx="1439862" cy="172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9" name="Documento" r:id="rId8" imgW="1620774" imgH="1723644" progId="Word.Document.8">
                  <p:embed/>
                </p:oleObj>
              </mc:Choice>
              <mc:Fallback>
                <p:oleObj name="Documento" r:id="rId8" imgW="1620774" imgH="1723644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27688" y="4368800"/>
                        <a:ext cx="1439862" cy="172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folHlink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3976" name="Group 89"/>
          <p:cNvGrpSpPr>
            <a:grpSpLocks/>
          </p:cNvGrpSpPr>
          <p:nvPr/>
        </p:nvGrpSpPr>
        <p:grpSpPr bwMode="auto">
          <a:xfrm>
            <a:off x="2117725" y="4362450"/>
            <a:ext cx="1536700" cy="1647825"/>
            <a:chOff x="1697" y="2672"/>
            <a:chExt cx="1089" cy="1038"/>
          </a:xfrm>
        </p:grpSpPr>
        <p:grpSp>
          <p:nvGrpSpPr>
            <p:cNvPr id="83978" name="Group 81"/>
            <p:cNvGrpSpPr>
              <a:grpSpLocks/>
            </p:cNvGrpSpPr>
            <p:nvPr/>
          </p:nvGrpSpPr>
          <p:grpSpPr bwMode="auto">
            <a:xfrm>
              <a:off x="1697" y="2672"/>
              <a:ext cx="1089" cy="1038"/>
              <a:chOff x="1697" y="2672"/>
              <a:chExt cx="1089" cy="1038"/>
            </a:xfrm>
          </p:grpSpPr>
          <p:grpSp>
            <p:nvGrpSpPr>
              <p:cNvPr id="83986" name="Group 45"/>
              <p:cNvGrpSpPr>
                <a:grpSpLocks/>
              </p:cNvGrpSpPr>
              <p:nvPr/>
            </p:nvGrpSpPr>
            <p:grpSpPr bwMode="auto">
              <a:xfrm>
                <a:off x="1697" y="3069"/>
                <a:ext cx="1089" cy="641"/>
                <a:chOff x="1697" y="3069"/>
                <a:chExt cx="1089" cy="641"/>
              </a:xfrm>
            </p:grpSpPr>
            <p:grpSp>
              <p:nvGrpSpPr>
                <p:cNvPr id="84022" name="Group 27"/>
                <p:cNvGrpSpPr>
                  <a:grpSpLocks/>
                </p:cNvGrpSpPr>
                <p:nvPr/>
              </p:nvGrpSpPr>
              <p:grpSpPr bwMode="auto">
                <a:xfrm>
                  <a:off x="1831" y="3069"/>
                  <a:ext cx="955" cy="518"/>
                  <a:chOff x="1831" y="3069"/>
                  <a:chExt cx="955" cy="518"/>
                </a:xfrm>
              </p:grpSpPr>
              <p:grpSp>
                <p:nvGrpSpPr>
                  <p:cNvPr id="84040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1831" y="3069"/>
                    <a:ext cx="543" cy="518"/>
                    <a:chOff x="1831" y="3069"/>
                    <a:chExt cx="543" cy="518"/>
                  </a:xfrm>
                </p:grpSpPr>
                <p:grpSp>
                  <p:nvGrpSpPr>
                    <p:cNvPr id="84049" name="Group 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31" y="3072"/>
                      <a:ext cx="541" cy="515"/>
                      <a:chOff x="1831" y="3072"/>
                      <a:chExt cx="541" cy="515"/>
                    </a:xfrm>
                  </p:grpSpPr>
                  <p:sp>
                    <p:nvSpPr>
                      <p:cNvPr id="84053" name="Freeform 1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31" y="3072"/>
                        <a:ext cx="541" cy="515"/>
                      </a:xfrm>
                      <a:custGeom>
                        <a:avLst/>
                        <a:gdLst>
                          <a:gd name="T0" fmla="*/ 135 w 541"/>
                          <a:gd name="T1" fmla="*/ 0 h 515"/>
                          <a:gd name="T2" fmla="*/ 0 w 541"/>
                          <a:gd name="T3" fmla="*/ 121 h 515"/>
                          <a:gd name="T4" fmla="*/ 0 w 541"/>
                          <a:gd name="T5" fmla="*/ 515 h 515"/>
                          <a:gd name="T6" fmla="*/ 408 w 541"/>
                          <a:gd name="T7" fmla="*/ 515 h 515"/>
                          <a:gd name="T8" fmla="*/ 541 w 541"/>
                          <a:gd name="T9" fmla="*/ 393 h 515"/>
                          <a:gd name="T10" fmla="*/ 541 w 541"/>
                          <a:gd name="T11" fmla="*/ 0 h 515"/>
                          <a:gd name="T12" fmla="*/ 135 w 541"/>
                          <a:gd name="T13" fmla="*/ 0 h 51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541" h="515">
                            <a:moveTo>
                              <a:pt x="135" y="0"/>
                            </a:moveTo>
                            <a:lnTo>
                              <a:pt x="0" y="121"/>
                            </a:lnTo>
                            <a:lnTo>
                              <a:pt x="0" y="515"/>
                            </a:lnTo>
                            <a:lnTo>
                              <a:pt x="408" y="515"/>
                            </a:lnTo>
                            <a:lnTo>
                              <a:pt x="541" y="393"/>
                            </a:lnTo>
                            <a:lnTo>
                              <a:pt x="541" y="0"/>
                            </a:lnTo>
                            <a:lnTo>
                              <a:pt x="135" y="0"/>
                            </a:lnTo>
                            <a:close/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54" name="Freeform 1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31" y="3072"/>
                        <a:ext cx="541" cy="121"/>
                      </a:xfrm>
                      <a:custGeom>
                        <a:avLst/>
                        <a:gdLst>
                          <a:gd name="T0" fmla="*/ 0 w 541"/>
                          <a:gd name="T1" fmla="*/ 121 h 121"/>
                          <a:gd name="T2" fmla="*/ 408 w 541"/>
                          <a:gd name="T3" fmla="*/ 121 h 121"/>
                          <a:gd name="T4" fmla="*/ 541 w 541"/>
                          <a:gd name="T5" fmla="*/ 0 h 121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541" h="121">
                            <a:moveTo>
                              <a:pt x="0" y="121"/>
                            </a:moveTo>
                            <a:lnTo>
                              <a:pt x="408" y="121"/>
                            </a:lnTo>
                            <a:lnTo>
                              <a:pt x="541" y="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55" name="Line 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39" y="3193"/>
                        <a:ext cx="1" cy="394"/>
                      </a:xfrm>
                      <a:prstGeom prst="line">
                        <a:avLst/>
                      </a:prstGeom>
                      <a:noFill/>
                      <a:ln w="1428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84050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64" y="3069"/>
                      <a:ext cx="1" cy="393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51" name="Line 1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64" y="3467"/>
                      <a:ext cx="410" cy="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52" name="Line 1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833" y="3465"/>
                      <a:ext cx="131" cy="120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84041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2242" y="3069"/>
                    <a:ext cx="544" cy="518"/>
                    <a:chOff x="2242" y="3069"/>
                    <a:chExt cx="544" cy="518"/>
                  </a:xfrm>
                </p:grpSpPr>
                <p:grpSp>
                  <p:nvGrpSpPr>
                    <p:cNvPr id="84042" name="Group 2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42" y="3072"/>
                      <a:ext cx="544" cy="515"/>
                      <a:chOff x="2242" y="3072"/>
                      <a:chExt cx="544" cy="515"/>
                    </a:xfrm>
                  </p:grpSpPr>
                  <p:sp>
                    <p:nvSpPr>
                      <p:cNvPr id="84046" name="Freeform 1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42" y="3072"/>
                        <a:ext cx="544" cy="515"/>
                      </a:xfrm>
                      <a:custGeom>
                        <a:avLst/>
                        <a:gdLst>
                          <a:gd name="T0" fmla="*/ 136 w 544"/>
                          <a:gd name="T1" fmla="*/ 0 h 515"/>
                          <a:gd name="T2" fmla="*/ 0 w 544"/>
                          <a:gd name="T3" fmla="*/ 121 h 515"/>
                          <a:gd name="T4" fmla="*/ 0 w 544"/>
                          <a:gd name="T5" fmla="*/ 515 h 515"/>
                          <a:gd name="T6" fmla="*/ 408 w 544"/>
                          <a:gd name="T7" fmla="*/ 515 h 515"/>
                          <a:gd name="T8" fmla="*/ 544 w 544"/>
                          <a:gd name="T9" fmla="*/ 393 h 515"/>
                          <a:gd name="T10" fmla="*/ 544 w 544"/>
                          <a:gd name="T11" fmla="*/ 0 h 515"/>
                          <a:gd name="T12" fmla="*/ 136 w 544"/>
                          <a:gd name="T13" fmla="*/ 0 h 51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544" h="515">
                            <a:moveTo>
                              <a:pt x="136" y="0"/>
                            </a:moveTo>
                            <a:lnTo>
                              <a:pt x="0" y="121"/>
                            </a:lnTo>
                            <a:lnTo>
                              <a:pt x="0" y="515"/>
                            </a:lnTo>
                            <a:lnTo>
                              <a:pt x="408" y="515"/>
                            </a:lnTo>
                            <a:lnTo>
                              <a:pt x="544" y="393"/>
                            </a:lnTo>
                            <a:lnTo>
                              <a:pt x="544" y="0"/>
                            </a:lnTo>
                            <a:lnTo>
                              <a:pt x="136" y="0"/>
                            </a:lnTo>
                            <a:close/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47" name="Freeform 2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42" y="3072"/>
                        <a:ext cx="544" cy="121"/>
                      </a:xfrm>
                      <a:custGeom>
                        <a:avLst/>
                        <a:gdLst>
                          <a:gd name="T0" fmla="*/ 0 w 544"/>
                          <a:gd name="T1" fmla="*/ 121 h 121"/>
                          <a:gd name="T2" fmla="*/ 408 w 544"/>
                          <a:gd name="T3" fmla="*/ 121 h 121"/>
                          <a:gd name="T4" fmla="*/ 544 w 544"/>
                          <a:gd name="T5" fmla="*/ 0 h 121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544" h="121">
                            <a:moveTo>
                              <a:pt x="0" y="121"/>
                            </a:moveTo>
                            <a:lnTo>
                              <a:pt x="408" y="121"/>
                            </a:lnTo>
                            <a:lnTo>
                              <a:pt x="544" y="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48" name="Line 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50" y="3193"/>
                        <a:ext cx="1" cy="394"/>
                      </a:xfrm>
                      <a:prstGeom prst="line">
                        <a:avLst/>
                      </a:prstGeom>
                      <a:noFill/>
                      <a:ln w="1428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84043" name="Line 2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78" y="3069"/>
                      <a:ext cx="1" cy="393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44" name="Line 2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378" y="3467"/>
                      <a:ext cx="408" cy="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45" name="Line 2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44" y="3465"/>
                      <a:ext cx="134" cy="120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84023" name="Group 44"/>
                <p:cNvGrpSpPr>
                  <a:grpSpLocks/>
                </p:cNvGrpSpPr>
                <p:nvPr/>
              </p:nvGrpSpPr>
              <p:grpSpPr bwMode="auto">
                <a:xfrm>
                  <a:off x="1697" y="3190"/>
                  <a:ext cx="957" cy="520"/>
                  <a:chOff x="1697" y="3190"/>
                  <a:chExt cx="957" cy="520"/>
                </a:xfrm>
              </p:grpSpPr>
              <p:grpSp>
                <p:nvGrpSpPr>
                  <p:cNvPr id="84024" name="Group 35"/>
                  <p:cNvGrpSpPr>
                    <a:grpSpLocks/>
                  </p:cNvGrpSpPr>
                  <p:nvPr/>
                </p:nvGrpSpPr>
                <p:grpSpPr bwMode="auto">
                  <a:xfrm>
                    <a:off x="1697" y="3190"/>
                    <a:ext cx="544" cy="520"/>
                    <a:chOff x="1697" y="3190"/>
                    <a:chExt cx="544" cy="520"/>
                  </a:xfrm>
                </p:grpSpPr>
                <p:grpSp>
                  <p:nvGrpSpPr>
                    <p:cNvPr id="84033" name="Group 3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97" y="3193"/>
                      <a:ext cx="544" cy="517"/>
                      <a:chOff x="1697" y="3193"/>
                      <a:chExt cx="544" cy="517"/>
                    </a:xfrm>
                  </p:grpSpPr>
                  <p:sp>
                    <p:nvSpPr>
                      <p:cNvPr id="84037" name="Freeform 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97" y="3193"/>
                        <a:ext cx="544" cy="517"/>
                      </a:xfrm>
                      <a:custGeom>
                        <a:avLst/>
                        <a:gdLst>
                          <a:gd name="T0" fmla="*/ 136 w 544"/>
                          <a:gd name="T1" fmla="*/ 0 h 517"/>
                          <a:gd name="T2" fmla="*/ 0 w 544"/>
                          <a:gd name="T3" fmla="*/ 124 h 517"/>
                          <a:gd name="T4" fmla="*/ 0 w 544"/>
                          <a:gd name="T5" fmla="*/ 517 h 517"/>
                          <a:gd name="T6" fmla="*/ 408 w 544"/>
                          <a:gd name="T7" fmla="*/ 517 h 517"/>
                          <a:gd name="T8" fmla="*/ 544 w 544"/>
                          <a:gd name="T9" fmla="*/ 395 h 517"/>
                          <a:gd name="T10" fmla="*/ 544 w 544"/>
                          <a:gd name="T11" fmla="*/ 0 h 517"/>
                          <a:gd name="T12" fmla="*/ 136 w 544"/>
                          <a:gd name="T13" fmla="*/ 0 h 51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544" h="517">
                            <a:moveTo>
                              <a:pt x="136" y="0"/>
                            </a:moveTo>
                            <a:lnTo>
                              <a:pt x="0" y="124"/>
                            </a:lnTo>
                            <a:lnTo>
                              <a:pt x="0" y="517"/>
                            </a:lnTo>
                            <a:lnTo>
                              <a:pt x="408" y="517"/>
                            </a:lnTo>
                            <a:lnTo>
                              <a:pt x="544" y="395"/>
                            </a:lnTo>
                            <a:lnTo>
                              <a:pt x="544" y="0"/>
                            </a:lnTo>
                            <a:lnTo>
                              <a:pt x="136" y="0"/>
                            </a:lnTo>
                            <a:close/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38" name="Freeform 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97" y="3193"/>
                        <a:ext cx="544" cy="124"/>
                      </a:xfrm>
                      <a:custGeom>
                        <a:avLst/>
                        <a:gdLst>
                          <a:gd name="T0" fmla="*/ 0 w 544"/>
                          <a:gd name="T1" fmla="*/ 124 h 124"/>
                          <a:gd name="T2" fmla="*/ 408 w 544"/>
                          <a:gd name="T3" fmla="*/ 124 h 124"/>
                          <a:gd name="T4" fmla="*/ 544 w 544"/>
                          <a:gd name="T5" fmla="*/ 0 h 124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544" h="124">
                            <a:moveTo>
                              <a:pt x="0" y="124"/>
                            </a:moveTo>
                            <a:lnTo>
                              <a:pt x="408" y="124"/>
                            </a:lnTo>
                            <a:lnTo>
                              <a:pt x="544" y="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39" name="Line 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05" y="3317"/>
                        <a:ext cx="1" cy="393"/>
                      </a:xfrm>
                      <a:prstGeom prst="line">
                        <a:avLst/>
                      </a:prstGeom>
                      <a:noFill/>
                      <a:ln w="1428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84034" name="Line 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33" y="3190"/>
                      <a:ext cx="1" cy="395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35" name="Line 3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833" y="3592"/>
                      <a:ext cx="408" cy="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36" name="Line 3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697" y="3588"/>
                      <a:ext cx="136" cy="122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84025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2110" y="3190"/>
                    <a:ext cx="544" cy="520"/>
                    <a:chOff x="2110" y="3190"/>
                    <a:chExt cx="544" cy="520"/>
                  </a:xfrm>
                </p:grpSpPr>
                <p:grpSp>
                  <p:nvGrpSpPr>
                    <p:cNvPr id="84026" name="Group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10" y="3193"/>
                      <a:ext cx="542" cy="517"/>
                      <a:chOff x="2110" y="3193"/>
                      <a:chExt cx="542" cy="517"/>
                    </a:xfrm>
                  </p:grpSpPr>
                  <p:sp>
                    <p:nvSpPr>
                      <p:cNvPr id="84030" name="Freeform 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10" y="3193"/>
                        <a:ext cx="542" cy="517"/>
                      </a:xfrm>
                      <a:custGeom>
                        <a:avLst/>
                        <a:gdLst>
                          <a:gd name="T0" fmla="*/ 134 w 542"/>
                          <a:gd name="T1" fmla="*/ 0 h 517"/>
                          <a:gd name="T2" fmla="*/ 0 w 542"/>
                          <a:gd name="T3" fmla="*/ 124 h 517"/>
                          <a:gd name="T4" fmla="*/ 0 w 542"/>
                          <a:gd name="T5" fmla="*/ 517 h 517"/>
                          <a:gd name="T6" fmla="*/ 407 w 542"/>
                          <a:gd name="T7" fmla="*/ 517 h 517"/>
                          <a:gd name="T8" fmla="*/ 542 w 542"/>
                          <a:gd name="T9" fmla="*/ 395 h 517"/>
                          <a:gd name="T10" fmla="*/ 542 w 542"/>
                          <a:gd name="T11" fmla="*/ 0 h 517"/>
                          <a:gd name="T12" fmla="*/ 134 w 542"/>
                          <a:gd name="T13" fmla="*/ 0 h 517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542" h="517">
                            <a:moveTo>
                              <a:pt x="134" y="0"/>
                            </a:moveTo>
                            <a:lnTo>
                              <a:pt x="0" y="124"/>
                            </a:lnTo>
                            <a:lnTo>
                              <a:pt x="0" y="517"/>
                            </a:lnTo>
                            <a:lnTo>
                              <a:pt x="407" y="517"/>
                            </a:lnTo>
                            <a:lnTo>
                              <a:pt x="542" y="395"/>
                            </a:lnTo>
                            <a:lnTo>
                              <a:pt x="542" y="0"/>
                            </a:lnTo>
                            <a:lnTo>
                              <a:pt x="134" y="0"/>
                            </a:lnTo>
                            <a:close/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31" name="Freeform 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10" y="3193"/>
                        <a:ext cx="542" cy="124"/>
                      </a:xfrm>
                      <a:custGeom>
                        <a:avLst/>
                        <a:gdLst>
                          <a:gd name="T0" fmla="*/ 0 w 542"/>
                          <a:gd name="T1" fmla="*/ 124 h 124"/>
                          <a:gd name="T2" fmla="*/ 407 w 542"/>
                          <a:gd name="T3" fmla="*/ 124 h 124"/>
                          <a:gd name="T4" fmla="*/ 542 w 542"/>
                          <a:gd name="T5" fmla="*/ 0 h 124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542" h="124">
                            <a:moveTo>
                              <a:pt x="0" y="124"/>
                            </a:moveTo>
                            <a:lnTo>
                              <a:pt x="407" y="124"/>
                            </a:lnTo>
                            <a:lnTo>
                              <a:pt x="542" y="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32" name="Line 3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517" y="3317"/>
                        <a:ext cx="1" cy="393"/>
                      </a:xfrm>
                      <a:prstGeom prst="line">
                        <a:avLst/>
                      </a:prstGeom>
                      <a:noFill/>
                      <a:ln w="1428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84027" name="Line 4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4" y="3190"/>
                      <a:ext cx="1" cy="395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28" name="Line 4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44" y="3592"/>
                      <a:ext cx="410" cy="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29" name="Line 4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110" y="3588"/>
                      <a:ext cx="134" cy="122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83987" name="Group 80"/>
              <p:cNvGrpSpPr>
                <a:grpSpLocks/>
              </p:cNvGrpSpPr>
              <p:nvPr/>
            </p:nvGrpSpPr>
            <p:grpSpPr bwMode="auto">
              <a:xfrm>
                <a:off x="1697" y="2672"/>
                <a:ext cx="1089" cy="643"/>
                <a:chOff x="1697" y="2672"/>
                <a:chExt cx="1089" cy="643"/>
              </a:xfrm>
            </p:grpSpPr>
            <p:grpSp>
              <p:nvGrpSpPr>
                <p:cNvPr id="83988" name="Group 62"/>
                <p:cNvGrpSpPr>
                  <a:grpSpLocks/>
                </p:cNvGrpSpPr>
                <p:nvPr/>
              </p:nvGrpSpPr>
              <p:grpSpPr bwMode="auto">
                <a:xfrm>
                  <a:off x="1831" y="2672"/>
                  <a:ext cx="955" cy="520"/>
                  <a:chOff x="1831" y="2672"/>
                  <a:chExt cx="955" cy="520"/>
                </a:xfrm>
              </p:grpSpPr>
              <p:grpSp>
                <p:nvGrpSpPr>
                  <p:cNvPr id="84006" name="Group 53"/>
                  <p:cNvGrpSpPr>
                    <a:grpSpLocks/>
                  </p:cNvGrpSpPr>
                  <p:nvPr/>
                </p:nvGrpSpPr>
                <p:grpSpPr bwMode="auto">
                  <a:xfrm>
                    <a:off x="1831" y="2672"/>
                    <a:ext cx="543" cy="520"/>
                    <a:chOff x="1831" y="2672"/>
                    <a:chExt cx="543" cy="520"/>
                  </a:xfrm>
                </p:grpSpPr>
                <p:grpSp>
                  <p:nvGrpSpPr>
                    <p:cNvPr id="84015" name="Group 4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831" y="2677"/>
                      <a:ext cx="541" cy="515"/>
                      <a:chOff x="1831" y="2677"/>
                      <a:chExt cx="541" cy="515"/>
                    </a:xfrm>
                  </p:grpSpPr>
                  <p:sp>
                    <p:nvSpPr>
                      <p:cNvPr id="84019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31" y="2677"/>
                        <a:ext cx="541" cy="515"/>
                      </a:xfrm>
                      <a:custGeom>
                        <a:avLst/>
                        <a:gdLst>
                          <a:gd name="T0" fmla="*/ 135 w 541"/>
                          <a:gd name="T1" fmla="*/ 0 h 515"/>
                          <a:gd name="T2" fmla="*/ 0 w 541"/>
                          <a:gd name="T3" fmla="*/ 122 h 515"/>
                          <a:gd name="T4" fmla="*/ 0 w 541"/>
                          <a:gd name="T5" fmla="*/ 515 h 515"/>
                          <a:gd name="T6" fmla="*/ 408 w 541"/>
                          <a:gd name="T7" fmla="*/ 515 h 515"/>
                          <a:gd name="T8" fmla="*/ 541 w 541"/>
                          <a:gd name="T9" fmla="*/ 393 h 515"/>
                          <a:gd name="T10" fmla="*/ 541 w 541"/>
                          <a:gd name="T11" fmla="*/ 0 h 515"/>
                          <a:gd name="T12" fmla="*/ 135 w 541"/>
                          <a:gd name="T13" fmla="*/ 0 h 51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541" h="515">
                            <a:moveTo>
                              <a:pt x="135" y="0"/>
                            </a:moveTo>
                            <a:lnTo>
                              <a:pt x="0" y="122"/>
                            </a:lnTo>
                            <a:lnTo>
                              <a:pt x="0" y="515"/>
                            </a:lnTo>
                            <a:lnTo>
                              <a:pt x="408" y="515"/>
                            </a:lnTo>
                            <a:lnTo>
                              <a:pt x="541" y="393"/>
                            </a:lnTo>
                            <a:lnTo>
                              <a:pt x="541" y="0"/>
                            </a:lnTo>
                            <a:lnTo>
                              <a:pt x="135" y="0"/>
                            </a:lnTo>
                            <a:close/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20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831" y="2677"/>
                        <a:ext cx="541" cy="122"/>
                      </a:xfrm>
                      <a:custGeom>
                        <a:avLst/>
                        <a:gdLst>
                          <a:gd name="T0" fmla="*/ 0 w 541"/>
                          <a:gd name="T1" fmla="*/ 122 h 122"/>
                          <a:gd name="T2" fmla="*/ 408 w 541"/>
                          <a:gd name="T3" fmla="*/ 122 h 122"/>
                          <a:gd name="T4" fmla="*/ 541 w 541"/>
                          <a:gd name="T5" fmla="*/ 0 h 122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541" h="122">
                            <a:moveTo>
                              <a:pt x="0" y="122"/>
                            </a:moveTo>
                            <a:lnTo>
                              <a:pt x="408" y="122"/>
                            </a:lnTo>
                            <a:lnTo>
                              <a:pt x="541" y="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21" name="Line 4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239" y="2799"/>
                        <a:ext cx="1" cy="393"/>
                      </a:xfrm>
                      <a:prstGeom prst="line">
                        <a:avLst/>
                      </a:prstGeom>
                      <a:noFill/>
                      <a:ln w="1428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84016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64" y="2672"/>
                      <a:ext cx="1" cy="395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17" name="Line 5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64" y="3073"/>
                      <a:ext cx="410" cy="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18" name="Line 5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833" y="3070"/>
                      <a:ext cx="131" cy="119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84007" name="Group 61"/>
                  <p:cNvGrpSpPr>
                    <a:grpSpLocks/>
                  </p:cNvGrpSpPr>
                  <p:nvPr/>
                </p:nvGrpSpPr>
                <p:grpSpPr bwMode="auto">
                  <a:xfrm>
                    <a:off x="2242" y="2672"/>
                    <a:ext cx="544" cy="520"/>
                    <a:chOff x="2242" y="2672"/>
                    <a:chExt cx="544" cy="520"/>
                  </a:xfrm>
                </p:grpSpPr>
                <p:grpSp>
                  <p:nvGrpSpPr>
                    <p:cNvPr id="84008" name="Group 5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242" y="2677"/>
                      <a:ext cx="544" cy="515"/>
                      <a:chOff x="2242" y="2677"/>
                      <a:chExt cx="544" cy="515"/>
                    </a:xfrm>
                  </p:grpSpPr>
                  <p:sp>
                    <p:nvSpPr>
                      <p:cNvPr id="84012" name="Freeform 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42" y="2677"/>
                        <a:ext cx="544" cy="515"/>
                      </a:xfrm>
                      <a:custGeom>
                        <a:avLst/>
                        <a:gdLst>
                          <a:gd name="T0" fmla="*/ 136 w 544"/>
                          <a:gd name="T1" fmla="*/ 0 h 515"/>
                          <a:gd name="T2" fmla="*/ 0 w 544"/>
                          <a:gd name="T3" fmla="*/ 122 h 515"/>
                          <a:gd name="T4" fmla="*/ 0 w 544"/>
                          <a:gd name="T5" fmla="*/ 515 h 515"/>
                          <a:gd name="T6" fmla="*/ 408 w 544"/>
                          <a:gd name="T7" fmla="*/ 515 h 515"/>
                          <a:gd name="T8" fmla="*/ 544 w 544"/>
                          <a:gd name="T9" fmla="*/ 393 h 515"/>
                          <a:gd name="T10" fmla="*/ 544 w 544"/>
                          <a:gd name="T11" fmla="*/ 0 h 515"/>
                          <a:gd name="T12" fmla="*/ 136 w 544"/>
                          <a:gd name="T13" fmla="*/ 0 h 51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544" h="515">
                            <a:moveTo>
                              <a:pt x="136" y="0"/>
                            </a:moveTo>
                            <a:lnTo>
                              <a:pt x="0" y="122"/>
                            </a:lnTo>
                            <a:lnTo>
                              <a:pt x="0" y="515"/>
                            </a:lnTo>
                            <a:lnTo>
                              <a:pt x="408" y="515"/>
                            </a:lnTo>
                            <a:lnTo>
                              <a:pt x="544" y="393"/>
                            </a:lnTo>
                            <a:lnTo>
                              <a:pt x="544" y="0"/>
                            </a:lnTo>
                            <a:lnTo>
                              <a:pt x="136" y="0"/>
                            </a:lnTo>
                            <a:close/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13" name="Freeform 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242" y="2677"/>
                        <a:ext cx="544" cy="122"/>
                      </a:xfrm>
                      <a:custGeom>
                        <a:avLst/>
                        <a:gdLst>
                          <a:gd name="T0" fmla="*/ 0 w 544"/>
                          <a:gd name="T1" fmla="*/ 122 h 122"/>
                          <a:gd name="T2" fmla="*/ 408 w 544"/>
                          <a:gd name="T3" fmla="*/ 122 h 122"/>
                          <a:gd name="T4" fmla="*/ 544 w 544"/>
                          <a:gd name="T5" fmla="*/ 0 h 122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544" h="122">
                            <a:moveTo>
                              <a:pt x="0" y="122"/>
                            </a:moveTo>
                            <a:lnTo>
                              <a:pt x="408" y="122"/>
                            </a:lnTo>
                            <a:lnTo>
                              <a:pt x="544" y="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14" name="Line 5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650" y="2799"/>
                        <a:ext cx="1" cy="393"/>
                      </a:xfrm>
                      <a:prstGeom prst="line">
                        <a:avLst/>
                      </a:prstGeom>
                      <a:noFill/>
                      <a:ln w="1428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84009" name="Line 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78" y="2672"/>
                      <a:ext cx="1" cy="395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10" name="Line 5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378" y="3073"/>
                      <a:ext cx="408" cy="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11" name="Line 60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44" y="3070"/>
                      <a:ext cx="134" cy="119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83989" name="Group 79"/>
                <p:cNvGrpSpPr>
                  <a:grpSpLocks/>
                </p:cNvGrpSpPr>
                <p:nvPr/>
              </p:nvGrpSpPr>
              <p:grpSpPr bwMode="auto">
                <a:xfrm>
                  <a:off x="1697" y="2795"/>
                  <a:ext cx="957" cy="520"/>
                  <a:chOff x="1697" y="2795"/>
                  <a:chExt cx="957" cy="520"/>
                </a:xfrm>
              </p:grpSpPr>
              <p:grpSp>
                <p:nvGrpSpPr>
                  <p:cNvPr id="83990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1697" y="2795"/>
                    <a:ext cx="544" cy="520"/>
                    <a:chOff x="1697" y="2795"/>
                    <a:chExt cx="544" cy="520"/>
                  </a:xfrm>
                </p:grpSpPr>
                <p:grpSp>
                  <p:nvGrpSpPr>
                    <p:cNvPr id="83999" name="Group 6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697" y="2800"/>
                      <a:ext cx="544" cy="515"/>
                      <a:chOff x="1697" y="2800"/>
                      <a:chExt cx="544" cy="515"/>
                    </a:xfrm>
                  </p:grpSpPr>
                  <p:sp>
                    <p:nvSpPr>
                      <p:cNvPr id="84003" name="Freeform 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97" y="2800"/>
                        <a:ext cx="544" cy="515"/>
                      </a:xfrm>
                      <a:custGeom>
                        <a:avLst/>
                        <a:gdLst>
                          <a:gd name="T0" fmla="*/ 136 w 544"/>
                          <a:gd name="T1" fmla="*/ 0 h 515"/>
                          <a:gd name="T2" fmla="*/ 0 w 544"/>
                          <a:gd name="T3" fmla="*/ 122 h 515"/>
                          <a:gd name="T4" fmla="*/ 0 w 544"/>
                          <a:gd name="T5" fmla="*/ 515 h 515"/>
                          <a:gd name="T6" fmla="*/ 408 w 544"/>
                          <a:gd name="T7" fmla="*/ 515 h 515"/>
                          <a:gd name="T8" fmla="*/ 544 w 544"/>
                          <a:gd name="T9" fmla="*/ 392 h 515"/>
                          <a:gd name="T10" fmla="*/ 544 w 544"/>
                          <a:gd name="T11" fmla="*/ 0 h 515"/>
                          <a:gd name="T12" fmla="*/ 136 w 544"/>
                          <a:gd name="T13" fmla="*/ 0 h 51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544" h="515">
                            <a:moveTo>
                              <a:pt x="136" y="0"/>
                            </a:moveTo>
                            <a:lnTo>
                              <a:pt x="0" y="122"/>
                            </a:lnTo>
                            <a:lnTo>
                              <a:pt x="0" y="515"/>
                            </a:lnTo>
                            <a:lnTo>
                              <a:pt x="408" y="515"/>
                            </a:lnTo>
                            <a:lnTo>
                              <a:pt x="544" y="392"/>
                            </a:lnTo>
                            <a:lnTo>
                              <a:pt x="544" y="0"/>
                            </a:lnTo>
                            <a:lnTo>
                              <a:pt x="136" y="0"/>
                            </a:lnTo>
                            <a:close/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04" name="Freeform 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1697" y="2800"/>
                        <a:ext cx="544" cy="122"/>
                      </a:xfrm>
                      <a:custGeom>
                        <a:avLst/>
                        <a:gdLst>
                          <a:gd name="T0" fmla="*/ 0 w 544"/>
                          <a:gd name="T1" fmla="*/ 122 h 122"/>
                          <a:gd name="T2" fmla="*/ 408 w 544"/>
                          <a:gd name="T3" fmla="*/ 122 h 122"/>
                          <a:gd name="T4" fmla="*/ 544 w 544"/>
                          <a:gd name="T5" fmla="*/ 0 h 122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544" h="122">
                            <a:moveTo>
                              <a:pt x="0" y="122"/>
                            </a:moveTo>
                            <a:lnTo>
                              <a:pt x="408" y="122"/>
                            </a:lnTo>
                            <a:lnTo>
                              <a:pt x="544" y="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4005" name="Line 6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05" y="2922"/>
                        <a:ext cx="1" cy="393"/>
                      </a:xfrm>
                      <a:prstGeom prst="line">
                        <a:avLst/>
                      </a:prstGeom>
                      <a:noFill/>
                      <a:ln w="1428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84000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833" y="2795"/>
                      <a:ext cx="1" cy="394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01" name="Line 6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833" y="3198"/>
                      <a:ext cx="408" cy="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4002" name="Line 6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697" y="3193"/>
                      <a:ext cx="136" cy="120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83991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2110" y="2795"/>
                    <a:ext cx="544" cy="520"/>
                    <a:chOff x="2110" y="2795"/>
                    <a:chExt cx="544" cy="520"/>
                  </a:xfrm>
                </p:grpSpPr>
                <p:grpSp>
                  <p:nvGrpSpPr>
                    <p:cNvPr id="83992" name="Group 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110" y="2800"/>
                      <a:ext cx="542" cy="515"/>
                      <a:chOff x="2110" y="2800"/>
                      <a:chExt cx="542" cy="515"/>
                    </a:xfrm>
                  </p:grpSpPr>
                  <p:sp>
                    <p:nvSpPr>
                      <p:cNvPr id="83996" name="Freeform 7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10" y="2800"/>
                        <a:ext cx="542" cy="515"/>
                      </a:xfrm>
                      <a:custGeom>
                        <a:avLst/>
                        <a:gdLst>
                          <a:gd name="T0" fmla="*/ 134 w 542"/>
                          <a:gd name="T1" fmla="*/ 0 h 515"/>
                          <a:gd name="T2" fmla="*/ 0 w 542"/>
                          <a:gd name="T3" fmla="*/ 122 h 515"/>
                          <a:gd name="T4" fmla="*/ 0 w 542"/>
                          <a:gd name="T5" fmla="*/ 515 h 515"/>
                          <a:gd name="T6" fmla="*/ 407 w 542"/>
                          <a:gd name="T7" fmla="*/ 515 h 515"/>
                          <a:gd name="T8" fmla="*/ 542 w 542"/>
                          <a:gd name="T9" fmla="*/ 392 h 515"/>
                          <a:gd name="T10" fmla="*/ 542 w 542"/>
                          <a:gd name="T11" fmla="*/ 0 h 515"/>
                          <a:gd name="T12" fmla="*/ 134 w 542"/>
                          <a:gd name="T13" fmla="*/ 0 h 515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542" h="515">
                            <a:moveTo>
                              <a:pt x="134" y="0"/>
                            </a:moveTo>
                            <a:lnTo>
                              <a:pt x="0" y="122"/>
                            </a:lnTo>
                            <a:lnTo>
                              <a:pt x="0" y="515"/>
                            </a:lnTo>
                            <a:lnTo>
                              <a:pt x="407" y="515"/>
                            </a:lnTo>
                            <a:lnTo>
                              <a:pt x="542" y="392"/>
                            </a:lnTo>
                            <a:lnTo>
                              <a:pt x="542" y="0"/>
                            </a:lnTo>
                            <a:lnTo>
                              <a:pt x="134" y="0"/>
                            </a:lnTo>
                            <a:close/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3997" name="Freeform 7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2110" y="2800"/>
                        <a:ext cx="542" cy="122"/>
                      </a:xfrm>
                      <a:custGeom>
                        <a:avLst/>
                        <a:gdLst>
                          <a:gd name="T0" fmla="*/ 0 w 542"/>
                          <a:gd name="T1" fmla="*/ 122 h 122"/>
                          <a:gd name="T2" fmla="*/ 407 w 542"/>
                          <a:gd name="T3" fmla="*/ 122 h 122"/>
                          <a:gd name="T4" fmla="*/ 542 w 542"/>
                          <a:gd name="T5" fmla="*/ 0 h 122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542" h="122">
                            <a:moveTo>
                              <a:pt x="0" y="122"/>
                            </a:moveTo>
                            <a:lnTo>
                              <a:pt x="407" y="122"/>
                            </a:lnTo>
                            <a:lnTo>
                              <a:pt x="542" y="0"/>
                            </a:lnTo>
                          </a:path>
                        </a:pathLst>
                      </a:custGeom>
                      <a:noFill/>
                      <a:ln w="14288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83998" name="Line 7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517" y="2922"/>
                        <a:ext cx="1" cy="393"/>
                      </a:xfrm>
                      <a:prstGeom prst="line">
                        <a:avLst/>
                      </a:prstGeom>
                      <a:noFill/>
                      <a:ln w="14288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83993" name="Line 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244" y="2795"/>
                      <a:ext cx="1" cy="394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3994" name="Line 7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244" y="3198"/>
                      <a:ext cx="410" cy="1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83995" name="Line 7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110" y="3193"/>
                      <a:ext cx="134" cy="120"/>
                    </a:xfrm>
                    <a:prstGeom prst="line">
                      <a:avLst/>
                    </a:prstGeom>
                    <a:noFill/>
                    <a:ln w="14288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83979" name="Oval 82"/>
            <p:cNvSpPr>
              <a:spLocks noChangeArrowheads="1"/>
            </p:cNvSpPr>
            <p:nvPr/>
          </p:nvSpPr>
          <p:spPr bwMode="auto">
            <a:xfrm>
              <a:off x="2217" y="2781"/>
              <a:ext cx="54" cy="48"/>
            </a:xfrm>
            <a:prstGeom prst="ellipse">
              <a:avLst/>
            </a:pr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3980" name="Oval 83"/>
            <p:cNvSpPr>
              <a:spLocks noChangeArrowheads="1"/>
            </p:cNvSpPr>
            <p:nvPr/>
          </p:nvSpPr>
          <p:spPr bwMode="auto">
            <a:xfrm>
              <a:off x="2221" y="3563"/>
              <a:ext cx="52" cy="48"/>
            </a:xfrm>
            <a:prstGeom prst="ellipse">
              <a:avLst/>
            </a:pr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3981" name="Oval 84"/>
            <p:cNvSpPr>
              <a:spLocks noChangeArrowheads="1"/>
            </p:cNvSpPr>
            <p:nvPr/>
          </p:nvSpPr>
          <p:spPr bwMode="auto">
            <a:xfrm>
              <a:off x="2078" y="3294"/>
              <a:ext cx="52" cy="48"/>
            </a:xfrm>
            <a:prstGeom prst="ellipse">
              <a:avLst/>
            </a:pr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3982" name="Oval 85"/>
            <p:cNvSpPr>
              <a:spLocks noChangeArrowheads="1"/>
            </p:cNvSpPr>
            <p:nvPr/>
          </p:nvSpPr>
          <p:spPr bwMode="auto">
            <a:xfrm>
              <a:off x="2351" y="3051"/>
              <a:ext cx="52" cy="48"/>
            </a:xfrm>
            <a:prstGeom prst="ellipse">
              <a:avLst/>
            </a:pr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3983" name="Oval 86"/>
            <p:cNvSpPr>
              <a:spLocks noChangeArrowheads="1"/>
            </p:cNvSpPr>
            <p:nvPr/>
          </p:nvSpPr>
          <p:spPr bwMode="auto">
            <a:xfrm>
              <a:off x="2624" y="3176"/>
              <a:ext cx="51" cy="46"/>
            </a:xfrm>
            <a:prstGeom prst="ellipse">
              <a:avLst/>
            </a:pr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3984" name="Oval 87"/>
            <p:cNvSpPr>
              <a:spLocks noChangeArrowheads="1"/>
            </p:cNvSpPr>
            <p:nvPr/>
          </p:nvSpPr>
          <p:spPr bwMode="auto">
            <a:xfrm>
              <a:off x="1806" y="3173"/>
              <a:ext cx="51" cy="44"/>
            </a:xfrm>
            <a:prstGeom prst="ellipse">
              <a:avLst/>
            </a:prstGeom>
            <a:solidFill>
              <a:srgbClr val="00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3985" name="Oval 88"/>
            <p:cNvSpPr>
              <a:spLocks noChangeArrowheads="1"/>
            </p:cNvSpPr>
            <p:nvPr/>
          </p:nvSpPr>
          <p:spPr bwMode="auto">
            <a:xfrm>
              <a:off x="2214" y="3171"/>
              <a:ext cx="51" cy="48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</p:grpSp>
      <p:sp>
        <p:nvSpPr>
          <p:cNvPr id="83977" name="Rectangle 90"/>
          <p:cNvSpPr>
            <a:spLocks noChangeArrowheads="1"/>
          </p:cNvSpPr>
          <p:nvPr/>
        </p:nvSpPr>
        <p:spPr bwMode="auto">
          <a:xfrm>
            <a:off x="3941763" y="5783263"/>
            <a:ext cx="381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altLang="en-US" sz="1200" i="0">
                <a:solidFill>
                  <a:srgbClr val="000000"/>
                </a:solidFill>
              </a:rPr>
              <a:t> </a:t>
            </a:r>
            <a:endParaRPr lang="pt-BR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4117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9000"/>
              </a:lnSpc>
              <a:defRPr/>
            </a:pPr>
            <a:r>
              <a:rPr lang="en-US"/>
              <a:t>Influência de um Voxel</a:t>
            </a:r>
          </a:p>
        </p:txBody>
      </p:sp>
      <p:grpSp>
        <p:nvGrpSpPr>
          <p:cNvPr id="84995" name="Group 3"/>
          <p:cNvGrpSpPr>
            <a:grpSpLocks/>
          </p:cNvGrpSpPr>
          <p:nvPr/>
        </p:nvGrpSpPr>
        <p:grpSpPr bwMode="auto">
          <a:xfrm>
            <a:off x="2619375" y="3508375"/>
            <a:ext cx="1052513" cy="1157288"/>
            <a:chOff x="1856" y="2210"/>
            <a:chExt cx="746" cy="729"/>
          </a:xfrm>
        </p:grpSpPr>
        <p:sp>
          <p:nvSpPr>
            <p:cNvPr id="85011" name="Rectangle 4"/>
            <p:cNvSpPr>
              <a:spLocks noChangeArrowheads="1"/>
            </p:cNvSpPr>
            <p:nvPr/>
          </p:nvSpPr>
          <p:spPr bwMode="auto">
            <a:xfrm>
              <a:off x="1860" y="2453"/>
              <a:ext cx="480" cy="48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5012" name="Rectangle 5"/>
            <p:cNvSpPr>
              <a:spLocks noChangeArrowheads="1"/>
            </p:cNvSpPr>
            <p:nvPr/>
          </p:nvSpPr>
          <p:spPr bwMode="auto">
            <a:xfrm>
              <a:off x="2122" y="2213"/>
              <a:ext cx="480" cy="48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5013" name="Line 6"/>
            <p:cNvSpPr>
              <a:spLocks noChangeShapeType="1"/>
            </p:cNvSpPr>
            <p:nvPr/>
          </p:nvSpPr>
          <p:spPr bwMode="auto">
            <a:xfrm flipV="1">
              <a:off x="1857" y="2210"/>
              <a:ext cx="25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4" name="Line 7"/>
            <p:cNvSpPr>
              <a:spLocks noChangeShapeType="1"/>
            </p:cNvSpPr>
            <p:nvPr/>
          </p:nvSpPr>
          <p:spPr bwMode="auto">
            <a:xfrm flipV="1">
              <a:off x="2344" y="2210"/>
              <a:ext cx="25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5" name="Line 8"/>
            <p:cNvSpPr>
              <a:spLocks noChangeShapeType="1"/>
            </p:cNvSpPr>
            <p:nvPr/>
          </p:nvSpPr>
          <p:spPr bwMode="auto">
            <a:xfrm flipV="1">
              <a:off x="2344" y="2699"/>
              <a:ext cx="25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6" name="Line 9"/>
            <p:cNvSpPr>
              <a:spLocks noChangeShapeType="1"/>
            </p:cNvSpPr>
            <p:nvPr/>
          </p:nvSpPr>
          <p:spPr bwMode="auto">
            <a:xfrm flipV="1">
              <a:off x="1856" y="2699"/>
              <a:ext cx="25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4996" name="Group 10"/>
          <p:cNvGrpSpPr>
            <a:grpSpLocks/>
          </p:cNvGrpSpPr>
          <p:nvPr/>
        </p:nvGrpSpPr>
        <p:grpSpPr bwMode="auto">
          <a:xfrm>
            <a:off x="4843463" y="3508375"/>
            <a:ext cx="1052512" cy="1157288"/>
            <a:chOff x="3432" y="2210"/>
            <a:chExt cx="746" cy="729"/>
          </a:xfrm>
        </p:grpSpPr>
        <p:sp>
          <p:nvSpPr>
            <p:cNvPr id="85005" name="Rectangle 11"/>
            <p:cNvSpPr>
              <a:spLocks noChangeArrowheads="1"/>
            </p:cNvSpPr>
            <p:nvPr/>
          </p:nvSpPr>
          <p:spPr bwMode="auto">
            <a:xfrm>
              <a:off x="3436" y="2453"/>
              <a:ext cx="480" cy="48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5006" name="Rectangle 12"/>
            <p:cNvSpPr>
              <a:spLocks noChangeArrowheads="1"/>
            </p:cNvSpPr>
            <p:nvPr/>
          </p:nvSpPr>
          <p:spPr bwMode="auto">
            <a:xfrm>
              <a:off x="3698" y="2213"/>
              <a:ext cx="480" cy="48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5007" name="Line 13"/>
            <p:cNvSpPr>
              <a:spLocks noChangeShapeType="1"/>
            </p:cNvSpPr>
            <p:nvPr/>
          </p:nvSpPr>
          <p:spPr bwMode="auto">
            <a:xfrm flipV="1">
              <a:off x="3433" y="2210"/>
              <a:ext cx="25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8" name="Line 14"/>
            <p:cNvSpPr>
              <a:spLocks noChangeShapeType="1"/>
            </p:cNvSpPr>
            <p:nvPr/>
          </p:nvSpPr>
          <p:spPr bwMode="auto">
            <a:xfrm flipV="1">
              <a:off x="3920" y="2210"/>
              <a:ext cx="25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09" name="Line 15"/>
            <p:cNvSpPr>
              <a:spLocks noChangeShapeType="1"/>
            </p:cNvSpPr>
            <p:nvPr/>
          </p:nvSpPr>
          <p:spPr bwMode="auto">
            <a:xfrm flipV="1">
              <a:off x="3920" y="2699"/>
              <a:ext cx="25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010" name="Line 16"/>
            <p:cNvSpPr>
              <a:spLocks noChangeShapeType="1"/>
            </p:cNvSpPr>
            <p:nvPr/>
          </p:nvSpPr>
          <p:spPr bwMode="auto">
            <a:xfrm flipV="1">
              <a:off x="3432" y="2699"/>
              <a:ext cx="25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4997" name="Line 17"/>
          <p:cNvSpPr>
            <a:spLocks noChangeShapeType="1"/>
          </p:cNvSpPr>
          <p:nvPr/>
        </p:nvSpPr>
        <p:spPr bwMode="auto">
          <a:xfrm>
            <a:off x="847725" y="4067175"/>
            <a:ext cx="12271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Rectangle 18"/>
          <p:cNvSpPr>
            <a:spLocks noChangeArrowheads="1"/>
          </p:cNvSpPr>
          <p:nvPr/>
        </p:nvSpPr>
        <p:spPr bwMode="auto">
          <a:xfrm>
            <a:off x="1049338" y="2517775"/>
            <a:ext cx="1084262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r =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0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g =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0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b =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0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a = 0</a:t>
            </a:r>
          </a:p>
        </p:txBody>
      </p:sp>
      <p:sp>
        <p:nvSpPr>
          <p:cNvPr id="84999" name="Rectangle 19"/>
          <p:cNvSpPr>
            <a:spLocks noChangeArrowheads="1"/>
          </p:cNvSpPr>
          <p:nvPr/>
        </p:nvSpPr>
        <p:spPr bwMode="auto">
          <a:xfrm>
            <a:off x="3041650" y="2108200"/>
            <a:ext cx="61595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r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0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g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0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b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0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0</a:t>
            </a:r>
          </a:p>
        </p:txBody>
      </p:sp>
      <p:sp>
        <p:nvSpPr>
          <p:cNvPr id="85000" name="Rectangle 20"/>
          <p:cNvSpPr>
            <a:spLocks noChangeArrowheads="1"/>
          </p:cNvSpPr>
          <p:nvPr/>
        </p:nvSpPr>
        <p:spPr bwMode="auto">
          <a:xfrm>
            <a:off x="3389313" y="4826000"/>
            <a:ext cx="1646237" cy="1323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000000"/>
                </a:solidFill>
                <a:latin typeface="Arial" pitchFamily="34" charset="0"/>
              </a:rPr>
              <a:t>r = </a:t>
            </a:r>
            <a:r>
              <a:rPr lang="en-US" altLang="en-US" b="1" dirty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altLang="en-US" b="1" baseline="-25000" dirty="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 dirty="0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altLang="en-US" b="1" dirty="0">
                <a:solidFill>
                  <a:srgbClr val="000000"/>
                </a:solidFill>
                <a:latin typeface="Arial" pitchFamily="34" charset="0"/>
              </a:rPr>
              <a:t>r</a:t>
            </a:r>
            <a:r>
              <a:rPr lang="en-US" altLang="en-US" b="1" baseline="-25000" dirty="0">
                <a:solidFill>
                  <a:srgbClr val="000000"/>
                </a:solidFill>
                <a:latin typeface="Arial" pitchFamily="34" charset="0"/>
              </a:rPr>
              <a:t>0</a:t>
            </a:r>
            <a:endParaRPr lang="en-US" altLang="en-US" b="1" dirty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 dirty="0">
                <a:solidFill>
                  <a:srgbClr val="000000"/>
                </a:solidFill>
                <a:latin typeface="Arial" pitchFamily="34" charset="0"/>
              </a:rPr>
              <a:t>g = </a:t>
            </a:r>
            <a:r>
              <a:rPr lang="en-US" altLang="en-US" b="1" dirty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altLang="en-US" b="1" baseline="-25000" dirty="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 dirty="0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altLang="en-US" b="1" dirty="0">
                <a:solidFill>
                  <a:srgbClr val="000000"/>
                </a:solidFill>
                <a:latin typeface="Arial" pitchFamily="34" charset="0"/>
              </a:rPr>
              <a:t>g</a:t>
            </a:r>
            <a:r>
              <a:rPr lang="en-US" altLang="en-US" b="1" baseline="-25000" dirty="0">
                <a:solidFill>
                  <a:srgbClr val="000000"/>
                </a:solidFill>
                <a:latin typeface="Arial" pitchFamily="34" charset="0"/>
              </a:rPr>
              <a:t>0</a:t>
            </a:r>
            <a:r>
              <a:rPr lang="en-US" altLang="en-US" b="1" dirty="0">
                <a:solidFill>
                  <a:srgbClr val="000000"/>
                </a:solidFill>
                <a:latin typeface="Symbol" pitchFamily="18" charset="2"/>
              </a:rPr>
              <a:t> </a:t>
            </a:r>
            <a:endParaRPr lang="en-US" altLang="en-US" b="1" dirty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 dirty="0">
                <a:solidFill>
                  <a:srgbClr val="000000"/>
                </a:solidFill>
                <a:latin typeface="Arial" pitchFamily="34" charset="0"/>
              </a:rPr>
              <a:t>b = </a:t>
            </a:r>
            <a:r>
              <a:rPr lang="en-US" altLang="en-US" b="1" dirty="0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altLang="en-US" b="1" baseline="-25000" dirty="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 dirty="0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altLang="en-US" b="1" dirty="0">
                <a:solidFill>
                  <a:srgbClr val="000000"/>
                </a:solidFill>
                <a:latin typeface="Arial" pitchFamily="34" charset="0"/>
              </a:rPr>
              <a:t>b</a:t>
            </a:r>
            <a:r>
              <a:rPr lang="en-US" altLang="en-US" b="1" baseline="-25000" dirty="0">
                <a:solidFill>
                  <a:srgbClr val="000000"/>
                </a:solidFill>
                <a:latin typeface="Arial" pitchFamily="34" charset="0"/>
              </a:rPr>
              <a:t>0</a:t>
            </a:r>
            <a:r>
              <a:rPr lang="en-US" altLang="en-US" b="1" dirty="0">
                <a:solidFill>
                  <a:srgbClr val="000000"/>
                </a:solidFill>
                <a:latin typeface="Symbol" pitchFamily="18" charset="2"/>
              </a:rPr>
              <a:t> </a:t>
            </a:r>
            <a:endParaRPr lang="en-US" altLang="en-US" b="1" dirty="0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 dirty="0">
                <a:solidFill>
                  <a:srgbClr val="000000"/>
                </a:solidFill>
                <a:latin typeface="Symbol" pitchFamily="18" charset="2"/>
              </a:rPr>
              <a:t>a = a</a:t>
            </a:r>
            <a:r>
              <a:rPr lang="en-US" altLang="en-US" b="1" baseline="-25000" dirty="0">
                <a:solidFill>
                  <a:srgbClr val="000000"/>
                </a:solidFill>
                <a:latin typeface="Symbol" pitchFamily="18" charset="2"/>
              </a:rPr>
              <a:t>0 </a:t>
            </a:r>
          </a:p>
        </p:txBody>
      </p:sp>
      <p:sp>
        <p:nvSpPr>
          <p:cNvPr id="85001" name="Line 21"/>
          <p:cNvSpPr>
            <a:spLocks noChangeShapeType="1"/>
          </p:cNvSpPr>
          <p:nvPr/>
        </p:nvSpPr>
        <p:spPr bwMode="auto">
          <a:xfrm>
            <a:off x="3811588" y="4067175"/>
            <a:ext cx="9207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002" name="Rectangle 22"/>
          <p:cNvSpPr>
            <a:spLocks noChangeArrowheads="1"/>
          </p:cNvSpPr>
          <p:nvPr/>
        </p:nvSpPr>
        <p:spPr bwMode="auto">
          <a:xfrm>
            <a:off x="5210175" y="2108200"/>
            <a:ext cx="614363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r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1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g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1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b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1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1</a:t>
            </a:r>
          </a:p>
        </p:txBody>
      </p:sp>
      <p:sp>
        <p:nvSpPr>
          <p:cNvPr id="85003" name="Rectangle 23"/>
          <p:cNvSpPr>
            <a:spLocks noChangeArrowheads="1"/>
          </p:cNvSpPr>
          <p:nvPr/>
        </p:nvSpPr>
        <p:spPr bwMode="auto">
          <a:xfrm>
            <a:off x="5726113" y="4586288"/>
            <a:ext cx="3048000" cy="1323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r =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r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0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(1-a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) 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1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r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1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 </a:t>
            </a: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g =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g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0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(1-a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) 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1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g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1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 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b =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b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0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(1-a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) 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1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 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b</a:t>
            </a:r>
            <a:r>
              <a:rPr lang="en-US" altLang="en-US" b="1" baseline="-25000">
                <a:solidFill>
                  <a:srgbClr val="000000"/>
                </a:solidFill>
                <a:latin typeface="Arial" pitchFamily="34" charset="0"/>
              </a:rPr>
              <a:t>1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 </a:t>
            </a:r>
            <a:endParaRPr lang="en-US" altLang="en-US" b="1">
              <a:solidFill>
                <a:srgbClr val="000000"/>
              </a:solidFill>
              <a:latin typeface="Arial" pitchFamily="34" charset="0"/>
            </a:endParaRPr>
          </a:p>
          <a:p>
            <a:pPr eaLnBrk="1" hangingPunct="1"/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a = 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0  </a:t>
            </a:r>
            <a:r>
              <a:rPr lang="en-US" altLang="en-US" b="1">
                <a:solidFill>
                  <a:srgbClr val="000000"/>
                </a:solidFill>
                <a:latin typeface="Arial" pitchFamily="34" charset="0"/>
              </a:rPr>
              <a:t>+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(1-a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0 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) a</a:t>
            </a:r>
            <a:r>
              <a:rPr lang="en-US" altLang="en-US" b="1" baseline="-25000">
                <a:solidFill>
                  <a:srgbClr val="000000"/>
                </a:solidFill>
                <a:latin typeface="Symbol" pitchFamily="18" charset="2"/>
              </a:rPr>
              <a:t>1</a:t>
            </a:r>
            <a:r>
              <a:rPr lang="en-US" altLang="en-US" b="1">
                <a:solidFill>
                  <a:srgbClr val="000000"/>
                </a:solidFill>
                <a:latin typeface="Symbol" pitchFamily="18" charset="2"/>
              </a:rPr>
              <a:t> </a:t>
            </a:r>
          </a:p>
        </p:txBody>
      </p:sp>
      <p:sp>
        <p:nvSpPr>
          <p:cNvPr id="85004" name="Line 24"/>
          <p:cNvSpPr>
            <a:spLocks noChangeShapeType="1"/>
          </p:cNvSpPr>
          <p:nvPr/>
        </p:nvSpPr>
        <p:spPr bwMode="auto">
          <a:xfrm>
            <a:off x="6003925" y="4067175"/>
            <a:ext cx="922338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6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00" grpId="0" animBg="1"/>
      <p:bldP spid="85001" grpId="0" animBg="1"/>
      <p:bldP spid="85002" grpId="0"/>
      <p:bldP spid="85003" grpId="0" animBg="1"/>
      <p:bldP spid="85004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3863" y="381000"/>
            <a:ext cx="6365875" cy="825500"/>
          </a:xfrm>
        </p:spPr>
        <p:txBody>
          <a:bodyPr lIns="87312" tIns="46038" rIns="87312" bIns="46038" anchor="b"/>
          <a:lstStyle/>
          <a:p>
            <a:pPr defTabSz="868363">
              <a:lnSpc>
                <a:spcPct val="90000"/>
              </a:lnSpc>
              <a:defRPr/>
            </a:pPr>
            <a:r>
              <a:rPr lang="en-US"/>
              <a:t>Composição no raio</a:t>
            </a:r>
          </a:p>
        </p:txBody>
      </p:sp>
      <p:graphicFrame>
        <p:nvGraphicFramePr>
          <p:cNvPr id="86019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863600" y="3049588"/>
          <a:ext cx="446246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1" name="Equation" r:id="rId4" imgW="4462463" imgH="573088" progId="Equation.3">
                  <p:embed/>
                </p:oleObj>
              </mc:Choice>
              <mc:Fallback>
                <p:oleObj name="Equation" r:id="rId4" imgW="4462463" imgH="573088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600" y="3049588"/>
                        <a:ext cx="446246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0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873125" y="3822700"/>
          <a:ext cx="4770438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2" name="Equation" r:id="rId6" imgW="4770438" imgH="611188" progId="Equation.3">
                  <p:embed/>
                </p:oleObj>
              </mc:Choice>
              <mc:Fallback>
                <p:oleObj name="Equation" r:id="rId6" imgW="4770438" imgH="611188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3822700"/>
                        <a:ext cx="4770438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1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930275" y="4978400"/>
          <a:ext cx="2636838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83" name="Equation" r:id="rId8" imgW="2967038" imgH="523875" progId="Equation.3">
                  <p:embed/>
                </p:oleObj>
              </mc:Choice>
              <mc:Fallback>
                <p:oleObj name="Equation" r:id="rId8" imgW="2967038" imgH="523875" progId="Equation.3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4978400"/>
                        <a:ext cx="2636838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022" name="AutoShape 6"/>
          <p:cNvSpPr>
            <a:spLocks noChangeArrowheads="1"/>
          </p:cNvSpPr>
          <p:nvPr/>
        </p:nvSpPr>
        <p:spPr bwMode="auto">
          <a:xfrm>
            <a:off x="5995988" y="3787775"/>
            <a:ext cx="603250" cy="2008188"/>
          </a:xfrm>
          <a:prstGeom prst="cube">
            <a:avLst>
              <a:gd name="adj" fmla="val 2497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6023" name="Line 7"/>
          <p:cNvSpPr>
            <a:spLocks noChangeShapeType="1"/>
          </p:cNvSpPr>
          <p:nvPr/>
        </p:nvSpPr>
        <p:spPr bwMode="auto">
          <a:xfrm>
            <a:off x="6007100" y="5419725"/>
            <a:ext cx="4016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6027738" y="5065713"/>
            <a:ext cx="4016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5" name="Line 9"/>
          <p:cNvSpPr>
            <a:spLocks noChangeShapeType="1"/>
          </p:cNvSpPr>
          <p:nvPr/>
        </p:nvSpPr>
        <p:spPr bwMode="auto">
          <a:xfrm>
            <a:off x="6027738" y="4700588"/>
            <a:ext cx="4016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6" name="Line 10"/>
          <p:cNvSpPr>
            <a:spLocks noChangeShapeType="1"/>
          </p:cNvSpPr>
          <p:nvPr/>
        </p:nvSpPr>
        <p:spPr bwMode="auto">
          <a:xfrm>
            <a:off x="6027738" y="4333875"/>
            <a:ext cx="4016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7" name="Line 11"/>
          <p:cNvSpPr>
            <a:spLocks noChangeShapeType="1"/>
          </p:cNvSpPr>
          <p:nvPr/>
        </p:nvSpPr>
        <p:spPr bwMode="auto">
          <a:xfrm>
            <a:off x="6323013" y="3516313"/>
            <a:ext cx="0" cy="2905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8" name="Line 12"/>
          <p:cNvSpPr>
            <a:spLocks noChangeShapeType="1"/>
          </p:cNvSpPr>
          <p:nvPr/>
        </p:nvSpPr>
        <p:spPr bwMode="auto">
          <a:xfrm>
            <a:off x="6323013" y="5835650"/>
            <a:ext cx="0" cy="4746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9" name="AutoShape 13"/>
          <p:cNvSpPr>
            <a:spLocks noChangeArrowheads="1"/>
          </p:cNvSpPr>
          <p:nvPr/>
        </p:nvSpPr>
        <p:spPr bwMode="auto">
          <a:xfrm>
            <a:off x="7591425" y="4117975"/>
            <a:ext cx="1000125" cy="923925"/>
          </a:xfrm>
          <a:prstGeom prst="cube">
            <a:avLst>
              <a:gd name="adj" fmla="val 2497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6030" name="Rectangle 14"/>
          <p:cNvSpPr>
            <a:spLocks noChangeArrowheads="1"/>
          </p:cNvSpPr>
          <p:nvPr/>
        </p:nvSpPr>
        <p:spPr bwMode="auto">
          <a:xfrm>
            <a:off x="7870825" y="3289300"/>
            <a:ext cx="6794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900" b="1">
                <a:solidFill>
                  <a:srgbClr val="000000"/>
                </a:solidFill>
              </a:rPr>
              <a:t>C</a:t>
            </a:r>
            <a:r>
              <a:rPr lang="en-US" altLang="en-US" sz="2900" b="1" baseline="-25000">
                <a:solidFill>
                  <a:srgbClr val="000000"/>
                </a:solidFill>
              </a:rPr>
              <a:t>in</a:t>
            </a:r>
          </a:p>
        </p:txBody>
      </p:sp>
      <p:sp>
        <p:nvSpPr>
          <p:cNvPr id="86031" name="Rectangle 15"/>
          <p:cNvSpPr>
            <a:spLocks noChangeArrowheads="1"/>
          </p:cNvSpPr>
          <p:nvPr/>
        </p:nvSpPr>
        <p:spPr bwMode="auto">
          <a:xfrm>
            <a:off x="7808913" y="5426075"/>
            <a:ext cx="803275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900" b="1">
                <a:solidFill>
                  <a:srgbClr val="000000"/>
                </a:solidFill>
              </a:rPr>
              <a:t>C</a:t>
            </a:r>
            <a:r>
              <a:rPr lang="en-US" altLang="en-US" sz="2900" b="1" baseline="-25000">
                <a:solidFill>
                  <a:srgbClr val="000000"/>
                </a:solidFill>
              </a:rPr>
              <a:t>out</a:t>
            </a:r>
          </a:p>
        </p:txBody>
      </p:sp>
      <p:sp>
        <p:nvSpPr>
          <p:cNvPr id="86032" name="Rectangle 16"/>
          <p:cNvSpPr>
            <a:spLocks noChangeArrowheads="1"/>
          </p:cNvSpPr>
          <p:nvPr/>
        </p:nvSpPr>
        <p:spPr bwMode="auto">
          <a:xfrm>
            <a:off x="5961063" y="2913063"/>
            <a:ext cx="760412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>
            <a:lvl1pPr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1316038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1316038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900" b="1" i="0">
                <a:solidFill>
                  <a:srgbClr val="000000"/>
                </a:solidFill>
              </a:rPr>
              <a:t>ray</a:t>
            </a:r>
          </a:p>
        </p:txBody>
      </p:sp>
      <p:sp>
        <p:nvSpPr>
          <p:cNvPr id="86033" name="Line 17"/>
          <p:cNvSpPr>
            <a:spLocks noChangeShapeType="1"/>
          </p:cNvSpPr>
          <p:nvPr/>
        </p:nvSpPr>
        <p:spPr bwMode="auto">
          <a:xfrm>
            <a:off x="8061325" y="3848100"/>
            <a:ext cx="0" cy="3476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34" name="Line 18"/>
          <p:cNvSpPr>
            <a:spLocks noChangeShapeType="1"/>
          </p:cNvSpPr>
          <p:nvPr/>
        </p:nvSpPr>
        <p:spPr bwMode="auto">
          <a:xfrm flipH="1">
            <a:off x="8047038" y="5081588"/>
            <a:ext cx="30162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6035" name="Group 19"/>
          <p:cNvGrpSpPr>
            <a:grpSpLocks/>
          </p:cNvGrpSpPr>
          <p:nvPr/>
        </p:nvGrpSpPr>
        <p:grpSpPr bwMode="auto">
          <a:xfrm>
            <a:off x="6491288" y="4125913"/>
            <a:ext cx="111125" cy="1290637"/>
            <a:chOff x="4089" y="2599"/>
            <a:chExt cx="70" cy="813"/>
          </a:xfrm>
        </p:grpSpPr>
        <p:sp>
          <p:nvSpPr>
            <p:cNvPr id="86038" name="Line 20"/>
            <p:cNvSpPr>
              <a:spLocks noChangeShapeType="1"/>
            </p:cNvSpPr>
            <p:nvPr/>
          </p:nvSpPr>
          <p:spPr bwMode="auto">
            <a:xfrm flipV="1">
              <a:off x="4089" y="3283"/>
              <a:ext cx="70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39" name="Line 21"/>
            <p:cNvSpPr>
              <a:spLocks noChangeShapeType="1"/>
            </p:cNvSpPr>
            <p:nvPr/>
          </p:nvSpPr>
          <p:spPr bwMode="auto">
            <a:xfrm flipV="1">
              <a:off x="4089" y="3060"/>
              <a:ext cx="70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0" name="Line 22"/>
            <p:cNvSpPr>
              <a:spLocks noChangeShapeType="1"/>
            </p:cNvSpPr>
            <p:nvPr/>
          </p:nvSpPr>
          <p:spPr bwMode="auto">
            <a:xfrm flipV="1">
              <a:off x="4089" y="2828"/>
              <a:ext cx="70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41" name="Line 23"/>
            <p:cNvSpPr>
              <a:spLocks noChangeShapeType="1"/>
            </p:cNvSpPr>
            <p:nvPr/>
          </p:nvSpPr>
          <p:spPr bwMode="auto">
            <a:xfrm flipV="1">
              <a:off x="4089" y="2599"/>
              <a:ext cx="70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6036" name="Line 24"/>
          <p:cNvSpPr>
            <a:spLocks noChangeShapeType="1"/>
          </p:cNvSpPr>
          <p:nvPr/>
        </p:nvSpPr>
        <p:spPr bwMode="auto">
          <a:xfrm flipV="1">
            <a:off x="6688138" y="4095750"/>
            <a:ext cx="950912" cy="438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37" name="Line 25"/>
          <p:cNvSpPr>
            <a:spLocks noChangeShapeType="1"/>
          </p:cNvSpPr>
          <p:nvPr/>
        </p:nvSpPr>
        <p:spPr bwMode="auto">
          <a:xfrm>
            <a:off x="6675438" y="4953000"/>
            <a:ext cx="849312" cy="1984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982"/>
      </p:ext>
    </p:extLst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Interpolação </a:t>
            </a:r>
          </a:p>
        </p:txBody>
      </p:sp>
      <p:sp>
        <p:nvSpPr>
          <p:cNvPr id="88067" name="Line 3"/>
          <p:cNvSpPr>
            <a:spLocks noChangeShapeType="1"/>
          </p:cNvSpPr>
          <p:nvPr/>
        </p:nvSpPr>
        <p:spPr bwMode="auto">
          <a:xfrm flipH="1">
            <a:off x="2506663" y="3600450"/>
            <a:ext cx="42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AutoShape 4"/>
          <p:cNvSpPr>
            <a:spLocks noChangeArrowheads="1"/>
          </p:cNvSpPr>
          <p:nvPr/>
        </p:nvSpPr>
        <p:spPr bwMode="auto">
          <a:xfrm>
            <a:off x="1890713" y="3625850"/>
            <a:ext cx="703262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69" name="AutoShape 5"/>
          <p:cNvSpPr>
            <a:spLocks noChangeArrowheads="1"/>
          </p:cNvSpPr>
          <p:nvPr/>
        </p:nvSpPr>
        <p:spPr bwMode="auto">
          <a:xfrm>
            <a:off x="2419350" y="3625850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70" name="Line 6"/>
          <p:cNvSpPr>
            <a:spLocks noChangeShapeType="1"/>
          </p:cNvSpPr>
          <p:nvPr/>
        </p:nvSpPr>
        <p:spPr bwMode="auto">
          <a:xfrm flipH="1">
            <a:off x="3562350" y="3600450"/>
            <a:ext cx="42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1" name="AutoShape 7"/>
          <p:cNvSpPr>
            <a:spLocks noChangeArrowheads="1"/>
          </p:cNvSpPr>
          <p:nvPr/>
        </p:nvSpPr>
        <p:spPr bwMode="auto">
          <a:xfrm>
            <a:off x="2946400" y="3625850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72" name="AutoShape 8"/>
          <p:cNvSpPr>
            <a:spLocks noChangeArrowheads="1"/>
          </p:cNvSpPr>
          <p:nvPr/>
        </p:nvSpPr>
        <p:spPr bwMode="auto">
          <a:xfrm>
            <a:off x="1890713" y="3032125"/>
            <a:ext cx="703262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73" name="AutoShape 9"/>
          <p:cNvSpPr>
            <a:spLocks noChangeArrowheads="1"/>
          </p:cNvSpPr>
          <p:nvPr/>
        </p:nvSpPr>
        <p:spPr bwMode="auto">
          <a:xfrm>
            <a:off x="2419350" y="3032125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74" name="Line 10"/>
          <p:cNvSpPr>
            <a:spLocks noChangeShapeType="1"/>
          </p:cNvSpPr>
          <p:nvPr/>
        </p:nvSpPr>
        <p:spPr bwMode="auto">
          <a:xfrm flipH="1">
            <a:off x="3562350" y="3006725"/>
            <a:ext cx="42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5" name="AutoShape 11"/>
          <p:cNvSpPr>
            <a:spLocks noChangeArrowheads="1"/>
          </p:cNvSpPr>
          <p:nvPr/>
        </p:nvSpPr>
        <p:spPr bwMode="auto">
          <a:xfrm>
            <a:off x="2946400" y="3032125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76" name="Line 12"/>
          <p:cNvSpPr>
            <a:spLocks noChangeShapeType="1"/>
          </p:cNvSpPr>
          <p:nvPr/>
        </p:nvSpPr>
        <p:spPr bwMode="auto">
          <a:xfrm flipH="1">
            <a:off x="2506663" y="3006725"/>
            <a:ext cx="42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7" name="Line 13"/>
          <p:cNvSpPr>
            <a:spLocks noChangeShapeType="1"/>
          </p:cNvSpPr>
          <p:nvPr/>
        </p:nvSpPr>
        <p:spPr bwMode="auto">
          <a:xfrm flipH="1">
            <a:off x="3562350" y="3006725"/>
            <a:ext cx="42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8" name="AutoShape 14"/>
          <p:cNvSpPr>
            <a:spLocks noChangeArrowheads="1"/>
          </p:cNvSpPr>
          <p:nvPr/>
        </p:nvSpPr>
        <p:spPr bwMode="auto">
          <a:xfrm>
            <a:off x="1890713" y="2438400"/>
            <a:ext cx="703262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79" name="AutoShape 15"/>
          <p:cNvSpPr>
            <a:spLocks noChangeArrowheads="1"/>
          </p:cNvSpPr>
          <p:nvPr/>
        </p:nvSpPr>
        <p:spPr bwMode="auto">
          <a:xfrm>
            <a:off x="2419350" y="2438400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80" name="Line 16"/>
          <p:cNvSpPr>
            <a:spLocks noChangeShapeType="1"/>
          </p:cNvSpPr>
          <p:nvPr/>
        </p:nvSpPr>
        <p:spPr bwMode="auto">
          <a:xfrm flipH="1">
            <a:off x="3562350" y="2413000"/>
            <a:ext cx="42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1" name="AutoShape 17"/>
          <p:cNvSpPr>
            <a:spLocks noChangeArrowheads="1"/>
          </p:cNvSpPr>
          <p:nvPr/>
        </p:nvSpPr>
        <p:spPr bwMode="auto">
          <a:xfrm>
            <a:off x="2946400" y="2438400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82" name="Line 18"/>
          <p:cNvSpPr>
            <a:spLocks noChangeShapeType="1"/>
          </p:cNvSpPr>
          <p:nvPr/>
        </p:nvSpPr>
        <p:spPr bwMode="auto">
          <a:xfrm flipH="1">
            <a:off x="2330450" y="3798888"/>
            <a:ext cx="42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3" name="AutoShape 19"/>
          <p:cNvSpPr>
            <a:spLocks noChangeArrowheads="1"/>
          </p:cNvSpPr>
          <p:nvPr/>
        </p:nvSpPr>
        <p:spPr bwMode="auto">
          <a:xfrm>
            <a:off x="1714500" y="3824288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84" name="AutoShape 20"/>
          <p:cNvSpPr>
            <a:spLocks noChangeArrowheads="1"/>
          </p:cNvSpPr>
          <p:nvPr/>
        </p:nvSpPr>
        <p:spPr bwMode="auto">
          <a:xfrm>
            <a:off x="2241550" y="3824288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85" name="Line 21"/>
          <p:cNvSpPr>
            <a:spLocks noChangeShapeType="1"/>
          </p:cNvSpPr>
          <p:nvPr/>
        </p:nvSpPr>
        <p:spPr bwMode="auto">
          <a:xfrm flipH="1">
            <a:off x="3384550" y="3798888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86" name="AutoShape 22"/>
          <p:cNvSpPr>
            <a:spLocks noChangeArrowheads="1"/>
          </p:cNvSpPr>
          <p:nvPr/>
        </p:nvSpPr>
        <p:spPr bwMode="auto">
          <a:xfrm>
            <a:off x="2770188" y="3824288"/>
            <a:ext cx="703262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87" name="AutoShape 23"/>
          <p:cNvSpPr>
            <a:spLocks noChangeArrowheads="1"/>
          </p:cNvSpPr>
          <p:nvPr/>
        </p:nvSpPr>
        <p:spPr bwMode="auto">
          <a:xfrm>
            <a:off x="1714500" y="3230563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88" name="AutoShape 24"/>
          <p:cNvSpPr>
            <a:spLocks noChangeArrowheads="1"/>
          </p:cNvSpPr>
          <p:nvPr/>
        </p:nvSpPr>
        <p:spPr bwMode="auto">
          <a:xfrm>
            <a:off x="2241550" y="3230563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89" name="Line 25"/>
          <p:cNvSpPr>
            <a:spLocks noChangeShapeType="1"/>
          </p:cNvSpPr>
          <p:nvPr/>
        </p:nvSpPr>
        <p:spPr bwMode="auto">
          <a:xfrm flipH="1">
            <a:off x="3384550" y="3205163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0" name="AutoShape 26"/>
          <p:cNvSpPr>
            <a:spLocks noChangeArrowheads="1"/>
          </p:cNvSpPr>
          <p:nvPr/>
        </p:nvSpPr>
        <p:spPr bwMode="auto">
          <a:xfrm>
            <a:off x="2770188" y="3230563"/>
            <a:ext cx="703262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91" name="Line 27"/>
          <p:cNvSpPr>
            <a:spLocks noChangeShapeType="1"/>
          </p:cNvSpPr>
          <p:nvPr/>
        </p:nvSpPr>
        <p:spPr bwMode="auto">
          <a:xfrm flipH="1">
            <a:off x="2330450" y="3205163"/>
            <a:ext cx="428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2" name="Line 28"/>
          <p:cNvSpPr>
            <a:spLocks noChangeShapeType="1"/>
          </p:cNvSpPr>
          <p:nvPr/>
        </p:nvSpPr>
        <p:spPr bwMode="auto">
          <a:xfrm flipH="1">
            <a:off x="3384550" y="3205163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3" name="AutoShape 29"/>
          <p:cNvSpPr>
            <a:spLocks noChangeArrowheads="1"/>
          </p:cNvSpPr>
          <p:nvPr/>
        </p:nvSpPr>
        <p:spPr bwMode="auto">
          <a:xfrm>
            <a:off x="1714500" y="2636838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94" name="AutoShape 30"/>
          <p:cNvSpPr>
            <a:spLocks noChangeArrowheads="1"/>
          </p:cNvSpPr>
          <p:nvPr/>
        </p:nvSpPr>
        <p:spPr bwMode="auto">
          <a:xfrm>
            <a:off x="2241550" y="2636838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95" name="Line 31"/>
          <p:cNvSpPr>
            <a:spLocks noChangeShapeType="1"/>
          </p:cNvSpPr>
          <p:nvPr/>
        </p:nvSpPr>
        <p:spPr bwMode="auto">
          <a:xfrm flipH="1">
            <a:off x="3384550" y="2611438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6" name="AutoShape 32"/>
          <p:cNvSpPr>
            <a:spLocks noChangeArrowheads="1"/>
          </p:cNvSpPr>
          <p:nvPr/>
        </p:nvSpPr>
        <p:spPr bwMode="auto">
          <a:xfrm>
            <a:off x="2770188" y="2636838"/>
            <a:ext cx="703262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97" name="Line 33"/>
          <p:cNvSpPr>
            <a:spLocks noChangeShapeType="1"/>
          </p:cNvSpPr>
          <p:nvPr/>
        </p:nvSpPr>
        <p:spPr bwMode="auto">
          <a:xfrm flipH="1">
            <a:off x="2154238" y="3997325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98" name="AutoShape 34"/>
          <p:cNvSpPr>
            <a:spLocks noChangeArrowheads="1"/>
          </p:cNvSpPr>
          <p:nvPr/>
        </p:nvSpPr>
        <p:spPr bwMode="auto">
          <a:xfrm>
            <a:off x="1539875" y="4022725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099" name="AutoShape 35"/>
          <p:cNvSpPr>
            <a:spLocks noChangeArrowheads="1"/>
          </p:cNvSpPr>
          <p:nvPr/>
        </p:nvSpPr>
        <p:spPr bwMode="auto">
          <a:xfrm>
            <a:off x="2066925" y="4022725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00" name="Line 36"/>
          <p:cNvSpPr>
            <a:spLocks noChangeShapeType="1"/>
          </p:cNvSpPr>
          <p:nvPr/>
        </p:nvSpPr>
        <p:spPr bwMode="auto">
          <a:xfrm flipH="1">
            <a:off x="3209925" y="3997325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1" name="AutoShape 37"/>
          <p:cNvSpPr>
            <a:spLocks noChangeArrowheads="1"/>
          </p:cNvSpPr>
          <p:nvPr/>
        </p:nvSpPr>
        <p:spPr bwMode="auto">
          <a:xfrm>
            <a:off x="2595563" y="4022725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02" name="AutoShape 38"/>
          <p:cNvSpPr>
            <a:spLocks noChangeArrowheads="1"/>
          </p:cNvSpPr>
          <p:nvPr/>
        </p:nvSpPr>
        <p:spPr bwMode="auto">
          <a:xfrm>
            <a:off x="1539875" y="3429000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03" name="AutoShape 39"/>
          <p:cNvSpPr>
            <a:spLocks noChangeArrowheads="1"/>
          </p:cNvSpPr>
          <p:nvPr/>
        </p:nvSpPr>
        <p:spPr bwMode="auto">
          <a:xfrm>
            <a:off x="2066925" y="3429000"/>
            <a:ext cx="703263" cy="790575"/>
          </a:xfrm>
          <a:prstGeom prst="cube">
            <a:avLst>
              <a:gd name="adj" fmla="val 25000"/>
            </a:avLst>
          </a:prstGeom>
          <a:solidFill>
            <a:schemeClr val="accent2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04" name="Line 40"/>
          <p:cNvSpPr>
            <a:spLocks noChangeShapeType="1"/>
          </p:cNvSpPr>
          <p:nvPr/>
        </p:nvSpPr>
        <p:spPr bwMode="auto">
          <a:xfrm flipH="1">
            <a:off x="3209925" y="3403600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5" name="AutoShape 41"/>
          <p:cNvSpPr>
            <a:spLocks noChangeArrowheads="1"/>
          </p:cNvSpPr>
          <p:nvPr/>
        </p:nvSpPr>
        <p:spPr bwMode="auto">
          <a:xfrm>
            <a:off x="2595563" y="3429000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06" name="Line 42"/>
          <p:cNvSpPr>
            <a:spLocks noChangeShapeType="1"/>
          </p:cNvSpPr>
          <p:nvPr/>
        </p:nvSpPr>
        <p:spPr bwMode="auto">
          <a:xfrm flipH="1">
            <a:off x="2154238" y="3403600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7" name="Line 43"/>
          <p:cNvSpPr>
            <a:spLocks noChangeShapeType="1"/>
          </p:cNvSpPr>
          <p:nvPr/>
        </p:nvSpPr>
        <p:spPr bwMode="auto">
          <a:xfrm flipH="1">
            <a:off x="3209925" y="3403600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08" name="AutoShape 44"/>
          <p:cNvSpPr>
            <a:spLocks noChangeArrowheads="1"/>
          </p:cNvSpPr>
          <p:nvPr/>
        </p:nvSpPr>
        <p:spPr bwMode="auto">
          <a:xfrm>
            <a:off x="1539875" y="2835275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09" name="AutoShape 45"/>
          <p:cNvSpPr>
            <a:spLocks noChangeArrowheads="1"/>
          </p:cNvSpPr>
          <p:nvPr/>
        </p:nvSpPr>
        <p:spPr bwMode="auto">
          <a:xfrm>
            <a:off x="2066925" y="2835275"/>
            <a:ext cx="703263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10" name="Line 46"/>
          <p:cNvSpPr>
            <a:spLocks noChangeShapeType="1"/>
          </p:cNvSpPr>
          <p:nvPr/>
        </p:nvSpPr>
        <p:spPr bwMode="auto">
          <a:xfrm flipH="1">
            <a:off x="3209925" y="2809875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1" name="AutoShape 47"/>
          <p:cNvSpPr>
            <a:spLocks noChangeArrowheads="1"/>
          </p:cNvSpPr>
          <p:nvPr/>
        </p:nvSpPr>
        <p:spPr bwMode="auto">
          <a:xfrm>
            <a:off x="2595563" y="2835275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12" name="Line 48"/>
          <p:cNvSpPr>
            <a:spLocks noChangeShapeType="1"/>
          </p:cNvSpPr>
          <p:nvPr/>
        </p:nvSpPr>
        <p:spPr bwMode="auto">
          <a:xfrm flipH="1">
            <a:off x="1978025" y="4195763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3" name="AutoShape 49"/>
          <p:cNvSpPr>
            <a:spLocks noChangeArrowheads="1"/>
          </p:cNvSpPr>
          <p:nvPr/>
        </p:nvSpPr>
        <p:spPr bwMode="auto">
          <a:xfrm>
            <a:off x="1363663" y="4221163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14" name="AutoShape 50"/>
          <p:cNvSpPr>
            <a:spLocks noChangeArrowheads="1"/>
          </p:cNvSpPr>
          <p:nvPr/>
        </p:nvSpPr>
        <p:spPr bwMode="auto">
          <a:xfrm>
            <a:off x="1890713" y="4221163"/>
            <a:ext cx="703262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15" name="Line 51"/>
          <p:cNvSpPr>
            <a:spLocks noChangeShapeType="1"/>
          </p:cNvSpPr>
          <p:nvPr/>
        </p:nvSpPr>
        <p:spPr bwMode="auto">
          <a:xfrm flipH="1">
            <a:off x="3033713" y="4195763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16" name="AutoShape 52"/>
          <p:cNvSpPr>
            <a:spLocks noChangeArrowheads="1"/>
          </p:cNvSpPr>
          <p:nvPr/>
        </p:nvSpPr>
        <p:spPr bwMode="auto">
          <a:xfrm>
            <a:off x="2419350" y="4221163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17" name="AutoShape 53"/>
          <p:cNvSpPr>
            <a:spLocks noChangeArrowheads="1"/>
          </p:cNvSpPr>
          <p:nvPr/>
        </p:nvSpPr>
        <p:spPr bwMode="auto">
          <a:xfrm>
            <a:off x="1363663" y="3627438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18" name="AutoShape 54"/>
          <p:cNvSpPr>
            <a:spLocks noChangeArrowheads="1"/>
          </p:cNvSpPr>
          <p:nvPr/>
        </p:nvSpPr>
        <p:spPr bwMode="auto">
          <a:xfrm>
            <a:off x="1890713" y="3627438"/>
            <a:ext cx="703262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19" name="Line 55"/>
          <p:cNvSpPr>
            <a:spLocks noChangeShapeType="1"/>
          </p:cNvSpPr>
          <p:nvPr/>
        </p:nvSpPr>
        <p:spPr bwMode="auto">
          <a:xfrm flipH="1">
            <a:off x="3033713" y="3602038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0" name="AutoShape 56"/>
          <p:cNvSpPr>
            <a:spLocks noChangeArrowheads="1"/>
          </p:cNvSpPr>
          <p:nvPr/>
        </p:nvSpPr>
        <p:spPr bwMode="auto">
          <a:xfrm>
            <a:off x="2419350" y="3627438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21" name="Line 57"/>
          <p:cNvSpPr>
            <a:spLocks noChangeShapeType="1"/>
          </p:cNvSpPr>
          <p:nvPr/>
        </p:nvSpPr>
        <p:spPr bwMode="auto">
          <a:xfrm flipH="1">
            <a:off x="1978025" y="3602038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2" name="Line 58"/>
          <p:cNvSpPr>
            <a:spLocks noChangeShapeType="1"/>
          </p:cNvSpPr>
          <p:nvPr/>
        </p:nvSpPr>
        <p:spPr bwMode="auto">
          <a:xfrm flipH="1">
            <a:off x="3033713" y="3602038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3" name="AutoShape 59"/>
          <p:cNvSpPr>
            <a:spLocks noChangeArrowheads="1"/>
          </p:cNvSpPr>
          <p:nvPr/>
        </p:nvSpPr>
        <p:spPr bwMode="auto">
          <a:xfrm>
            <a:off x="1363663" y="3033713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24" name="AutoShape 60"/>
          <p:cNvSpPr>
            <a:spLocks noChangeArrowheads="1"/>
          </p:cNvSpPr>
          <p:nvPr/>
        </p:nvSpPr>
        <p:spPr bwMode="auto">
          <a:xfrm>
            <a:off x="1890713" y="3033713"/>
            <a:ext cx="703262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25" name="Line 61"/>
          <p:cNvSpPr>
            <a:spLocks noChangeShapeType="1"/>
          </p:cNvSpPr>
          <p:nvPr/>
        </p:nvSpPr>
        <p:spPr bwMode="auto">
          <a:xfrm flipH="1">
            <a:off x="3033713" y="3008313"/>
            <a:ext cx="44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6" name="AutoShape 62"/>
          <p:cNvSpPr>
            <a:spLocks noChangeArrowheads="1"/>
          </p:cNvSpPr>
          <p:nvPr/>
        </p:nvSpPr>
        <p:spPr bwMode="auto">
          <a:xfrm>
            <a:off x="2419350" y="3033713"/>
            <a:ext cx="701675" cy="790575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27" name="Line 63"/>
          <p:cNvSpPr>
            <a:spLocks noChangeShapeType="1"/>
          </p:cNvSpPr>
          <p:nvPr/>
        </p:nvSpPr>
        <p:spPr bwMode="auto">
          <a:xfrm>
            <a:off x="2054225" y="2436813"/>
            <a:ext cx="0" cy="1830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8" name="Line 64"/>
          <p:cNvSpPr>
            <a:spLocks noChangeShapeType="1"/>
          </p:cNvSpPr>
          <p:nvPr/>
        </p:nvSpPr>
        <p:spPr bwMode="auto">
          <a:xfrm flipH="1">
            <a:off x="2033588" y="4217988"/>
            <a:ext cx="1616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29" name="Line 65"/>
          <p:cNvSpPr>
            <a:spLocks noChangeShapeType="1"/>
          </p:cNvSpPr>
          <p:nvPr/>
        </p:nvSpPr>
        <p:spPr bwMode="auto">
          <a:xfrm flipV="1">
            <a:off x="2935288" y="2154238"/>
            <a:ext cx="966787" cy="10874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30" name="Line 66"/>
          <p:cNvSpPr>
            <a:spLocks noChangeShapeType="1"/>
          </p:cNvSpPr>
          <p:nvPr/>
        </p:nvSpPr>
        <p:spPr bwMode="auto">
          <a:xfrm flipH="1">
            <a:off x="514350" y="3227388"/>
            <a:ext cx="24098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31" name="Line 67"/>
          <p:cNvSpPr>
            <a:spLocks noChangeShapeType="1"/>
          </p:cNvSpPr>
          <p:nvPr/>
        </p:nvSpPr>
        <p:spPr bwMode="auto">
          <a:xfrm>
            <a:off x="2946400" y="3228975"/>
            <a:ext cx="0" cy="2387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132" name="AutoShape 68"/>
          <p:cNvSpPr>
            <a:spLocks noChangeArrowheads="1"/>
          </p:cNvSpPr>
          <p:nvPr/>
        </p:nvSpPr>
        <p:spPr bwMode="auto">
          <a:xfrm>
            <a:off x="2309813" y="3822700"/>
            <a:ext cx="98425" cy="176213"/>
          </a:xfrm>
          <a:prstGeom prst="irregularSeal1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33" name="AutoShape 69"/>
          <p:cNvSpPr>
            <a:spLocks noChangeArrowheads="1"/>
          </p:cNvSpPr>
          <p:nvPr/>
        </p:nvSpPr>
        <p:spPr bwMode="auto">
          <a:xfrm>
            <a:off x="4994275" y="1966913"/>
            <a:ext cx="98425" cy="176212"/>
          </a:xfrm>
          <a:prstGeom prst="irregularSeal1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88134" name="Rectangle 70"/>
          <p:cNvSpPr>
            <a:spLocks noChangeArrowheads="1"/>
          </p:cNvSpPr>
          <p:nvPr/>
        </p:nvSpPr>
        <p:spPr bwMode="auto">
          <a:xfrm>
            <a:off x="3438525" y="1773238"/>
            <a:ext cx="482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x,i</a:t>
            </a:r>
          </a:p>
        </p:txBody>
      </p:sp>
      <p:sp>
        <p:nvSpPr>
          <p:cNvPr id="88135" name="Rectangle 71"/>
          <p:cNvSpPr>
            <a:spLocks noChangeArrowheads="1"/>
          </p:cNvSpPr>
          <p:nvPr/>
        </p:nvSpPr>
        <p:spPr bwMode="auto">
          <a:xfrm>
            <a:off x="2527300" y="5630863"/>
            <a:ext cx="4651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y,j</a:t>
            </a:r>
          </a:p>
        </p:txBody>
      </p:sp>
      <p:sp>
        <p:nvSpPr>
          <p:cNvPr id="88136" name="Rectangle 72"/>
          <p:cNvSpPr>
            <a:spLocks noChangeArrowheads="1"/>
          </p:cNvSpPr>
          <p:nvPr/>
        </p:nvSpPr>
        <p:spPr bwMode="auto">
          <a:xfrm>
            <a:off x="196850" y="3267075"/>
            <a:ext cx="5191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z,k</a:t>
            </a:r>
          </a:p>
        </p:txBody>
      </p:sp>
      <p:sp>
        <p:nvSpPr>
          <p:cNvPr id="88137" name="Rectangle 73"/>
          <p:cNvSpPr>
            <a:spLocks noChangeArrowheads="1"/>
          </p:cNvSpPr>
          <p:nvPr/>
        </p:nvSpPr>
        <p:spPr bwMode="auto">
          <a:xfrm>
            <a:off x="5073650" y="1768475"/>
            <a:ext cx="1397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(x</a:t>
            </a:r>
            <a:r>
              <a:rPr lang="en-US" altLang="en-US" sz="2400" baseline="-25000">
                <a:solidFill>
                  <a:srgbClr val="000000"/>
                </a:solidFill>
              </a:rPr>
              <a:t>a</a:t>
            </a:r>
            <a:r>
              <a:rPr lang="en-US" altLang="en-US" sz="2400">
                <a:solidFill>
                  <a:srgbClr val="000000"/>
                </a:solidFill>
              </a:rPr>
              <a:t>, y</a:t>
            </a:r>
            <a:r>
              <a:rPr lang="en-US" altLang="en-US" sz="2400" baseline="-25000">
                <a:solidFill>
                  <a:srgbClr val="000000"/>
                </a:solidFill>
              </a:rPr>
              <a:t>a</a:t>
            </a:r>
            <a:r>
              <a:rPr lang="en-US" altLang="en-US" sz="2400">
                <a:solidFill>
                  <a:srgbClr val="000000"/>
                </a:solidFill>
              </a:rPr>
              <a:t>, z</a:t>
            </a:r>
            <a:r>
              <a:rPr lang="en-US" altLang="en-US" sz="2400" baseline="-25000">
                <a:solidFill>
                  <a:srgbClr val="000000"/>
                </a:solidFill>
              </a:rPr>
              <a:t>a</a:t>
            </a:r>
            <a:r>
              <a:rPr lang="en-US" altLang="en-US" sz="2400">
                <a:solidFill>
                  <a:srgbClr val="000000"/>
                </a:solidFill>
              </a:rPr>
              <a:t>)</a:t>
            </a:r>
          </a:p>
        </p:txBody>
      </p:sp>
      <p:graphicFrame>
        <p:nvGraphicFramePr>
          <p:cNvPr id="88138" name="Object 74"/>
          <p:cNvGraphicFramePr>
            <a:graphicFrameLocks noChangeAspect="1"/>
          </p:cNvGraphicFramePr>
          <p:nvPr/>
        </p:nvGraphicFramePr>
        <p:xfrm>
          <a:off x="4633913" y="3001963"/>
          <a:ext cx="1528762" cy="274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0" name="Equation" r:id="rId4" imgW="825500" imgH="1320800" progId="Equation.3">
                  <p:embed/>
                </p:oleObj>
              </mc:Choice>
              <mc:Fallback>
                <p:oleObj name="Equation" r:id="rId4" imgW="825500" imgH="1320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3913" y="3001963"/>
                        <a:ext cx="1528762" cy="274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139" name="Object 75"/>
          <p:cNvGraphicFramePr>
            <a:graphicFrameLocks noChangeAspect="1"/>
          </p:cNvGraphicFramePr>
          <p:nvPr/>
        </p:nvGraphicFramePr>
        <p:xfrm>
          <a:off x="6775450" y="2976563"/>
          <a:ext cx="1552575" cy="280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01" name="Equation" r:id="rId6" imgW="838200" imgH="1346200" progId="Equation.3">
                  <p:embed/>
                </p:oleObj>
              </mc:Choice>
              <mc:Fallback>
                <p:oleObj name="Equation" r:id="rId6" imgW="838200" imgH="1346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5450" y="2976563"/>
                        <a:ext cx="1552575" cy="280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10514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Interpolação no voxel</a:t>
            </a:r>
          </a:p>
        </p:txBody>
      </p:sp>
      <p:graphicFrame>
        <p:nvGraphicFramePr>
          <p:cNvPr id="89091" name="Object 3"/>
          <p:cNvGraphicFramePr>
            <a:graphicFrameLocks noChangeAspect="1"/>
          </p:cNvGraphicFramePr>
          <p:nvPr/>
        </p:nvGraphicFramePr>
        <p:xfrm>
          <a:off x="4121150" y="2001838"/>
          <a:ext cx="4359275" cy="4503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9" name="Equation" r:id="rId4" imgW="2349500" imgH="2159000" progId="Equation.3">
                  <p:embed/>
                </p:oleObj>
              </mc:Choice>
              <mc:Fallback>
                <p:oleObj name="Equation" r:id="rId4" imgW="2349500" imgH="2159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1150" y="2001838"/>
                        <a:ext cx="4359275" cy="4503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9092" name="Group 4"/>
          <p:cNvGrpSpPr>
            <a:grpSpLocks/>
          </p:cNvGrpSpPr>
          <p:nvPr/>
        </p:nvGrpSpPr>
        <p:grpSpPr bwMode="auto">
          <a:xfrm>
            <a:off x="573088" y="2935288"/>
            <a:ext cx="3886200" cy="3244850"/>
            <a:chOff x="320" y="2099"/>
            <a:chExt cx="2754" cy="2044"/>
          </a:xfrm>
        </p:grpSpPr>
        <p:sp>
          <p:nvSpPr>
            <p:cNvPr id="89093" name="Text Box 5"/>
            <p:cNvSpPr txBox="1">
              <a:spLocks noChangeArrowheads="1"/>
            </p:cNvSpPr>
            <p:nvPr/>
          </p:nvSpPr>
          <p:spPr bwMode="auto">
            <a:xfrm>
              <a:off x="488" y="3270"/>
              <a:ext cx="91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v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i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,j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,k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9094" name="AutoShape 6"/>
            <p:cNvSpPr>
              <a:spLocks noChangeArrowheads="1"/>
            </p:cNvSpPr>
            <p:nvPr/>
          </p:nvSpPr>
          <p:spPr bwMode="auto">
            <a:xfrm>
              <a:off x="856" y="2408"/>
              <a:ext cx="1450" cy="1450"/>
            </a:xfrm>
            <a:prstGeom prst="cube">
              <a:avLst>
                <a:gd name="adj" fmla="val 25000"/>
              </a:avLst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095" name="Line 7"/>
            <p:cNvSpPr>
              <a:spLocks noChangeShapeType="1"/>
            </p:cNvSpPr>
            <p:nvPr/>
          </p:nvSpPr>
          <p:spPr bwMode="auto">
            <a:xfrm>
              <a:off x="1199" y="2400"/>
              <a:ext cx="0" cy="11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6" name="Line 8"/>
            <p:cNvSpPr>
              <a:spLocks noChangeShapeType="1"/>
            </p:cNvSpPr>
            <p:nvPr/>
          </p:nvSpPr>
          <p:spPr bwMode="auto">
            <a:xfrm flipH="1">
              <a:off x="1168" y="3492"/>
              <a:ext cx="113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7" name="Line 9"/>
            <p:cNvSpPr>
              <a:spLocks noChangeShapeType="1"/>
            </p:cNvSpPr>
            <p:nvPr/>
          </p:nvSpPr>
          <p:spPr bwMode="auto">
            <a:xfrm flipH="1">
              <a:off x="864" y="3492"/>
              <a:ext cx="320" cy="35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098" name="Text Box 10"/>
            <p:cNvSpPr txBox="1">
              <a:spLocks noChangeArrowheads="1"/>
            </p:cNvSpPr>
            <p:nvPr/>
          </p:nvSpPr>
          <p:spPr bwMode="auto">
            <a:xfrm>
              <a:off x="1921" y="2677"/>
              <a:ext cx="44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v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i,j,k</a:t>
              </a: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9099" name="Oval 11"/>
            <p:cNvSpPr>
              <a:spLocks noChangeArrowheads="1"/>
            </p:cNvSpPr>
            <p:nvPr/>
          </p:nvSpPr>
          <p:spPr bwMode="auto">
            <a:xfrm>
              <a:off x="1901" y="2720"/>
              <a:ext cx="78" cy="7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100" name="Text Box 12"/>
            <p:cNvSpPr txBox="1">
              <a:spLocks noChangeArrowheads="1"/>
            </p:cNvSpPr>
            <p:nvPr/>
          </p:nvSpPr>
          <p:spPr bwMode="auto">
            <a:xfrm>
              <a:off x="2131" y="2099"/>
              <a:ext cx="60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v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i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,j,k</a:t>
              </a: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9101" name="Oval 13"/>
            <p:cNvSpPr>
              <a:spLocks noChangeArrowheads="1"/>
            </p:cNvSpPr>
            <p:nvPr/>
          </p:nvSpPr>
          <p:spPr bwMode="auto">
            <a:xfrm>
              <a:off x="1161" y="3452"/>
              <a:ext cx="78" cy="7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102" name="Oval 14"/>
            <p:cNvSpPr>
              <a:spLocks noChangeArrowheads="1"/>
            </p:cNvSpPr>
            <p:nvPr/>
          </p:nvSpPr>
          <p:spPr bwMode="auto">
            <a:xfrm>
              <a:off x="2259" y="2384"/>
              <a:ext cx="78" cy="7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103" name="Oval 15"/>
            <p:cNvSpPr>
              <a:spLocks noChangeArrowheads="1"/>
            </p:cNvSpPr>
            <p:nvPr/>
          </p:nvSpPr>
          <p:spPr bwMode="auto">
            <a:xfrm>
              <a:off x="1176" y="2369"/>
              <a:ext cx="78" cy="7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104" name="Oval 16"/>
            <p:cNvSpPr>
              <a:spLocks noChangeArrowheads="1"/>
            </p:cNvSpPr>
            <p:nvPr/>
          </p:nvSpPr>
          <p:spPr bwMode="auto">
            <a:xfrm>
              <a:off x="818" y="2735"/>
              <a:ext cx="78" cy="7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105" name="Oval 17"/>
            <p:cNvSpPr>
              <a:spLocks noChangeArrowheads="1"/>
            </p:cNvSpPr>
            <p:nvPr/>
          </p:nvSpPr>
          <p:spPr bwMode="auto">
            <a:xfrm>
              <a:off x="826" y="3818"/>
              <a:ext cx="78" cy="7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106" name="Oval 18"/>
            <p:cNvSpPr>
              <a:spLocks noChangeArrowheads="1"/>
            </p:cNvSpPr>
            <p:nvPr/>
          </p:nvSpPr>
          <p:spPr bwMode="auto">
            <a:xfrm>
              <a:off x="1901" y="3818"/>
              <a:ext cx="78" cy="7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107" name="Oval 19"/>
            <p:cNvSpPr>
              <a:spLocks noChangeArrowheads="1"/>
            </p:cNvSpPr>
            <p:nvPr/>
          </p:nvSpPr>
          <p:spPr bwMode="auto">
            <a:xfrm>
              <a:off x="2267" y="3460"/>
              <a:ext cx="78" cy="7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108" name="Text Box 20"/>
            <p:cNvSpPr txBox="1">
              <a:spLocks noChangeArrowheads="1"/>
            </p:cNvSpPr>
            <p:nvPr/>
          </p:nvSpPr>
          <p:spPr bwMode="auto">
            <a:xfrm>
              <a:off x="1905" y="3852"/>
              <a:ext cx="60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v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i,j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,k</a:t>
              </a: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9109" name="Text Box 21"/>
            <p:cNvSpPr txBox="1">
              <a:spLocks noChangeArrowheads="1"/>
            </p:cNvSpPr>
            <p:nvPr/>
          </p:nvSpPr>
          <p:spPr bwMode="auto">
            <a:xfrm>
              <a:off x="347" y="2606"/>
              <a:ext cx="63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v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i,j,k 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9110" name="Text Box 22"/>
            <p:cNvSpPr txBox="1">
              <a:spLocks noChangeArrowheads="1"/>
            </p:cNvSpPr>
            <p:nvPr/>
          </p:nvSpPr>
          <p:spPr bwMode="auto">
            <a:xfrm>
              <a:off x="587" y="2138"/>
              <a:ext cx="82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v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i 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,j,k 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9111" name="Text Box 23"/>
            <p:cNvSpPr txBox="1">
              <a:spLocks noChangeArrowheads="1"/>
            </p:cNvSpPr>
            <p:nvPr/>
          </p:nvSpPr>
          <p:spPr bwMode="auto">
            <a:xfrm>
              <a:off x="320" y="3813"/>
              <a:ext cx="82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v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i,j 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,k 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9112" name="Text Box 24"/>
            <p:cNvSpPr txBox="1">
              <a:spLocks noChangeArrowheads="1"/>
            </p:cNvSpPr>
            <p:nvPr/>
          </p:nvSpPr>
          <p:spPr bwMode="auto">
            <a:xfrm>
              <a:off x="2318" y="3410"/>
              <a:ext cx="75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v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i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,j</a:t>
              </a:r>
              <a:r>
                <a:rPr lang="en-US" altLang="en-US" sz="2400" i="0" baseline="-25000">
                  <a:solidFill>
                    <a:srgbClr val="000000"/>
                  </a:solidFill>
                </a:rPr>
                <a:t>+1</a:t>
              </a:r>
              <a:r>
                <a:rPr lang="en-US" altLang="en-US" sz="2400" baseline="-25000">
                  <a:solidFill>
                    <a:srgbClr val="000000"/>
                  </a:solidFill>
                </a:rPr>
                <a:t>,k</a:t>
              </a:r>
              <a:endParaRPr lang="en-US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89113" name="Line 25"/>
            <p:cNvSpPr>
              <a:spLocks noChangeShapeType="1"/>
            </p:cNvSpPr>
            <p:nvPr/>
          </p:nvSpPr>
          <p:spPr bwMode="auto">
            <a:xfrm>
              <a:off x="2158" y="2564"/>
              <a:ext cx="0" cy="4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4" name="Line 26"/>
            <p:cNvSpPr>
              <a:spLocks noChangeShapeType="1"/>
            </p:cNvSpPr>
            <p:nvPr/>
          </p:nvSpPr>
          <p:spPr bwMode="auto">
            <a:xfrm flipH="1">
              <a:off x="1940" y="3039"/>
              <a:ext cx="218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5" name="Line 27"/>
            <p:cNvSpPr>
              <a:spLocks noChangeShapeType="1"/>
            </p:cNvSpPr>
            <p:nvPr/>
          </p:nvSpPr>
          <p:spPr bwMode="auto">
            <a:xfrm flipH="1">
              <a:off x="1597" y="3039"/>
              <a:ext cx="5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6" name="Line 28"/>
            <p:cNvSpPr>
              <a:spLocks noChangeShapeType="1"/>
            </p:cNvSpPr>
            <p:nvPr/>
          </p:nvSpPr>
          <p:spPr bwMode="auto">
            <a:xfrm>
              <a:off x="1605" y="2564"/>
              <a:ext cx="0" cy="4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7" name="Line 29"/>
            <p:cNvSpPr>
              <a:spLocks noChangeShapeType="1"/>
            </p:cNvSpPr>
            <p:nvPr/>
          </p:nvSpPr>
          <p:spPr bwMode="auto">
            <a:xfrm flipH="1">
              <a:off x="1387" y="3039"/>
              <a:ext cx="218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8" name="Line 30"/>
            <p:cNvSpPr>
              <a:spLocks noChangeShapeType="1"/>
            </p:cNvSpPr>
            <p:nvPr/>
          </p:nvSpPr>
          <p:spPr bwMode="auto">
            <a:xfrm flipH="1">
              <a:off x="1363" y="3280"/>
              <a:ext cx="5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19" name="Line 31"/>
            <p:cNvSpPr>
              <a:spLocks noChangeShapeType="1"/>
            </p:cNvSpPr>
            <p:nvPr/>
          </p:nvSpPr>
          <p:spPr bwMode="auto">
            <a:xfrm flipH="1">
              <a:off x="1566" y="2556"/>
              <a:ext cx="5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0" name="Line 32"/>
            <p:cNvSpPr>
              <a:spLocks noChangeShapeType="1"/>
            </p:cNvSpPr>
            <p:nvPr/>
          </p:nvSpPr>
          <p:spPr bwMode="auto">
            <a:xfrm>
              <a:off x="1379" y="2783"/>
              <a:ext cx="0" cy="4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1" name="Line 33"/>
            <p:cNvSpPr>
              <a:spLocks noChangeShapeType="1"/>
            </p:cNvSpPr>
            <p:nvPr/>
          </p:nvSpPr>
          <p:spPr bwMode="auto">
            <a:xfrm flipH="1">
              <a:off x="1371" y="2564"/>
              <a:ext cx="218" cy="2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2" name="AutoShape 34"/>
            <p:cNvSpPr>
              <a:spLocks noChangeArrowheads="1"/>
            </p:cNvSpPr>
            <p:nvPr/>
          </p:nvSpPr>
          <p:spPr bwMode="auto">
            <a:xfrm>
              <a:off x="1556" y="2953"/>
              <a:ext cx="142" cy="142"/>
            </a:xfrm>
            <a:prstGeom prst="irregularSeal1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89123" name="Rectangle 35"/>
            <p:cNvSpPr>
              <a:spLocks noChangeArrowheads="1"/>
            </p:cNvSpPr>
            <p:nvPr/>
          </p:nvSpPr>
          <p:spPr bwMode="auto">
            <a:xfrm>
              <a:off x="1892" y="2473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x</a:t>
              </a:r>
            </a:p>
          </p:txBody>
        </p:sp>
        <p:sp>
          <p:nvSpPr>
            <p:cNvPr id="89124" name="Rectangle 36"/>
            <p:cNvSpPr>
              <a:spLocks noChangeArrowheads="1"/>
            </p:cNvSpPr>
            <p:nvPr/>
          </p:nvSpPr>
          <p:spPr bwMode="auto">
            <a:xfrm>
              <a:off x="1619" y="2520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y</a:t>
              </a:r>
            </a:p>
          </p:txBody>
        </p:sp>
        <p:sp>
          <p:nvSpPr>
            <p:cNvPr id="89125" name="Rectangle 37"/>
            <p:cNvSpPr>
              <a:spLocks noChangeArrowheads="1"/>
            </p:cNvSpPr>
            <p:nvPr/>
          </p:nvSpPr>
          <p:spPr bwMode="auto">
            <a:xfrm>
              <a:off x="1767" y="2854"/>
              <a:ext cx="21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z</a:t>
              </a:r>
            </a:p>
          </p:txBody>
        </p:sp>
        <p:sp>
          <p:nvSpPr>
            <p:cNvPr id="89126" name="Line 38"/>
            <p:cNvSpPr>
              <a:spLocks noChangeShapeType="1"/>
            </p:cNvSpPr>
            <p:nvPr/>
          </p:nvSpPr>
          <p:spPr bwMode="auto">
            <a:xfrm>
              <a:off x="1395" y="2774"/>
              <a:ext cx="52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7" name="Line 39"/>
            <p:cNvSpPr>
              <a:spLocks noChangeShapeType="1"/>
            </p:cNvSpPr>
            <p:nvPr/>
          </p:nvSpPr>
          <p:spPr bwMode="auto">
            <a:xfrm>
              <a:off x="1940" y="2813"/>
              <a:ext cx="0" cy="4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8" name="Line 40"/>
            <p:cNvSpPr>
              <a:spLocks noChangeShapeType="1"/>
            </p:cNvSpPr>
            <p:nvPr/>
          </p:nvSpPr>
          <p:spPr bwMode="auto">
            <a:xfrm flipV="1">
              <a:off x="1979" y="2572"/>
              <a:ext cx="171" cy="1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9129" name="Rectangle 41"/>
            <p:cNvSpPr>
              <a:spLocks noChangeArrowheads="1"/>
            </p:cNvSpPr>
            <p:nvPr/>
          </p:nvSpPr>
          <p:spPr bwMode="auto">
            <a:xfrm>
              <a:off x="1394" y="2879"/>
              <a:ext cx="2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>
                  <a:solidFill>
                    <a:srgbClr val="000000"/>
                  </a:solidFill>
                </a:rPr>
                <a:t>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02912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11350" y="393700"/>
            <a:ext cx="6367463" cy="842963"/>
          </a:xfrm>
        </p:spPr>
        <p:txBody>
          <a:bodyPr lIns="92075" tIns="46038" rIns="92075" bIns="46038" anchor="b"/>
          <a:lstStyle/>
          <a:p>
            <a:pPr>
              <a:defRPr/>
            </a:pPr>
            <a:r>
              <a:rPr lang="en-US"/>
              <a:t>Etapa de Composição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1529576"/>
            <a:ext cx="7848600" cy="4826000"/>
          </a:xfrm>
          <a:noFill/>
        </p:spPr>
        <p:txBody>
          <a:bodyPr lIns="92075" tIns="46038" rIns="92075" bIns="46038"/>
          <a:lstStyle/>
          <a:p>
            <a:r>
              <a:rPr lang="en-US" altLang="en-US" dirty="0"/>
              <a:t>Para </a:t>
            </a:r>
            <a:r>
              <a:rPr lang="en-US" altLang="en-US" dirty="0" err="1"/>
              <a:t>cada</a:t>
            </a:r>
            <a:r>
              <a:rPr lang="en-US" altLang="en-US" dirty="0"/>
              <a:t> </a:t>
            </a:r>
            <a:r>
              <a:rPr lang="en-US" altLang="en-US" dirty="0" err="1"/>
              <a:t>raio</a:t>
            </a:r>
            <a:r>
              <a:rPr lang="en-US" altLang="en-US" dirty="0"/>
              <a:t>:</a:t>
            </a:r>
          </a:p>
          <a:p>
            <a:pPr lvl="1">
              <a:buFontTx/>
              <a:buNone/>
            </a:pPr>
            <a:r>
              <a:rPr lang="en-US" altLang="en-US" sz="2400" dirty="0" err="1"/>
              <a:t>gera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amostras</a:t>
            </a:r>
            <a:r>
              <a:rPr lang="en-US" altLang="en-US" sz="2400" dirty="0"/>
              <a:t> de </a:t>
            </a:r>
            <a:r>
              <a:rPr lang="en-US" altLang="en-US" sz="2400" dirty="0" err="1"/>
              <a:t>cor</a:t>
            </a:r>
            <a:r>
              <a:rPr lang="en-US" altLang="en-US" sz="2400" dirty="0"/>
              <a:t> </a:t>
            </a:r>
            <a:r>
              <a:rPr lang="en-US" altLang="en-US" sz="2400" i="1" dirty="0"/>
              <a:t>C</a:t>
            </a:r>
            <a:r>
              <a:rPr lang="en-US" altLang="en-US" sz="1800" i="1" baseline="-25000" dirty="0">
                <a:latin typeface="Symbol" pitchFamily="18" charset="2"/>
              </a:rPr>
              <a:t>l </a:t>
            </a:r>
            <a:r>
              <a:rPr lang="en-US" altLang="en-US" sz="2400" i="1" dirty="0"/>
              <a:t>(p</a:t>
            </a:r>
            <a:r>
              <a:rPr lang="en-US" altLang="en-US" sz="2000" i="1" baseline="-25000" dirty="0"/>
              <a:t>i</a:t>
            </a:r>
            <a:r>
              <a:rPr lang="en-US" altLang="en-US" sz="2400" i="1" dirty="0"/>
              <a:t>)</a:t>
            </a:r>
            <a:r>
              <a:rPr lang="en-US" altLang="en-US" sz="2400" dirty="0"/>
              <a:t> e </a:t>
            </a:r>
            <a:r>
              <a:rPr lang="en-US" altLang="en-US" sz="2400" dirty="0" err="1"/>
              <a:t>opacidades</a:t>
            </a:r>
            <a:r>
              <a:rPr lang="en-US" altLang="en-US" sz="2400" dirty="0"/>
              <a:t> </a:t>
            </a:r>
            <a:r>
              <a:rPr lang="en-US" altLang="en-US" sz="2400" i="1" dirty="0">
                <a:latin typeface="Symbol" pitchFamily="18" charset="2"/>
              </a:rPr>
              <a:t>a</a:t>
            </a:r>
            <a:r>
              <a:rPr lang="en-US" altLang="en-US" sz="2400" i="1" dirty="0"/>
              <a:t>(p</a:t>
            </a:r>
            <a:r>
              <a:rPr lang="en-US" altLang="en-US" sz="2000" i="1" baseline="-25000" dirty="0"/>
              <a:t>i</a:t>
            </a:r>
            <a:r>
              <a:rPr lang="en-US" altLang="en-US" sz="2400" i="1" dirty="0"/>
              <a:t>)</a:t>
            </a:r>
            <a:r>
              <a:rPr lang="en-US" altLang="en-US" sz="2400" dirty="0"/>
              <a:t> </a:t>
            </a:r>
          </a:p>
          <a:p>
            <a:pPr lvl="2"/>
            <a:r>
              <a:rPr lang="en-US" altLang="en-US" dirty="0" err="1"/>
              <a:t>reamostragem</a:t>
            </a:r>
            <a:r>
              <a:rPr lang="en-US" altLang="en-US" dirty="0"/>
              <a:t> dos dados dos </a:t>
            </a:r>
            <a:r>
              <a:rPr lang="en-US" altLang="en-US" i="1" dirty="0"/>
              <a:t>voxels</a:t>
            </a:r>
            <a:r>
              <a:rPr lang="en-US" altLang="en-US" dirty="0"/>
              <a:t>, </a:t>
            </a:r>
            <a:r>
              <a:rPr lang="en-US" altLang="en-US" dirty="0" err="1"/>
              <a:t>em</a:t>
            </a:r>
            <a:r>
              <a:rPr lang="en-US" altLang="en-US" dirty="0"/>
              <a:t> k </a:t>
            </a:r>
            <a:r>
              <a:rPr lang="en-US" altLang="en-US" dirty="0" err="1"/>
              <a:t>amostras</a:t>
            </a:r>
            <a:r>
              <a:rPr lang="en-US" altLang="en-US" dirty="0"/>
              <a:t> </a:t>
            </a:r>
            <a:r>
              <a:rPr lang="en-US" altLang="en-US" dirty="0" err="1"/>
              <a:t>igualmente</a:t>
            </a:r>
            <a:r>
              <a:rPr lang="en-US" altLang="en-US" dirty="0"/>
              <a:t> </a:t>
            </a:r>
            <a:r>
              <a:rPr lang="en-US" altLang="en-US" dirty="0" err="1"/>
              <a:t>espaçadas</a:t>
            </a:r>
            <a:endParaRPr lang="en-US" altLang="en-US" dirty="0"/>
          </a:p>
          <a:p>
            <a:r>
              <a:rPr lang="en-US" altLang="en-US" dirty="0" err="1"/>
              <a:t>Processo</a:t>
            </a:r>
            <a:r>
              <a:rPr lang="en-US" altLang="en-US" dirty="0"/>
              <a:t> de </a:t>
            </a:r>
            <a:r>
              <a:rPr lang="en-US" altLang="en-US" dirty="0" err="1"/>
              <a:t>acumulação</a:t>
            </a:r>
            <a:endParaRPr lang="en-US" altLang="en-US" dirty="0"/>
          </a:p>
          <a:p>
            <a:pPr lvl="1">
              <a:buFontTx/>
              <a:buNone/>
            </a:pPr>
            <a:r>
              <a:rPr lang="en-US" altLang="en-US" sz="2400" i="1" dirty="0"/>
              <a:t>I= t </a:t>
            </a:r>
            <a:r>
              <a:rPr lang="en-US" altLang="en-US" sz="2400" i="1" dirty="0" err="1"/>
              <a:t>I</a:t>
            </a:r>
            <a:r>
              <a:rPr lang="en-US" altLang="en-US" sz="2400" i="1" baseline="-25000" dirty="0" err="1"/>
              <a:t>b</a:t>
            </a:r>
            <a:r>
              <a:rPr lang="en-US" altLang="en-US" sz="2400" i="1" dirty="0"/>
              <a:t> +(1-t)I</a:t>
            </a:r>
            <a:r>
              <a:rPr lang="en-US" altLang="en-US" sz="2000" i="1" baseline="-25000" dirty="0"/>
              <a:t>0</a:t>
            </a:r>
            <a:endParaRPr lang="en-US" altLang="en-US" sz="1400" i="1" dirty="0"/>
          </a:p>
          <a:p>
            <a:pPr lvl="2">
              <a:buFontTx/>
              <a:buNone/>
            </a:pPr>
            <a:r>
              <a:rPr lang="en-US" altLang="en-US" i="1" dirty="0"/>
              <a:t>I</a:t>
            </a:r>
            <a:r>
              <a:rPr lang="en-US" altLang="en-US" sz="1400" i="1" dirty="0"/>
              <a:t>0</a:t>
            </a:r>
            <a:r>
              <a:rPr lang="en-US" altLang="en-US" dirty="0"/>
              <a:t> = </a:t>
            </a:r>
            <a:r>
              <a:rPr lang="en-US" altLang="en-US" dirty="0" err="1"/>
              <a:t>cor</a:t>
            </a:r>
            <a:r>
              <a:rPr lang="en-US" altLang="en-US" dirty="0"/>
              <a:t> do </a:t>
            </a:r>
            <a:r>
              <a:rPr lang="en-US" altLang="en-US" dirty="0" err="1"/>
              <a:t>objeto</a:t>
            </a:r>
            <a:endParaRPr lang="en-US" altLang="en-US" dirty="0"/>
          </a:p>
          <a:p>
            <a:pPr lvl="2">
              <a:buFontTx/>
              <a:buNone/>
            </a:pPr>
            <a:r>
              <a:rPr lang="en-US" altLang="en-US" i="1" dirty="0" err="1"/>
              <a:t>I</a:t>
            </a:r>
            <a:r>
              <a:rPr lang="en-US" altLang="en-US" sz="2000" i="1" dirty="0" err="1"/>
              <a:t>b</a:t>
            </a:r>
            <a:r>
              <a:rPr lang="en-US" altLang="en-US" dirty="0"/>
              <a:t> = </a:t>
            </a:r>
            <a:r>
              <a:rPr lang="en-US" altLang="en-US" dirty="0" err="1"/>
              <a:t>cor</a:t>
            </a:r>
            <a:r>
              <a:rPr lang="en-US" altLang="en-US" dirty="0"/>
              <a:t> do </a:t>
            </a:r>
            <a:r>
              <a:rPr lang="en-US" altLang="en-US" dirty="0" err="1"/>
              <a:t>fundo</a:t>
            </a:r>
            <a:endParaRPr lang="en-US" altLang="en-US" dirty="0"/>
          </a:p>
          <a:p>
            <a:pPr lvl="2">
              <a:buFontTx/>
              <a:buNone/>
            </a:pPr>
            <a:r>
              <a:rPr lang="en-US" altLang="en-US" i="1" dirty="0"/>
              <a:t>I </a:t>
            </a:r>
            <a:r>
              <a:rPr lang="en-US" altLang="en-US" dirty="0"/>
              <a:t> = </a:t>
            </a:r>
            <a:r>
              <a:rPr lang="en-US" altLang="en-US" dirty="0" err="1"/>
              <a:t>cor</a:t>
            </a:r>
            <a:r>
              <a:rPr lang="en-US" altLang="en-US" dirty="0"/>
              <a:t> </a:t>
            </a:r>
            <a:r>
              <a:rPr lang="en-US" altLang="en-US" dirty="0" err="1"/>
              <a:t>resultante</a:t>
            </a:r>
            <a:endParaRPr lang="en-US" altLang="en-US" dirty="0"/>
          </a:p>
          <a:p>
            <a:pPr lvl="2">
              <a:buFontTx/>
              <a:buNone/>
            </a:pPr>
            <a:r>
              <a:rPr lang="en-US" altLang="en-US" i="1" dirty="0"/>
              <a:t>t</a:t>
            </a:r>
            <a:r>
              <a:rPr lang="en-US" altLang="en-US" dirty="0"/>
              <a:t> = </a:t>
            </a:r>
            <a:r>
              <a:rPr lang="en-US" altLang="en-US" dirty="0" err="1"/>
              <a:t>coeficiente</a:t>
            </a:r>
            <a:r>
              <a:rPr lang="en-US" altLang="en-US" dirty="0"/>
              <a:t> de </a:t>
            </a:r>
            <a:r>
              <a:rPr lang="en-US" altLang="en-US" dirty="0" err="1"/>
              <a:t>transparência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31054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Tripod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1441450" y="4930775"/>
            <a:ext cx="12446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(x</a:t>
            </a:r>
            <a:r>
              <a:rPr lang="en-US" altLang="en-US" sz="2400" baseline="-25000">
                <a:solidFill>
                  <a:srgbClr val="000000"/>
                </a:solidFill>
              </a:rPr>
              <a:t>0</a:t>
            </a:r>
            <a:r>
              <a:rPr lang="en-US" altLang="en-US" sz="2400">
                <a:solidFill>
                  <a:srgbClr val="000000"/>
                </a:solidFill>
              </a:rPr>
              <a:t>,y</a:t>
            </a:r>
            <a:r>
              <a:rPr lang="en-US" altLang="en-US" sz="2400" baseline="-25000">
                <a:solidFill>
                  <a:srgbClr val="000000"/>
                </a:solidFill>
              </a:rPr>
              <a:t>0</a:t>
            </a:r>
            <a:r>
              <a:rPr lang="en-US" altLang="en-US" sz="2400">
                <a:solidFill>
                  <a:srgbClr val="000000"/>
                </a:solidFill>
              </a:rPr>
              <a:t>,z</a:t>
            </a:r>
            <a:r>
              <a:rPr lang="en-US" altLang="en-US" sz="2400" baseline="-25000">
                <a:solidFill>
                  <a:srgbClr val="000000"/>
                </a:solidFill>
              </a:rPr>
              <a:t>0</a:t>
            </a:r>
            <a:r>
              <a:rPr lang="en-US" altLang="en-US" sz="2400">
                <a:solidFill>
                  <a:srgbClr val="000000"/>
                </a:solidFill>
              </a:rPr>
              <a:t>)</a:t>
            </a:r>
          </a:p>
        </p:txBody>
      </p:sp>
      <p:grpSp>
        <p:nvGrpSpPr>
          <p:cNvPr id="92164" name="Group 4"/>
          <p:cNvGrpSpPr>
            <a:grpSpLocks/>
          </p:cNvGrpSpPr>
          <p:nvPr/>
        </p:nvGrpSpPr>
        <p:grpSpPr bwMode="auto">
          <a:xfrm>
            <a:off x="1122363" y="3527425"/>
            <a:ext cx="2682875" cy="1941513"/>
            <a:chOff x="1364" y="1878"/>
            <a:chExt cx="2337" cy="1310"/>
          </a:xfrm>
        </p:grpSpPr>
        <p:sp>
          <p:nvSpPr>
            <p:cNvPr id="92236" name="Rectangle 5"/>
            <p:cNvSpPr>
              <a:spLocks noChangeArrowheads="1"/>
            </p:cNvSpPr>
            <p:nvPr/>
          </p:nvSpPr>
          <p:spPr bwMode="auto">
            <a:xfrm>
              <a:off x="1863" y="1886"/>
              <a:ext cx="1815" cy="88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92237" name="Rectangle 6"/>
            <p:cNvSpPr>
              <a:spLocks noChangeArrowheads="1"/>
            </p:cNvSpPr>
            <p:nvPr/>
          </p:nvSpPr>
          <p:spPr bwMode="auto">
            <a:xfrm>
              <a:off x="1364" y="2307"/>
              <a:ext cx="1815" cy="88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92238" name="Line 7"/>
            <p:cNvSpPr>
              <a:spLocks noChangeShapeType="1"/>
            </p:cNvSpPr>
            <p:nvPr/>
          </p:nvSpPr>
          <p:spPr bwMode="auto">
            <a:xfrm flipV="1">
              <a:off x="1364" y="1878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9" name="Line 8"/>
            <p:cNvSpPr>
              <a:spLocks noChangeShapeType="1"/>
            </p:cNvSpPr>
            <p:nvPr/>
          </p:nvSpPr>
          <p:spPr bwMode="auto">
            <a:xfrm flipV="1">
              <a:off x="3179" y="1878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0" name="Line 9"/>
            <p:cNvSpPr>
              <a:spLocks noChangeShapeType="1"/>
            </p:cNvSpPr>
            <p:nvPr/>
          </p:nvSpPr>
          <p:spPr bwMode="auto">
            <a:xfrm flipV="1">
              <a:off x="3187" y="2743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1" name="Line 10"/>
            <p:cNvSpPr>
              <a:spLocks noChangeShapeType="1"/>
            </p:cNvSpPr>
            <p:nvPr/>
          </p:nvSpPr>
          <p:spPr bwMode="auto">
            <a:xfrm flipV="1">
              <a:off x="1379" y="2751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65" name="Line 11"/>
          <p:cNvSpPr>
            <a:spLocks noChangeShapeType="1"/>
          </p:cNvSpPr>
          <p:nvPr/>
        </p:nvSpPr>
        <p:spPr bwMode="auto">
          <a:xfrm flipV="1">
            <a:off x="1703388" y="4175125"/>
            <a:ext cx="1493837" cy="6572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6" name="Line 12"/>
          <p:cNvSpPr>
            <a:spLocks noChangeShapeType="1"/>
          </p:cNvSpPr>
          <p:nvPr/>
        </p:nvSpPr>
        <p:spPr bwMode="auto">
          <a:xfrm rot="10800000" flipV="1">
            <a:off x="611188" y="5572125"/>
            <a:ext cx="430212" cy="473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7" name="Line 13"/>
          <p:cNvSpPr>
            <a:spLocks noChangeShapeType="1"/>
          </p:cNvSpPr>
          <p:nvPr/>
        </p:nvSpPr>
        <p:spPr bwMode="auto">
          <a:xfrm>
            <a:off x="3940175" y="4845050"/>
            <a:ext cx="4476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8" name="Line 14"/>
          <p:cNvSpPr>
            <a:spLocks noChangeShapeType="1"/>
          </p:cNvSpPr>
          <p:nvPr/>
        </p:nvSpPr>
        <p:spPr bwMode="auto">
          <a:xfrm flipV="1">
            <a:off x="1695450" y="2708275"/>
            <a:ext cx="0" cy="727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9" name="AutoShape 15"/>
          <p:cNvSpPr>
            <a:spLocks noChangeArrowheads="1"/>
          </p:cNvSpPr>
          <p:nvPr/>
        </p:nvSpPr>
        <p:spPr bwMode="auto">
          <a:xfrm>
            <a:off x="1616075" y="4613275"/>
            <a:ext cx="295275" cy="323850"/>
          </a:xfrm>
          <a:prstGeom prst="cube">
            <a:avLst>
              <a:gd name="adj" fmla="val 25000"/>
            </a:avLst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2170" name="Rectangle 16"/>
          <p:cNvSpPr>
            <a:spLocks noChangeArrowheads="1"/>
          </p:cNvSpPr>
          <p:nvPr/>
        </p:nvSpPr>
        <p:spPr bwMode="auto">
          <a:xfrm>
            <a:off x="1892300" y="2166938"/>
            <a:ext cx="3206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y</a:t>
            </a:r>
          </a:p>
        </p:txBody>
      </p:sp>
      <p:sp>
        <p:nvSpPr>
          <p:cNvPr id="92171" name="Rectangle 17"/>
          <p:cNvSpPr>
            <a:spLocks noChangeArrowheads="1"/>
          </p:cNvSpPr>
          <p:nvPr/>
        </p:nvSpPr>
        <p:spPr bwMode="auto">
          <a:xfrm>
            <a:off x="4248150" y="4768850"/>
            <a:ext cx="3222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92172" name="Rectangle 18"/>
          <p:cNvSpPr>
            <a:spLocks noChangeArrowheads="1"/>
          </p:cNvSpPr>
          <p:nvPr/>
        </p:nvSpPr>
        <p:spPr bwMode="auto">
          <a:xfrm>
            <a:off x="403225" y="5892800"/>
            <a:ext cx="304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z</a:t>
            </a:r>
          </a:p>
        </p:txBody>
      </p:sp>
      <p:sp>
        <p:nvSpPr>
          <p:cNvPr id="92173" name="Line 19"/>
          <p:cNvSpPr>
            <a:spLocks noChangeShapeType="1"/>
          </p:cNvSpPr>
          <p:nvPr/>
        </p:nvSpPr>
        <p:spPr bwMode="auto">
          <a:xfrm flipV="1">
            <a:off x="1695450" y="3538538"/>
            <a:ext cx="2084388" cy="12938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4" name="Line 20"/>
          <p:cNvSpPr>
            <a:spLocks noChangeShapeType="1"/>
          </p:cNvSpPr>
          <p:nvPr/>
        </p:nvSpPr>
        <p:spPr bwMode="auto">
          <a:xfrm>
            <a:off x="1695450" y="4832350"/>
            <a:ext cx="1501775" cy="623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5" name="Line 21"/>
          <p:cNvSpPr>
            <a:spLocks noChangeShapeType="1"/>
          </p:cNvSpPr>
          <p:nvPr/>
        </p:nvSpPr>
        <p:spPr bwMode="auto">
          <a:xfrm flipH="1" flipV="1">
            <a:off x="1112838" y="4162425"/>
            <a:ext cx="582612" cy="669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6" name="Rectangle 22"/>
          <p:cNvSpPr>
            <a:spLocks noChangeArrowheads="1"/>
          </p:cNvSpPr>
          <p:nvPr/>
        </p:nvSpPr>
        <p:spPr bwMode="auto">
          <a:xfrm>
            <a:off x="3248025" y="4130675"/>
            <a:ext cx="2911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(x</a:t>
            </a:r>
            <a:r>
              <a:rPr lang="en-US" altLang="en-US" sz="2400" baseline="-25000">
                <a:solidFill>
                  <a:srgbClr val="000000"/>
                </a:solidFill>
              </a:rPr>
              <a:t>0</a:t>
            </a:r>
            <a:r>
              <a:rPr lang="en-US" altLang="en-US" sz="2400">
                <a:solidFill>
                  <a:srgbClr val="000000"/>
                </a:solidFill>
              </a:rPr>
              <a:t>+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x,y</a:t>
            </a:r>
            <a:r>
              <a:rPr lang="en-US" altLang="en-US" sz="2400" baseline="-25000">
                <a:solidFill>
                  <a:srgbClr val="000000"/>
                </a:solidFill>
              </a:rPr>
              <a:t>0 </a:t>
            </a:r>
            <a:r>
              <a:rPr lang="en-US" altLang="en-US" sz="2400">
                <a:solidFill>
                  <a:srgbClr val="000000"/>
                </a:solidFill>
              </a:rPr>
              <a:t>+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y,z</a:t>
            </a:r>
            <a:r>
              <a:rPr lang="en-US" altLang="en-US" sz="2400" baseline="-25000">
                <a:solidFill>
                  <a:srgbClr val="000000"/>
                </a:solidFill>
              </a:rPr>
              <a:t>0 </a:t>
            </a:r>
            <a:r>
              <a:rPr lang="en-US" altLang="en-US" sz="2400">
                <a:solidFill>
                  <a:srgbClr val="000000"/>
                </a:solidFill>
              </a:rPr>
              <a:t>+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z)</a:t>
            </a:r>
          </a:p>
        </p:txBody>
      </p:sp>
      <p:sp>
        <p:nvSpPr>
          <p:cNvPr id="92177" name="Rectangle 23"/>
          <p:cNvSpPr>
            <a:spLocks noChangeArrowheads="1"/>
          </p:cNvSpPr>
          <p:nvPr/>
        </p:nvSpPr>
        <p:spPr bwMode="auto">
          <a:xfrm>
            <a:off x="2927350" y="2976563"/>
            <a:ext cx="31638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e</a:t>
            </a:r>
            <a:r>
              <a:rPr lang="en-US" altLang="en-US" sz="2400" baseline="-25000">
                <a:solidFill>
                  <a:srgbClr val="000000"/>
                </a:solidFill>
              </a:rPr>
              <a:t>xy</a:t>
            </a:r>
            <a:r>
              <a:rPr lang="en-US" altLang="en-US" sz="2400">
                <a:solidFill>
                  <a:srgbClr val="000000"/>
                </a:solidFill>
              </a:rPr>
              <a:t>= (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y)x + (-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x)y</a:t>
            </a:r>
            <a:r>
              <a:rPr lang="en-US" altLang="en-US" sz="2400" baseline="-25000">
                <a:solidFill>
                  <a:srgbClr val="000000"/>
                </a:solidFill>
              </a:rPr>
              <a:t> </a:t>
            </a:r>
            <a:r>
              <a:rPr lang="en-US" altLang="en-US" sz="2400">
                <a:solidFill>
                  <a:srgbClr val="000000"/>
                </a:solidFill>
              </a:rPr>
              <a:t>+c</a:t>
            </a:r>
            <a:r>
              <a:rPr lang="en-US" altLang="en-US" sz="2400" baseline="-25000">
                <a:solidFill>
                  <a:srgbClr val="000000"/>
                </a:solidFill>
              </a:rPr>
              <a:t>xy</a:t>
            </a:r>
          </a:p>
        </p:txBody>
      </p:sp>
      <p:sp>
        <p:nvSpPr>
          <p:cNvPr id="92178" name="Rectangle 24"/>
          <p:cNvSpPr>
            <a:spLocks noChangeArrowheads="1"/>
          </p:cNvSpPr>
          <p:nvPr/>
        </p:nvSpPr>
        <p:spPr bwMode="auto">
          <a:xfrm rot="-5400000">
            <a:off x="-643731" y="3628231"/>
            <a:ext cx="30321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e</a:t>
            </a:r>
            <a:r>
              <a:rPr lang="en-US" altLang="en-US" sz="2400" baseline="-25000">
                <a:solidFill>
                  <a:srgbClr val="000000"/>
                </a:solidFill>
              </a:rPr>
              <a:t>zy</a:t>
            </a:r>
            <a:r>
              <a:rPr lang="en-US" altLang="en-US" sz="2400">
                <a:solidFill>
                  <a:srgbClr val="000000"/>
                </a:solidFill>
              </a:rPr>
              <a:t>= (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y)z +(-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z)y</a:t>
            </a:r>
            <a:r>
              <a:rPr lang="en-US" altLang="en-US" sz="2400" baseline="-25000">
                <a:solidFill>
                  <a:srgbClr val="000000"/>
                </a:solidFill>
              </a:rPr>
              <a:t> </a:t>
            </a:r>
            <a:r>
              <a:rPr lang="en-US" altLang="en-US" sz="2400">
                <a:solidFill>
                  <a:srgbClr val="000000"/>
                </a:solidFill>
              </a:rPr>
              <a:t>+c</a:t>
            </a:r>
            <a:r>
              <a:rPr lang="en-US" altLang="en-US" sz="2400" baseline="-25000">
                <a:solidFill>
                  <a:srgbClr val="000000"/>
                </a:solidFill>
              </a:rPr>
              <a:t>yz</a:t>
            </a:r>
          </a:p>
        </p:txBody>
      </p:sp>
      <p:sp>
        <p:nvSpPr>
          <p:cNvPr id="92179" name="Rectangle 25"/>
          <p:cNvSpPr>
            <a:spLocks noChangeArrowheads="1"/>
          </p:cNvSpPr>
          <p:nvPr/>
        </p:nvSpPr>
        <p:spPr bwMode="auto">
          <a:xfrm>
            <a:off x="2551113" y="5610225"/>
            <a:ext cx="31083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e</a:t>
            </a:r>
            <a:r>
              <a:rPr lang="en-US" altLang="en-US" sz="2400" baseline="-25000">
                <a:solidFill>
                  <a:srgbClr val="000000"/>
                </a:solidFill>
              </a:rPr>
              <a:t>xz</a:t>
            </a:r>
            <a:r>
              <a:rPr lang="en-US" altLang="en-US" sz="2400">
                <a:solidFill>
                  <a:srgbClr val="000000"/>
                </a:solidFill>
              </a:rPr>
              <a:t>= (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z)x + (-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x)z</a:t>
            </a:r>
            <a:r>
              <a:rPr lang="en-US" altLang="en-US" sz="2400" baseline="-25000">
                <a:solidFill>
                  <a:srgbClr val="000000"/>
                </a:solidFill>
              </a:rPr>
              <a:t> </a:t>
            </a:r>
            <a:r>
              <a:rPr lang="en-US" altLang="en-US" sz="2400">
                <a:solidFill>
                  <a:srgbClr val="000000"/>
                </a:solidFill>
              </a:rPr>
              <a:t>+c</a:t>
            </a:r>
            <a:r>
              <a:rPr lang="en-US" altLang="en-US" sz="2400" baseline="-25000">
                <a:solidFill>
                  <a:srgbClr val="000000"/>
                </a:solidFill>
              </a:rPr>
              <a:t>xz</a:t>
            </a:r>
          </a:p>
        </p:txBody>
      </p:sp>
      <p:grpSp>
        <p:nvGrpSpPr>
          <p:cNvPr id="92180" name="Group 26"/>
          <p:cNvGrpSpPr>
            <a:grpSpLocks/>
          </p:cNvGrpSpPr>
          <p:nvPr/>
        </p:nvGrpSpPr>
        <p:grpSpPr bwMode="auto">
          <a:xfrm>
            <a:off x="6183313" y="2740025"/>
            <a:ext cx="693737" cy="692150"/>
            <a:chOff x="1364" y="1878"/>
            <a:chExt cx="2337" cy="1310"/>
          </a:xfrm>
        </p:grpSpPr>
        <p:sp>
          <p:nvSpPr>
            <p:cNvPr id="92230" name="Rectangle 27"/>
            <p:cNvSpPr>
              <a:spLocks noChangeArrowheads="1"/>
            </p:cNvSpPr>
            <p:nvPr/>
          </p:nvSpPr>
          <p:spPr bwMode="auto">
            <a:xfrm>
              <a:off x="1863" y="1886"/>
              <a:ext cx="1815" cy="88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92231" name="Rectangle 28"/>
            <p:cNvSpPr>
              <a:spLocks noChangeArrowheads="1"/>
            </p:cNvSpPr>
            <p:nvPr/>
          </p:nvSpPr>
          <p:spPr bwMode="auto">
            <a:xfrm>
              <a:off x="1364" y="2307"/>
              <a:ext cx="1815" cy="88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92232" name="Line 29"/>
            <p:cNvSpPr>
              <a:spLocks noChangeShapeType="1"/>
            </p:cNvSpPr>
            <p:nvPr/>
          </p:nvSpPr>
          <p:spPr bwMode="auto">
            <a:xfrm flipV="1">
              <a:off x="1364" y="1878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3" name="Line 30"/>
            <p:cNvSpPr>
              <a:spLocks noChangeShapeType="1"/>
            </p:cNvSpPr>
            <p:nvPr/>
          </p:nvSpPr>
          <p:spPr bwMode="auto">
            <a:xfrm flipV="1">
              <a:off x="3179" y="1878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4" name="Line 31"/>
            <p:cNvSpPr>
              <a:spLocks noChangeShapeType="1"/>
            </p:cNvSpPr>
            <p:nvPr/>
          </p:nvSpPr>
          <p:spPr bwMode="auto">
            <a:xfrm flipV="1">
              <a:off x="3187" y="2743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5" name="Line 32"/>
            <p:cNvSpPr>
              <a:spLocks noChangeShapeType="1"/>
            </p:cNvSpPr>
            <p:nvPr/>
          </p:nvSpPr>
          <p:spPr bwMode="auto">
            <a:xfrm flipV="1">
              <a:off x="1379" y="2751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81" name="Freeform 33"/>
          <p:cNvSpPr>
            <a:spLocks/>
          </p:cNvSpPr>
          <p:nvPr/>
        </p:nvSpPr>
        <p:spPr bwMode="auto">
          <a:xfrm>
            <a:off x="6184900" y="2741613"/>
            <a:ext cx="685800" cy="223837"/>
          </a:xfrm>
          <a:custGeom>
            <a:avLst/>
            <a:gdLst>
              <a:gd name="T0" fmla="*/ 2147483647 w 486"/>
              <a:gd name="T1" fmla="*/ 2147483647 h 141"/>
              <a:gd name="T2" fmla="*/ 0 w 486"/>
              <a:gd name="T3" fmla="*/ 2147483647 h 141"/>
              <a:gd name="T4" fmla="*/ 2147483647 w 486"/>
              <a:gd name="T5" fmla="*/ 2147483647 h 141"/>
              <a:gd name="T6" fmla="*/ 2147483647 w 486"/>
              <a:gd name="T7" fmla="*/ 0 h 141"/>
              <a:gd name="T8" fmla="*/ 2147483647 w 486"/>
              <a:gd name="T9" fmla="*/ 2147483647 h 1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86" h="141">
                <a:moveTo>
                  <a:pt x="102" y="3"/>
                </a:moveTo>
                <a:lnTo>
                  <a:pt x="0" y="141"/>
                </a:lnTo>
                <a:lnTo>
                  <a:pt x="378" y="141"/>
                </a:lnTo>
                <a:lnTo>
                  <a:pt x="486" y="0"/>
                </a:lnTo>
                <a:lnTo>
                  <a:pt x="102" y="3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182" name="Group 34"/>
          <p:cNvGrpSpPr>
            <a:grpSpLocks/>
          </p:cNvGrpSpPr>
          <p:nvPr/>
        </p:nvGrpSpPr>
        <p:grpSpPr bwMode="auto">
          <a:xfrm>
            <a:off x="6183313" y="3783013"/>
            <a:ext cx="693737" cy="692150"/>
            <a:chOff x="1364" y="1878"/>
            <a:chExt cx="2337" cy="1310"/>
          </a:xfrm>
        </p:grpSpPr>
        <p:sp>
          <p:nvSpPr>
            <p:cNvPr id="92224" name="Rectangle 35"/>
            <p:cNvSpPr>
              <a:spLocks noChangeArrowheads="1"/>
            </p:cNvSpPr>
            <p:nvPr/>
          </p:nvSpPr>
          <p:spPr bwMode="auto">
            <a:xfrm>
              <a:off x="1863" y="1886"/>
              <a:ext cx="1815" cy="88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92225" name="Rectangle 36"/>
            <p:cNvSpPr>
              <a:spLocks noChangeArrowheads="1"/>
            </p:cNvSpPr>
            <p:nvPr/>
          </p:nvSpPr>
          <p:spPr bwMode="auto">
            <a:xfrm>
              <a:off x="1364" y="2307"/>
              <a:ext cx="1815" cy="88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92226" name="Line 37"/>
            <p:cNvSpPr>
              <a:spLocks noChangeShapeType="1"/>
            </p:cNvSpPr>
            <p:nvPr/>
          </p:nvSpPr>
          <p:spPr bwMode="auto">
            <a:xfrm flipV="1">
              <a:off x="1364" y="1878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7" name="Line 38"/>
            <p:cNvSpPr>
              <a:spLocks noChangeShapeType="1"/>
            </p:cNvSpPr>
            <p:nvPr/>
          </p:nvSpPr>
          <p:spPr bwMode="auto">
            <a:xfrm flipV="1">
              <a:off x="3179" y="1878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8" name="Line 39"/>
            <p:cNvSpPr>
              <a:spLocks noChangeShapeType="1"/>
            </p:cNvSpPr>
            <p:nvPr/>
          </p:nvSpPr>
          <p:spPr bwMode="auto">
            <a:xfrm flipV="1">
              <a:off x="3187" y="2743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9" name="Line 40"/>
            <p:cNvSpPr>
              <a:spLocks noChangeShapeType="1"/>
            </p:cNvSpPr>
            <p:nvPr/>
          </p:nvSpPr>
          <p:spPr bwMode="auto">
            <a:xfrm flipV="1">
              <a:off x="1379" y="2751"/>
              <a:ext cx="514" cy="4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83" name="Freeform 41"/>
          <p:cNvSpPr>
            <a:spLocks/>
          </p:cNvSpPr>
          <p:nvPr/>
        </p:nvSpPr>
        <p:spPr bwMode="auto">
          <a:xfrm>
            <a:off x="6718300" y="3784600"/>
            <a:ext cx="152400" cy="681038"/>
          </a:xfrm>
          <a:custGeom>
            <a:avLst/>
            <a:gdLst>
              <a:gd name="T0" fmla="*/ 2147483647 w 108"/>
              <a:gd name="T1" fmla="*/ 2147483647 h 429"/>
              <a:gd name="T2" fmla="*/ 2147483647 w 108"/>
              <a:gd name="T3" fmla="*/ 2147483647 h 429"/>
              <a:gd name="T4" fmla="*/ 2147483647 w 108"/>
              <a:gd name="T5" fmla="*/ 0 h 429"/>
              <a:gd name="T6" fmla="*/ 0 w 108"/>
              <a:gd name="T7" fmla="*/ 2147483647 h 429"/>
              <a:gd name="T8" fmla="*/ 2147483647 w 108"/>
              <a:gd name="T9" fmla="*/ 2147483647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8" h="429">
                <a:moveTo>
                  <a:pt x="3" y="429"/>
                </a:moveTo>
                <a:lnTo>
                  <a:pt x="108" y="291"/>
                </a:lnTo>
                <a:lnTo>
                  <a:pt x="108" y="0"/>
                </a:lnTo>
                <a:lnTo>
                  <a:pt x="0" y="144"/>
                </a:lnTo>
                <a:lnTo>
                  <a:pt x="3" y="429"/>
                </a:lnTo>
                <a:close/>
              </a:path>
            </a:pathLst>
          </a:cu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184" name="Group 42"/>
          <p:cNvGrpSpPr>
            <a:grpSpLocks/>
          </p:cNvGrpSpPr>
          <p:nvPr/>
        </p:nvGrpSpPr>
        <p:grpSpPr bwMode="auto">
          <a:xfrm>
            <a:off x="6183313" y="4973638"/>
            <a:ext cx="693737" cy="692150"/>
            <a:chOff x="4919" y="2837"/>
            <a:chExt cx="491" cy="436"/>
          </a:xfrm>
        </p:grpSpPr>
        <p:sp>
          <p:nvSpPr>
            <p:cNvPr id="92218" name="Line 43"/>
            <p:cNvSpPr>
              <a:spLocks noChangeShapeType="1"/>
            </p:cNvSpPr>
            <p:nvPr/>
          </p:nvSpPr>
          <p:spPr bwMode="auto">
            <a:xfrm flipV="1">
              <a:off x="4922" y="3128"/>
              <a:ext cx="108" cy="14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19" name="Rectangle 44"/>
            <p:cNvSpPr>
              <a:spLocks noChangeArrowheads="1"/>
            </p:cNvSpPr>
            <p:nvPr/>
          </p:nvSpPr>
          <p:spPr bwMode="auto">
            <a:xfrm>
              <a:off x="5024" y="2840"/>
              <a:ext cx="381" cy="29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92220" name="Rectangle 45"/>
            <p:cNvSpPr>
              <a:spLocks noChangeArrowheads="1"/>
            </p:cNvSpPr>
            <p:nvPr/>
          </p:nvSpPr>
          <p:spPr bwMode="auto">
            <a:xfrm>
              <a:off x="4919" y="2980"/>
              <a:ext cx="381" cy="29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92221" name="Line 46"/>
            <p:cNvSpPr>
              <a:spLocks noChangeShapeType="1"/>
            </p:cNvSpPr>
            <p:nvPr/>
          </p:nvSpPr>
          <p:spPr bwMode="auto">
            <a:xfrm flipV="1">
              <a:off x="4919" y="2837"/>
              <a:ext cx="108" cy="1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2" name="Line 47"/>
            <p:cNvSpPr>
              <a:spLocks noChangeShapeType="1"/>
            </p:cNvSpPr>
            <p:nvPr/>
          </p:nvSpPr>
          <p:spPr bwMode="auto">
            <a:xfrm flipV="1">
              <a:off x="5300" y="2837"/>
              <a:ext cx="108" cy="1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3" name="Line 48"/>
            <p:cNvSpPr>
              <a:spLocks noChangeShapeType="1"/>
            </p:cNvSpPr>
            <p:nvPr/>
          </p:nvSpPr>
          <p:spPr bwMode="auto">
            <a:xfrm flipV="1">
              <a:off x="5302" y="3125"/>
              <a:ext cx="108" cy="14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85" name="Oval 49"/>
          <p:cNvSpPr>
            <a:spLocks noChangeArrowheads="1"/>
          </p:cNvSpPr>
          <p:nvPr/>
        </p:nvSpPr>
        <p:spPr bwMode="auto">
          <a:xfrm>
            <a:off x="6303963" y="3170238"/>
            <a:ext cx="66675" cy="76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2186" name="Oval 50"/>
          <p:cNvSpPr>
            <a:spLocks noChangeArrowheads="1"/>
          </p:cNvSpPr>
          <p:nvPr/>
        </p:nvSpPr>
        <p:spPr bwMode="auto">
          <a:xfrm>
            <a:off x="6680200" y="2922588"/>
            <a:ext cx="76200" cy="85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2187" name="Oval 51"/>
          <p:cNvSpPr>
            <a:spLocks noChangeArrowheads="1"/>
          </p:cNvSpPr>
          <p:nvPr/>
        </p:nvSpPr>
        <p:spPr bwMode="auto">
          <a:xfrm>
            <a:off x="6675438" y="3965575"/>
            <a:ext cx="76200" cy="85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2188" name="Oval 52"/>
          <p:cNvSpPr>
            <a:spLocks noChangeArrowheads="1"/>
          </p:cNvSpPr>
          <p:nvPr/>
        </p:nvSpPr>
        <p:spPr bwMode="auto">
          <a:xfrm>
            <a:off x="6684963" y="5156200"/>
            <a:ext cx="76200" cy="85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2189" name="Oval 53"/>
          <p:cNvSpPr>
            <a:spLocks noChangeArrowheads="1"/>
          </p:cNvSpPr>
          <p:nvPr/>
        </p:nvSpPr>
        <p:spPr bwMode="auto">
          <a:xfrm>
            <a:off x="6299200" y="4208463"/>
            <a:ext cx="68263" cy="76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2190" name="Line 54"/>
          <p:cNvSpPr>
            <a:spLocks noChangeShapeType="1"/>
          </p:cNvSpPr>
          <p:nvPr/>
        </p:nvSpPr>
        <p:spPr bwMode="auto">
          <a:xfrm flipV="1">
            <a:off x="6367463" y="2965450"/>
            <a:ext cx="165100" cy="2095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91" name="Line 55"/>
          <p:cNvSpPr>
            <a:spLocks noChangeShapeType="1"/>
          </p:cNvSpPr>
          <p:nvPr/>
        </p:nvSpPr>
        <p:spPr bwMode="auto">
          <a:xfrm flipV="1">
            <a:off x="6637338" y="2541588"/>
            <a:ext cx="222250" cy="280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92" name="Rectangle 56"/>
          <p:cNvSpPr>
            <a:spLocks noChangeArrowheads="1"/>
          </p:cNvSpPr>
          <p:nvPr/>
        </p:nvSpPr>
        <p:spPr bwMode="auto">
          <a:xfrm>
            <a:off x="7212013" y="1906588"/>
            <a:ext cx="50323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e</a:t>
            </a:r>
            <a:r>
              <a:rPr lang="en-US" altLang="en-US" sz="2400" baseline="-25000">
                <a:solidFill>
                  <a:srgbClr val="000000"/>
                </a:solidFill>
              </a:rPr>
              <a:t>xy</a:t>
            </a:r>
          </a:p>
        </p:txBody>
      </p:sp>
      <p:sp>
        <p:nvSpPr>
          <p:cNvPr id="92193" name="Rectangle 57"/>
          <p:cNvSpPr>
            <a:spLocks noChangeArrowheads="1"/>
          </p:cNvSpPr>
          <p:nvPr/>
        </p:nvSpPr>
        <p:spPr bwMode="auto">
          <a:xfrm>
            <a:off x="7727950" y="1906588"/>
            <a:ext cx="4937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e</a:t>
            </a:r>
            <a:r>
              <a:rPr lang="en-US" altLang="en-US" sz="2400" baseline="-25000">
                <a:solidFill>
                  <a:srgbClr val="000000"/>
                </a:solidFill>
              </a:rPr>
              <a:t>xz</a:t>
            </a:r>
          </a:p>
        </p:txBody>
      </p:sp>
      <p:sp>
        <p:nvSpPr>
          <p:cNvPr id="92194" name="Rectangle 58"/>
          <p:cNvSpPr>
            <a:spLocks noChangeArrowheads="1"/>
          </p:cNvSpPr>
          <p:nvPr/>
        </p:nvSpPr>
        <p:spPr bwMode="auto">
          <a:xfrm>
            <a:off x="8278813" y="1906588"/>
            <a:ext cx="4921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e</a:t>
            </a:r>
            <a:r>
              <a:rPr lang="en-US" altLang="en-US" sz="2400" baseline="-25000">
                <a:solidFill>
                  <a:srgbClr val="000000"/>
                </a:solidFill>
              </a:rPr>
              <a:t>zy</a:t>
            </a:r>
          </a:p>
        </p:txBody>
      </p:sp>
      <p:sp>
        <p:nvSpPr>
          <p:cNvPr id="92195" name="Line 59"/>
          <p:cNvSpPr>
            <a:spLocks noChangeShapeType="1"/>
          </p:cNvSpPr>
          <p:nvPr/>
        </p:nvSpPr>
        <p:spPr bwMode="auto">
          <a:xfrm>
            <a:off x="5957888" y="2054225"/>
            <a:ext cx="0" cy="4205288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96" name="Line 60"/>
          <p:cNvSpPr>
            <a:spLocks noChangeShapeType="1"/>
          </p:cNvSpPr>
          <p:nvPr/>
        </p:nvSpPr>
        <p:spPr bwMode="auto">
          <a:xfrm>
            <a:off x="7156450" y="2054225"/>
            <a:ext cx="0" cy="420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97" name="Line 61"/>
          <p:cNvSpPr>
            <a:spLocks noChangeShapeType="1"/>
          </p:cNvSpPr>
          <p:nvPr/>
        </p:nvSpPr>
        <p:spPr bwMode="auto">
          <a:xfrm>
            <a:off x="7739063" y="2054225"/>
            <a:ext cx="0" cy="420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98" name="Line 62"/>
          <p:cNvSpPr>
            <a:spLocks noChangeShapeType="1"/>
          </p:cNvSpPr>
          <p:nvPr/>
        </p:nvSpPr>
        <p:spPr bwMode="auto">
          <a:xfrm>
            <a:off x="8288338" y="2054225"/>
            <a:ext cx="0" cy="420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99" name="Line 63"/>
          <p:cNvSpPr>
            <a:spLocks noChangeShapeType="1"/>
          </p:cNvSpPr>
          <p:nvPr/>
        </p:nvSpPr>
        <p:spPr bwMode="auto">
          <a:xfrm>
            <a:off x="8828088" y="2054225"/>
            <a:ext cx="0" cy="42052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0" name="Line 64"/>
          <p:cNvSpPr>
            <a:spLocks noChangeShapeType="1"/>
          </p:cNvSpPr>
          <p:nvPr/>
        </p:nvSpPr>
        <p:spPr bwMode="auto">
          <a:xfrm>
            <a:off x="6321425" y="3613150"/>
            <a:ext cx="26622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1" name="Line 65"/>
          <p:cNvSpPr>
            <a:spLocks noChangeShapeType="1"/>
          </p:cNvSpPr>
          <p:nvPr/>
        </p:nvSpPr>
        <p:spPr bwMode="auto">
          <a:xfrm>
            <a:off x="6321425" y="4751388"/>
            <a:ext cx="26622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2" name="Line 66"/>
          <p:cNvSpPr>
            <a:spLocks noChangeShapeType="1"/>
          </p:cNvSpPr>
          <p:nvPr/>
        </p:nvSpPr>
        <p:spPr bwMode="auto">
          <a:xfrm>
            <a:off x="6321425" y="2474913"/>
            <a:ext cx="26622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3" name="Line 67"/>
          <p:cNvSpPr>
            <a:spLocks noChangeShapeType="1"/>
          </p:cNvSpPr>
          <p:nvPr/>
        </p:nvSpPr>
        <p:spPr bwMode="auto">
          <a:xfrm>
            <a:off x="6321425" y="5840413"/>
            <a:ext cx="26622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4" name="Rectangle 68"/>
          <p:cNvSpPr>
            <a:spLocks noChangeArrowheads="1"/>
          </p:cNvSpPr>
          <p:nvPr/>
        </p:nvSpPr>
        <p:spPr bwMode="auto">
          <a:xfrm>
            <a:off x="7288213" y="2773363"/>
            <a:ext cx="3603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b="1" i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92205" name="Rectangle 69"/>
          <p:cNvSpPr>
            <a:spLocks noChangeArrowheads="1"/>
          </p:cNvSpPr>
          <p:nvPr/>
        </p:nvSpPr>
        <p:spPr bwMode="auto">
          <a:xfrm>
            <a:off x="7288213" y="3898900"/>
            <a:ext cx="28733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b="1" i="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92206" name="Rectangle 70"/>
          <p:cNvSpPr>
            <a:spLocks noChangeArrowheads="1"/>
          </p:cNvSpPr>
          <p:nvPr/>
        </p:nvSpPr>
        <p:spPr bwMode="auto">
          <a:xfrm>
            <a:off x="7848600" y="5037138"/>
            <a:ext cx="3587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b="1" i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92207" name="Line 71"/>
          <p:cNvSpPr>
            <a:spLocks noChangeShapeType="1"/>
          </p:cNvSpPr>
          <p:nvPr/>
        </p:nvSpPr>
        <p:spPr bwMode="auto">
          <a:xfrm flipV="1">
            <a:off x="6367463" y="4152900"/>
            <a:ext cx="333375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8" name="Line 72"/>
          <p:cNvSpPr>
            <a:spLocks noChangeShapeType="1"/>
          </p:cNvSpPr>
          <p:nvPr/>
        </p:nvSpPr>
        <p:spPr bwMode="auto">
          <a:xfrm>
            <a:off x="6496050" y="5486400"/>
            <a:ext cx="200025" cy="2968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9" name="Rectangle 73"/>
          <p:cNvSpPr>
            <a:spLocks noChangeArrowheads="1"/>
          </p:cNvSpPr>
          <p:nvPr/>
        </p:nvSpPr>
        <p:spPr bwMode="auto">
          <a:xfrm>
            <a:off x="7883525" y="3910013"/>
            <a:ext cx="2873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b="1" i="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92210" name="Rectangle 74"/>
          <p:cNvSpPr>
            <a:spLocks noChangeArrowheads="1"/>
          </p:cNvSpPr>
          <p:nvPr/>
        </p:nvSpPr>
        <p:spPr bwMode="auto">
          <a:xfrm>
            <a:off x="8432800" y="2784475"/>
            <a:ext cx="3587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b="1" i="0">
                <a:solidFill>
                  <a:srgbClr val="000000"/>
                </a:solidFill>
              </a:rPr>
              <a:t>+</a:t>
            </a:r>
          </a:p>
        </p:txBody>
      </p:sp>
      <p:sp>
        <p:nvSpPr>
          <p:cNvPr id="92211" name="Rectangle 75"/>
          <p:cNvSpPr>
            <a:spLocks noChangeArrowheads="1"/>
          </p:cNvSpPr>
          <p:nvPr/>
        </p:nvSpPr>
        <p:spPr bwMode="auto">
          <a:xfrm>
            <a:off x="8432800" y="5000625"/>
            <a:ext cx="2873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b="1" i="0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92212" name="Rectangle 76"/>
          <p:cNvSpPr>
            <a:spLocks noChangeArrowheads="1"/>
          </p:cNvSpPr>
          <p:nvPr/>
        </p:nvSpPr>
        <p:spPr bwMode="auto">
          <a:xfrm>
            <a:off x="7277100" y="5030788"/>
            <a:ext cx="3524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b="1" i="0">
                <a:solidFill>
                  <a:srgbClr val="000000"/>
                </a:solidFill>
                <a:sym typeface="Symbol" pitchFamily="18" charset="2"/>
              </a:rPr>
              <a:t></a:t>
            </a:r>
            <a:endParaRPr lang="en-US" altLang="en-US" sz="2400" b="1" i="0">
              <a:solidFill>
                <a:srgbClr val="000000"/>
              </a:solidFill>
            </a:endParaRPr>
          </a:p>
        </p:txBody>
      </p:sp>
      <p:sp>
        <p:nvSpPr>
          <p:cNvPr id="92213" name="Rectangle 77"/>
          <p:cNvSpPr>
            <a:spLocks noChangeArrowheads="1"/>
          </p:cNvSpPr>
          <p:nvPr/>
        </p:nvSpPr>
        <p:spPr bwMode="auto">
          <a:xfrm>
            <a:off x="7848600" y="2790825"/>
            <a:ext cx="3524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b="1" i="0">
                <a:solidFill>
                  <a:srgbClr val="000000"/>
                </a:solidFill>
                <a:sym typeface="Symbol" pitchFamily="18" charset="2"/>
              </a:rPr>
              <a:t></a:t>
            </a:r>
            <a:endParaRPr lang="en-US" altLang="en-US" sz="2400" b="1" i="0">
              <a:solidFill>
                <a:srgbClr val="000000"/>
              </a:solidFill>
            </a:endParaRPr>
          </a:p>
        </p:txBody>
      </p:sp>
      <p:sp>
        <p:nvSpPr>
          <p:cNvPr id="92214" name="Rectangle 78"/>
          <p:cNvSpPr>
            <a:spLocks noChangeArrowheads="1"/>
          </p:cNvSpPr>
          <p:nvPr/>
        </p:nvSpPr>
        <p:spPr bwMode="auto">
          <a:xfrm>
            <a:off x="8388350" y="3879850"/>
            <a:ext cx="3524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b="1" i="0">
                <a:solidFill>
                  <a:srgbClr val="000000"/>
                </a:solidFill>
                <a:sym typeface="Symbol" pitchFamily="18" charset="2"/>
              </a:rPr>
              <a:t></a:t>
            </a:r>
            <a:endParaRPr lang="en-US" altLang="en-US" sz="2400" b="1" i="0">
              <a:solidFill>
                <a:srgbClr val="000000"/>
              </a:solidFill>
            </a:endParaRPr>
          </a:p>
        </p:txBody>
      </p:sp>
      <p:sp>
        <p:nvSpPr>
          <p:cNvPr id="92215" name="Oval 79"/>
          <p:cNvSpPr>
            <a:spLocks noChangeArrowheads="1"/>
          </p:cNvSpPr>
          <p:nvPr/>
        </p:nvSpPr>
        <p:spPr bwMode="auto">
          <a:xfrm>
            <a:off x="7943850" y="1722438"/>
            <a:ext cx="76200" cy="85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2216" name="Oval 80"/>
          <p:cNvSpPr>
            <a:spLocks noChangeArrowheads="1"/>
          </p:cNvSpPr>
          <p:nvPr/>
        </p:nvSpPr>
        <p:spPr bwMode="auto">
          <a:xfrm>
            <a:off x="1797050" y="4654550"/>
            <a:ext cx="76200" cy="857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2217" name="AutoShape 81"/>
          <p:cNvSpPr>
            <a:spLocks/>
          </p:cNvSpPr>
          <p:nvPr/>
        </p:nvSpPr>
        <p:spPr bwMode="auto">
          <a:xfrm rot="-5400000">
            <a:off x="7897813" y="1304925"/>
            <a:ext cx="173037" cy="1274763"/>
          </a:xfrm>
          <a:prstGeom prst="rightBrace">
            <a:avLst>
              <a:gd name="adj1" fmla="val 69066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1551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Valor inicial e incremento 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682625" y="3327400"/>
            <a:ext cx="3163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e</a:t>
            </a:r>
            <a:r>
              <a:rPr lang="en-US" altLang="en-US" sz="2400" baseline="-25000">
                <a:solidFill>
                  <a:srgbClr val="000000"/>
                </a:solidFill>
              </a:rPr>
              <a:t>xy</a:t>
            </a:r>
            <a:r>
              <a:rPr lang="en-US" altLang="en-US" sz="2400">
                <a:solidFill>
                  <a:srgbClr val="000000"/>
                </a:solidFill>
              </a:rPr>
              <a:t>= (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y)x + (-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x)y</a:t>
            </a:r>
            <a:r>
              <a:rPr lang="en-US" altLang="en-US" sz="2400" baseline="-25000">
                <a:solidFill>
                  <a:srgbClr val="000000"/>
                </a:solidFill>
              </a:rPr>
              <a:t> </a:t>
            </a:r>
            <a:r>
              <a:rPr lang="en-US" altLang="en-US" sz="2400">
                <a:solidFill>
                  <a:srgbClr val="000000"/>
                </a:solidFill>
              </a:rPr>
              <a:t>+c</a:t>
            </a:r>
            <a:r>
              <a:rPr lang="en-US" altLang="en-US" sz="2400" baseline="-25000">
                <a:solidFill>
                  <a:srgbClr val="000000"/>
                </a:solidFill>
              </a:rPr>
              <a:t>xy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682625" y="5588000"/>
            <a:ext cx="30321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e</a:t>
            </a:r>
            <a:r>
              <a:rPr lang="en-US" altLang="en-US" sz="2400" baseline="-25000">
                <a:solidFill>
                  <a:srgbClr val="000000"/>
                </a:solidFill>
              </a:rPr>
              <a:t>zy</a:t>
            </a:r>
            <a:r>
              <a:rPr lang="en-US" altLang="en-US" sz="2400">
                <a:solidFill>
                  <a:srgbClr val="000000"/>
                </a:solidFill>
              </a:rPr>
              <a:t>= (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y)z +(-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z)y</a:t>
            </a:r>
            <a:r>
              <a:rPr lang="en-US" altLang="en-US" sz="2400" baseline="-25000">
                <a:solidFill>
                  <a:srgbClr val="000000"/>
                </a:solidFill>
              </a:rPr>
              <a:t> </a:t>
            </a:r>
            <a:r>
              <a:rPr lang="en-US" altLang="en-US" sz="2400">
                <a:solidFill>
                  <a:srgbClr val="000000"/>
                </a:solidFill>
              </a:rPr>
              <a:t>+c</a:t>
            </a:r>
            <a:r>
              <a:rPr lang="en-US" altLang="en-US" sz="2400" baseline="-25000">
                <a:solidFill>
                  <a:srgbClr val="000000"/>
                </a:solidFill>
              </a:rPr>
              <a:t>yz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682625" y="4457700"/>
            <a:ext cx="31083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e</a:t>
            </a:r>
            <a:r>
              <a:rPr lang="en-US" altLang="en-US" sz="2400" baseline="-25000">
                <a:solidFill>
                  <a:srgbClr val="000000"/>
                </a:solidFill>
              </a:rPr>
              <a:t>xz</a:t>
            </a:r>
            <a:r>
              <a:rPr lang="en-US" altLang="en-US" sz="2400">
                <a:solidFill>
                  <a:srgbClr val="000000"/>
                </a:solidFill>
              </a:rPr>
              <a:t>= (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z)x + (-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x)z</a:t>
            </a:r>
            <a:r>
              <a:rPr lang="en-US" altLang="en-US" sz="2400" baseline="-25000">
                <a:solidFill>
                  <a:srgbClr val="000000"/>
                </a:solidFill>
              </a:rPr>
              <a:t> </a:t>
            </a:r>
            <a:r>
              <a:rPr lang="en-US" altLang="en-US" sz="2400">
                <a:solidFill>
                  <a:srgbClr val="000000"/>
                </a:solidFill>
              </a:rPr>
              <a:t>+c</a:t>
            </a:r>
            <a:r>
              <a:rPr lang="en-US" altLang="en-US" sz="2400" baseline="-25000">
                <a:solidFill>
                  <a:srgbClr val="000000"/>
                </a:solidFill>
              </a:rPr>
              <a:t>xz</a:t>
            </a:r>
          </a:p>
        </p:txBody>
      </p:sp>
      <p:sp>
        <p:nvSpPr>
          <p:cNvPr id="93190" name="Line 6"/>
          <p:cNvSpPr>
            <a:spLocks noChangeShapeType="1"/>
          </p:cNvSpPr>
          <p:nvPr/>
        </p:nvSpPr>
        <p:spPr bwMode="auto">
          <a:xfrm>
            <a:off x="3825875" y="2041525"/>
            <a:ext cx="0" cy="419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1" name="Line 7"/>
          <p:cNvSpPr>
            <a:spLocks noChangeShapeType="1"/>
          </p:cNvSpPr>
          <p:nvPr/>
        </p:nvSpPr>
        <p:spPr bwMode="auto">
          <a:xfrm>
            <a:off x="504825" y="4144963"/>
            <a:ext cx="795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2" name="Line 8"/>
          <p:cNvSpPr>
            <a:spLocks noChangeShapeType="1"/>
          </p:cNvSpPr>
          <p:nvPr/>
        </p:nvSpPr>
        <p:spPr bwMode="auto">
          <a:xfrm>
            <a:off x="527050" y="5270500"/>
            <a:ext cx="795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3" name="Line 9"/>
          <p:cNvSpPr>
            <a:spLocks noChangeShapeType="1"/>
          </p:cNvSpPr>
          <p:nvPr/>
        </p:nvSpPr>
        <p:spPr bwMode="auto">
          <a:xfrm>
            <a:off x="5375275" y="2041525"/>
            <a:ext cx="0" cy="419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4" name="Line 10"/>
          <p:cNvSpPr>
            <a:spLocks noChangeShapeType="1"/>
          </p:cNvSpPr>
          <p:nvPr/>
        </p:nvSpPr>
        <p:spPr bwMode="auto">
          <a:xfrm>
            <a:off x="504825" y="3019425"/>
            <a:ext cx="795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5" name="Rectangle 11"/>
          <p:cNvSpPr>
            <a:spLocks noChangeArrowheads="1"/>
          </p:cNvSpPr>
          <p:nvPr/>
        </p:nvSpPr>
        <p:spPr bwMode="auto">
          <a:xfrm>
            <a:off x="3860800" y="2239963"/>
            <a:ext cx="17224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(1/2,1/2,1/2)</a:t>
            </a:r>
            <a:endParaRPr lang="en-US" altLang="en-US" sz="2400" baseline="-25000">
              <a:solidFill>
                <a:srgbClr val="000000"/>
              </a:solidFill>
            </a:endParaRPr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auto">
          <a:xfrm>
            <a:off x="3970338" y="3327400"/>
            <a:ext cx="137953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(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y-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x)/2</a:t>
            </a:r>
            <a:endParaRPr lang="en-US" altLang="en-US" sz="2400" baseline="-25000">
              <a:solidFill>
                <a:srgbClr val="000000"/>
              </a:solidFill>
            </a:endParaRPr>
          </a:p>
        </p:txBody>
      </p:sp>
      <p:sp>
        <p:nvSpPr>
          <p:cNvPr id="93197" name="Rectangle 13"/>
          <p:cNvSpPr>
            <a:spLocks noChangeArrowheads="1"/>
          </p:cNvSpPr>
          <p:nvPr/>
        </p:nvSpPr>
        <p:spPr bwMode="auto">
          <a:xfrm>
            <a:off x="3970338" y="4465638"/>
            <a:ext cx="13636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(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z-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x)/2</a:t>
            </a:r>
            <a:endParaRPr lang="en-US" altLang="en-US" sz="2400" baseline="-25000">
              <a:solidFill>
                <a:srgbClr val="000000"/>
              </a:solidFill>
            </a:endParaRPr>
          </a:p>
        </p:txBody>
      </p:sp>
      <p:sp>
        <p:nvSpPr>
          <p:cNvPr id="93198" name="Rectangle 14"/>
          <p:cNvSpPr>
            <a:spLocks noChangeArrowheads="1"/>
          </p:cNvSpPr>
          <p:nvPr/>
        </p:nvSpPr>
        <p:spPr bwMode="auto">
          <a:xfrm>
            <a:off x="3970338" y="5603875"/>
            <a:ext cx="136366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(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y-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z)/2</a:t>
            </a:r>
            <a:endParaRPr lang="en-US" altLang="en-US" sz="2400" baseline="-25000">
              <a:solidFill>
                <a:srgbClr val="000000"/>
              </a:solidFill>
            </a:endParaRPr>
          </a:p>
        </p:txBody>
      </p:sp>
      <p:sp>
        <p:nvSpPr>
          <p:cNvPr id="93199" name="Line 15"/>
          <p:cNvSpPr>
            <a:spLocks noChangeShapeType="1"/>
          </p:cNvSpPr>
          <p:nvPr/>
        </p:nvSpPr>
        <p:spPr bwMode="auto">
          <a:xfrm>
            <a:off x="6408738" y="2041525"/>
            <a:ext cx="0" cy="419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00" name="Line 16"/>
          <p:cNvSpPr>
            <a:spLocks noChangeShapeType="1"/>
          </p:cNvSpPr>
          <p:nvPr/>
        </p:nvSpPr>
        <p:spPr bwMode="auto">
          <a:xfrm>
            <a:off x="7529513" y="2041525"/>
            <a:ext cx="0" cy="419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01" name="Rectangle 17"/>
          <p:cNvSpPr>
            <a:spLocks noChangeArrowheads="1"/>
          </p:cNvSpPr>
          <p:nvPr/>
        </p:nvSpPr>
        <p:spPr bwMode="auto">
          <a:xfrm>
            <a:off x="5659438" y="2203450"/>
            <a:ext cx="7381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x++</a:t>
            </a:r>
          </a:p>
        </p:txBody>
      </p:sp>
      <p:sp>
        <p:nvSpPr>
          <p:cNvPr id="93202" name="Rectangle 18"/>
          <p:cNvSpPr>
            <a:spLocks noChangeArrowheads="1"/>
          </p:cNvSpPr>
          <p:nvPr/>
        </p:nvSpPr>
        <p:spPr bwMode="auto">
          <a:xfrm>
            <a:off x="5616575" y="3349625"/>
            <a:ext cx="508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y</a:t>
            </a:r>
          </a:p>
        </p:txBody>
      </p:sp>
      <p:sp>
        <p:nvSpPr>
          <p:cNvPr id="93203" name="Rectangle 19"/>
          <p:cNvSpPr>
            <a:spLocks noChangeArrowheads="1"/>
          </p:cNvSpPr>
          <p:nvPr/>
        </p:nvSpPr>
        <p:spPr bwMode="auto">
          <a:xfrm>
            <a:off x="5616575" y="4500563"/>
            <a:ext cx="4921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z</a:t>
            </a:r>
          </a:p>
        </p:txBody>
      </p:sp>
      <p:sp>
        <p:nvSpPr>
          <p:cNvPr id="93204" name="Rectangle 20"/>
          <p:cNvSpPr>
            <a:spLocks noChangeArrowheads="1"/>
          </p:cNvSpPr>
          <p:nvPr/>
        </p:nvSpPr>
        <p:spPr bwMode="auto">
          <a:xfrm>
            <a:off x="6704013" y="2203450"/>
            <a:ext cx="7381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y++</a:t>
            </a:r>
          </a:p>
        </p:txBody>
      </p:sp>
      <p:sp>
        <p:nvSpPr>
          <p:cNvPr id="93205" name="Rectangle 21"/>
          <p:cNvSpPr>
            <a:spLocks noChangeArrowheads="1"/>
          </p:cNvSpPr>
          <p:nvPr/>
        </p:nvSpPr>
        <p:spPr bwMode="auto">
          <a:xfrm>
            <a:off x="6661150" y="3349625"/>
            <a:ext cx="6762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  <a:latin typeface="Symbol" pitchFamily="18" charset="2"/>
              </a:rPr>
              <a:t>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93206" name="Rectangle 22"/>
          <p:cNvSpPr>
            <a:spLocks noChangeArrowheads="1"/>
          </p:cNvSpPr>
          <p:nvPr/>
        </p:nvSpPr>
        <p:spPr bwMode="auto">
          <a:xfrm>
            <a:off x="6704013" y="5614988"/>
            <a:ext cx="6604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  <a:latin typeface="Symbol" pitchFamily="18" charset="2"/>
              </a:rPr>
              <a:t>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z</a:t>
            </a:r>
          </a:p>
        </p:txBody>
      </p:sp>
      <p:sp>
        <p:nvSpPr>
          <p:cNvPr id="93207" name="Rectangle 23"/>
          <p:cNvSpPr>
            <a:spLocks noChangeArrowheads="1"/>
          </p:cNvSpPr>
          <p:nvPr/>
        </p:nvSpPr>
        <p:spPr bwMode="auto">
          <a:xfrm>
            <a:off x="7739063" y="2203450"/>
            <a:ext cx="7207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z++</a:t>
            </a:r>
          </a:p>
        </p:txBody>
      </p:sp>
      <p:sp>
        <p:nvSpPr>
          <p:cNvPr id="93208" name="Rectangle 24"/>
          <p:cNvSpPr>
            <a:spLocks noChangeArrowheads="1"/>
          </p:cNvSpPr>
          <p:nvPr/>
        </p:nvSpPr>
        <p:spPr bwMode="auto">
          <a:xfrm>
            <a:off x="7759700" y="4402138"/>
            <a:ext cx="6762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  <a:latin typeface="Symbol" pitchFamily="18" charset="2"/>
              </a:rPr>
              <a:t>-</a:t>
            </a:r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93209" name="Rectangle 25"/>
          <p:cNvSpPr>
            <a:spLocks noChangeArrowheads="1"/>
          </p:cNvSpPr>
          <p:nvPr/>
        </p:nvSpPr>
        <p:spPr bwMode="auto">
          <a:xfrm>
            <a:off x="7837488" y="5502275"/>
            <a:ext cx="5080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i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altLang="en-US" sz="2400">
                <a:solidFill>
                  <a:srgbClr val="000000"/>
                </a:solidFill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72427022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582613" y="381000"/>
            <a:ext cx="747712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Caminhamento discreto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7307263" y="2290763"/>
            <a:ext cx="10033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6296025" y="2308225"/>
            <a:ext cx="1384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i="0">
                <a:solidFill>
                  <a:srgbClr val="000000"/>
                </a:solidFill>
              </a:rPr>
              <a:t>Bresenham</a:t>
            </a:r>
            <a:endParaRPr lang="pt-BR" altLang="en-US" sz="2400" i="0">
              <a:solidFill>
                <a:srgbClr val="000000"/>
              </a:solidFill>
            </a:endParaRP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7264400" y="2781300"/>
            <a:ext cx="1231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grpSp>
        <p:nvGrpSpPr>
          <p:cNvPr id="94214" name="Group 6"/>
          <p:cNvGrpSpPr>
            <a:grpSpLocks/>
          </p:cNvGrpSpPr>
          <p:nvPr/>
        </p:nvGrpSpPr>
        <p:grpSpPr bwMode="auto">
          <a:xfrm>
            <a:off x="760413" y="1955800"/>
            <a:ext cx="4478337" cy="3568700"/>
            <a:chOff x="539" y="1232"/>
            <a:chExt cx="3174" cy="2248"/>
          </a:xfrm>
        </p:grpSpPr>
        <p:sp>
          <p:nvSpPr>
            <p:cNvPr id="94259" name="Line 7"/>
            <p:cNvSpPr>
              <a:spLocks noChangeShapeType="1"/>
            </p:cNvSpPr>
            <p:nvPr/>
          </p:nvSpPr>
          <p:spPr bwMode="auto">
            <a:xfrm>
              <a:off x="539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0" name="Line 8"/>
            <p:cNvSpPr>
              <a:spLocks noChangeShapeType="1"/>
            </p:cNvSpPr>
            <p:nvPr/>
          </p:nvSpPr>
          <p:spPr bwMode="auto">
            <a:xfrm>
              <a:off x="824" y="1245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1" name="Line 9"/>
            <p:cNvSpPr>
              <a:spLocks noChangeShapeType="1"/>
            </p:cNvSpPr>
            <p:nvPr/>
          </p:nvSpPr>
          <p:spPr bwMode="auto">
            <a:xfrm>
              <a:off x="1112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2" name="Line 10"/>
            <p:cNvSpPr>
              <a:spLocks noChangeShapeType="1"/>
            </p:cNvSpPr>
            <p:nvPr/>
          </p:nvSpPr>
          <p:spPr bwMode="auto">
            <a:xfrm>
              <a:off x="1398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3" name="Line 11"/>
            <p:cNvSpPr>
              <a:spLocks noChangeShapeType="1"/>
            </p:cNvSpPr>
            <p:nvPr/>
          </p:nvSpPr>
          <p:spPr bwMode="auto">
            <a:xfrm>
              <a:off x="1683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4" name="Line 12"/>
            <p:cNvSpPr>
              <a:spLocks noChangeShapeType="1"/>
            </p:cNvSpPr>
            <p:nvPr/>
          </p:nvSpPr>
          <p:spPr bwMode="auto">
            <a:xfrm>
              <a:off x="1969" y="1245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5" name="Line 13"/>
            <p:cNvSpPr>
              <a:spLocks noChangeShapeType="1"/>
            </p:cNvSpPr>
            <p:nvPr/>
          </p:nvSpPr>
          <p:spPr bwMode="auto">
            <a:xfrm>
              <a:off x="2257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6" name="Line 14"/>
            <p:cNvSpPr>
              <a:spLocks noChangeShapeType="1"/>
            </p:cNvSpPr>
            <p:nvPr/>
          </p:nvSpPr>
          <p:spPr bwMode="auto">
            <a:xfrm>
              <a:off x="2543" y="1232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7" name="Line 15"/>
            <p:cNvSpPr>
              <a:spLocks noChangeShapeType="1"/>
            </p:cNvSpPr>
            <p:nvPr/>
          </p:nvSpPr>
          <p:spPr bwMode="auto">
            <a:xfrm>
              <a:off x="2830" y="1232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8" name="Line 16"/>
            <p:cNvSpPr>
              <a:spLocks noChangeShapeType="1"/>
            </p:cNvSpPr>
            <p:nvPr/>
          </p:nvSpPr>
          <p:spPr bwMode="auto">
            <a:xfrm>
              <a:off x="3116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69" name="Line 17"/>
            <p:cNvSpPr>
              <a:spLocks noChangeShapeType="1"/>
            </p:cNvSpPr>
            <p:nvPr/>
          </p:nvSpPr>
          <p:spPr bwMode="auto">
            <a:xfrm>
              <a:off x="3402" y="1232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0" name="Line 18"/>
            <p:cNvSpPr>
              <a:spLocks noChangeShapeType="1"/>
            </p:cNvSpPr>
            <p:nvPr/>
          </p:nvSpPr>
          <p:spPr bwMode="auto">
            <a:xfrm>
              <a:off x="3688" y="1245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1" name="Line 19"/>
            <p:cNvSpPr>
              <a:spLocks noChangeShapeType="1"/>
            </p:cNvSpPr>
            <p:nvPr/>
          </p:nvSpPr>
          <p:spPr bwMode="auto">
            <a:xfrm>
              <a:off x="539" y="1245"/>
              <a:ext cx="31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2" name="Line 20"/>
            <p:cNvSpPr>
              <a:spLocks noChangeShapeType="1"/>
            </p:cNvSpPr>
            <p:nvPr/>
          </p:nvSpPr>
          <p:spPr bwMode="auto">
            <a:xfrm>
              <a:off x="539" y="1522"/>
              <a:ext cx="31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3" name="Line 21"/>
            <p:cNvSpPr>
              <a:spLocks noChangeShapeType="1"/>
            </p:cNvSpPr>
            <p:nvPr/>
          </p:nvSpPr>
          <p:spPr bwMode="auto">
            <a:xfrm>
              <a:off x="539" y="1799"/>
              <a:ext cx="31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4" name="Line 22"/>
            <p:cNvSpPr>
              <a:spLocks noChangeShapeType="1"/>
            </p:cNvSpPr>
            <p:nvPr/>
          </p:nvSpPr>
          <p:spPr bwMode="auto">
            <a:xfrm>
              <a:off x="539" y="2076"/>
              <a:ext cx="3174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5" name="Line 23"/>
            <p:cNvSpPr>
              <a:spLocks noChangeShapeType="1"/>
            </p:cNvSpPr>
            <p:nvPr/>
          </p:nvSpPr>
          <p:spPr bwMode="auto">
            <a:xfrm>
              <a:off x="539" y="2355"/>
              <a:ext cx="3174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6" name="Line 24"/>
            <p:cNvSpPr>
              <a:spLocks noChangeShapeType="1"/>
            </p:cNvSpPr>
            <p:nvPr/>
          </p:nvSpPr>
          <p:spPr bwMode="auto">
            <a:xfrm>
              <a:off x="539" y="2634"/>
              <a:ext cx="3149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7" name="Line 25"/>
            <p:cNvSpPr>
              <a:spLocks noChangeShapeType="1"/>
            </p:cNvSpPr>
            <p:nvPr/>
          </p:nvSpPr>
          <p:spPr bwMode="auto">
            <a:xfrm>
              <a:off x="539" y="2913"/>
              <a:ext cx="317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8" name="Line 26"/>
            <p:cNvSpPr>
              <a:spLocks noChangeShapeType="1"/>
            </p:cNvSpPr>
            <p:nvPr/>
          </p:nvSpPr>
          <p:spPr bwMode="auto">
            <a:xfrm>
              <a:off x="539" y="3190"/>
              <a:ext cx="317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79" name="Line 27"/>
            <p:cNvSpPr>
              <a:spLocks noChangeShapeType="1"/>
            </p:cNvSpPr>
            <p:nvPr/>
          </p:nvSpPr>
          <p:spPr bwMode="auto">
            <a:xfrm>
              <a:off x="539" y="3467"/>
              <a:ext cx="317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4215" name="Freeform 28"/>
          <p:cNvSpPr>
            <a:spLocks/>
          </p:cNvSpPr>
          <p:nvPr/>
        </p:nvSpPr>
        <p:spPr bwMode="auto">
          <a:xfrm>
            <a:off x="771525" y="3308350"/>
            <a:ext cx="4429125" cy="2176463"/>
          </a:xfrm>
          <a:custGeom>
            <a:avLst/>
            <a:gdLst>
              <a:gd name="T0" fmla="*/ 0 w 2868"/>
              <a:gd name="T1" fmla="*/ 2147483647 h 2384"/>
              <a:gd name="T2" fmla="*/ 2147483647 w 2868"/>
              <a:gd name="T3" fmla="*/ 2147483647 h 2384"/>
              <a:gd name="T4" fmla="*/ 2147483647 w 2868"/>
              <a:gd name="T5" fmla="*/ 2147483647 h 2384"/>
              <a:gd name="T6" fmla="*/ 2147483647 w 2868"/>
              <a:gd name="T7" fmla="*/ 0 h 2384"/>
              <a:gd name="T8" fmla="*/ 0 w 2868"/>
              <a:gd name="T9" fmla="*/ 2147483647 h 23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68" h="2384">
                <a:moveTo>
                  <a:pt x="0" y="2350"/>
                </a:moveTo>
                <a:lnTo>
                  <a:pt x="27" y="2384"/>
                </a:lnTo>
                <a:lnTo>
                  <a:pt x="2868" y="35"/>
                </a:lnTo>
                <a:lnTo>
                  <a:pt x="2840" y="0"/>
                </a:lnTo>
                <a:lnTo>
                  <a:pt x="0" y="23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216" name="Oval 29"/>
          <p:cNvSpPr>
            <a:spLocks noChangeArrowheads="1"/>
          </p:cNvSpPr>
          <p:nvPr/>
        </p:nvSpPr>
        <p:spPr bwMode="auto">
          <a:xfrm>
            <a:off x="4681538" y="3167063"/>
            <a:ext cx="242887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17" name="Oval 30"/>
          <p:cNvSpPr>
            <a:spLocks noChangeArrowheads="1"/>
          </p:cNvSpPr>
          <p:nvPr/>
        </p:nvSpPr>
        <p:spPr bwMode="auto">
          <a:xfrm>
            <a:off x="4287838" y="3571875"/>
            <a:ext cx="242887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18" name="Oval 31"/>
          <p:cNvSpPr>
            <a:spLocks noChangeArrowheads="1"/>
          </p:cNvSpPr>
          <p:nvPr/>
        </p:nvSpPr>
        <p:spPr bwMode="auto">
          <a:xfrm>
            <a:off x="3890963" y="3584575"/>
            <a:ext cx="242887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19" name="Oval 32"/>
          <p:cNvSpPr>
            <a:spLocks noChangeArrowheads="1"/>
          </p:cNvSpPr>
          <p:nvPr/>
        </p:nvSpPr>
        <p:spPr bwMode="auto">
          <a:xfrm>
            <a:off x="3462338" y="4056063"/>
            <a:ext cx="242887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20" name="Oval 33"/>
          <p:cNvSpPr>
            <a:spLocks noChangeArrowheads="1"/>
          </p:cNvSpPr>
          <p:nvPr/>
        </p:nvSpPr>
        <p:spPr bwMode="auto">
          <a:xfrm>
            <a:off x="3087688" y="4067175"/>
            <a:ext cx="242887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21" name="Oval 34"/>
          <p:cNvSpPr>
            <a:spLocks noChangeArrowheads="1"/>
          </p:cNvSpPr>
          <p:nvPr/>
        </p:nvSpPr>
        <p:spPr bwMode="auto">
          <a:xfrm>
            <a:off x="2668588" y="4487863"/>
            <a:ext cx="242887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22" name="Oval 35"/>
          <p:cNvSpPr>
            <a:spLocks noChangeArrowheads="1"/>
          </p:cNvSpPr>
          <p:nvPr/>
        </p:nvSpPr>
        <p:spPr bwMode="auto">
          <a:xfrm>
            <a:off x="2274888" y="4487863"/>
            <a:ext cx="242887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23" name="Oval 36"/>
          <p:cNvSpPr>
            <a:spLocks noChangeArrowheads="1"/>
          </p:cNvSpPr>
          <p:nvPr/>
        </p:nvSpPr>
        <p:spPr bwMode="auto">
          <a:xfrm>
            <a:off x="1855788" y="4921250"/>
            <a:ext cx="242887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24" name="Oval 37"/>
          <p:cNvSpPr>
            <a:spLocks noChangeArrowheads="1"/>
          </p:cNvSpPr>
          <p:nvPr/>
        </p:nvSpPr>
        <p:spPr bwMode="auto">
          <a:xfrm>
            <a:off x="1460500" y="4883150"/>
            <a:ext cx="242888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25" name="Oval 38"/>
          <p:cNvSpPr>
            <a:spLocks noChangeArrowheads="1"/>
          </p:cNvSpPr>
          <p:nvPr/>
        </p:nvSpPr>
        <p:spPr bwMode="auto">
          <a:xfrm>
            <a:off x="1054100" y="4897438"/>
            <a:ext cx="242888" cy="273050"/>
          </a:xfrm>
          <a:prstGeom prst="ellipse">
            <a:avLst/>
          </a:prstGeom>
          <a:solidFill>
            <a:srgbClr val="FAFD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26" name="Oval 39"/>
          <p:cNvSpPr>
            <a:spLocks noChangeArrowheads="1"/>
          </p:cNvSpPr>
          <p:nvPr/>
        </p:nvSpPr>
        <p:spPr bwMode="auto">
          <a:xfrm>
            <a:off x="1054100" y="5343525"/>
            <a:ext cx="242888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27" name="Oval 40"/>
          <p:cNvSpPr>
            <a:spLocks noChangeArrowheads="1"/>
          </p:cNvSpPr>
          <p:nvPr/>
        </p:nvSpPr>
        <p:spPr bwMode="auto">
          <a:xfrm>
            <a:off x="638175" y="5341938"/>
            <a:ext cx="242888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grpSp>
        <p:nvGrpSpPr>
          <p:cNvPr id="94228" name="Group 41"/>
          <p:cNvGrpSpPr>
            <a:grpSpLocks/>
          </p:cNvGrpSpPr>
          <p:nvPr/>
        </p:nvGrpSpPr>
        <p:grpSpPr bwMode="auto">
          <a:xfrm>
            <a:off x="565150" y="2170113"/>
            <a:ext cx="4478338" cy="3568700"/>
            <a:chOff x="539" y="1232"/>
            <a:chExt cx="3174" cy="2248"/>
          </a:xfrm>
        </p:grpSpPr>
        <p:sp>
          <p:nvSpPr>
            <p:cNvPr id="94238" name="Line 42"/>
            <p:cNvSpPr>
              <a:spLocks noChangeShapeType="1"/>
            </p:cNvSpPr>
            <p:nvPr/>
          </p:nvSpPr>
          <p:spPr bwMode="auto">
            <a:xfrm>
              <a:off x="539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39" name="Line 43"/>
            <p:cNvSpPr>
              <a:spLocks noChangeShapeType="1"/>
            </p:cNvSpPr>
            <p:nvPr/>
          </p:nvSpPr>
          <p:spPr bwMode="auto">
            <a:xfrm>
              <a:off x="824" y="1245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0" name="Line 44"/>
            <p:cNvSpPr>
              <a:spLocks noChangeShapeType="1"/>
            </p:cNvSpPr>
            <p:nvPr/>
          </p:nvSpPr>
          <p:spPr bwMode="auto">
            <a:xfrm>
              <a:off x="1112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1" name="Line 45"/>
            <p:cNvSpPr>
              <a:spLocks noChangeShapeType="1"/>
            </p:cNvSpPr>
            <p:nvPr/>
          </p:nvSpPr>
          <p:spPr bwMode="auto">
            <a:xfrm>
              <a:off x="1398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2" name="Line 46"/>
            <p:cNvSpPr>
              <a:spLocks noChangeShapeType="1"/>
            </p:cNvSpPr>
            <p:nvPr/>
          </p:nvSpPr>
          <p:spPr bwMode="auto">
            <a:xfrm>
              <a:off x="1683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3" name="Line 47"/>
            <p:cNvSpPr>
              <a:spLocks noChangeShapeType="1"/>
            </p:cNvSpPr>
            <p:nvPr/>
          </p:nvSpPr>
          <p:spPr bwMode="auto">
            <a:xfrm>
              <a:off x="1969" y="1245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4" name="Line 48"/>
            <p:cNvSpPr>
              <a:spLocks noChangeShapeType="1"/>
            </p:cNvSpPr>
            <p:nvPr/>
          </p:nvSpPr>
          <p:spPr bwMode="auto">
            <a:xfrm>
              <a:off x="2257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5" name="Line 49"/>
            <p:cNvSpPr>
              <a:spLocks noChangeShapeType="1"/>
            </p:cNvSpPr>
            <p:nvPr/>
          </p:nvSpPr>
          <p:spPr bwMode="auto">
            <a:xfrm>
              <a:off x="2543" y="1232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6" name="Line 50"/>
            <p:cNvSpPr>
              <a:spLocks noChangeShapeType="1"/>
            </p:cNvSpPr>
            <p:nvPr/>
          </p:nvSpPr>
          <p:spPr bwMode="auto">
            <a:xfrm>
              <a:off x="2830" y="1232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7" name="Line 51"/>
            <p:cNvSpPr>
              <a:spLocks noChangeShapeType="1"/>
            </p:cNvSpPr>
            <p:nvPr/>
          </p:nvSpPr>
          <p:spPr bwMode="auto">
            <a:xfrm>
              <a:off x="3116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8" name="Line 52"/>
            <p:cNvSpPr>
              <a:spLocks noChangeShapeType="1"/>
            </p:cNvSpPr>
            <p:nvPr/>
          </p:nvSpPr>
          <p:spPr bwMode="auto">
            <a:xfrm>
              <a:off x="3402" y="1232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49" name="Line 53"/>
            <p:cNvSpPr>
              <a:spLocks noChangeShapeType="1"/>
            </p:cNvSpPr>
            <p:nvPr/>
          </p:nvSpPr>
          <p:spPr bwMode="auto">
            <a:xfrm>
              <a:off x="3688" y="1245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0" name="Line 54"/>
            <p:cNvSpPr>
              <a:spLocks noChangeShapeType="1"/>
            </p:cNvSpPr>
            <p:nvPr/>
          </p:nvSpPr>
          <p:spPr bwMode="auto">
            <a:xfrm>
              <a:off x="539" y="1245"/>
              <a:ext cx="31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1" name="Line 55"/>
            <p:cNvSpPr>
              <a:spLocks noChangeShapeType="1"/>
            </p:cNvSpPr>
            <p:nvPr/>
          </p:nvSpPr>
          <p:spPr bwMode="auto">
            <a:xfrm>
              <a:off x="539" y="1522"/>
              <a:ext cx="31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2" name="Line 56"/>
            <p:cNvSpPr>
              <a:spLocks noChangeShapeType="1"/>
            </p:cNvSpPr>
            <p:nvPr/>
          </p:nvSpPr>
          <p:spPr bwMode="auto">
            <a:xfrm>
              <a:off x="539" y="1799"/>
              <a:ext cx="31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3" name="Line 57"/>
            <p:cNvSpPr>
              <a:spLocks noChangeShapeType="1"/>
            </p:cNvSpPr>
            <p:nvPr/>
          </p:nvSpPr>
          <p:spPr bwMode="auto">
            <a:xfrm>
              <a:off x="539" y="2076"/>
              <a:ext cx="3174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4" name="Line 58"/>
            <p:cNvSpPr>
              <a:spLocks noChangeShapeType="1"/>
            </p:cNvSpPr>
            <p:nvPr/>
          </p:nvSpPr>
          <p:spPr bwMode="auto">
            <a:xfrm>
              <a:off x="539" y="2355"/>
              <a:ext cx="3174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5" name="Line 59"/>
            <p:cNvSpPr>
              <a:spLocks noChangeShapeType="1"/>
            </p:cNvSpPr>
            <p:nvPr/>
          </p:nvSpPr>
          <p:spPr bwMode="auto">
            <a:xfrm>
              <a:off x="539" y="2634"/>
              <a:ext cx="3149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6" name="Line 60"/>
            <p:cNvSpPr>
              <a:spLocks noChangeShapeType="1"/>
            </p:cNvSpPr>
            <p:nvPr/>
          </p:nvSpPr>
          <p:spPr bwMode="auto">
            <a:xfrm>
              <a:off x="539" y="2913"/>
              <a:ext cx="317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7" name="Line 61"/>
            <p:cNvSpPr>
              <a:spLocks noChangeShapeType="1"/>
            </p:cNvSpPr>
            <p:nvPr/>
          </p:nvSpPr>
          <p:spPr bwMode="auto">
            <a:xfrm>
              <a:off x="539" y="3190"/>
              <a:ext cx="317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58" name="Line 62"/>
            <p:cNvSpPr>
              <a:spLocks noChangeShapeType="1"/>
            </p:cNvSpPr>
            <p:nvPr/>
          </p:nvSpPr>
          <p:spPr bwMode="auto">
            <a:xfrm>
              <a:off x="539" y="3467"/>
              <a:ext cx="317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4229" name="Oval 63"/>
          <p:cNvSpPr>
            <a:spLocks noChangeArrowheads="1"/>
          </p:cNvSpPr>
          <p:nvPr/>
        </p:nvSpPr>
        <p:spPr bwMode="auto">
          <a:xfrm>
            <a:off x="1846263" y="4502150"/>
            <a:ext cx="242887" cy="273050"/>
          </a:xfrm>
          <a:prstGeom prst="ellipse">
            <a:avLst/>
          </a:prstGeom>
          <a:solidFill>
            <a:srgbClr val="FAFD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30" name="Oval 64"/>
          <p:cNvSpPr>
            <a:spLocks noChangeArrowheads="1"/>
          </p:cNvSpPr>
          <p:nvPr/>
        </p:nvSpPr>
        <p:spPr bwMode="auto">
          <a:xfrm>
            <a:off x="5067300" y="3167063"/>
            <a:ext cx="242888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31" name="Oval 65"/>
          <p:cNvSpPr>
            <a:spLocks noChangeArrowheads="1"/>
          </p:cNvSpPr>
          <p:nvPr/>
        </p:nvSpPr>
        <p:spPr bwMode="auto">
          <a:xfrm>
            <a:off x="2659063" y="4044950"/>
            <a:ext cx="242887" cy="273050"/>
          </a:xfrm>
          <a:prstGeom prst="ellipse">
            <a:avLst/>
          </a:prstGeom>
          <a:solidFill>
            <a:srgbClr val="FAFD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32" name="Oval 66"/>
          <p:cNvSpPr>
            <a:spLocks noChangeArrowheads="1"/>
          </p:cNvSpPr>
          <p:nvPr/>
        </p:nvSpPr>
        <p:spPr bwMode="auto">
          <a:xfrm>
            <a:off x="3868738" y="4044950"/>
            <a:ext cx="242887" cy="273050"/>
          </a:xfrm>
          <a:prstGeom prst="ellipse">
            <a:avLst/>
          </a:prstGeom>
          <a:solidFill>
            <a:srgbClr val="FAFD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33" name="Oval 67"/>
          <p:cNvSpPr>
            <a:spLocks noChangeArrowheads="1"/>
          </p:cNvSpPr>
          <p:nvPr/>
        </p:nvSpPr>
        <p:spPr bwMode="auto">
          <a:xfrm>
            <a:off x="4681538" y="3624263"/>
            <a:ext cx="242887" cy="273050"/>
          </a:xfrm>
          <a:prstGeom prst="ellipse">
            <a:avLst/>
          </a:prstGeom>
          <a:solidFill>
            <a:srgbClr val="FAFD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34" name="Oval 68"/>
          <p:cNvSpPr>
            <a:spLocks noChangeArrowheads="1"/>
          </p:cNvSpPr>
          <p:nvPr/>
        </p:nvSpPr>
        <p:spPr bwMode="auto">
          <a:xfrm>
            <a:off x="5937250" y="2301875"/>
            <a:ext cx="241300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35" name="Oval 69"/>
          <p:cNvSpPr>
            <a:spLocks noChangeArrowheads="1"/>
          </p:cNvSpPr>
          <p:nvPr/>
        </p:nvSpPr>
        <p:spPr bwMode="auto">
          <a:xfrm>
            <a:off x="5956300" y="2857500"/>
            <a:ext cx="242888" cy="273050"/>
          </a:xfrm>
          <a:prstGeom prst="ellipse">
            <a:avLst/>
          </a:prstGeom>
          <a:solidFill>
            <a:srgbClr val="FAFD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4236" name="Rectangle 70"/>
          <p:cNvSpPr>
            <a:spLocks noChangeArrowheads="1"/>
          </p:cNvSpPr>
          <p:nvPr/>
        </p:nvSpPr>
        <p:spPr bwMode="auto">
          <a:xfrm>
            <a:off x="6726238" y="2824163"/>
            <a:ext cx="803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i="0">
                <a:solidFill>
                  <a:srgbClr val="000000"/>
                </a:solidFill>
              </a:rPr>
              <a:t>Cohen</a:t>
            </a:r>
            <a:endParaRPr lang="pt-BR" altLang="en-US" sz="2400" i="0">
              <a:solidFill>
                <a:srgbClr val="000000"/>
              </a:solidFill>
            </a:endParaRPr>
          </a:p>
        </p:txBody>
      </p:sp>
      <p:sp>
        <p:nvSpPr>
          <p:cNvPr id="94237" name="Oval 71"/>
          <p:cNvSpPr>
            <a:spLocks noChangeArrowheads="1"/>
          </p:cNvSpPr>
          <p:nvPr/>
        </p:nvSpPr>
        <p:spPr bwMode="auto">
          <a:xfrm>
            <a:off x="6299200" y="2871788"/>
            <a:ext cx="242888" cy="2730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65596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Efeito da amostragem 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1798638" y="4830763"/>
            <a:ext cx="16319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altLang="en-US" sz="2400" b="1" i="0">
                <a:solidFill>
                  <a:srgbClr val="000000"/>
                </a:solidFill>
                <a:latin typeface="Arial Narrow" pitchFamily="34" charset="0"/>
              </a:rPr>
              <a:t>Bresenham </a:t>
            </a: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6003925" y="4867275"/>
            <a:ext cx="10255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pt-BR" altLang="en-US" sz="2400" b="1" i="0">
                <a:solidFill>
                  <a:srgbClr val="000000"/>
                </a:solidFill>
                <a:latin typeface="Arial Narrow" pitchFamily="34" charset="0"/>
              </a:rPr>
              <a:t>Tripod </a:t>
            </a:r>
          </a:p>
        </p:txBody>
      </p:sp>
      <p:pic>
        <p:nvPicPr>
          <p:cNvPr id="95237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2176463"/>
            <a:ext cx="213360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5238" name="Picture 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8" y="2217738"/>
            <a:ext cx="2116137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0189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Line 2"/>
          <p:cNvSpPr>
            <a:spLocks noChangeShapeType="1"/>
          </p:cNvSpPr>
          <p:nvPr/>
        </p:nvSpPr>
        <p:spPr bwMode="auto">
          <a:xfrm flipV="1">
            <a:off x="4799013" y="2532063"/>
            <a:ext cx="3276600" cy="1584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Partição celular</a:t>
            </a:r>
          </a:p>
        </p:txBody>
      </p:sp>
      <p:sp>
        <p:nvSpPr>
          <p:cNvPr id="96260" name="Line 4"/>
          <p:cNvSpPr>
            <a:spLocks noChangeShapeType="1"/>
          </p:cNvSpPr>
          <p:nvPr/>
        </p:nvSpPr>
        <p:spPr bwMode="auto">
          <a:xfrm>
            <a:off x="989013" y="4273550"/>
            <a:ext cx="178593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1" name="Line 5"/>
          <p:cNvSpPr>
            <a:spLocks noChangeShapeType="1"/>
          </p:cNvSpPr>
          <p:nvPr/>
        </p:nvSpPr>
        <p:spPr bwMode="auto">
          <a:xfrm>
            <a:off x="989013" y="4075113"/>
            <a:ext cx="1785937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>
            <a:off x="989013" y="3876675"/>
            <a:ext cx="1785937" cy="0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3" name="Line 7"/>
          <p:cNvSpPr>
            <a:spLocks noChangeShapeType="1"/>
          </p:cNvSpPr>
          <p:nvPr/>
        </p:nvSpPr>
        <p:spPr bwMode="auto">
          <a:xfrm>
            <a:off x="989013" y="3678238"/>
            <a:ext cx="1785937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989013" y="3478213"/>
            <a:ext cx="1785937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989013" y="3279775"/>
            <a:ext cx="178593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>
            <a:off x="989013" y="3081338"/>
            <a:ext cx="1785937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7" name="Line 11"/>
          <p:cNvSpPr>
            <a:spLocks noChangeShapeType="1"/>
          </p:cNvSpPr>
          <p:nvPr/>
        </p:nvSpPr>
        <p:spPr bwMode="auto">
          <a:xfrm>
            <a:off x="989013" y="2881313"/>
            <a:ext cx="1785937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8" name="Line 12"/>
          <p:cNvSpPr>
            <a:spLocks noChangeShapeType="1"/>
          </p:cNvSpPr>
          <p:nvPr/>
        </p:nvSpPr>
        <p:spPr bwMode="auto">
          <a:xfrm>
            <a:off x="989013" y="2682875"/>
            <a:ext cx="1785937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9" name="Line 13"/>
          <p:cNvSpPr>
            <a:spLocks noChangeShapeType="1"/>
          </p:cNvSpPr>
          <p:nvPr/>
        </p:nvSpPr>
        <p:spPr bwMode="auto">
          <a:xfrm>
            <a:off x="989013" y="4471988"/>
            <a:ext cx="1785937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989013" y="2682875"/>
            <a:ext cx="1587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>
            <a:off x="1187450" y="2682875"/>
            <a:ext cx="0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2" name="Line 16"/>
          <p:cNvSpPr>
            <a:spLocks noChangeShapeType="1"/>
          </p:cNvSpPr>
          <p:nvPr/>
        </p:nvSpPr>
        <p:spPr bwMode="auto">
          <a:xfrm>
            <a:off x="1385888" y="2682875"/>
            <a:ext cx="1587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3" name="Line 17"/>
          <p:cNvSpPr>
            <a:spLocks noChangeShapeType="1"/>
          </p:cNvSpPr>
          <p:nvPr/>
        </p:nvSpPr>
        <p:spPr bwMode="auto">
          <a:xfrm>
            <a:off x="1582738" y="2682875"/>
            <a:ext cx="3175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4" name="Line 18"/>
          <p:cNvSpPr>
            <a:spLocks noChangeShapeType="1"/>
          </p:cNvSpPr>
          <p:nvPr/>
        </p:nvSpPr>
        <p:spPr bwMode="auto">
          <a:xfrm>
            <a:off x="1782763" y="2682875"/>
            <a:ext cx="1587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5" name="Line 19"/>
          <p:cNvSpPr>
            <a:spLocks noChangeShapeType="1"/>
          </p:cNvSpPr>
          <p:nvPr/>
        </p:nvSpPr>
        <p:spPr bwMode="auto">
          <a:xfrm>
            <a:off x="1981200" y="2682875"/>
            <a:ext cx="1588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6" name="Line 20"/>
          <p:cNvSpPr>
            <a:spLocks noChangeShapeType="1"/>
          </p:cNvSpPr>
          <p:nvPr/>
        </p:nvSpPr>
        <p:spPr bwMode="auto">
          <a:xfrm>
            <a:off x="2178050" y="2682875"/>
            <a:ext cx="1588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7" name="Line 21"/>
          <p:cNvSpPr>
            <a:spLocks noChangeShapeType="1"/>
          </p:cNvSpPr>
          <p:nvPr/>
        </p:nvSpPr>
        <p:spPr bwMode="auto">
          <a:xfrm>
            <a:off x="2378075" y="2682875"/>
            <a:ext cx="1588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8" name="Line 22"/>
          <p:cNvSpPr>
            <a:spLocks noChangeShapeType="1"/>
          </p:cNvSpPr>
          <p:nvPr/>
        </p:nvSpPr>
        <p:spPr bwMode="auto">
          <a:xfrm>
            <a:off x="2576513" y="2682875"/>
            <a:ext cx="1587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79" name="Line 23"/>
          <p:cNvSpPr>
            <a:spLocks noChangeShapeType="1"/>
          </p:cNvSpPr>
          <p:nvPr/>
        </p:nvSpPr>
        <p:spPr bwMode="auto">
          <a:xfrm>
            <a:off x="2774950" y="2682875"/>
            <a:ext cx="0" cy="178911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80" name="Oval 24"/>
          <p:cNvSpPr>
            <a:spLocks noChangeArrowheads="1"/>
          </p:cNvSpPr>
          <p:nvPr/>
        </p:nvSpPr>
        <p:spPr bwMode="auto">
          <a:xfrm>
            <a:off x="965200" y="4441825"/>
            <a:ext cx="49213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81" name="Oval 25"/>
          <p:cNvSpPr>
            <a:spLocks noChangeArrowheads="1"/>
          </p:cNvSpPr>
          <p:nvPr/>
        </p:nvSpPr>
        <p:spPr bwMode="auto">
          <a:xfrm>
            <a:off x="1162050" y="4441825"/>
            <a:ext cx="50800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82" name="Oval 26"/>
          <p:cNvSpPr>
            <a:spLocks noChangeArrowheads="1"/>
          </p:cNvSpPr>
          <p:nvPr/>
        </p:nvSpPr>
        <p:spPr bwMode="auto">
          <a:xfrm>
            <a:off x="1360488" y="4441825"/>
            <a:ext cx="50800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83" name="Oval 27"/>
          <p:cNvSpPr>
            <a:spLocks noChangeArrowheads="1"/>
          </p:cNvSpPr>
          <p:nvPr/>
        </p:nvSpPr>
        <p:spPr bwMode="auto">
          <a:xfrm>
            <a:off x="1566863" y="4441825"/>
            <a:ext cx="41275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84" name="Oval 28"/>
          <p:cNvSpPr>
            <a:spLocks noChangeArrowheads="1"/>
          </p:cNvSpPr>
          <p:nvPr/>
        </p:nvSpPr>
        <p:spPr bwMode="auto">
          <a:xfrm>
            <a:off x="1757363" y="4441825"/>
            <a:ext cx="44450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85" name="Oval 29"/>
          <p:cNvSpPr>
            <a:spLocks noChangeArrowheads="1"/>
          </p:cNvSpPr>
          <p:nvPr/>
        </p:nvSpPr>
        <p:spPr bwMode="auto">
          <a:xfrm>
            <a:off x="1955800" y="4441825"/>
            <a:ext cx="50800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86" name="Oval 30"/>
          <p:cNvSpPr>
            <a:spLocks noChangeArrowheads="1"/>
          </p:cNvSpPr>
          <p:nvPr/>
        </p:nvSpPr>
        <p:spPr bwMode="auto">
          <a:xfrm>
            <a:off x="2152650" y="4441825"/>
            <a:ext cx="50800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87" name="Oval 31"/>
          <p:cNvSpPr>
            <a:spLocks noChangeArrowheads="1"/>
          </p:cNvSpPr>
          <p:nvPr/>
        </p:nvSpPr>
        <p:spPr bwMode="auto">
          <a:xfrm>
            <a:off x="2352675" y="4441825"/>
            <a:ext cx="50800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88" name="Oval 32"/>
          <p:cNvSpPr>
            <a:spLocks noChangeArrowheads="1"/>
          </p:cNvSpPr>
          <p:nvPr/>
        </p:nvSpPr>
        <p:spPr bwMode="auto">
          <a:xfrm>
            <a:off x="2557463" y="4441825"/>
            <a:ext cx="44450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89" name="Oval 33"/>
          <p:cNvSpPr>
            <a:spLocks noChangeArrowheads="1"/>
          </p:cNvSpPr>
          <p:nvPr/>
        </p:nvSpPr>
        <p:spPr bwMode="auto">
          <a:xfrm>
            <a:off x="2749550" y="4441825"/>
            <a:ext cx="44450" cy="555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0" name="Oval 34"/>
          <p:cNvSpPr>
            <a:spLocks noChangeArrowheads="1"/>
          </p:cNvSpPr>
          <p:nvPr/>
        </p:nvSpPr>
        <p:spPr bwMode="auto">
          <a:xfrm>
            <a:off x="965200" y="4248150"/>
            <a:ext cx="49213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1" name="Oval 35"/>
          <p:cNvSpPr>
            <a:spLocks noChangeArrowheads="1"/>
          </p:cNvSpPr>
          <p:nvPr/>
        </p:nvSpPr>
        <p:spPr bwMode="auto">
          <a:xfrm>
            <a:off x="1162050" y="4248150"/>
            <a:ext cx="5080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2" name="Oval 36"/>
          <p:cNvSpPr>
            <a:spLocks noChangeArrowheads="1"/>
          </p:cNvSpPr>
          <p:nvPr/>
        </p:nvSpPr>
        <p:spPr bwMode="auto">
          <a:xfrm>
            <a:off x="1360488" y="4248150"/>
            <a:ext cx="5080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3" name="Oval 37"/>
          <p:cNvSpPr>
            <a:spLocks noChangeArrowheads="1"/>
          </p:cNvSpPr>
          <p:nvPr/>
        </p:nvSpPr>
        <p:spPr bwMode="auto">
          <a:xfrm>
            <a:off x="1566863" y="4248150"/>
            <a:ext cx="41275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4" name="Oval 38"/>
          <p:cNvSpPr>
            <a:spLocks noChangeArrowheads="1"/>
          </p:cNvSpPr>
          <p:nvPr/>
        </p:nvSpPr>
        <p:spPr bwMode="auto">
          <a:xfrm>
            <a:off x="1757363" y="4248150"/>
            <a:ext cx="4445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5" name="Oval 39"/>
          <p:cNvSpPr>
            <a:spLocks noChangeArrowheads="1"/>
          </p:cNvSpPr>
          <p:nvPr/>
        </p:nvSpPr>
        <p:spPr bwMode="auto">
          <a:xfrm>
            <a:off x="1955800" y="4248150"/>
            <a:ext cx="5080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6" name="Oval 40"/>
          <p:cNvSpPr>
            <a:spLocks noChangeArrowheads="1"/>
          </p:cNvSpPr>
          <p:nvPr/>
        </p:nvSpPr>
        <p:spPr bwMode="auto">
          <a:xfrm>
            <a:off x="2152650" y="4248150"/>
            <a:ext cx="5080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7" name="Oval 41"/>
          <p:cNvSpPr>
            <a:spLocks noChangeArrowheads="1"/>
          </p:cNvSpPr>
          <p:nvPr/>
        </p:nvSpPr>
        <p:spPr bwMode="auto">
          <a:xfrm>
            <a:off x="2352675" y="4248150"/>
            <a:ext cx="5080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8" name="Oval 42"/>
          <p:cNvSpPr>
            <a:spLocks noChangeArrowheads="1"/>
          </p:cNvSpPr>
          <p:nvPr/>
        </p:nvSpPr>
        <p:spPr bwMode="auto">
          <a:xfrm>
            <a:off x="2557463" y="4248150"/>
            <a:ext cx="4445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299" name="Oval 43"/>
          <p:cNvSpPr>
            <a:spLocks noChangeArrowheads="1"/>
          </p:cNvSpPr>
          <p:nvPr/>
        </p:nvSpPr>
        <p:spPr bwMode="auto">
          <a:xfrm>
            <a:off x="2749550" y="4248150"/>
            <a:ext cx="4445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0" name="Oval 44"/>
          <p:cNvSpPr>
            <a:spLocks noChangeArrowheads="1"/>
          </p:cNvSpPr>
          <p:nvPr/>
        </p:nvSpPr>
        <p:spPr bwMode="auto">
          <a:xfrm>
            <a:off x="965200" y="4049713"/>
            <a:ext cx="49213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1" name="Oval 45"/>
          <p:cNvSpPr>
            <a:spLocks noChangeArrowheads="1"/>
          </p:cNvSpPr>
          <p:nvPr/>
        </p:nvSpPr>
        <p:spPr bwMode="auto">
          <a:xfrm>
            <a:off x="1162050" y="4049713"/>
            <a:ext cx="5080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2" name="Oval 46"/>
          <p:cNvSpPr>
            <a:spLocks noChangeArrowheads="1"/>
          </p:cNvSpPr>
          <p:nvPr/>
        </p:nvSpPr>
        <p:spPr bwMode="auto">
          <a:xfrm>
            <a:off x="1360488" y="4049713"/>
            <a:ext cx="5080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3" name="Oval 47"/>
          <p:cNvSpPr>
            <a:spLocks noChangeArrowheads="1"/>
          </p:cNvSpPr>
          <p:nvPr/>
        </p:nvSpPr>
        <p:spPr bwMode="auto">
          <a:xfrm>
            <a:off x="1566863" y="4049713"/>
            <a:ext cx="41275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4" name="Oval 48"/>
          <p:cNvSpPr>
            <a:spLocks noChangeArrowheads="1"/>
          </p:cNvSpPr>
          <p:nvPr/>
        </p:nvSpPr>
        <p:spPr bwMode="auto">
          <a:xfrm>
            <a:off x="1757363" y="4049713"/>
            <a:ext cx="4445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5" name="Oval 49"/>
          <p:cNvSpPr>
            <a:spLocks noChangeArrowheads="1"/>
          </p:cNvSpPr>
          <p:nvPr/>
        </p:nvSpPr>
        <p:spPr bwMode="auto">
          <a:xfrm>
            <a:off x="1955800" y="4049713"/>
            <a:ext cx="5080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6" name="Oval 50"/>
          <p:cNvSpPr>
            <a:spLocks noChangeArrowheads="1"/>
          </p:cNvSpPr>
          <p:nvPr/>
        </p:nvSpPr>
        <p:spPr bwMode="auto">
          <a:xfrm>
            <a:off x="2152650" y="4049713"/>
            <a:ext cx="5080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7" name="Oval 51"/>
          <p:cNvSpPr>
            <a:spLocks noChangeArrowheads="1"/>
          </p:cNvSpPr>
          <p:nvPr/>
        </p:nvSpPr>
        <p:spPr bwMode="auto">
          <a:xfrm>
            <a:off x="2352675" y="4049713"/>
            <a:ext cx="5080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8" name="Oval 52"/>
          <p:cNvSpPr>
            <a:spLocks noChangeArrowheads="1"/>
          </p:cNvSpPr>
          <p:nvPr/>
        </p:nvSpPr>
        <p:spPr bwMode="auto">
          <a:xfrm>
            <a:off x="2557463" y="4049713"/>
            <a:ext cx="4445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09" name="Oval 53"/>
          <p:cNvSpPr>
            <a:spLocks noChangeArrowheads="1"/>
          </p:cNvSpPr>
          <p:nvPr/>
        </p:nvSpPr>
        <p:spPr bwMode="auto">
          <a:xfrm>
            <a:off x="2749550" y="4049713"/>
            <a:ext cx="4445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0" name="Oval 54"/>
          <p:cNvSpPr>
            <a:spLocks noChangeArrowheads="1"/>
          </p:cNvSpPr>
          <p:nvPr/>
        </p:nvSpPr>
        <p:spPr bwMode="auto">
          <a:xfrm>
            <a:off x="965200" y="3857625"/>
            <a:ext cx="49213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1" name="Oval 55"/>
          <p:cNvSpPr>
            <a:spLocks noChangeArrowheads="1"/>
          </p:cNvSpPr>
          <p:nvPr/>
        </p:nvSpPr>
        <p:spPr bwMode="auto">
          <a:xfrm>
            <a:off x="1162050" y="38576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2" name="Oval 56"/>
          <p:cNvSpPr>
            <a:spLocks noChangeArrowheads="1"/>
          </p:cNvSpPr>
          <p:nvPr/>
        </p:nvSpPr>
        <p:spPr bwMode="auto">
          <a:xfrm>
            <a:off x="1360488" y="38576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3" name="Oval 57"/>
          <p:cNvSpPr>
            <a:spLocks noChangeArrowheads="1"/>
          </p:cNvSpPr>
          <p:nvPr/>
        </p:nvSpPr>
        <p:spPr bwMode="auto">
          <a:xfrm>
            <a:off x="1566863" y="3857625"/>
            <a:ext cx="41275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4" name="Oval 58"/>
          <p:cNvSpPr>
            <a:spLocks noChangeArrowheads="1"/>
          </p:cNvSpPr>
          <p:nvPr/>
        </p:nvSpPr>
        <p:spPr bwMode="auto">
          <a:xfrm>
            <a:off x="1757363" y="3857625"/>
            <a:ext cx="4445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5" name="Oval 59"/>
          <p:cNvSpPr>
            <a:spLocks noChangeArrowheads="1"/>
          </p:cNvSpPr>
          <p:nvPr/>
        </p:nvSpPr>
        <p:spPr bwMode="auto">
          <a:xfrm>
            <a:off x="1955800" y="38576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6" name="Oval 60"/>
          <p:cNvSpPr>
            <a:spLocks noChangeArrowheads="1"/>
          </p:cNvSpPr>
          <p:nvPr/>
        </p:nvSpPr>
        <p:spPr bwMode="auto">
          <a:xfrm>
            <a:off x="2152650" y="38576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7" name="Oval 61"/>
          <p:cNvSpPr>
            <a:spLocks noChangeArrowheads="1"/>
          </p:cNvSpPr>
          <p:nvPr/>
        </p:nvSpPr>
        <p:spPr bwMode="auto">
          <a:xfrm>
            <a:off x="2352675" y="38576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8" name="Oval 62"/>
          <p:cNvSpPr>
            <a:spLocks noChangeArrowheads="1"/>
          </p:cNvSpPr>
          <p:nvPr/>
        </p:nvSpPr>
        <p:spPr bwMode="auto">
          <a:xfrm>
            <a:off x="2557463" y="3857625"/>
            <a:ext cx="4445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19" name="Oval 63"/>
          <p:cNvSpPr>
            <a:spLocks noChangeArrowheads="1"/>
          </p:cNvSpPr>
          <p:nvPr/>
        </p:nvSpPr>
        <p:spPr bwMode="auto">
          <a:xfrm>
            <a:off x="2749550" y="3857625"/>
            <a:ext cx="4445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0" name="Oval 64"/>
          <p:cNvSpPr>
            <a:spLocks noChangeArrowheads="1"/>
          </p:cNvSpPr>
          <p:nvPr/>
        </p:nvSpPr>
        <p:spPr bwMode="auto">
          <a:xfrm>
            <a:off x="965200" y="3652838"/>
            <a:ext cx="49213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1" name="Oval 65"/>
          <p:cNvSpPr>
            <a:spLocks noChangeArrowheads="1"/>
          </p:cNvSpPr>
          <p:nvPr/>
        </p:nvSpPr>
        <p:spPr bwMode="auto">
          <a:xfrm>
            <a:off x="1162050" y="3652838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2" name="Oval 66"/>
          <p:cNvSpPr>
            <a:spLocks noChangeArrowheads="1"/>
          </p:cNvSpPr>
          <p:nvPr/>
        </p:nvSpPr>
        <p:spPr bwMode="auto">
          <a:xfrm>
            <a:off x="1360488" y="3652838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3" name="Oval 67"/>
          <p:cNvSpPr>
            <a:spLocks noChangeArrowheads="1"/>
          </p:cNvSpPr>
          <p:nvPr/>
        </p:nvSpPr>
        <p:spPr bwMode="auto">
          <a:xfrm>
            <a:off x="1566863" y="3652838"/>
            <a:ext cx="41275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4" name="Oval 68"/>
          <p:cNvSpPr>
            <a:spLocks noChangeArrowheads="1"/>
          </p:cNvSpPr>
          <p:nvPr/>
        </p:nvSpPr>
        <p:spPr bwMode="auto">
          <a:xfrm>
            <a:off x="1757363" y="3652838"/>
            <a:ext cx="4445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5" name="Oval 69"/>
          <p:cNvSpPr>
            <a:spLocks noChangeArrowheads="1"/>
          </p:cNvSpPr>
          <p:nvPr/>
        </p:nvSpPr>
        <p:spPr bwMode="auto">
          <a:xfrm>
            <a:off x="1955800" y="3652838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6" name="Oval 70"/>
          <p:cNvSpPr>
            <a:spLocks noChangeArrowheads="1"/>
          </p:cNvSpPr>
          <p:nvPr/>
        </p:nvSpPr>
        <p:spPr bwMode="auto">
          <a:xfrm>
            <a:off x="2152650" y="3652838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7" name="Oval 71"/>
          <p:cNvSpPr>
            <a:spLocks noChangeArrowheads="1"/>
          </p:cNvSpPr>
          <p:nvPr/>
        </p:nvSpPr>
        <p:spPr bwMode="auto">
          <a:xfrm>
            <a:off x="2352675" y="3652838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8" name="Oval 72"/>
          <p:cNvSpPr>
            <a:spLocks noChangeArrowheads="1"/>
          </p:cNvSpPr>
          <p:nvPr/>
        </p:nvSpPr>
        <p:spPr bwMode="auto">
          <a:xfrm>
            <a:off x="2557463" y="3652838"/>
            <a:ext cx="4445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29" name="Oval 73"/>
          <p:cNvSpPr>
            <a:spLocks noChangeArrowheads="1"/>
          </p:cNvSpPr>
          <p:nvPr/>
        </p:nvSpPr>
        <p:spPr bwMode="auto">
          <a:xfrm>
            <a:off x="2749550" y="3652838"/>
            <a:ext cx="4445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0" name="Oval 74"/>
          <p:cNvSpPr>
            <a:spLocks noChangeArrowheads="1"/>
          </p:cNvSpPr>
          <p:nvPr/>
        </p:nvSpPr>
        <p:spPr bwMode="auto">
          <a:xfrm>
            <a:off x="965200" y="3454400"/>
            <a:ext cx="49213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1" name="Oval 75"/>
          <p:cNvSpPr>
            <a:spLocks noChangeArrowheads="1"/>
          </p:cNvSpPr>
          <p:nvPr/>
        </p:nvSpPr>
        <p:spPr bwMode="auto">
          <a:xfrm>
            <a:off x="1162050" y="3454400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2" name="Oval 76"/>
          <p:cNvSpPr>
            <a:spLocks noChangeArrowheads="1"/>
          </p:cNvSpPr>
          <p:nvPr/>
        </p:nvSpPr>
        <p:spPr bwMode="auto">
          <a:xfrm>
            <a:off x="1360488" y="3454400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3" name="Oval 77"/>
          <p:cNvSpPr>
            <a:spLocks noChangeArrowheads="1"/>
          </p:cNvSpPr>
          <p:nvPr/>
        </p:nvSpPr>
        <p:spPr bwMode="auto">
          <a:xfrm>
            <a:off x="1566863" y="3454400"/>
            <a:ext cx="41275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4" name="Oval 78"/>
          <p:cNvSpPr>
            <a:spLocks noChangeArrowheads="1"/>
          </p:cNvSpPr>
          <p:nvPr/>
        </p:nvSpPr>
        <p:spPr bwMode="auto">
          <a:xfrm>
            <a:off x="1757363" y="3454400"/>
            <a:ext cx="4445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5" name="Oval 79"/>
          <p:cNvSpPr>
            <a:spLocks noChangeArrowheads="1"/>
          </p:cNvSpPr>
          <p:nvPr/>
        </p:nvSpPr>
        <p:spPr bwMode="auto">
          <a:xfrm>
            <a:off x="1955800" y="3454400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6" name="Oval 80"/>
          <p:cNvSpPr>
            <a:spLocks noChangeArrowheads="1"/>
          </p:cNvSpPr>
          <p:nvPr/>
        </p:nvSpPr>
        <p:spPr bwMode="auto">
          <a:xfrm>
            <a:off x="2152650" y="3454400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7" name="Oval 81"/>
          <p:cNvSpPr>
            <a:spLocks noChangeArrowheads="1"/>
          </p:cNvSpPr>
          <p:nvPr/>
        </p:nvSpPr>
        <p:spPr bwMode="auto">
          <a:xfrm>
            <a:off x="2352675" y="3454400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8" name="Oval 82"/>
          <p:cNvSpPr>
            <a:spLocks noChangeArrowheads="1"/>
          </p:cNvSpPr>
          <p:nvPr/>
        </p:nvSpPr>
        <p:spPr bwMode="auto">
          <a:xfrm>
            <a:off x="2557463" y="3454400"/>
            <a:ext cx="4445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39" name="Oval 83"/>
          <p:cNvSpPr>
            <a:spLocks noChangeArrowheads="1"/>
          </p:cNvSpPr>
          <p:nvPr/>
        </p:nvSpPr>
        <p:spPr bwMode="auto">
          <a:xfrm>
            <a:off x="2749550" y="3454400"/>
            <a:ext cx="4445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0" name="Oval 84"/>
          <p:cNvSpPr>
            <a:spLocks noChangeArrowheads="1"/>
          </p:cNvSpPr>
          <p:nvPr/>
        </p:nvSpPr>
        <p:spPr bwMode="auto">
          <a:xfrm>
            <a:off x="965200" y="3260725"/>
            <a:ext cx="49213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1" name="Oval 85"/>
          <p:cNvSpPr>
            <a:spLocks noChangeArrowheads="1"/>
          </p:cNvSpPr>
          <p:nvPr/>
        </p:nvSpPr>
        <p:spPr bwMode="auto">
          <a:xfrm>
            <a:off x="1162050" y="32607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2" name="Oval 86"/>
          <p:cNvSpPr>
            <a:spLocks noChangeArrowheads="1"/>
          </p:cNvSpPr>
          <p:nvPr/>
        </p:nvSpPr>
        <p:spPr bwMode="auto">
          <a:xfrm>
            <a:off x="1360488" y="32607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3" name="Oval 87"/>
          <p:cNvSpPr>
            <a:spLocks noChangeArrowheads="1"/>
          </p:cNvSpPr>
          <p:nvPr/>
        </p:nvSpPr>
        <p:spPr bwMode="auto">
          <a:xfrm>
            <a:off x="1566863" y="3260725"/>
            <a:ext cx="41275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4" name="Oval 88"/>
          <p:cNvSpPr>
            <a:spLocks noChangeArrowheads="1"/>
          </p:cNvSpPr>
          <p:nvPr/>
        </p:nvSpPr>
        <p:spPr bwMode="auto">
          <a:xfrm>
            <a:off x="1757363" y="3260725"/>
            <a:ext cx="4445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5" name="Oval 89"/>
          <p:cNvSpPr>
            <a:spLocks noChangeArrowheads="1"/>
          </p:cNvSpPr>
          <p:nvPr/>
        </p:nvSpPr>
        <p:spPr bwMode="auto">
          <a:xfrm>
            <a:off x="1955800" y="32607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6" name="Oval 90"/>
          <p:cNvSpPr>
            <a:spLocks noChangeArrowheads="1"/>
          </p:cNvSpPr>
          <p:nvPr/>
        </p:nvSpPr>
        <p:spPr bwMode="auto">
          <a:xfrm>
            <a:off x="2152650" y="32607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7" name="Oval 91"/>
          <p:cNvSpPr>
            <a:spLocks noChangeArrowheads="1"/>
          </p:cNvSpPr>
          <p:nvPr/>
        </p:nvSpPr>
        <p:spPr bwMode="auto">
          <a:xfrm>
            <a:off x="2352675" y="3260725"/>
            <a:ext cx="5080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8" name="Oval 92"/>
          <p:cNvSpPr>
            <a:spLocks noChangeArrowheads="1"/>
          </p:cNvSpPr>
          <p:nvPr/>
        </p:nvSpPr>
        <p:spPr bwMode="auto">
          <a:xfrm>
            <a:off x="2557463" y="3260725"/>
            <a:ext cx="4445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49" name="Oval 93"/>
          <p:cNvSpPr>
            <a:spLocks noChangeArrowheads="1"/>
          </p:cNvSpPr>
          <p:nvPr/>
        </p:nvSpPr>
        <p:spPr bwMode="auto">
          <a:xfrm>
            <a:off x="2749550" y="3260725"/>
            <a:ext cx="44450" cy="42863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0" name="Oval 94"/>
          <p:cNvSpPr>
            <a:spLocks noChangeArrowheads="1"/>
          </p:cNvSpPr>
          <p:nvPr/>
        </p:nvSpPr>
        <p:spPr bwMode="auto">
          <a:xfrm>
            <a:off x="977900" y="3055938"/>
            <a:ext cx="41275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1" name="Oval 95"/>
          <p:cNvSpPr>
            <a:spLocks noChangeArrowheads="1"/>
          </p:cNvSpPr>
          <p:nvPr/>
        </p:nvSpPr>
        <p:spPr bwMode="auto">
          <a:xfrm>
            <a:off x="1162050" y="3055938"/>
            <a:ext cx="5080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2" name="Oval 96"/>
          <p:cNvSpPr>
            <a:spLocks noChangeArrowheads="1"/>
          </p:cNvSpPr>
          <p:nvPr/>
        </p:nvSpPr>
        <p:spPr bwMode="auto">
          <a:xfrm>
            <a:off x="1366838" y="3055938"/>
            <a:ext cx="49212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3" name="Oval 97"/>
          <p:cNvSpPr>
            <a:spLocks noChangeArrowheads="1"/>
          </p:cNvSpPr>
          <p:nvPr/>
        </p:nvSpPr>
        <p:spPr bwMode="auto">
          <a:xfrm>
            <a:off x="1566863" y="3055938"/>
            <a:ext cx="47625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4" name="Oval 98"/>
          <p:cNvSpPr>
            <a:spLocks noChangeArrowheads="1"/>
          </p:cNvSpPr>
          <p:nvPr/>
        </p:nvSpPr>
        <p:spPr bwMode="auto">
          <a:xfrm>
            <a:off x="1763713" y="3055938"/>
            <a:ext cx="47625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5" name="Oval 99"/>
          <p:cNvSpPr>
            <a:spLocks noChangeArrowheads="1"/>
          </p:cNvSpPr>
          <p:nvPr/>
        </p:nvSpPr>
        <p:spPr bwMode="auto">
          <a:xfrm>
            <a:off x="1970088" y="3055938"/>
            <a:ext cx="41275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6" name="Oval 100"/>
          <p:cNvSpPr>
            <a:spLocks noChangeArrowheads="1"/>
          </p:cNvSpPr>
          <p:nvPr/>
        </p:nvSpPr>
        <p:spPr bwMode="auto">
          <a:xfrm>
            <a:off x="2160588" y="3055938"/>
            <a:ext cx="42862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7" name="Oval 101"/>
          <p:cNvSpPr>
            <a:spLocks noChangeArrowheads="1"/>
          </p:cNvSpPr>
          <p:nvPr/>
        </p:nvSpPr>
        <p:spPr bwMode="auto">
          <a:xfrm>
            <a:off x="2357438" y="3055938"/>
            <a:ext cx="49212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8" name="Oval 102"/>
          <p:cNvSpPr>
            <a:spLocks noChangeArrowheads="1"/>
          </p:cNvSpPr>
          <p:nvPr/>
        </p:nvSpPr>
        <p:spPr bwMode="auto">
          <a:xfrm>
            <a:off x="2557463" y="3055938"/>
            <a:ext cx="49212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59" name="Oval 103"/>
          <p:cNvSpPr>
            <a:spLocks noChangeArrowheads="1"/>
          </p:cNvSpPr>
          <p:nvPr/>
        </p:nvSpPr>
        <p:spPr bwMode="auto">
          <a:xfrm>
            <a:off x="2749550" y="3055938"/>
            <a:ext cx="44450" cy="5080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0" name="Oval 104"/>
          <p:cNvSpPr>
            <a:spLocks noChangeArrowheads="1"/>
          </p:cNvSpPr>
          <p:nvPr/>
        </p:nvSpPr>
        <p:spPr bwMode="auto">
          <a:xfrm>
            <a:off x="977900" y="2857500"/>
            <a:ext cx="41275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1" name="Oval 105"/>
          <p:cNvSpPr>
            <a:spLocks noChangeArrowheads="1"/>
          </p:cNvSpPr>
          <p:nvPr/>
        </p:nvSpPr>
        <p:spPr bwMode="auto">
          <a:xfrm>
            <a:off x="1162050" y="2857500"/>
            <a:ext cx="5080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2" name="Oval 106"/>
          <p:cNvSpPr>
            <a:spLocks noChangeArrowheads="1"/>
          </p:cNvSpPr>
          <p:nvPr/>
        </p:nvSpPr>
        <p:spPr bwMode="auto">
          <a:xfrm>
            <a:off x="1366838" y="2857500"/>
            <a:ext cx="49212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3" name="Oval 107"/>
          <p:cNvSpPr>
            <a:spLocks noChangeArrowheads="1"/>
          </p:cNvSpPr>
          <p:nvPr/>
        </p:nvSpPr>
        <p:spPr bwMode="auto">
          <a:xfrm>
            <a:off x="1566863" y="2857500"/>
            <a:ext cx="47625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4" name="Oval 108"/>
          <p:cNvSpPr>
            <a:spLocks noChangeArrowheads="1"/>
          </p:cNvSpPr>
          <p:nvPr/>
        </p:nvSpPr>
        <p:spPr bwMode="auto">
          <a:xfrm>
            <a:off x="1763713" y="2857500"/>
            <a:ext cx="47625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5" name="Oval 109"/>
          <p:cNvSpPr>
            <a:spLocks noChangeArrowheads="1"/>
          </p:cNvSpPr>
          <p:nvPr/>
        </p:nvSpPr>
        <p:spPr bwMode="auto">
          <a:xfrm>
            <a:off x="1970088" y="2857500"/>
            <a:ext cx="41275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6" name="Oval 110"/>
          <p:cNvSpPr>
            <a:spLocks noChangeArrowheads="1"/>
          </p:cNvSpPr>
          <p:nvPr/>
        </p:nvSpPr>
        <p:spPr bwMode="auto">
          <a:xfrm>
            <a:off x="2160588" y="2857500"/>
            <a:ext cx="42862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7" name="Oval 111"/>
          <p:cNvSpPr>
            <a:spLocks noChangeArrowheads="1"/>
          </p:cNvSpPr>
          <p:nvPr/>
        </p:nvSpPr>
        <p:spPr bwMode="auto">
          <a:xfrm>
            <a:off x="2357438" y="2857500"/>
            <a:ext cx="49212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8" name="Oval 112"/>
          <p:cNvSpPr>
            <a:spLocks noChangeArrowheads="1"/>
          </p:cNvSpPr>
          <p:nvPr/>
        </p:nvSpPr>
        <p:spPr bwMode="auto">
          <a:xfrm>
            <a:off x="2557463" y="2857500"/>
            <a:ext cx="49212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69" name="Oval 113"/>
          <p:cNvSpPr>
            <a:spLocks noChangeArrowheads="1"/>
          </p:cNvSpPr>
          <p:nvPr/>
        </p:nvSpPr>
        <p:spPr bwMode="auto">
          <a:xfrm>
            <a:off x="2749550" y="2857500"/>
            <a:ext cx="44450" cy="44450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0" name="Oval 114"/>
          <p:cNvSpPr>
            <a:spLocks noChangeArrowheads="1"/>
          </p:cNvSpPr>
          <p:nvPr/>
        </p:nvSpPr>
        <p:spPr bwMode="auto">
          <a:xfrm>
            <a:off x="965200" y="2659063"/>
            <a:ext cx="49213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1" name="Oval 115"/>
          <p:cNvSpPr>
            <a:spLocks noChangeArrowheads="1"/>
          </p:cNvSpPr>
          <p:nvPr/>
        </p:nvSpPr>
        <p:spPr bwMode="auto">
          <a:xfrm>
            <a:off x="1162050" y="2659063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2" name="Oval 116"/>
          <p:cNvSpPr>
            <a:spLocks noChangeArrowheads="1"/>
          </p:cNvSpPr>
          <p:nvPr/>
        </p:nvSpPr>
        <p:spPr bwMode="auto">
          <a:xfrm>
            <a:off x="1360488" y="2659063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3" name="Oval 117"/>
          <p:cNvSpPr>
            <a:spLocks noChangeArrowheads="1"/>
          </p:cNvSpPr>
          <p:nvPr/>
        </p:nvSpPr>
        <p:spPr bwMode="auto">
          <a:xfrm>
            <a:off x="1566863" y="2659063"/>
            <a:ext cx="41275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4" name="Oval 118"/>
          <p:cNvSpPr>
            <a:spLocks noChangeArrowheads="1"/>
          </p:cNvSpPr>
          <p:nvPr/>
        </p:nvSpPr>
        <p:spPr bwMode="auto">
          <a:xfrm>
            <a:off x="1757363" y="2659063"/>
            <a:ext cx="4445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5" name="Oval 119"/>
          <p:cNvSpPr>
            <a:spLocks noChangeArrowheads="1"/>
          </p:cNvSpPr>
          <p:nvPr/>
        </p:nvSpPr>
        <p:spPr bwMode="auto">
          <a:xfrm>
            <a:off x="1955800" y="2659063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6" name="Oval 120"/>
          <p:cNvSpPr>
            <a:spLocks noChangeArrowheads="1"/>
          </p:cNvSpPr>
          <p:nvPr/>
        </p:nvSpPr>
        <p:spPr bwMode="auto">
          <a:xfrm>
            <a:off x="2152650" y="2659063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7" name="Oval 121"/>
          <p:cNvSpPr>
            <a:spLocks noChangeArrowheads="1"/>
          </p:cNvSpPr>
          <p:nvPr/>
        </p:nvSpPr>
        <p:spPr bwMode="auto">
          <a:xfrm>
            <a:off x="2352675" y="2659063"/>
            <a:ext cx="5080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8" name="Oval 122"/>
          <p:cNvSpPr>
            <a:spLocks noChangeArrowheads="1"/>
          </p:cNvSpPr>
          <p:nvPr/>
        </p:nvSpPr>
        <p:spPr bwMode="auto">
          <a:xfrm>
            <a:off x="2557463" y="2659063"/>
            <a:ext cx="4445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79" name="Oval 123"/>
          <p:cNvSpPr>
            <a:spLocks noChangeArrowheads="1"/>
          </p:cNvSpPr>
          <p:nvPr/>
        </p:nvSpPr>
        <p:spPr bwMode="auto">
          <a:xfrm>
            <a:off x="2749550" y="2659063"/>
            <a:ext cx="44450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80" name="Line 124"/>
          <p:cNvSpPr>
            <a:spLocks noChangeShapeType="1"/>
          </p:cNvSpPr>
          <p:nvPr/>
        </p:nvSpPr>
        <p:spPr bwMode="auto">
          <a:xfrm flipV="1">
            <a:off x="2228850" y="3925888"/>
            <a:ext cx="1636713" cy="1639887"/>
          </a:xfrm>
          <a:prstGeom prst="line">
            <a:avLst/>
          </a:prstGeom>
          <a:noFill/>
          <a:ln w="301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381" name="Rectangle 125"/>
          <p:cNvSpPr>
            <a:spLocks noChangeArrowheads="1"/>
          </p:cNvSpPr>
          <p:nvPr/>
        </p:nvSpPr>
        <p:spPr bwMode="auto">
          <a:xfrm rot="-2760000">
            <a:off x="2664619" y="4737894"/>
            <a:ext cx="1214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pt-BR" altLang="en-US" i="0">
                <a:solidFill>
                  <a:srgbClr val="547AAC"/>
                </a:solidFill>
                <a:latin typeface="Arial Black" pitchFamily="34" charset="0"/>
              </a:rPr>
              <a:t>Plano da</a:t>
            </a:r>
          </a:p>
        </p:txBody>
      </p:sp>
      <p:sp>
        <p:nvSpPr>
          <p:cNvPr id="96382" name="Rectangle 126"/>
          <p:cNvSpPr>
            <a:spLocks noChangeArrowheads="1"/>
          </p:cNvSpPr>
          <p:nvPr/>
        </p:nvSpPr>
        <p:spPr bwMode="auto">
          <a:xfrm rot="-2760000">
            <a:off x="2878138" y="4900612"/>
            <a:ext cx="1117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pt-BR" altLang="en-US" i="0">
                <a:solidFill>
                  <a:srgbClr val="547AAC"/>
                </a:solidFill>
                <a:latin typeface="Arial Black" pitchFamily="34" charset="0"/>
              </a:rPr>
              <a:t>imagem</a:t>
            </a:r>
          </a:p>
        </p:txBody>
      </p:sp>
      <p:sp>
        <p:nvSpPr>
          <p:cNvPr id="96383" name="Line 127"/>
          <p:cNvSpPr>
            <a:spLocks noChangeShapeType="1"/>
          </p:cNvSpPr>
          <p:nvPr/>
        </p:nvSpPr>
        <p:spPr bwMode="auto">
          <a:xfrm flipH="1" flipV="1">
            <a:off x="846138" y="2789238"/>
            <a:ext cx="2078037" cy="2081212"/>
          </a:xfrm>
          <a:prstGeom prst="line">
            <a:avLst/>
          </a:prstGeom>
          <a:noFill/>
          <a:ln w="7938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384" name="Freeform 128"/>
          <p:cNvSpPr>
            <a:spLocks/>
          </p:cNvSpPr>
          <p:nvPr/>
        </p:nvSpPr>
        <p:spPr bwMode="auto">
          <a:xfrm>
            <a:off x="790575" y="2733675"/>
            <a:ext cx="98425" cy="100013"/>
          </a:xfrm>
          <a:custGeom>
            <a:avLst/>
            <a:gdLst>
              <a:gd name="T0" fmla="*/ 2147483647 w 77"/>
              <a:gd name="T1" fmla="*/ 2147483647 h 77"/>
              <a:gd name="T2" fmla="*/ 0 w 77"/>
              <a:gd name="T3" fmla="*/ 0 h 77"/>
              <a:gd name="T4" fmla="*/ 2147483647 w 77"/>
              <a:gd name="T5" fmla="*/ 2147483647 h 77"/>
              <a:gd name="T6" fmla="*/ 2147483647 w 77"/>
              <a:gd name="T7" fmla="*/ 2147483647 h 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7" h="77">
                <a:moveTo>
                  <a:pt x="77" y="24"/>
                </a:moveTo>
                <a:lnTo>
                  <a:pt x="0" y="0"/>
                </a:lnTo>
                <a:lnTo>
                  <a:pt x="29" y="77"/>
                </a:lnTo>
                <a:lnTo>
                  <a:pt x="77" y="2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385" name="Rectangle 129"/>
          <p:cNvSpPr>
            <a:spLocks noChangeArrowheads="1"/>
          </p:cNvSpPr>
          <p:nvPr/>
        </p:nvSpPr>
        <p:spPr bwMode="auto">
          <a:xfrm>
            <a:off x="1360488" y="1971675"/>
            <a:ext cx="1041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pt-BR" altLang="en-US" i="0">
                <a:solidFill>
                  <a:srgbClr val="547AAC"/>
                </a:solidFill>
                <a:latin typeface="Arial Black" pitchFamily="34" charset="0"/>
              </a:rPr>
              <a:t>Volume</a:t>
            </a:r>
          </a:p>
        </p:txBody>
      </p:sp>
      <p:sp>
        <p:nvSpPr>
          <p:cNvPr id="96386" name="Rectangle 130"/>
          <p:cNvSpPr>
            <a:spLocks noChangeArrowheads="1"/>
          </p:cNvSpPr>
          <p:nvPr/>
        </p:nvSpPr>
        <p:spPr bwMode="auto">
          <a:xfrm>
            <a:off x="1244600" y="2228850"/>
            <a:ext cx="1271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pt-BR" altLang="en-US" i="0">
                <a:solidFill>
                  <a:srgbClr val="547AAC"/>
                </a:solidFill>
                <a:latin typeface="Arial Black" pitchFamily="34" charset="0"/>
              </a:rPr>
              <a:t>de dados</a:t>
            </a:r>
            <a:endParaRPr lang="pt-BR" altLang="en-US" sz="1800" i="0">
              <a:solidFill>
                <a:srgbClr val="547AAC"/>
              </a:solidFill>
            </a:endParaRPr>
          </a:p>
        </p:txBody>
      </p:sp>
      <p:sp>
        <p:nvSpPr>
          <p:cNvPr id="96387" name="Oval 131"/>
          <p:cNvSpPr>
            <a:spLocks noChangeArrowheads="1"/>
          </p:cNvSpPr>
          <p:nvPr/>
        </p:nvSpPr>
        <p:spPr bwMode="auto">
          <a:xfrm>
            <a:off x="965200" y="2908300"/>
            <a:ext cx="49213" cy="53975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88" name="Oval 132"/>
          <p:cNvSpPr>
            <a:spLocks noChangeArrowheads="1"/>
          </p:cNvSpPr>
          <p:nvPr/>
        </p:nvSpPr>
        <p:spPr bwMode="auto">
          <a:xfrm>
            <a:off x="1108075" y="3055938"/>
            <a:ext cx="41275" cy="50800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89" name="Oval 133"/>
          <p:cNvSpPr>
            <a:spLocks noChangeArrowheads="1"/>
          </p:cNvSpPr>
          <p:nvPr/>
        </p:nvSpPr>
        <p:spPr bwMode="auto">
          <a:xfrm>
            <a:off x="1162050" y="3106738"/>
            <a:ext cx="50800" cy="47625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0" name="Oval 134"/>
          <p:cNvSpPr>
            <a:spLocks noChangeArrowheads="1"/>
          </p:cNvSpPr>
          <p:nvPr/>
        </p:nvSpPr>
        <p:spPr bwMode="auto">
          <a:xfrm>
            <a:off x="1306513" y="3260725"/>
            <a:ext cx="46037" cy="42863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1" name="Oval 135"/>
          <p:cNvSpPr>
            <a:spLocks noChangeArrowheads="1"/>
          </p:cNvSpPr>
          <p:nvPr/>
        </p:nvSpPr>
        <p:spPr bwMode="auto">
          <a:xfrm>
            <a:off x="1360488" y="3303588"/>
            <a:ext cx="50800" cy="50800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2" name="Oval 136"/>
          <p:cNvSpPr>
            <a:spLocks noChangeArrowheads="1"/>
          </p:cNvSpPr>
          <p:nvPr/>
        </p:nvSpPr>
        <p:spPr bwMode="auto">
          <a:xfrm>
            <a:off x="1511300" y="3454400"/>
            <a:ext cx="41275" cy="42863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3" name="Oval 137"/>
          <p:cNvSpPr>
            <a:spLocks noChangeArrowheads="1"/>
          </p:cNvSpPr>
          <p:nvPr/>
        </p:nvSpPr>
        <p:spPr bwMode="auto">
          <a:xfrm>
            <a:off x="1566863" y="3503613"/>
            <a:ext cx="41275" cy="49212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4" name="Oval 138"/>
          <p:cNvSpPr>
            <a:spLocks noChangeArrowheads="1"/>
          </p:cNvSpPr>
          <p:nvPr/>
        </p:nvSpPr>
        <p:spPr bwMode="auto">
          <a:xfrm>
            <a:off x="1708150" y="3652838"/>
            <a:ext cx="49213" cy="49212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5" name="Oval 139"/>
          <p:cNvSpPr>
            <a:spLocks noChangeArrowheads="1"/>
          </p:cNvSpPr>
          <p:nvPr/>
        </p:nvSpPr>
        <p:spPr bwMode="auto">
          <a:xfrm>
            <a:off x="1757363" y="3702050"/>
            <a:ext cx="44450" cy="49213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6" name="Oval 140"/>
          <p:cNvSpPr>
            <a:spLocks noChangeArrowheads="1"/>
          </p:cNvSpPr>
          <p:nvPr/>
        </p:nvSpPr>
        <p:spPr bwMode="auto">
          <a:xfrm>
            <a:off x="1908175" y="3857625"/>
            <a:ext cx="47625" cy="42863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7" name="Oval 141"/>
          <p:cNvSpPr>
            <a:spLocks noChangeArrowheads="1"/>
          </p:cNvSpPr>
          <p:nvPr/>
        </p:nvSpPr>
        <p:spPr bwMode="auto">
          <a:xfrm>
            <a:off x="1955800" y="3900488"/>
            <a:ext cx="50800" cy="50800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8" name="Oval 142"/>
          <p:cNvSpPr>
            <a:spLocks noChangeArrowheads="1"/>
          </p:cNvSpPr>
          <p:nvPr/>
        </p:nvSpPr>
        <p:spPr bwMode="auto">
          <a:xfrm>
            <a:off x="2106613" y="4049713"/>
            <a:ext cx="46037" cy="44450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399" name="Oval 143"/>
          <p:cNvSpPr>
            <a:spLocks noChangeArrowheads="1"/>
          </p:cNvSpPr>
          <p:nvPr/>
        </p:nvSpPr>
        <p:spPr bwMode="auto">
          <a:xfrm>
            <a:off x="2152650" y="4105275"/>
            <a:ext cx="50800" cy="44450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00" name="Oval 144"/>
          <p:cNvSpPr>
            <a:spLocks noChangeArrowheads="1"/>
          </p:cNvSpPr>
          <p:nvPr/>
        </p:nvSpPr>
        <p:spPr bwMode="auto">
          <a:xfrm>
            <a:off x="2309813" y="4248150"/>
            <a:ext cx="42862" cy="50800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01" name="Oval 145"/>
          <p:cNvSpPr>
            <a:spLocks noChangeArrowheads="1"/>
          </p:cNvSpPr>
          <p:nvPr/>
        </p:nvSpPr>
        <p:spPr bwMode="auto">
          <a:xfrm>
            <a:off x="2352675" y="4298950"/>
            <a:ext cx="50800" cy="42863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02" name="Oval 146"/>
          <p:cNvSpPr>
            <a:spLocks noChangeArrowheads="1"/>
          </p:cNvSpPr>
          <p:nvPr/>
        </p:nvSpPr>
        <p:spPr bwMode="auto">
          <a:xfrm>
            <a:off x="2501900" y="4441825"/>
            <a:ext cx="42863" cy="55563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03" name="Oval 147"/>
          <p:cNvSpPr>
            <a:spLocks noChangeArrowheads="1"/>
          </p:cNvSpPr>
          <p:nvPr/>
        </p:nvSpPr>
        <p:spPr bwMode="auto">
          <a:xfrm>
            <a:off x="965200" y="5272088"/>
            <a:ext cx="49213" cy="50800"/>
          </a:xfrm>
          <a:prstGeom prst="ellipse">
            <a:avLst/>
          </a:prstGeom>
          <a:solidFill>
            <a:srgbClr val="FF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04" name="Rectangle 148"/>
          <p:cNvSpPr>
            <a:spLocks noChangeArrowheads="1"/>
          </p:cNvSpPr>
          <p:nvPr/>
        </p:nvSpPr>
        <p:spPr bwMode="auto">
          <a:xfrm>
            <a:off x="1136650" y="5160963"/>
            <a:ext cx="7874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05" name="Rectangle 149"/>
          <p:cNvSpPr>
            <a:spLocks noChangeArrowheads="1"/>
          </p:cNvSpPr>
          <p:nvPr/>
        </p:nvSpPr>
        <p:spPr bwMode="auto">
          <a:xfrm>
            <a:off x="1071563" y="5211763"/>
            <a:ext cx="6572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pt-BR" altLang="en-US" sz="1400" i="0">
                <a:solidFill>
                  <a:srgbClr val="547AAC"/>
                </a:solidFill>
                <a:latin typeface="Arial" pitchFamily="34" charset="0"/>
              </a:rPr>
              <a:t>Partição</a:t>
            </a:r>
            <a:endParaRPr lang="pt-BR" altLang="en-US" sz="1400" i="0">
              <a:solidFill>
                <a:srgbClr val="547AAC"/>
              </a:solidFill>
            </a:endParaRPr>
          </a:p>
        </p:txBody>
      </p:sp>
      <p:sp>
        <p:nvSpPr>
          <p:cNvPr id="96406" name="Oval 150"/>
          <p:cNvSpPr>
            <a:spLocks noChangeArrowheads="1"/>
          </p:cNvSpPr>
          <p:nvPr/>
        </p:nvSpPr>
        <p:spPr bwMode="auto">
          <a:xfrm>
            <a:off x="965200" y="5024438"/>
            <a:ext cx="49213" cy="49212"/>
          </a:xfrm>
          <a:prstGeom prst="ellipse">
            <a:avLst/>
          </a:prstGeom>
          <a:solidFill>
            <a:srgbClr val="000000"/>
          </a:solidFill>
          <a:ln w="7938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07" name="Rectangle 151"/>
          <p:cNvSpPr>
            <a:spLocks noChangeArrowheads="1"/>
          </p:cNvSpPr>
          <p:nvPr/>
        </p:nvSpPr>
        <p:spPr bwMode="auto">
          <a:xfrm>
            <a:off x="1136650" y="4913313"/>
            <a:ext cx="78740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08" name="Rectangle 152"/>
          <p:cNvSpPr>
            <a:spLocks noChangeArrowheads="1"/>
          </p:cNvSpPr>
          <p:nvPr/>
        </p:nvSpPr>
        <p:spPr bwMode="auto">
          <a:xfrm>
            <a:off x="1090613" y="4962525"/>
            <a:ext cx="4413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pt-BR" altLang="en-US" sz="1400">
                <a:solidFill>
                  <a:srgbClr val="547AAC"/>
                </a:solidFill>
                <a:latin typeface="Arial" pitchFamily="34" charset="0"/>
              </a:rPr>
              <a:t>Voxel</a:t>
            </a:r>
            <a:endParaRPr lang="pt-BR" altLang="en-US" sz="2400" i="0">
              <a:solidFill>
                <a:srgbClr val="000000"/>
              </a:solidFill>
            </a:endParaRPr>
          </a:p>
        </p:txBody>
      </p:sp>
      <p:sp>
        <p:nvSpPr>
          <p:cNvPr id="96409" name="Rectangle 153"/>
          <p:cNvSpPr>
            <a:spLocks noChangeAspect="1" noChangeArrowheads="1"/>
          </p:cNvSpPr>
          <p:nvPr/>
        </p:nvSpPr>
        <p:spPr bwMode="auto">
          <a:xfrm>
            <a:off x="5481638" y="3230563"/>
            <a:ext cx="677862" cy="769937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10" name="Rectangle 154"/>
          <p:cNvSpPr>
            <a:spLocks noChangeAspect="1" noChangeArrowheads="1"/>
          </p:cNvSpPr>
          <p:nvPr/>
        </p:nvSpPr>
        <p:spPr bwMode="auto">
          <a:xfrm>
            <a:off x="5224463" y="3498850"/>
            <a:ext cx="676275" cy="771525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11" name="Line 155"/>
          <p:cNvSpPr>
            <a:spLocks noChangeAspect="1" noChangeShapeType="1"/>
          </p:cNvSpPr>
          <p:nvPr/>
        </p:nvSpPr>
        <p:spPr bwMode="auto">
          <a:xfrm flipV="1">
            <a:off x="5899150" y="3230563"/>
            <a:ext cx="258763" cy="268287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12" name="Line 156"/>
          <p:cNvSpPr>
            <a:spLocks noChangeAspect="1" noChangeShapeType="1"/>
          </p:cNvSpPr>
          <p:nvPr/>
        </p:nvSpPr>
        <p:spPr bwMode="auto">
          <a:xfrm flipV="1">
            <a:off x="5899150" y="3998913"/>
            <a:ext cx="258763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13" name="Line 157"/>
          <p:cNvSpPr>
            <a:spLocks noChangeAspect="1" noChangeShapeType="1"/>
          </p:cNvSpPr>
          <p:nvPr/>
        </p:nvSpPr>
        <p:spPr bwMode="auto">
          <a:xfrm flipV="1">
            <a:off x="5224463" y="3998913"/>
            <a:ext cx="257175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14" name="Line 158"/>
          <p:cNvSpPr>
            <a:spLocks noChangeAspect="1" noChangeShapeType="1"/>
          </p:cNvSpPr>
          <p:nvPr/>
        </p:nvSpPr>
        <p:spPr bwMode="auto">
          <a:xfrm flipV="1">
            <a:off x="5224463" y="3230563"/>
            <a:ext cx="257175" cy="268287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15" name="Oval 159"/>
          <p:cNvSpPr>
            <a:spLocks noChangeAspect="1" noChangeArrowheads="1"/>
          </p:cNvSpPr>
          <p:nvPr/>
        </p:nvSpPr>
        <p:spPr bwMode="auto">
          <a:xfrm>
            <a:off x="5873750" y="3470275"/>
            <a:ext cx="63500" cy="74613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16" name="Oval 160"/>
          <p:cNvSpPr>
            <a:spLocks noChangeAspect="1" noChangeArrowheads="1"/>
          </p:cNvSpPr>
          <p:nvPr/>
        </p:nvSpPr>
        <p:spPr bwMode="auto">
          <a:xfrm>
            <a:off x="5191125" y="3475038"/>
            <a:ext cx="61913" cy="74612"/>
          </a:xfrm>
          <a:prstGeom prst="ellipse">
            <a:avLst/>
          </a:prstGeom>
          <a:solidFill>
            <a:srgbClr val="B2B2B2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17" name="Oval 161"/>
          <p:cNvSpPr>
            <a:spLocks noChangeAspect="1" noChangeArrowheads="1"/>
          </p:cNvSpPr>
          <p:nvPr/>
        </p:nvSpPr>
        <p:spPr bwMode="auto">
          <a:xfrm>
            <a:off x="5456238" y="3206750"/>
            <a:ext cx="61912" cy="71438"/>
          </a:xfrm>
          <a:prstGeom prst="ellipse">
            <a:avLst/>
          </a:prstGeom>
          <a:solidFill>
            <a:srgbClr val="333333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18" name="Oval 162"/>
          <p:cNvSpPr>
            <a:spLocks noChangeAspect="1" noChangeArrowheads="1"/>
          </p:cNvSpPr>
          <p:nvPr/>
        </p:nvSpPr>
        <p:spPr bwMode="auto">
          <a:xfrm>
            <a:off x="5862638" y="4219575"/>
            <a:ext cx="61912" cy="74613"/>
          </a:xfrm>
          <a:prstGeom prst="ellipse">
            <a:avLst/>
          </a:prstGeom>
          <a:solidFill>
            <a:srgbClr val="333333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19" name="Oval 163"/>
          <p:cNvSpPr>
            <a:spLocks noChangeAspect="1" noChangeArrowheads="1"/>
          </p:cNvSpPr>
          <p:nvPr/>
        </p:nvSpPr>
        <p:spPr bwMode="auto">
          <a:xfrm>
            <a:off x="5197475" y="4229100"/>
            <a:ext cx="63500" cy="73025"/>
          </a:xfrm>
          <a:prstGeom prst="ellipse">
            <a:avLst/>
          </a:prstGeom>
          <a:solidFill>
            <a:srgbClr val="B2B2B2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20" name="Oval 164"/>
          <p:cNvSpPr>
            <a:spLocks noChangeAspect="1" noChangeArrowheads="1"/>
          </p:cNvSpPr>
          <p:nvPr/>
        </p:nvSpPr>
        <p:spPr bwMode="auto">
          <a:xfrm>
            <a:off x="6127750" y="3960813"/>
            <a:ext cx="63500" cy="74612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21" name="Oval 165"/>
          <p:cNvSpPr>
            <a:spLocks noChangeAspect="1" noChangeArrowheads="1"/>
          </p:cNvSpPr>
          <p:nvPr/>
        </p:nvSpPr>
        <p:spPr bwMode="auto">
          <a:xfrm>
            <a:off x="5453063" y="3937000"/>
            <a:ext cx="61912" cy="74613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grpSp>
        <p:nvGrpSpPr>
          <p:cNvPr id="96422" name="Group 166"/>
          <p:cNvGrpSpPr>
            <a:grpSpLocks noChangeAspect="1"/>
          </p:cNvGrpSpPr>
          <p:nvPr/>
        </p:nvGrpSpPr>
        <p:grpSpPr bwMode="auto">
          <a:xfrm>
            <a:off x="5605463" y="3654425"/>
            <a:ext cx="103187" cy="122238"/>
            <a:chOff x="11436" y="10388"/>
            <a:chExt cx="168" cy="167"/>
          </a:xfrm>
        </p:grpSpPr>
        <p:sp>
          <p:nvSpPr>
            <p:cNvPr id="96517" name="Freeform 167"/>
            <p:cNvSpPr>
              <a:spLocks noChangeAspect="1"/>
            </p:cNvSpPr>
            <p:nvPr/>
          </p:nvSpPr>
          <p:spPr bwMode="auto">
            <a:xfrm>
              <a:off x="11571" y="10459"/>
              <a:ext cx="33" cy="25"/>
            </a:xfrm>
            <a:custGeom>
              <a:avLst/>
              <a:gdLst>
                <a:gd name="T0" fmla="*/ 33 w 33"/>
                <a:gd name="T1" fmla="*/ 12 h 25"/>
                <a:gd name="T2" fmla="*/ 0 w 33"/>
                <a:gd name="T3" fmla="*/ 0 h 25"/>
                <a:gd name="T4" fmla="*/ 0 w 33"/>
                <a:gd name="T5" fmla="*/ 25 h 25"/>
                <a:gd name="T6" fmla="*/ 33 w 33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25">
                  <a:moveTo>
                    <a:pt x="33" y="12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33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18" name="Freeform 168"/>
            <p:cNvSpPr>
              <a:spLocks noChangeAspect="1"/>
            </p:cNvSpPr>
            <p:nvPr/>
          </p:nvSpPr>
          <p:spPr bwMode="auto">
            <a:xfrm>
              <a:off x="11547" y="10413"/>
              <a:ext cx="32" cy="31"/>
            </a:xfrm>
            <a:custGeom>
              <a:avLst/>
              <a:gdLst>
                <a:gd name="T0" fmla="*/ 32 w 32"/>
                <a:gd name="T1" fmla="*/ 0 h 31"/>
                <a:gd name="T2" fmla="*/ 0 w 32"/>
                <a:gd name="T3" fmla="*/ 14 h 31"/>
                <a:gd name="T4" fmla="*/ 17 w 32"/>
                <a:gd name="T5" fmla="*/ 31 h 31"/>
                <a:gd name="T6" fmla="*/ 32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32" y="0"/>
                  </a:moveTo>
                  <a:lnTo>
                    <a:pt x="0" y="14"/>
                  </a:lnTo>
                  <a:lnTo>
                    <a:pt x="17" y="31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19" name="Freeform 169"/>
            <p:cNvSpPr>
              <a:spLocks noChangeAspect="1"/>
            </p:cNvSpPr>
            <p:nvPr/>
          </p:nvSpPr>
          <p:spPr bwMode="auto">
            <a:xfrm>
              <a:off x="11507" y="10388"/>
              <a:ext cx="26" cy="33"/>
            </a:xfrm>
            <a:custGeom>
              <a:avLst/>
              <a:gdLst>
                <a:gd name="T0" fmla="*/ 13 w 26"/>
                <a:gd name="T1" fmla="*/ 0 h 33"/>
                <a:gd name="T2" fmla="*/ 0 w 26"/>
                <a:gd name="T3" fmla="*/ 33 h 33"/>
                <a:gd name="T4" fmla="*/ 26 w 26"/>
                <a:gd name="T5" fmla="*/ 33 h 33"/>
                <a:gd name="T6" fmla="*/ 13 w 26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3">
                  <a:moveTo>
                    <a:pt x="13" y="0"/>
                  </a:moveTo>
                  <a:lnTo>
                    <a:pt x="0" y="33"/>
                  </a:lnTo>
                  <a:lnTo>
                    <a:pt x="26" y="3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20" name="Freeform 170"/>
            <p:cNvSpPr>
              <a:spLocks noChangeAspect="1"/>
            </p:cNvSpPr>
            <p:nvPr/>
          </p:nvSpPr>
          <p:spPr bwMode="auto">
            <a:xfrm>
              <a:off x="11461" y="10413"/>
              <a:ext cx="32" cy="31"/>
            </a:xfrm>
            <a:custGeom>
              <a:avLst/>
              <a:gdLst>
                <a:gd name="T0" fmla="*/ 0 w 32"/>
                <a:gd name="T1" fmla="*/ 0 h 31"/>
                <a:gd name="T2" fmla="*/ 15 w 32"/>
                <a:gd name="T3" fmla="*/ 31 h 31"/>
                <a:gd name="T4" fmla="*/ 32 w 32"/>
                <a:gd name="T5" fmla="*/ 14 h 31"/>
                <a:gd name="T6" fmla="*/ 0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0" y="0"/>
                  </a:moveTo>
                  <a:lnTo>
                    <a:pt x="15" y="31"/>
                  </a:lnTo>
                  <a:lnTo>
                    <a:pt x="32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21" name="Freeform 171"/>
            <p:cNvSpPr>
              <a:spLocks noChangeAspect="1"/>
            </p:cNvSpPr>
            <p:nvPr/>
          </p:nvSpPr>
          <p:spPr bwMode="auto">
            <a:xfrm>
              <a:off x="11436" y="10459"/>
              <a:ext cx="34" cy="25"/>
            </a:xfrm>
            <a:custGeom>
              <a:avLst/>
              <a:gdLst>
                <a:gd name="T0" fmla="*/ 0 w 34"/>
                <a:gd name="T1" fmla="*/ 12 h 25"/>
                <a:gd name="T2" fmla="*/ 34 w 34"/>
                <a:gd name="T3" fmla="*/ 25 h 25"/>
                <a:gd name="T4" fmla="*/ 34 w 34"/>
                <a:gd name="T5" fmla="*/ 0 h 25"/>
                <a:gd name="T6" fmla="*/ 0 w 34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25">
                  <a:moveTo>
                    <a:pt x="0" y="12"/>
                  </a:moveTo>
                  <a:lnTo>
                    <a:pt x="34" y="25"/>
                  </a:lnTo>
                  <a:lnTo>
                    <a:pt x="3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22" name="Freeform 172"/>
            <p:cNvSpPr>
              <a:spLocks noChangeAspect="1"/>
            </p:cNvSpPr>
            <p:nvPr/>
          </p:nvSpPr>
          <p:spPr bwMode="auto">
            <a:xfrm>
              <a:off x="11461" y="10498"/>
              <a:ext cx="32" cy="32"/>
            </a:xfrm>
            <a:custGeom>
              <a:avLst/>
              <a:gdLst>
                <a:gd name="T0" fmla="*/ 0 w 32"/>
                <a:gd name="T1" fmla="*/ 32 h 32"/>
                <a:gd name="T2" fmla="*/ 32 w 32"/>
                <a:gd name="T3" fmla="*/ 17 h 32"/>
                <a:gd name="T4" fmla="*/ 15 w 32"/>
                <a:gd name="T5" fmla="*/ 0 h 32"/>
                <a:gd name="T6" fmla="*/ 0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lnTo>
                    <a:pt x="32" y="17"/>
                  </a:lnTo>
                  <a:lnTo>
                    <a:pt x="15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23" name="Freeform 173"/>
            <p:cNvSpPr>
              <a:spLocks noChangeAspect="1"/>
            </p:cNvSpPr>
            <p:nvPr/>
          </p:nvSpPr>
          <p:spPr bwMode="auto">
            <a:xfrm>
              <a:off x="11507" y="10521"/>
              <a:ext cx="26" cy="34"/>
            </a:xfrm>
            <a:custGeom>
              <a:avLst/>
              <a:gdLst>
                <a:gd name="T0" fmla="*/ 13 w 26"/>
                <a:gd name="T1" fmla="*/ 34 h 34"/>
                <a:gd name="T2" fmla="*/ 26 w 26"/>
                <a:gd name="T3" fmla="*/ 0 h 34"/>
                <a:gd name="T4" fmla="*/ 0 w 26"/>
                <a:gd name="T5" fmla="*/ 0 h 34"/>
                <a:gd name="T6" fmla="*/ 13 w 26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4">
                  <a:moveTo>
                    <a:pt x="13" y="34"/>
                  </a:moveTo>
                  <a:lnTo>
                    <a:pt x="26" y="0"/>
                  </a:lnTo>
                  <a:lnTo>
                    <a:pt x="0" y="0"/>
                  </a:lnTo>
                  <a:lnTo>
                    <a:pt x="13" y="34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24" name="Freeform 174"/>
            <p:cNvSpPr>
              <a:spLocks noChangeAspect="1"/>
            </p:cNvSpPr>
            <p:nvPr/>
          </p:nvSpPr>
          <p:spPr bwMode="auto">
            <a:xfrm>
              <a:off x="11547" y="10498"/>
              <a:ext cx="32" cy="32"/>
            </a:xfrm>
            <a:custGeom>
              <a:avLst/>
              <a:gdLst>
                <a:gd name="T0" fmla="*/ 32 w 32"/>
                <a:gd name="T1" fmla="*/ 32 h 32"/>
                <a:gd name="T2" fmla="*/ 17 w 32"/>
                <a:gd name="T3" fmla="*/ 0 h 32"/>
                <a:gd name="T4" fmla="*/ 0 w 32"/>
                <a:gd name="T5" fmla="*/ 17 h 32"/>
                <a:gd name="T6" fmla="*/ 32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32" y="32"/>
                  </a:moveTo>
                  <a:lnTo>
                    <a:pt x="17" y="0"/>
                  </a:lnTo>
                  <a:lnTo>
                    <a:pt x="0" y="17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25" name="Freeform 175"/>
            <p:cNvSpPr>
              <a:spLocks noChangeAspect="1"/>
            </p:cNvSpPr>
            <p:nvPr/>
          </p:nvSpPr>
          <p:spPr bwMode="auto">
            <a:xfrm>
              <a:off x="11478" y="10430"/>
              <a:ext cx="84" cy="83"/>
            </a:xfrm>
            <a:custGeom>
              <a:avLst/>
              <a:gdLst>
                <a:gd name="T0" fmla="*/ 42 w 84"/>
                <a:gd name="T1" fmla="*/ 0 h 83"/>
                <a:gd name="T2" fmla="*/ 25 w 84"/>
                <a:gd name="T3" fmla="*/ 4 h 83"/>
                <a:gd name="T4" fmla="*/ 13 w 84"/>
                <a:gd name="T5" fmla="*/ 12 h 83"/>
                <a:gd name="T6" fmla="*/ 4 w 84"/>
                <a:gd name="T7" fmla="*/ 25 h 83"/>
                <a:gd name="T8" fmla="*/ 0 w 84"/>
                <a:gd name="T9" fmla="*/ 41 h 83"/>
                <a:gd name="T10" fmla="*/ 4 w 84"/>
                <a:gd name="T11" fmla="*/ 58 h 83"/>
                <a:gd name="T12" fmla="*/ 13 w 84"/>
                <a:gd name="T13" fmla="*/ 70 h 83"/>
                <a:gd name="T14" fmla="*/ 25 w 84"/>
                <a:gd name="T15" fmla="*/ 79 h 83"/>
                <a:gd name="T16" fmla="*/ 42 w 84"/>
                <a:gd name="T17" fmla="*/ 83 h 83"/>
                <a:gd name="T18" fmla="*/ 59 w 84"/>
                <a:gd name="T19" fmla="*/ 79 h 83"/>
                <a:gd name="T20" fmla="*/ 72 w 84"/>
                <a:gd name="T21" fmla="*/ 70 h 83"/>
                <a:gd name="T22" fmla="*/ 80 w 84"/>
                <a:gd name="T23" fmla="*/ 58 h 83"/>
                <a:gd name="T24" fmla="*/ 84 w 84"/>
                <a:gd name="T25" fmla="*/ 41 h 83"/>
                <a:gd name="T26" fmla="*/ 80 w 84"/>
                <a:gd name="T27" fmla="*/ 25 h 83"/>
                <a:gd name="T28" fmla="*/ 72 w 84"/>
                <a:gd name="T29" fmla="*/ 12 h 83"/>
                <a:gd name="T30" fmla="*/ 59 w 84"/>
                <a:gd name="T31" fmla="*/ 4 h 83"/>
                <a:gd name="T32" fmla="*/ 42 w 84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4" h="83">
                  <a:moveTo>
                    <a:pt x="42" y="0"/>
                  </a:moveTo>
                  <a:lnTo>
                    <a:pt x="25" y="4"/>
                  </a:lnTo>
                  <a:lnTo>
                    <a:pt x="13" y="12"/>
                  </a:lnTo>
                  <a:lnTo>
                    <a:pt x="4" y="25"/>
                  </a:lnTo>
                  <a:lnTo>
                    <a:pt x="0" y="41"/>
                  </a:lnTo>
                  <a:lnTo>
                    <a:pt x="4" y="58"/>
                  </a:lnTo>
                  <a:lnTo>
                    <a:pt x="13" y="70"/>
                  </a:lnTo>
                  <a:lnTo>
                    <a:pt x="25" y="79"/>
                  </a:lnTo>
                  <a:lnTo>
                    <a:pt x="42" y="83"/>
                  </a:lnTo>
                  <a:lnTo>
                    <a:pt x="59" y="79"/>
                  </a:lnTo>
                  <a:lnTo>
                    <a:pt x="72" y="70"/>
                  </a:lnTo>
                  <a:lnTo>
                    <a:pt x="80" y="58"/>
                  </a:lnTo>
                  <a:lnTo>
                    <a:pt x="84" y="41"/>
                  </a:lnTo>
                  <a:lnTo>
                    <a:pt x="80" y="25"/>
                  </a:lnTo>
                  <a:lnTo>
                    <a:pt x="72" y="12"/>
                  </a:lnTo>
                  <a:lnTo>
                    <a:pt x="59" y="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6423" name="Group 176"/>
          <p:cNvGrpSpPr>
            <a:grpSpLocks noChangeAspect="1"/>
          </p:cNvGrpSpPr>
          <p:nvPr/>
        </p:nvGrpSpPr>
        <p:grpSpPr bwMode="auto">
          <a:xfrm>
            <a:off x="5207000" y="4937125"/>
            <a:ext cx="101600" cy="120650"/>
            <a:chOff x="12798" y="9912"/>
            <a:chExt cx="168" cy="167"/>
          </a:xfrm>
        </p:grpSpPr>
        <p:sp>
          <p:nvSpPr>
            <p:cNvPr id="96508" name="Freeform 177"/>
            <p:cNvSpPr>
              <a:spLocks noChangeAspect="1"/>
            </p:cNvSpPr>
            <p:nvPr/>
          </p:nvSpPr>
          <p:spPr bwMode="auto">
            <a:xfrm>
              <a:off x="12932" y="9983"/>
              <a:ext cx="34" cy="25"/>
            </a:xfrm>
            <a:custGeom>
              <a:avLst/>
              <a:gdLst>
                <a:gd name="T0" fmla="*/ 34 w 34"/>
                <a:gd name="T1" fmla="*/ 12 h 25"/>
                <a:gd name="T2" fmla="*/ 0 w 34"/>
                <a:gd name="T3" fmla="*/ 0 h 25"/>
                <a:gd name="T4" fmla="*/ 0 w 34"/>
                <a:gd name="T5" fmla="*/ 25 h 25"/>
                <a:gd name="T6" fmla="*/ 34 w 34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25">
                  <a:moveTo>
                    <a:pt x="34" y="12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34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09" name="Freeform 178"/>
            <p:cNvSpPr>
              <a:spLocks noChangeAspect="1"/>
            </p:cNvSpPr>
            <p:nvPr/>
          </p:nvSpPr>
          <p:spPr bwMode="auto">
            <a:xfrm>
              <a:off x="12909" y="9937"/>
              <a:ext cx="31" cy="31"/>
            </a:xfrm>
            <a:custGeom>
              <a:avLst/>
              <a:gdLst>
                <a:gd name="T0" fmla="*/ 31 w 31"/>
                <a:gd name="T1" fmla="*/ 0 h 31"/>
                <a:gd name="T2" fmla="*/ 0 w 31"/>
                <a:gd name="T3" fmla="*/ 15 h 31"/>
                <a:gd name="T4" fmla="*/ 17 w 31"/>
                <a:gd name="T5" fmla="*/ 31 h 31"/>
                <a:gd name="T6" fmla="*/ 31 w 31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31">
                  <a:moveTo>
                    <a:pt x="31" y="0"/>
                  </a:moveTo>
                  <a:lnTo>
                    <a:pt x="0" y="15"/>
                  </a:lnTo>
                  <a:lnTo>
                    <a:pt x="17" y="3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10" name="Freeform 179"/>
            <p:cNvSpPr>
              <a:spLocks noChangeAspect="1"/>
            </p:cNvSpPr>
            <p:nvPr/>
          </p:nvSpPr>
          <p:spPr bwMode="auto">
            <a:xfrm>
              <a:off x="12869" y="9912"/>
              <a:ext cx="25" cy="33"/>
            </a:xfrm>
            <a:custGeom>
              <a:avLst/>
              <a:gdLst>
                <a:gd name="T0" fmla="*/ 13 w 25"/>
                <a:gd name="T1" fmla="*/ 0 h 33"/>
                <a:gd name="T2" fmla="*/ 0 w 25"/>
                <a:gd name="T3" fmla="*/ 33 h 33"/>
                <a:gd name="T4" fmla="*/ 25 w 25"/>
                <a:gd name="T5" fmla="*/ 33 h 33"/>
                <a:gd name="T6" fmla="*/ 13 w 25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33">
                  <a:moveTo>
                    <a:pt x="13" y="0"/>
                  </a:moveTo>
                  <a:lnTo>
                    <a:pt x="0" y="33"/>
                  </a:lnTo>
                  <a:lnTo>
                    <a:pt x="25" y="3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11" name="Freeform 180"/>
            <p:cNvSpPr>
              <a:spLocks noChangeAspect="1"/>
            </p:cNvSpPr>
            <p:nvPr/>
          </p:nvSpPr>
          <p:spPr bwMode="auto">
            <a:xfrm>
              <a:off x="12823" y="9937"/>
              <a:ext cx="31" cy="31"/>
            </a:xfrm>
            <a:custGeom>
              <a:avLst/>
              <a:gdLst>
                <a:gd name="T0" fmla="*/ 0 w 31"/>
                <a:gd name="T1" fmla="*/ 0 h 31"/>
                <a:gd name="T2" fmla="*/ 15 w 31"/>
                <a:gd name="T3" fmla="*/ 31 h 31"/>
                <a:gd name="T4" fmla="*/ 31 w 31"/>
                <a:gd name="T5" fmla="*/ 15 h 31"/>
                <a:gd name="T6" fmla="*/ 0 w 31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15" y="31"/>
                  </a:lnTo>
                  <a:lnTo>
                    <a:pt x="31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12" name="Freeform 181"/>
            <p:cNvSpPr>
              <a:spLocks noChangeAspect="1"/>
            </p:cNvSpPr>
            <p:nvPr/>
          </p:nvSpPr>
          <p:spPr bwMode="auto">
            <a:xfrm>
              <a:off x="12798" y="9983"/>
              <a:ext cx="33" cy="25"/>
            </a:xfrm>
            <a:custGeom>
              <a:avLst/>
              <a:gdLst>
                <a:gd name="T0" fmla="*/ 0 w 33"/>
                <a:gd name="T1" fmla="*/ 12 h 25"/>
                <a:gd name="T2" fmla="*/ 33 w 33"/>
                <a:gd name="T3" fmla="*/ 25 h 25"/>
                <a:gd name="T4" fmla="*/ 33 w 33"/>
                <a:gd name="T5" fmla="*/ 0 h 25"/>
                <a:gd name="T6" fmla="*/ 0 w 33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25">
                  <a:moveTo>
                    <a:pt x="0" y="12"/>
                  </a:moveTo>
                  <a:lnTo>
                    <a:pt x="33" y="25"/>
                  </a:lnTo>
                  <a:lnTo>
                    <a:pt x="33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13" name="Freeform 182"/>
            <p:cNvSpPr>
              <a:spLocks noChangeAspect="1"/>
            </p:cNvSpPr>
            <p:nvPr/>
          </p:nvSpPr>
          <p:spPr bwMode="auto">
            <a:xfrm>
              <a:off x="12823" y="10023"/>
              <a:ext cx="31" cy="31"/>
            </a:xfrm>
            <a:custGeom>
              <a:avLst/>
              <a:gdLst>
                <a:gd name="T0" fmla="*/ 0 w 31"/>
                <a:gd name="T1" fmla="*/ 31 h 31"/>
                <a:gd name="T2" fmla="*/ 31 w 31"/>
                <a:gd name="T3" fmla="*/ 16 h 31"/>
                <a:gd name="T4" fmla="*/ 15 w 31"/>
                <a:gd name="T5" fmla="*/ 0 h 31"/>
                <a:gd name="T6" fmla="*/ 0 w 31"/>
                <a:gd name="T7" fmla="*/ 31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31">
                  <a:moveTo>
                    <a:pt x="0" y="31"/>
                  </a:moveTo>
                  <a:lnTo>
                    <a:pt x="31" y="16"/>
                  </a:lnTo>
                  <a:lnTo>
                    <a:pt x="15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14" name="Freeform 183"/>
            <p:cNvSpPr>
              <a:spLocks noChangeAspect="1"/>
            </p:cNvSpPr>
            <p:nvPr/>
          </p:nvSpPr>
          <p:spPr bwMode="auto">
            <a:xfrm>
              <a:off x="12869" y="10046"/>
              <a:ext cx="25" cy="33"/>
            </a:xfrm>
            <a:custGeom>
              <a:avLst/>
              <a:gdLst>
                <a:gd name="T0" fmla="*/ 13 w 25"/>
                <a:gd name="T1" fmla="*/ 33 h 33"/>
                <a:gd name="T2" fmla="*/ 25 w 25"/>
                <a:gd name="T3" fmla="*/ 0 h 33"/>
                <a:gd name="T4" fmla="*/ 0 w 25"/>
                <a:gd name="T5" fmla="*/ 0 h 33"/>
                <a:gd name="T6" fmla="*/ 13 w 25"/>
                <a:gd name="T7" fmla="*/ 33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33">
                  <a:moveTo>
                    <a:pt x="13" y="33"/>
                  </a:moveTo>
                  <a:lnTo>
                    <a:pt x="25" y="0"/>
                  </a:lnTo>
                  <a:lnTo>
                    <a:pt x="0" y="0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15" name="Freeform 184"/>
            <p:cNvSpPr>
              <a:spLocks noChangeAspect="1"/>
            </p:cNvSpPr>
            <p:nvPr/>
          </p:nvSpPr>
          <p:spPr bwMode="auto">
            <a:xfrm>
              <a:off x="12909" y="10023"/>
              <a:ext cx="31" cy="31"/>
            </a:xfrm>
            <a:custGeom>
              <a:avLst/>
              <a:gdLst>
                <a:gd name="T0" fmla="*/ 31 w 31"/>
                <a:gd name="T1" fmla="*/ 31 h 31"/>
                <a:gd name="T2" fmla="*/ 17 w 31"/>
                <a:gd name="T3" fmla="*/ 0 h 31"/>
                <a:gd name="T4" fmla="*/ 0 w 31"/>
                <a:gd name="T5" fmla="*/ 16 h 31"/>
                <a:gd name="T6" fmla="*/ 31 w 31"/>
                <a:gd name="T7" fmla="*/ 31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31">
                  <a:moveTo>
                    <a:pt x="31" y="31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31" y="31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16" name="Freeform 185"/>
            <p:cNvSpPr>
              <a:spLocks noChangeAspect="1"/>
            </p:cNvSpPr>
            <p:nvPr/>
          </p:nvSpPr>
          <p:spPr bwMode="auto">
            <a:xfrm>
              <a:off x="12840" y="9954"/>
              <a:ext cx="84" cy="83"/>
            </a:xfrm>
            <a:custGeom>
              <a:avLst/>
              <a:gdLst>
                <a:gd name="T0" fmla="*/ 42 w 84"/>
                <a:gd name="T1" fmla="*/ 0 h 83"/>
                <a:gd name="T2" fmla="*/ 25 w 84"/>
                <a:gd name="T3" fmla="*/ 4 h 83"/>
                <a:gd name="T4" fmla="*/ 12 w 84"/>
                <a:gd name="T5" fmla="*/ 12 h 83"/>
                <a:gd name="T6" fmla="*/ 4 w 84"/>
                <a:gd name="T7" fmla="*/ 25 h 83"/>
                <a:gd name="T8" fmla="*/ 0 w 84"/>
                <a:gd name="T9" fmla="*/ 41 h 83"/>
                <a:gd name="T10" fmla="*/ 4 w 84"/>
                <a:gd name="T11" fmla="*/ 58 h 83"/>
                <a:gd name="T12" fmla="*/ 12 w 84"/>
                <a:gd name="T13" fmla="*/ 71 h 83"/>
                <a:gd name="T14" fmla="*/ 25 w 84"/>
                <a:gd name="T15" fmla="*/ 79 h 83"/>
                <a:gd name="T16" fmla="*/ 42 w 84"/>
                <a:gd name="T17" fmla="*/ 83 h 83"/>
                <a:gd name="T18" fmla="*/ 58 w 84"/>
                <a:gd name="T19" fmla="*/ 79 h 83"/>
                <a:gd name="T20" fmla="*/ 71 w 84"/>
                <a:gd name="T21" fmla="*/ 71 h 83"/>
                <a:gd name="T22" fmla="*/ 79 w 84"/>
                <a:gd name="T23" fmla="*/ 58 h 83"/>
                <a:gd name="T24" fmla="*/ 84 w 84"/>
                <a:gd name="T25" fmla="*/ 41 h 83"/>
                <a:gd name="T26" fmla="*/ 79 w 84"/>
                <a:gd name="T27" fmla="*/ 25 h 83"/>
                <a:gd name="T28" fmla="*/ 71 w 84"/>
                <a:gd name="T29" fmla="*/ 12 h 83"/>
                <a:gd name="T30" fmla="*/ 58 w 84"/>
                <a:gd name="T31" fmla="*/ 4 h 83"/>
                <a:gd name="T32" fmla="*/ 42 w 84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4" h="83">
                  <a:moveTo>
                    <a:pt x="42" y="0"/>
                  </a:moveTo>
                  <a:lnTo>
                    <a:pt x="25" y="4"/>
                  </a:lnTo>
                  <a:lnTo>
                    <a:pt x="12" y="12"/>
                  </a:lnTo>
                  <a:lnTo>
                    <a:pt x="4" y="25"/>
                  </a:lnTo>
                  <a:lnTo>
                    <a:pt x="0" y="41"/>
                  </a:lnTo>
                  <a:lnTo>
                    <a:pt x="4" y="58"/>
                  </a:lnTo>
                  <a:lnTo>
                    <a:pt x="12" y="71"/>
                  </a:lnTo>
                  <a:lnTo>
                    <a:pt x="25" y="79"/>
                  </a:lnTo>
                  <a:lnTo>
                    <a:pt x="42" y="83"/>
                  </a:lnTo>
                  <a:lnTo>
                    <a:pt x="58" y="79"/>
                  </a:lnTo>
                  <a:lnTo>
                    <a:pt x="71" y="71"/>
                  </a:lnTo>
                  <a:lnTo>
                    <a:pt x="79" y="58"/>
                  </a:lnTo>
                  <a:lnTo>
                    <a:pt x="84" y="41"/>
                  </a:lnTo>
                  <a:lnTo>
                    <a:pt x="79" y="25"/>
                  </a:lnTo>
                  <a:lnTo>
                    <a:pt x="71" y="12"/>
                  </a:lnTo>
                  <a:lnTo>
                    <a:pt x="58" y="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6424" name="Rectangle 186"/>
          <p:cNvSpPr>
            <a:spLocks noChangeAspect="1" noChangeArrowheads="1"/>
          </p:cNvSpPr>
          <p:nvPr/>
        </p:nvSpPr>
        <p:spPr bwMode="auto">
          <a:xfrm>
            <a:off x="5326063" y="4814888"/>
            <a:ext cx="34686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i="0">
                <a:solidFill>
                  <a:srgbClr val="000000"/>
                </a:solidFill>
              </a:rPr>
              <a:t> uma amostra no meio da partição</a:t>
            </a:r>
            <a:endParaRPr lang="pt-BR" altLang="en-US" sz="2800" i="0">
              <a:solidFill>
                <a:srgbClr val="000000"/>
              </a:solidFill>
            </a:endParaRPr>
          </a:p>
        </p:txBody>
      </p:sp>
      <p:sp>
        <p:nvSpPr>
          <p:cNvPr id="96425" name="Rectangle 187"/>
          <p:cNvSpPr>
            <a:spLocks noChangeAspect="1" noChangeArrowheads="1"/>
          </p:cNvSpPr>
          <p:nvPr/>
        </p:nvSpPr>
        <p:spPr bwMode="auto">
          <a:xfrm>
            <a:off x="7269163" y="4570413"/>
            <a:ext cx="658812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26" name="Rectangle 188"/>
          <p:cNvSpPr>
            <a:spLocks noChangeAspect="1" noChangeArrowheads="1"/>
          </p:cNvSpPr>
          <p:nvPr/>
        </p:nvSpPr>
        <p:spPr bwMode="auto">
          <a:xfrm>
            <a:off x="6164263" y="3230563"/>
            <a:ext cx="676275" cy="769937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27" name="Rectangle 189"/>
          <p:cNvSpPr>
            <a:spLocks noChangeAspect="1" noChangeArrowheads="1"/>
          </p:cNvSpPr>
          <p:nvPr/>
        </p:nvSpPr>
        <p:spPr bwMode="auto">
          <a:xfrm>
            <a:off x="5905500" y="3498850"/>
            <a:ext cx="677863" cy="771525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28" name="Line 190"/>
          <p:cNvSpPr>
            <a:spLocks noChangeAspect="1" noChangeShapeType="1"/>
          </p:cNvSpPr>
          <p:nvPr/>
        </p:nvSpPr>
        <p:spPr bwMode="auto">
          <a:xfrm flipV="1">
            <a:off x="6581775" y="3230563"/>
            <a:ext cx="257175" cy="268287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29" name="Line 191"/>
          <p:cNvSpPr>
            <a:spLocks noChangeAspect="1" noChangeShapeType="1"/>
          </p:cNvSpPr>
          <p:nvPr/>
        </p:nvSpPr>
        <p:spPr bwMode="auto">
          <a:xfrm flipV="1">
            <a:off x="6581775" y="3998913"/>
            <a:ext cx="257175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30" name="Line 192"/>
          <p:cNvSpPr>
            <a:spLocks noChangeAspect="1" noChangeShapeType="1"/>
          </p:cNvSpPr>
          <p:nvPr/>
        </p:nvSpPr>
        <p:spPr bwMode="auto">
          <a:xfrm flipV="1">
            <a:off x="5905500" y="3998913"/>
            <a:ext cx="258763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31" name="Line 193"/>
          <p:cNvSpPr>
            <a:spLocks noChangeAspect="1" noChangeShapeType="1"/>
          </p:cNvSpPr>
          <p:nvPr/>
        </p:nvSpPr>
        <p:spPr bwMode="auto">
          <a:xfrm flipV="1">
            <a:off x="5905500" y="3230563"/>
            <a:ext cx="258763" cy="268287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32" name="Oval 194"/>
          <p:cNvSpPr>
            <a:spLocks noChangeAspect="1" noChangeArrowheads="1"/>
          </p:cNvSpPr>
          <p:nvPr/>
        </p:nvSpPr>
        <p:spPr bwMode="auto">
          <a:xfrm>
            <a:off x="6545263" y="4219575"/>
            <a:ext cx="61912" cy="74613"/>
          </a:xfrm>
          <a:prstGeom prst="ellipse">
            <a:avLst/>
          </a:prstGeom>
          <a:solidFill>
            <a:srgbClr val="333333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33" name="Oval 195"/>
          <p:cNvSpPr>
            <a:spLocks noChangeAspect="1" noChangeArrowheads="1"/>
          </p:cNvSpPr>
          <p:nvPr/>
        </p:nvSpPr>
        <p:spPr bwMode="auto">
          <a:xfrm>
            <a:off x="6810375" y="3960813"/>
            <a:ext cx="63500" cy="74612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grpSp>
        <p:nvGrpSpPr>
          <p:cNvPr id="96434" name="Group 196"/>
          <p:cNvGrpSpPr>
            <a:grpSpLocks noChangeAspect="1"/>
          </p:cNvGrpSpPr>
          <p:nvPr/>
        </p:nvGrpSpPr>
        <p:grpSpPr bwMode="auto">
          <a:xfrm>
            <a:off x="6196013" y="3343275"/>
            <a:ext cx="103187" cy="122238"/>
            <a:chOff x="11436" y="10388"/>
            <a:chExt cx="168" cy="167"/>
          </a:xfrm>
        </p:grpSpPr>
        <p:sp>
          <p:nvSpPr>
            <p:cNvPr id="96499" name="Freeform 197"/>
            <p:cNvSpPr>
              <a:spLocks noChangeAspect="1"/>
            </p:cNvSpPr>
            <p:nvPr/>
          </p:nvSpPr>
          <p:spPr bwMode="auto">
            <a:xfrm>
              <a:off x="11571" y="10459"/>
              <a:ext cx="33" cy="25"/>
            </a:xfrm>
            <a:custGeom>
              <a:avLst/>
              <a:gdLst>
                <a:gd name="T0" fmla="*/ 33 w 33"/>
                <a:gd name="T1" fmla="*/ 12 h 25"/>
                <a:gd name="T2" fmla="*/ 0 w 33"/>
                <a:gd name="T3" fmla="*/ 0 h 25"/>
                <a:gd name="T4" fmla="*/ 0 w 33"/>
                <a:gd name="T5" fmla="*/ 25 h 25"/>
                <a:gd name="T6" fmla="*/ 33 w 33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25">
                  <a:moveTo>
                    <a:pt x="33" y="12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33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00" name="Freeform 198"/>
            <p:cNvSpPr>
              <a:spLocks noChangeAspect="1"/>
            </p:cNvSpPr>
            <p:nvPr/>
          </p:nvSpPr>
          <p:spPr bwMode="auto">
            <a:xfrm>
              <a:off x="11547" y="10413"/>
              <a:ext cx="32" cy="31"/>
            </a:xfrm>
            <a:custGeom>
              <a:avLst/>
              <a:gdLst>
                <a:gd name="T0" fmla="*/ 32 w 32"/>
                <a:gd name="T1" fmla="*/ 0 h 31"/>
                <a:gd name="T2" fmla="*/ 0 w 32"/>
                <a:gd name="T3" fmla="*/ 14 h 31"/>
                <a:gd name="T4" fmla="*/ 17 w 32"/>
                <a:gd name="T5" fmla="*/ 31 h 31"/>
                <a:gd name="T6" fmla="*/ 32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32" y="0"/>
                  </a:moveTo>
                  <a:lnTo>
                    <a:pt x="0" y="14"/>
                  </a:lnTo>
                  <a:lnTo>
                    <a:pt x="17" y="31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01" name="Freeform 199"/>
            <p:cNvSpPr>
              <a:spLocks noChangeAspect="1"/>
            </p:cNvSpPr>
            <p:nvPr/>
          </p:nvSpPr>
          <p:spPr bwMode="auto">
            <a:xfrm>
              <a:off x="11507" y="10388"/>
              <a:ext cx="26" cy="33"/>
            </a:xfrm>
            <a:custGeom>
              <a:avLst/>
              <a:gdLst>
                <a:gd name="T0" fmla="*/ 13 w 26"/>
                <a:gd name="T1" fmla="*/ 0 h 33"/>
                <a:gd name="T2" fmla="*/ 0 w 26"/>
                <a:gd name="T3" fmla="*/ 33 h 33"/>
                <a:gd name="T4" fmla="*/ 26 w 26"/>
                <a:gd name="T5" fmla="*/ 33 h 33"/>
                <a:gd name="T6" fmla="*/ 13 w 26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3">
                  <a:moveTo>
                    <a:pt x="13" y="0"/>
                  </a:moveTo>
                  <a:lnTo>
                    <a:pt x="0" y="33"/>
                  </a:lnTo>
                  <a:lnTo>
                    <a:pt x="26" y="3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02" name="Freeform 200"/>
            <p:cNvSpPr>
              <a:spLocks noChangeAspect="1"/>
            </p:cNvSpPr>
            <p:nvPr/>
          </p:nvSpPr>
          <p:spPr bwMode="auto">
            <a:xfrm>
              <a:off x="11461" y="10413"/>
              <a:ext cx="32" cy="31"/>
            </a:xfrm>
            <a:custGeom>
              <a:avLst/>
              <a:gdLst>
                <a:gd name="T0" fmla="*/ 0 w 32"/>
                <a:gd name="T1" fmla="*/ 0 h 31"/>
                <a:gd name="T2" fmla="*/ 15 w 32"/>
                <a:gd name="T3" fmla="*/ 31 h 31"/>
                <a:gd name="T4" fmla="*/ 32 w 32"/>
                <a:gd name="T5" fmla="*/ 14 h 31"/>
                <a:gd name="T6" fmla="*/ 0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0" y="0"/>
                  </a:moveTo>
                  <a:lnTo>
                    <a:pt x="15" y="31"/>
                  </a:lnTo>
                  <a:lnTo>
                    <a:pt x="32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03" name="Freeform 201"/>
            <p:cNvSpPr>
              <a:spLocks noChangeAspect="1"/>
            </p:cNvSpPr>
            <p:nvPr/>
          </p:nvSpPr>
          <p:spPr bwMode="auto">
            <a:xfrm>
              <a:off x="11436" y="10459"/>
              <a:ext cx="34" cy="25"/>
            </a:xfrm>
            <a:custGeom>
              <a:avLst/>
              <a:gdLst>
                <a:gd name="T0" fmla="*/ 0 w 34"/>
                <a:gd name="T1" fmla="*/ 12 h 25"/>
                <a:gd name="T2" fmla="*/ 34 w 34"/>
                <a:gd name="T3" fmla="*/ 25 h 25"/>
                <a:gd name="T4" fmla="*/ 34 w 34"/>
                <a:gd name="T5" fmla="*/ 0 h 25"/>
                <a:gd name="T6" fmla="*/ 0 w 34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25">
                  <a:moveTo>
                    <a:pt x="0" y="12"/>
                  </a:moveTo>
                  <a:lnTo>
                    <a:pt x="34" y="25"/>
                  </a:lnTo>
                  <a:lnTo>
                    <a:pt x="3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04" name="Freeform 202"/>
            <p:cNvSpPr>
              <a:spLocks noChangeAspect="1"/>
            </p:cNvSpPr>
            <p:nvPr/>
          </p:nvSpPr>
          <p:spPr bwMode="auto">
            <a:xfrm>
              <a:off x="11461" y="10498"/>
              <a:ext cx="32" cy="32"/>
            </a:xfrm>
            <a:custGeom>
              <a:avLst/>
              <a:gdLst>
                <a:gd name="T0" fmla="*/ 0 w 32"/>
                <a:gd name="T1" fmla="*/ 32 h 32"/>
                <a:gd name="T2" fmla="*/ 32 w 32"/>
                <a:gd name="T3" fmla="*/ 17 h 32"/>
                <a:gd name="T4" fmla="*/ 15 w 32"/>
                <a:gd name="T5" fmla="*/ 0 h 32"/>
                <a:gd name="T6" fmla="*/ 0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lnTo>
                    <a:pt x="32" y="17"/>
                  </a:lnTo>
                  <a:lnTo>
                    <a:pt x="15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05" name="Freeform 203"/>
            <p:cNvSpPr>
              <a:spLocks noChangeAspect="1"/>
            </p:cNvSpPr>
            <p:nvPr/>
          </p:nvSpPr>
          <p:spPr bwMode="auto">
            <a:xfrm>
              <a:off x="11507" y="10521"/>
              <a:ext cx="26" cy="34"/>
            </a:xfrm>
            <a:custGeom>
              <a:avLst/>
              <a:gdLst>
                <a:gd name="T0" fmla="*/ 13 w 26"/>
                <a:gd name="T1" fmla="*/ 34 h 34"/>
                <a:gd name="T2" fmla="*/ 26 w 26"/>
                <a:gd name="T3" fmla="*/ 0 h 34"/>
                <a:gd name="T4" fmla="*/ 0 w 26"/>
                <a:gd name="T5" fmla="*/ 0 h 34"/>
                <a:gd name="T6" fmla="*/ 13 w 26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4">
                  <a:moveTo>
                    <a:pt x="13" y="34"/>
                  </a:moveTo>
                  <a:lnTo>
                    <a:pt x="26" y="0"/>
                  </a:lnTo>
                  <a:lnTo>
                    <a:pt x="0" y="0"/>
                  </a:lnTo>
                  <a:lnTo>
                    <a:pt x="13" y="34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06" name="Freeform 204"/>
            <p:cNvSpPr>
              <a:spLocks noChangeAspect="1"/>
            </p:cNvSpPr>
            <p:nvPr/>
          </p:nvSpPr>
          <p:spPr bwMode="auto">
            <a:xfrm>
              <a:off x="11547" y="10498"/>
              <a:ext cx="32" cy="32"/>
            </a:xfrm>
            <a:custGeom>
              <a:avLst/>
              <a:gdLst>
                <a:gd name="T0" fmla="*/ 32 w 32"/>
                <a:gd name="T1" fmla="*/ 32 h 32"/>
                <a:gd name="T2" fmla="*/ 17 w 32"/>
                <a:gd name="T3" fmla="*/ 0 h 32"/>
                <a:gd name="T4" fmla="*/ 0 w 32"/>
                <a:gd name="T5" fmla="*/ 17 h 32"/>
                <a:gd name="T6" fmla="*/ 32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32" y="32"/>
                  </a:moveTo>
                  <a:lnTo>
                    <a:pt x="17" y="0"/>
                  </a:lnTo>
                  <a:lnTo>
                    <a:pt x="0" y="17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07" name="Freeform 205"/>
            <p:cNvSpPr>
              <a:spLocks noChangeAspect="1"/>
            </p:cNvSpPr>
            <p:nvPr/>
          </p:nvSpPr>
          <p:spPr bwMode="auto">
            <a:xfrm>
              <a:off x="11478" y="10430"/>
              <a:ext cx="84" cy="83"/>
            </a:xfrm>
            <a:custGeom>
              <a:avLst/>
              <a:gdLst>
                <a:gd name="T0" fmla="*/ 42 w 84"/>
                <a:gd name="T1" fmla="*/ 0 h 83"/>
                <a:gd name="T2" fmla="*/ 25 w 84"/>
                <a:gd name="T3" fmla="*/ 4 h 83"/>
                <a:gd name="T4" fmla="*/ 13 w 84"/>
                <a:gd name="T5" fmla="*/ 12 h 83"/>
                <a:gd name="T6" fmla="*/ 4 w 84"/>
                <a:gd name="T7" fmla="*/ 25 h 83"/>
                <a:gd name="T8" fmla="*/ 0 w 84"/>
                <a:gd name="T9" fmla="*/ 41 h 83"/>
                <a:gd name="T10" fmla="*/ 4 w 84"/>
                <a:gd name="T11" fmla="*/ 58 h 83"/>
                <a:gd name="T12" fmla="*/ 13 w 84"/>
                <a:gd name="T13" fmla="*/ 70 h 83"/>
                <a:gd name="T14" fmla="*/ 25 w 84"/>
                <a:gd name="T15" fmla="*/ 79 h 83"/>
                <a:gd name="T16" fmla="*/ 42 w 84"/>
                <a:gd name="T17" fmla="*/ 83 h 83"/>
                <a:gd name="T18" fmla="*/ 59 w 84"/>
                <a:gd name="T19" fmla="*/ 79 h 83"/>
                <a:gd name="T20" fmla="*/ 72 w 84"/>
                <a:gd name="T21" fmla="*/ 70 h 83"/>
                <a:gd name="T22" fmla="*/ 80 w 84"/>
                <a:gd name="T23" fmla="*/ 58 h 83"/>
                <a:gd name="T24" fmla="*/ 84 w 84"/>
                <a:gd name="T25" fmla="*/ 41 h 83"/>
                <a:gd name="T26" fmla="*/ 80 w 84"/>
                <a:gd name="T27" fmla="*/ 25 h 83"/>
                <a:gd name="T28" fmla="*/ 72 w 84"/>
                <a:gd name="T29" fmla="*/ 12 h 83"/>
                <a:gd name="T30" fmla="*/ 59 w 84"/>
                <a:gd name="T31" fmla="*/ 4 h 83"/>
                <a:gd name="T32" fmla="*/ 42 w 84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4" h="83">
                  <a:moveTo>
                    <a:pt x="42" y="0"/>
                  </a:moveTo>
                  <a:lnTo>
                    <a:pt x="25" y="4"/>
                  </a:lnTo>
                  <a:lnTo>
                    <a:pt x="13" y="12"/>
                  </a:lnTo>
                  <a:lnTo>
                    <a:pt x="4" y="25"/>
                  </a:lnTo>
                  <a:lnTo>
                    <a:pt x="0" y="41"/>
                  </a:lnTo>
                  <a:lnTo>
                    <a:pt x="4" y="58"/>
                  </a:lnTo>
                  <a:lnTo>
                    <a:pt x="13" y="70"/>
                  </a:lnTo>
                  <a:lnTo>
                    <a:pt x="25" y="79"/>
                  </a:lnTo>
                  <a:lnTo>
                    <a:pt x="42" y="83"/>
                  </a:lnTo>
                  <a:lnTo>
                    <a:pt x="59" y="79"/>
                  </a:lnTo>
                  <a:lnTo>
                    <a:pt x="72" y="70"/>
                  </a:lnTo>
                  <a:lnTo>
                    <a:pt x="80" y="58"/>
                  </a:lnTo>
                  <a:lnTo>
                    <a:pt x="84" y="41"/>
                  </a:lnTo>
                  <a:lnTo>
                    <a:pt x="80" y="25"/>
                  </a:lnTo>
                  <a:lnTo>
                    <a:pt x="72" y="12"/>
                  </a:lnTo>
                  <a:lnTo>
                    <a:pt x="59" y="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6435" name="Rectangle 206"/>
          <p:cNvSpPr>
            <a:spLocks noChangeAspect="1" noChangeArrowheads="1"/>
          </p:cNvSpPr>
          <p:nvPr/>
        </p:nvSpPr>
        <p:spPr bwMode="auto">
          <a:xfrm>
            <a:off x="6164263" y="2463800"/>
            <a:ext cx="676275" cy="769938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36" name="Rectangle 207"/>
          <p:cNvSpPr>
            <a:spLocks noChangeAspect="1" noChangeArrowheads="1"/>
          </p:cNvSpPr>
          <p:nvPr/>
        </p:nvSpPr>
        <p:spPr bwMode="auto">
          <a:xfrm>
            <a:off x="5905500" y="2732088"/>
            <a:ext cx="677863" cy="771525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37" name="Line 208"/>
          <p:cNvSpPr>
            <a:spLocks noChangeAspect="1" noChangeShapeType="1"/>
          </p:cNvSpPr>
          <p:nvPr/>
        </p:nvSpPr>
        <p:spPr bwMode="auto">
          <a:xfrm flipV="1">
            <a:off x="6581775" y="2463800"/>
            <a:ext cx="257175" cy="268288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38" name="Line 209"/>
          <p:cNvSpPr>
            <a:spLocks noChangeAspect="1" noChangeShapeType="1"/>
          </p:cNvSpPr>
          <p:nvPr/>
        </p:nvSpPr>
        <p:spPr bwMode="auto">
          <a:xfrm flipV="1">
            <a:off x="6581775" y="3232150"/>
            <a:ext cx="257175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39" name="Line 210"/>
          <p:cNvSpPr>
            <a:spLocks noChangeAspect="1" noChangeShapeType="1"/>
          </p:cNvSpPr>
          <p:nvPr/>
        </p:nvSpPr>
        <p:spPr bwMode="auto">
          <a:xfrm flipV="1">
            <a:off x="5905500" y="3232150"/>
            <a:ext cx="258763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40" name="Line 211"/>
          <p:cNvSpPr>
            <a:spLocks noChangeAspect="1" noChangeShapeType="1"/>
          </p:cNvSpPr>
          <p:nvPr/>
        </p:nvSpPr>
        <p:spPr bwMode="auto">
          <a:xfrm flipV="1">
            <a:off x="5905500" y="2463800"/>
            <a:ext cx="258763" cy="268288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41" name="Oval 212"/>
          <p:cNvSpPr>
            <a:spLocks noChangeAspect="1" noChangeArrowheads="1"/>
          </p:cNvSpPr>
          <p:nvPr/>
        </p:nvSpPr>
        <p:spPr bwMode="auto">
          <a:xfrm>
            <a:off x="6556375" y="2703513"/>
            <a:ext cx="63500" cy="74612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42" name="Oval 213"/>
          <p:cNvSpPr>
            <a:spLocks noChangeAspect="1" noChangeArrowheads="1"/>
          </p:cNvSpPr>
          <p:nvPr/>
        </p:nvSpPr>
        <p:spPr bwMode="auto">
          <a:xfrm>
            <a:off x="5873750" y="2708275"/>
            <a:ext cx="61913" cy="74613"/>
          </a:xfrm>
          <a:prstGeom prst="ellipse">
            <a:avLst/>
          </a:prstGeom>
          <a:solidFill>
            <a:srgbClr val="B2B2B2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43" name="Oval 214"/>
          <p:cNvSpPr>
            <a:spLocks noChangeAspect="1" noChangeArrowheads="1"/>
          </p:cNvSpPr>
          <p:nvPr/>
        </p:nvSpPr>
        <p:spPr bwMode="auto">
          <a:xfrm>
            <a:off x="6138863" y="2439988"/>
            <a:ext cx="61912" cy="71437"/>
          </a:xfrm>
          <a:prstGeom prst="ellipse">
            <a:avLst/>
          </a:prstGeom>
          <a:solidFill>
            <a:srgbClr val="333333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44" name="Oval 215"/>
          <p:cNvSpPr>
            <a:spLocks noChangeAspect="1" noChangeArrowheads="1"/>
          </p:cNvSpPr>
          <p:nvPr/>
        </p:nvSpPr>
        <p:spPr bwMode="auto">
          <a:xfrm>
            <a:off x="6545263" y="3452813"/>
            <a:ext cx="61912" cy="74612"/>
          </a:xfrm>
          <a:prstGeom prst="ellipse">
            <a:avLst/>
          </a:prstGeom>
          <a:solidFill>
            <a:srgbClr val="333333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grpSp>
        <p:nvGrpSpPr>
          <p:cNvPr id="96445" name="Group 216"/>
          <p:cNvGrpSpPr>
            <a:grpSpLocks noChangeAspect="1"/>
          </p:cNvGrpSpPr>
          <p:nvPr/>
        </p:nvGrpSpPr>
        <p:grpSpPr bwMode="auto">
          <a:xfrm>
            <a:off x="6467475" y="3224213"/>
            <a:ext cx="103188" cy="122237"/>
            <a:chOff x="11436" y="10388"/>
            <a:chExt cx="168" cy="167"/>
          </a:xfrm>
        </p:grpSpPr>
        <p:sp>
          <p:nvSpPr>
            <p:cNvPr id="96490" name="Freeform 217"/>
            <p:cNvSpPr>
              <a:spLocks noChangeAspect="1"/>
            </p:cNvSpPr>
            <p:nvPr/>
          </p:nvSpPr>
          <p:spPr bwMode="auto">
            <a:xfrm>
              <a:off x="11571" y="10459"/>
              <a:ext cx="33" cy="25"/>
            </a:xfrm>
            <a:custGeom>
              <a:avLst/>
              <a:gdLst>
                <a:gd name="T0" fmla="*/ 33 w 33"/>
                <a:gd name="T1" fmla="*/ 12 h 25"/>
                <a:gd name="T2" fmla="*/ 0 w 33"/>
                <a:gd name="T3" fmla="*/ 0 h 25"/>
                <a:gd name="T4" fmla="*/ 0 w 33"/>
                <a:gd name="T5" fmla="*/ 25 h 25"/>
                <a:gd name="T6" fmla="*/ 33 w 33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25">
                  <a:moveTo>
                    <a:pt x="33" y="12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33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91" name="Freeform 218"/>
            <p:cNvSpPr>
              <a:spLocks noChangeAspect="1"/>
            </p:cNvSpPr>
            <p:nvPr/>
          </p:nvSpPr>
          <p:spPr bwMode="auto">
            <a:xfrm>
              <a:off x="11547" y="10413"/>
              <a:ext cx="32" cy="31"/>
            </a:xfrm>
            <a:custGeom>
              <a:avLst/>
              <a:gdLst>
                <a:gd name="T0" fmla="*/ 32 w 32"/>
                <a:gd name="T1" fmla="*/ 0 h 31"/>
                <a:gd name="T2" fmla="*/ 0 w 32"/>
                <a:gd name="T3" fmla="*/ 14 h 31"/>
                <a:gd name="T4" fmla="*/ 17 w 32"/>
                <a:gd name="T5" fmla="*/ 31 h 31"/>
                <a:gd name="T6" fmla="*/ 32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32" y="0"/>
                  </a:moveTo>
                  <a:lnTo>
                    <a:pt x="0" y="14"/>
                  </a:lnTo>
                  <a:lnTo>
                    <a:pt x="17" y="31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92" name="Freeform 219"/>
            <p:cNvSpPr>
              <a:spLocks noChangeAspect="1"/>
            </p:cNvSpPr>
            <p:nvPr/>
          </p:nvSpPr>
          <p:spPr bwMode="auto">
            <a:xfrm>
              <a:off x="11507" y="10388"/>
              <a:ext cx="26" cy="33"/>
            </a:xfrm>
            <a:custGeom>
              <a:avLst/>
              <a:gdLst>
                <a:gd name="T0" fmla="*/ 13 w 26"/>
                <a:gd name="T1" fmla="*/ 0 h 33"/>
                <a:gd name="T2" fmla="*/ 0 w 26"/>
                <a:gd name="T3" fmla="*/ 33 h 33"/>
                <a:gd name="T4" fmla="*/ 26 w 26"/>
                <a:gd name="T5" fmla="*/ 33 h 33"/>
                <a:gd name="T6" fmla="*/ 13 w 26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3">
                  <a:moveTo>
                    <a:pt x="13" y="0"/>
                  </a:moveTo>
                  <a:lnTo>
                    <a:pt x="0" y="33"/>
                  </a:lnTo>
                  <a:lnTo>
                    <a:pt x="26" y="3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93" name="Freeform 220"/>
            <p:cNvSpPr>
              <a:spLocks noChangeAspect="1"/>
            </p:cNvSpPr>
            <p:nvPr/>
          </p:nvSpPr>
          <p:spPr bwMode="auto">
            <a:xfrm>
              <a:off x="11461" y="10413"/>
              <a:ext cx="32" cy="31"/>
            </a:xfrm>
            <a:custGeom>
              <a:avLst/>
              <a:gdLst>
                <a:gd name="T0" fmla="*/ 0 w 32"/>
                <a:gd name="T1" fmla="*/ 0 h 31"/>
                <a:gd name="T2" fmla="*/ 15 w 32"/>
                <a:gd name="T3" fmla="*/ 31 h 31"/>
                <a:gd name="T4" fmla="*/ 32 w 32"/>
                <a:gd name="T5" fmla="*/ 14 h 31"/>
                <a:gd name="T6" fmla="*/ 0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0" y="0"/>
                  </a:moveTo>
                  <a:lnTo>
                    <a:pt x="15" y="31"/>
                  </a:lnTo>
                  <a:lnTo>
                    <a:pt x="32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94" name="Freeform 221"/>
            <p:cNvSpPr>
              <a:spLocks noChangeAspect="1"/>
            </p:cNvSpPr>
            <p:nvPr/>
          </p:nvSpPr>
          <p:spPr bwMode="auto">
            <a:xfrm>
              <a:off x="11436" y="10459"/>
              <a:ext cx="34" cy="25"/>
            </a:xfrm>
            <a:custGeom>
              <a:avLst/>
              <a:gdLst>
                <a:gd name="T0" fmla="*/ 0 w 34"/>
                <a:gd name="T1" fmla="*/ 12 h 25"/>
                <a:gd name="T2" fmla="*/ 34 w 34"/>
                <a:gd name="T3" fmla="*/ 25 h 25"/>
                <a:gd name="T4" fmla="*/ 34 w 34"/>
                <a:gd name="T5" fmla="*/ 0 h 25"/>
                <a:gd name="T6" fmla="*/ 0 w 34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25">
                  <a:moveTo>
                    <a:pt x="0" y="12"/>
                  </a:moveTo>
                  <a:lnTo>
                    <a:pt x="34" y="25"/>
                  </a:lnTo>
                  <a:lnTo>
                    <a:pt x="3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95" name="Freeform 222"/>
            <p:cNvSpPr>
              <a:spLocks noChangeAspect="1"/>
            </p:cNvSpPr>
            <p:nvPr/>
          </p:nvSpPr>
          <p:spPr bwMode="auto">
            <a:xfrm>
              <a:off x="11461" y="10498"/>
              <a:ext cx="32" cy="32"/>
            </a:xfrm>
            <a:custGeom>
              <a:avLst/>
              <a:gdLst>
                <a:gd name="T0" fmla="*/ 0 w 32"/>
                <a:gd name="T1" fmla="*/ 32 h 32"/>
                <a:gd name="T2" fmla="*/ 32 w 32"/>
                <a:gd name="T3" fmla="*/ 17 h 32"/>
                <a:gd name="T4" fmla="*/ 15 w 32"/>
                <a:gd name="T5" fmla="*/ 0 h 32"/>
                <a:gd name="T6" fmla="*/ 0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lnTo>
                    <a:pt x="32" y="17"/>
                  </a:lnTo>
                  <a:lnTo>
                    <a:pt x="15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96" name="Freeform 223"/>
            <p:cNvSpPr>
              <a:spLocks noChangeAspect="1"/>
            </p:cNvSpPr>
            <p:nvPr/>
          </p:nvSpPr>
          <p:spPr bwMode="auto">
            <a:xfrm>
              <a:off x="11507" y="10521"/>
              <a:ext cx="26" cy="34"/>
            </a:xfrm>
            <a:custGeom>
              <a:avLst/>
              <a:gdLst>
                <a:gd name="T0" fmla="*/ 13 w 26"/>
                <a:gd name="T1" fmla="*/ 34 h 34"/>
                <a:gd name="T2" fmla="*/ 26 w 26"/>
                <a:gd name="T3" fmla="*/ 0 h 34"/>
                <a:gd name="T4" fmla="*/ 0 w 26"/>
                <a:gd name="T5" fmla="*/ 0 h 34"/>
                <a:gd name="T6" fmla="*/ 13 w 26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4">
                  <a:moveTo>
                    <a:pt x="13" y="34"/>
                  </a:moveTo>
                  <a:lnTo>
                    <a:pt x="26" y="0"/>
                  </a:lnTo>
                  <a:lnTo>
                    <a:pt x="0" y="0"/>
                  </a:lnTo>
                  <a:lnTo>
                    <a:pt x="13" y="34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97" name="Freeform 224"/>
            <p:cNvSpPr>
              <a:spLocks noChangeAspect="1"/>
            </p:cNvSpPr>
            <p:nvPr/>
          </p:nvSpPr>
          <p:spPr bwMode="auto">
            <a:xfrm>
              <a:off x="11547" y="10498"/>
              <a:ext cx="32" cy="32"/>
            </a:xfrm>
            <a:custGeom>
              <a:avLst/>
              <a:gdLst>
                <a:gd name="T0" fmla="*/ 32 w 32"/>
                <a:gd name="T1" fmla="*/ 32 h 32"/>
                <a:gd name="T2" fmla="*/ 17 w 32"/>
                <a:gd name="T3" fmla="*/ 0 h 32"/>
                <a:gd name="T4" fmla="*/ 0 w 32"/>
                <a:gd name="T5" fmla="*/ 17 h 32"/>
                <a:gd name="T6" fmla="*/ 32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32" y="32"/>
                  </a:moveTo>
                  <a:lnTo>
                    <a:pt x="17" y="0"/>
                  </a:lnTo>
                  <a:lnTo>
                    <a:pt x="0" y="17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98" name="Freeform 225"/>
            <p:cNvSpPr>
              <a:spLocks noChangeAspect="1"/>
            </p:cNvSpPr>
            <p:nvPr/>
          </p:nvSpPr>
          <p:spPr bwMode="auto">
            <a:xfrm>
              <a:off x="11478" y="10430"/>
              <a:ext cx="84" cy="83"/>
            </a:xfrm>
            <a:custGeom>
              <a:avLst/>
              <a:gdLst>
                <a:gd name="T0" fmla="*/ 42 w 84"/>
                <a:gd name="T1" fmla="*/ 0 h 83"/>
                <a:gd name="T2" fmla="*/ 25 w 84"/>
                <a:gd name="T3" fmla="*/ 4 h 83"/>
                <a:gd name="T4" fmla="*/ 13 w 84"/>
                <a:gd name="T5" fmla="*/ 12 h 83"/>
                <a:gd name="T6" fmla="*/ 4 w 84"/>
                <a:gd name="T7" fmla="*/ 25 h 83"/>
                <a:gd name="T8" fmla="*/ 0 w 84"/>
                <a:gd name="T9" fmla="*/ 41 h 83"/>
                <a:gd name="T10" fmla="*/ 4 w 84"/>
                <a:gd name="T11" fmla="*/ 58 h 83"/>
                <a:gd name="T12" fmla="*/ 13 w 84"/>
                <a:gd name="T13" fmla="*/ 70 h 83"/>
                <a:gd name="T14" fmla="*/ 25 w 84"/>
                <a:gd name="T15" fmla="*/ 79 h 83"/>
                <a:gd name="T16" fmla="*/ 42 w 84"/>
                <a:gd name="T17" fmla="*/ 83 h 83"/>
                <a:gd name="T18" fmla="*/ 59 w 84"/>
                <a:gd name="T19" fmla="*/ 79 h 83"/>
                <a:gd name="T20" fmla="*/ 72 w 84"/>
                <a:gd name="T21" fmla="*/ 70 h 83"/>
                <a:gd name="T22" fmla="*/ 80 w 84"/>
                <a:gd name="T23" fmla="*/ 58 h 83"/>
                <a:gd name="T24" fmla="*/ 84 w 84"/>
                <a:gd name="T25" fmla="*/ 41 h 83"/>
                <a:gd name="T26" fmla="*/ 80 w 84"/>
                <a:gd name="T27" fmla="*/ 25 h 83"/>
                <a:gd name="T28" fmla="*/ 72 w 84"/>
                <a:gd name="T29" fmla="*/ 12 h 83"/>
                <a:gd name="T30" fmla="*/ 59 w 84"/>
                <a:gd name="T31" fmla="*/ 4 h 83"/>
                <a:gd name="T32" fmla="*/ 42 w 84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4" h="83">
                  <a:moveTo>
                    <a:pt x="42" y="0"/>
                  </a:moveTo>
                  <a:lnTo>
                    <a:pt x="25" y="4"/>
                  </a:lnTo>
                  <a:lnTo>
                    <a:pt x="13" y="12"/>
                  </a:lnTo>
                  <a:lnTo>
                    <a:pt x="4" y="25"/>
                  </a:lnTo>
                  <a:lnTo>
                    <a:pt x="0" y="41"/>
                  </a:lnTo>
                  <a:lnTo>
                    <a:pt x="4" y="58"/>
                  </a:lnTo>
                  <a:lnTo>
                    <a:pt x="13" y="70"/>
                  </a:lnTo>
                  <a:lnTo>
                    <a:pt x="25" y="79"/>
                  </a:lnTo>
                  <a:lnTo>
                    <a:pt x="42" y="83"/>
                  </a:lnTo>
                  <a:lnTo>
                    <a:pt x="59" y="79"/>
                  </a:lnTo>
                  <a:lnTo>
                    <a:pt x="72" y="70"/>
                  </a:lnTo>
                  <a:lnTo>
                    <a:pt x="80" y="58"/>
                  </a:lnTo>
                  <a:lnTo>
                    <a:pt x="84" y="41"/>
                  </a:lnTo>
                  <a:lnTo>
                    <a:pt x="80" y="25"/>
                  </a:lnTo>
                  <a:lnTo>
                    <a:pt x="72" y="12"/>
                  </a:lnTo>
                  <a:lnTo>
                    <a:pt x="59" y="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6446" name="Rectangle 226"/>
          <p:cNvSpPr>
            <a:spLocks noChangeAspect="1" noChangeArrowheads="1"/>
          </p:cNvSpPr>
          <p:nvPr/>
        </p:nvSpPr>
        <p:spPr bwMode="auto">
          <a:xfrm>
            <a:off x="6845300" y="2463800"/>
            <a:ext cx="677863" cy="769938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47" name="Rectangle 227"/>
          <p:cNvSpPr>
            <a:spLocks noChangeAspect="1" noChangeArrowheads="1"/>
          </p:cNvSpPr>
          <p:nvPr/>
        </p:nvSpPr>
        <p:spPr bwMode="auto">
          <a:xfrm>
            <a:off x="6586538" y="2732088"/>
            <a:ext cx="677862" cy="771525"/>
          </a:xfrm>
          <a:prstGeom prst="rect">
            <a:avLst/>
          </a:prstGeom>
          <a:noFill/>
          <a:ln w="825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48" name="Line 228"/>
          <p:cNvSpPr>
            <a:spLocks noChangeAspect="1" noChangeShapeType="1"/>
          </p:cNvSpPr>
          <p:nvPr/>
        </p:nvSpPr>
        <p:spPr bwMode="auto">
          <a:xfrm flipV="1">
            <a:off x="7262813" y="2463800"/>
            <a:ext cx="258762" cy="268288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49" name="Line 229"/>
          <p:cNvSpPr>
            <a:spLocks noChangeAspect="1" noChangeShapeType="1"/>
          </p:cNvSpPr>
          <p:nvPr/>
        </p:nvSpPr>
        <p:spPr bwMode="auto">
          <a:xfrm flipV="1">
            <a:off x="7262813" y="3232150"/>
            <a:ext cx="258762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50" name="Line 230"/>
          <p:cNvSpPr>
            <a:spLocks noChangeAspect="1" noChangeShapeType="1"/>
          </p:cNvSpPr>
          <p:nvPr/>
        </p:nvSpPr>
        <p:spPr bwMode="auto">
          <a:xfrm flipV="1">
            <a:off x="6586538" y="3232150"/>
            <a:ext cx="258762" cy="269875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51" name="Line 231"/>
          <p:cNvSpPr>
            <a:spLocks noChangeAspect="1" noChangeShapeType="1"/>
          </p:cNvSpPr>
          <p:nvPr/>
        </p:nvSpPr>
        <p:spPr bwMode="auto">
          <a:xfrm flipV="1">
            <a:off x="6586538" y="2463800"/>
            <a:ext cx="258762" cy="268288"/>
          </a:xfrm>
          <a:prstGeom prst="line">
            <a:avLst/>
          </a:prstGeom>
          <a:noFill/>
          <a:ln w="825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452" name="Oval 232"/>
          <p:cNvSpPr>
            <a:spLocks noChangeAspect="1" noChangeArrowheads="1"/>
          </p:cNvSpPr>
          <p:nvPr/>
        </p:nvSpPr>
        <p:spPr bwMode="auto">
          <a:xfrm>
            <a:off x="7485063" y="2432050"/>
            <a:ext cx="65087" cy="74613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53" name="Oval 233"/>
          <p:cNvSpPr>
            <a:spLocks noChangeAspect="1" noChangeArrowheads="1"/>
          </p:cNvSpPr>
          <p:nvPr/>
        </p:nvSpPr>
        <p:spPr bwMode="auto">
          <a:xfrm>
            <a:off x="7237413" y="2703513"/>
            <a:ext cx="63500" cy="74612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54" name="Oval 234"/>
          <p:cNvSpPr>
            <a:spLocks noChangeAspect="1" noChangeArrowheads="1"/>
          </p:cNvSpPr>
          <p:nvPr/>
        </p:nvSpPr>
        <p:spPr bwMode="auto">
          <a:xfrm>
            <a:off x="6554788" y="2708275"/>
            <a:ext cx="61912" cy="74613"/>
          </a:xfrm>
          <a:prstGeom prst="ellipse">
            <a:avLst/>
          </a:prstGeom>
          <a:solidFill>
            <a:srgbClr val="B2B2B2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55" name="Oval 235"/>
          <p:cNvSpPr>
            <a:spLocks noChangeAspect="1" noChangeArrowheads="1"/>
          </p:cNvSpPr>
          <p:nvPr/>
        </p:nvSpPr>
        <p:spPr bwMode="auto">
          <a:xfrm>
            <a:off x="7226300" y="3452813"/>
            <a:ext cx="61913" cy="74612"/>
          </a:xfrm>
          <a:prstGeom prst="ellipse">
            <a:avLst/>
          </a:prstGeom>
          <a:solidFill>
            <a:srgbClr val="333333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56" name="Oval 236"/>
          <p:cNvSpPr>
            <a:spLocks noChangeAspect="1" noChangeArrowheads="1"/>
          </p:cNvSpPr>
          <p:nvPr/>
        </p:nvSpPr>
        <p:spPr bwMode="auto">
          <a:xfrm>
            <a:off x="7491413" y="3194050"/>
            <a:ext cx="63500" cy="74613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grpSp>
        <p:nvGrpSpPr>
          <p:cNvPr id="96457" name="Group 237"/>
          <p:cNvGrpSpPr>
            <a:grpSpLocks noChangeAspect="1"/>
          </p:cNvGrpSpPr>
          <p:nvPr/>
        </p:nvGrpSpPr>
        <p:grpSpPr bwMode="auto">
          <a:xfrm>
            <a:off x="6991350" y="2963863"/>
            <a:ext cx="101600" cy="122237"/>
            <a:chOff x="11436" y="10388"/>
            <a:chExt cx="168" cy="167"/>
          </a:xfrm>
        </p:grpSpPr>
        <p:sp>
          <p:nvSpPr>
            <p:cNvPr id="96481" name="Freeform 238"/>
            <p:cNvSpPr>
              <a:spLocks noChangeAspect="1"/>
            </p:cNvSpPr>
            <p:nvPr/>
          </p:nvSpPr>
          <p:spPr bwMode="auto">
            <a:xfrm>
              <a:off x="11571" y="10459"/>
              <a:ext cx="33" cy="25"/>
            </a:xfrm>
            <a:custGeom>
              <a:avLst/>
              <a:gdLst>
                <a:gd name="T0" fmla="*/ 33 w 33"/>
                <a:gd name="T1" fmla="*/ 12 h 25"/>
                <a:gd name="T2" fmla="*/ 0 w 33"/>
                <a:gd name="T3" fmla="*/ 0 h 25"/>
                <a:gd name="T4" fmla="*/ 0 w 33"/>
                <a:gd name="T5" fmla="*/ 25 h 25"/>
                <a:gd name="T6" fmla="*/ 33 w 33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25">
                  <a:moveTo>
                    <a:pt x="33" y="12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33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82" name="Freeform 239"/>
            <p:cNvSpPr>
              <a:spLocks noChangeAspect="1"/>
            </p:cNvSpPr>
            <p:nvPr/>
          </p:nvSpPr>
          <p:spPr bwMode="auto">
            <a:xfrm>
              <a:off x="11547" y="10413"/>
              <a:ext cx="32" cy="31"/>
            </a:xfrm>
            <a:custGeom>
              <a:avLst/>
              <a:gdLst>
                <a:gd name="T0" fmla="*/ 32 w 32"/>
                <a:gd name="T1" fmla="*/ 0 h 31"/>
                <a:gd name="T2" fmla="*/ 0 w 32"/>
                <a:gd name="T3" fmla="*/ 14 h 31"/>
                <a:gd name="T4" fmla="*/ 17 w 32"/>
                <a:gd name="T5" fmla="*/ 31 h 31"/>
                <a:gd name="T6" fmla="*/ 32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32" y="0"/>
                  </a:moveTo>
                  <a:lnTo>
                    <a:pt x="0" y="14"/>
                  </a:lnTo>
                  <a:lnTo>
                    <a:pt x="17" y="31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83" name="Freeform 240"/>
            <p:cNvSpPr>
              <a:spLocks noChangeAspect="1"/>
            </p:cNvSpPr>
            <p:nvPr/>
          </p:nvSpPr>
          <p:spPr bwMode="auto">
            <a:xfrm>
              <a:off x="11507" y="10388"/>
              <a:ext cx="26" cy="33"/>
            </a:xfrm>
            <a:custGeom>
              <a:avLst/>
              <a:gdLst>
                <a:gd name="T0" fmla="*/ 13 w 26"/>
                <a:gd name="T1" fmla="*/ 0 h 33"/>
                <a:gd name="T2" fmla="*/ 0 w 26"/>
                <a:gd name="T3" fmla="*/ 33 h 33"/>
                <a:gd name="T4" fmla="*/ 26 w 26"/>
                <a:gd name="T5" fmla="*/ 33 h 33"/>
                <a:gd name="T6" fmla="*/ 13 w 26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3">
                  <a:moveTo>
                    <a:pt x="13" y="0"/>
                  </a:moveTo>
                  <a:lnTo>
                    <a:pt x="0" y="33"/>
                  </a:lnTo>
                  <a:lnTo>
                    <a:pt x="26" y="3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84" name="Freeform 241"/>
            <p:cNvSpPr>
              <a:spLocks noChangeAspect="1"/>
            </p:cNvSpPr>
            <p:nvPr/>
          </p:nvSpPr>
          <p:spPr bwMode="auto">
            <a:xfrm>
              <a:off x="11461" y="10413"/>
              <a:ext cx="32" cy="31"/>
            </a:xfrm>
            <a:custGeom>
              <a:avLst/>
              <a:gdLst>
                <a:gd name="T0" fmla="*/ 0 w 32"/>
                <a:gd name="T1" fmla="*/ 0 h 31"/>
                <a:gd name="T2" fmla="*/ 15 w 32"/>
                <a:gd name="T3" fmla="*/ 31 h 31"/>
                <a:gd name="T4" fmla="*/ 32 w 32"/>
                <a:gd name="T5" fmla="*/ 14 h 31"/>
                <a:gd name="T6" fmla="*/ 0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1">
                  <a:moveTo>
                    <a:pt x="0" y="0"/>
                  </a:moveTo>
                  <a:lnTo>
                    <a:pt x="15" y="31"/>
                  </a:lnTo>
                  <a:lnTo>
                    <a:pt x="32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85" name="Freeform 242"/>
            <p:cNvSpPr>
              <a:spLocks noChangeAspect="1"/>
            </p:cNvSpPr>
            <p:nvPr/>
          </p:nvSpPr>
          <p:spPr bwMode="auto">
            <a:xfrm>
              <a:off x="11436" y="10459"/>
              <a:ext cx="34" cy="25"/>
            </a:xfrm>
            <a:custGeom>
              <a:avLst/>
              <a:gdLst>
                <a:gd name="T0" fmla="*/ 0 w 34"/>
                <a:gd name="T1" fmla="*/ 12 h 25"/>
                <a:gd name="T2" fmla="*/ 34 w 34"/>
                <a:gd name="T3" fmla="*/ 25 h 25"/>
                <a:gd name="T4" fmla="*/ 34 w 34"/>
                <a:gd name="T5" fmla="*/ 0 h 25"/>
                <a:gd name="T6" fmla="*/ 0 w 34"/>
                <a:gd name="T7" fmla="*/ 12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25">
                  <a:moveTo>
                    <a:pt x="0" y="12"/>
                  </a:moveTo>
                  <a:lnTo>
                    <a:pt x="34" y="25"/>
                  </a:lnTo>
                  <a:lnTo>
                    <a:pt x="3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86" name="Freeform 243"/>
            <p:cNvSpPr>
              <a:spLocks noChangeAspect="1"/>
            </p:cNvSpPr>
            <p:nvPr/>
          </p:nvSpPr>
          <p:spPr bwMode="auto">
            <a:xfrm>
              <a:off x="11461" y="10498"/>
              <a:ext cx="32" cy="32"/>
            </a:xfrm>
            <a:custGeom>
              <a:avLst/>
              <a:gdLst>
                <a:gd name="T0" fmla="*/ 0 w 32"/>
                <a:gd name="T1" fmla="*/ 32 h 32"/>
                <a:gd name="T2" fmla="*/ 32 w 32"/>
                <a:gd name="T3" fmla="*/ 17 h 32"/>
                <a:gd name="T4" fmla="*/ 15 w 32"/>
                <a:gd name="T5" fmla="*/ 0 h 32"/>
                <a:gd name="T6" fmla="*/ 0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lnTo>
                    <a:pt x="32" y="17"/>
                  </a:lnTo>
                  <a:lnTo>
                    <a:pt x="15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87" name="Freeform 244"/>
            <p:cNvSpPr>
              <a:spLocks noChangeAspect="1"/>
            </p:cNvSpPr>
            <p:nvPr/>
          </p:nvSpPr>
          <p:spPr bwMode="auto">
            <a:xfrm>
              <a:off x="11507" y="10521"/>
              <a:ext cx="26" cy="34"/>
            </a:xfrm>
            <a:custGeom>
              <a:avLst/>
              <a:gdLst>
                <a:gd name="T0" fmla="*/ 13 w 26"/>
                <a:gd name="T1" fmla="*/ 34 h 34"/>
                <a:gd name="T2" fmla="*/ 26 w 26"/>
                <a:gd name="T3" fmla="*/ 0 h 34"/>
                <a:gd name="T4" fmla="*/ 0 w 26"/>
                <a:gd name="T5" fmla="*/ 0 h 34"/>
                <a:gd name="T6" fmla="*/ 13 w 26"/>
                <a:gd name="T7" fmla="*/ 34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4">
                  <a:moveTo>
                    <a:pt x="13" y="34"/>
                  </a:moveTo>
                  <a:lnTo>
                    <a:pt x="26" y="0"/>
                  </a:lnTo>
                  <a:lnTo>
                    <a:pt x="0" y="0"/>
                  </a:lnTo>
                  <a:lnTo>
                    <a:pt x="13" y="34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88" name="Freeform 245"/>
            <p:cNvSpPr>
              <a:spLocks noChangeAspect="1"/>
            </p:cNvSpPr>
            <p:nvPr/>
          </p:nvSpPr>
          <p:spPr bwMode="auto">
            <a:xfrm>
              <a:off x="11547" y="10498"/>
              <a:ext cx="32" cy="32"/>
            </a:xfrm>
            <a:custGeom>
              <a:avLst/>
              <a:gdLst>
                <a:gd name="T0" fmla="*/ 32 w 32"/>
                <a:gd name="T1" fmla="*/ 32 h 32"/>
                <a:gd name="T2" fmla="*/ 17 w 32"/>
                <a:gd name="T3" fmla="*/ 0 h 32"/>
                <a:gd name="T4" fmla="*/ 0 w 32"/>
                <a:gd name="T5" fmla="*/ 17 h 32"/>
                <a:gd name="T6" fmla="*/ 32 w 32"/>
                <a:gd name="T7" fmla="*/ 3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32" y="32"/>
                  </a:moveTo>
                  <a:lnTo>
                    <a:pt x="17" y="0"/>
                  </a:lnTo>
                  <a:lnTo>
                    <a:pt x="0" y="17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89" name="Freeform 246"/>
            <p:cNvSpPr>
              <a:spLocks noChangeAspect="1"/>
            </p:cNvSpPr>
            <p:nvPr/>
          </p:nvSpPr>
          <p:spPr bwMode="auto">
            <a:xfrm>
              <a:off x="11478" y="10430"/>
              <a:ext cx="84" cy="83"/>
            </a:xfrm>
            <a:custGeom>
              <a:avLst/>
              <a:gdLst>
                <a:gd name="T0" fmla="*/ 42 w 84"/>
                <a:gd name="T1" fmla="*/ 0 h 83"/>
                <a:gd name="T2" fmla="*/ 25 w 84"/>
                <a:gd name="T3" fmla="*/ 4 h 83"/>
                <a:gd name="T4" fmla="*/ 13 w 84"/>
                <a:gd name="T5" fmla="*/ 12 h 83"/>
                <a:gd name="T6" fmla="*/ 4 w 84"/>
                <a:gd name="T7" fmla="*/ 25 h 83"/>
                <a:gd name="T8" fmla="*/ 0 w 84"/>
                <a:gd name="T9" fmla="*/ 41 h 83"/>
                <a:gd name="T10" fmla="*/ 4 w 84"/>
                <a:gd name="T11" fmla="*/ 58 h 83"/>
                <a:gd name="T12" fmla="*/ 13 w 84"/>
                <a:gd name="T13" fmla="*/ 70 h 83"/>
                <a:gd name="T14" fmla="*/ 25 w 84"/>
                <a:gd name="T15" fmla="*/ 79 h 83"/>
                <a:gd name="T16" fmla="*/ 42 w 84"/>
                <a:gd name="T17" fmla="*/ 83 h 83"/>
                <a:gd name="T18" fmla="*/ 59 w 84"/>
                <a:gd name="T19" fmla="*/ 79 h 83"/>
                <a:gd name="T20" fmla="*/ 72 w 84"/>
                <a:gd name="T21" fmla="*/ 70 h 83"/>
                <a:gd name="T22" fmla="*/ 80 w 84"/>
                <a:gd name="T23" fmla="*/ 58 h 83"/>
                <a:gd name="T24" fmla="*/ 84 w 84"/>
                <a:gd name="T25" fmla="*/ 41 h 83"/>
                <a:gd name="T26" fmla="*/ 80 w 84"/>
                <a:gd name="T27" fmla="*/ 25 h 83"/>
                <a:gd name="T28" fmla="*/ 72 w 84"/>
                <a:gd name="T29" fmla="*/ 12 h 83"/>
                <a:gd name="T30" fmla="*/ 59 w 84"/>
                <a:gd name="T31" fmla="*/ 4 h 83"/>
                <a:gd name="T32" fmla="*/ 42 w 84"/>
                <a:gd name="T33" fmla="*/ 0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84" h="83">
                  <a:moveTo>
                    <a:pt x="42" y="0"/>
                  </a:moveTo>
                  <a:lnTo>
                    <a:pt x="25" y="4"/>
                  </a:lnTo>
                  <a:lnTo>
                    <a:pt x="13" y="12"/>
                  </a:lnTo>
                  <a:lnTo>
                    <a:pt x="4" y="25"/>
                  </a:lnTo>
                  <a:lnTo>
                    <a:pt x="0" y="41"/>
                  </a:lnTo>
                  <a:lnTo>
                    <a:pt x="4" y="58"/>
                  </a:lnTo>
                  <a:lnTo>
                    <a:pt x="13" y="70"/>
                  </a:lnTo>
                  <a:lnTo>
                    <a:pt x="25" y="79"/>
                  </a:lnTo>
                  <a:lnTo>
                    <a:pt x="42" y="83"/>
                  </a:lnTo>
                  <a:lnTo>
                    <a:pt x="59" y="79"/>
                  </a:lnTo>
                  <a:lnTo>
                    <a:pt x="72" y="70"/>
                  </a:lnTo>
                  <a:lnTo>
                    <a:pt x="80" y="58"/>
                  </a:lnTo>
                  <a:lnTo>
                    <a:pt x="84" y="41"/>
                  </a:lnTo>
                  <a:lnTo>
                    <a:pt x="80" y="25"/>
                  </a:lnTo>
                  <a:lnTo>
                    <a:pt x="72" y="12"/>
                  </a:lnTo>
                  <a:lnTo>
                    <a:pt x="59" y="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808080"/>
            </a:solidFill>
            <a:ln w="825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6458" name="Oval 247"/>
          <p:cNvSpPr>
            <a:spLocks noChangeAspect="1" noChangeArrowheads="1"/>
          </p:cNvSpPr>
          <p:nvPr/>
        </p:nvSpPr>
        <p:spPr bwMode="auto">
          <a:xfrm>
            <a:off x="5873750" y="3475038"/>
            <a:ext cx="61913" cy="74612"/>
          </a:xfrm>
          <a:prstGeom prst="ellipse">
            <a:avLst/>
          </a:prstGeom>
          <a:solidFill>
            <a:srgbClr val="B2B2B2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59" name="Oval 248"/>
          <p:cNvSpPr>
            <a:spLocks noChangeAspect="1" noChangeArrowheads="1"/>
          </p:cNvSpPr>
          <p:nvPr/>
        </p:nvSpPr>
        <p:spPr bwMode="auto">
          <a:xfrm>
            <a:off x="6121400" y="3198813"/>
            <a:ext cx="65088" cy="74612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60" name="Oval 249"/>
          <p:cNvSpPr>
            <a:spLocks noChangeAspect="1" noChangeArrowheads="1"/>
          </p:cNvSpPr>
          <p:nvPr/>
        </p:nvSpPr>
        <p:spPr bwMode="auto">
          <a:xfrm>
            <a:off x="6802438" y="3198813"/>
            <a:ext cx="65087" cy="74612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6461" name="Oval 250"/>
          <p:cNvSpPr>
            <a:spLocks noChangeAspect="1" noChangeArrowheads="1"/>
          </p:cNvSpPr>
          <p:nvPr/>
        </p:nvSpPr>
        <p:spPr bwMode="auto">
          <a:xfrm>
            <a:off x="6802438" y="2432050"/>
            <a:ext cx="65087" cy="74613"/>
          </a:xfrm>
          <a:prstGeom prst="ellipse">
            <a:avLst/>
          </a:prstGeom>
          <a:solidFill>
            <a:srgbClr val="777777"/>
          </a:solidFill>
          <a:ln w="825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grpSp>
        <p:nvGrpSpPr>
          <p:cNvPr id="96462" name="Group 251"/>
          <p:cNvGrpSpPr>
            <a:grpSpLocks/>
          </p:cNvGrpSpPr>
          <p:nvPr/>
        </p:nvGrpSpPr>
        <p:grpSpPr bwMode="auto">
          <a:xfrm>
            <a:off x="5221288" y="5359400"/>
            <a:ext cx="90487" cy="101600"/>
            <a:chOff x="3336" y="3528"/>
            <a:chExt cx="64" cy="64"/>
          </a:xfrm>
        </p:grpSpPr>
        <p:sp>
          <p:nvSpPr>
            <p:cNvPr id="96479" name="Line 252"/>
            <p:cNvSpPr>
              <a:spLocks noChangeShapeType="1"/>
            </p:cNvSpPr>
            <p:nvPr/>
          </p:nvSpPr>
          <p:spPr bwMode="auto">
            <a:xfrm>
              <a:off x="3368" y="3528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480" name="Line 253"/>
            <p:cNvSpPr>
              <a:spLocks noChangeShapeType="1"/>
            </p:cNvSpPr>
            <p:nvPr/>
          </p:nvSpPr>
          <p:spPr bwMode="auto">
            <a:xfrm>
              <a:off x="3336" y="3560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6463" name="Group 254"/>
          <p:cNvGrpSpPr>
            <a:grpSpLocks/>
          </p:cNvGrpSpPr>
          <p:nvPr/>
        </p:nvGrpSpPr>
        <p:grpSpPr bwMode="auto">
          <a:xfrm>
            <a:off x="5327650" y="3790950"/>
            <a:ext cx="90488" cy="101600"/>
            <a:chOff x="3336" y="3528"/>
            <a:chExt cx="64" cy="64"/>
          </a:xfrm>
        </p:grpSpPr>
        <p:sp>
          <p:nvSpPr>
            <p:cNvPr id="96477" name="Line 255"/>
            <p:cNvSpPr>
              <a:spLocks noChangeShapeType="1"/>
            </p:cNvSpPr>
            <p:nvPr/>
          </p:nvSpPr>
          <p:spPr bwMode="auto">
            <a:xfrm>
              <a:off x="3368" y="3528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478" name="Line 256"/>
            <p:cNvSpPr>
              <a:spLocks noChangeShapeType="1"/>
            </p:cNvSpPr>
            <p:nvPr/>
          </p:nvSpPr>
          <p:spPr bwMode="auto">
            <a:xfrm>
              <a:off x="3336" y="3560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6464" name="Group 257"/>
          <p:cNvGrpSpPr>
            <a:grpSpLocks/>
          </p:cNvGrpSpPr>
          <p:nvPr/>
        </p:nvGrpSpPr>
        <p:grpSpPr bwMode="auto">
          <a:xfrm>
            <a:off x="5949950" y="3498850"/>
            <a:ext cx="88900" cy="101600"/>
            <a:chOff x="3336" y="3528"/>
            <a:chExt cx="64" cy="64"/>
          </a:xfrm>
        </p:grpSpPr>
        <p:sp>
          <p:nvSpPr>
            <p:cNvPr id="96475" name="Line 258"/>
            <p:cNvSpPr>
              <a:spLocks noChangeShapeType="1"/>
            </p:cNvSpPr>
            <p:nvPr/>
          </p:nvSpPr>
          <p:spPr bwMode="auto">
            <a:xfrm>
              <a:off x="3368" y="3528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476" name="Line 259"/>
            <p:cNvSpPr>
              <a:spLocks noChangeShapeType="1"/>
            </p:cNvSpPr>
            <p:nvPr/>
          </p:nvSpPr>
          <p:spPr bwMode="auto">
            <a:xfrm>
              <a:off x="3336" y="3560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6465" name="Group 260"/>
          <p:cNvGrpSpPr>
            <a:grpSpLocks/>
          </p:cNvGrpSpPr>
          <p:nvPr/>
        </p:nvGrpSpPr>
        <p:grpSpPr bwMode="auto">
          <a:xfrm>
            <a:off x="6356350" y="3289300"/>
            <a:ext cx="88900" cy="101600"/>
            <a:chOff x="3336" y="3528"/>
            <a:chExt cx="64" cy="64"/>
          </a:xfrm>
        </p:grpSpPr>
        <p:sp>
          <p:nvSpPr>
            <p:cNvPr id="96473" name="Line 261"/>
            <p:cNvSpPr>
              <a:spLocks noChangeShapeType="1"/>
            </p:cNvSpPr>
            <p:nvPr/>
          </p:nvSpPr>
          <p:spPr bwMode="auto">
            <a:xfrm>
              <a:off x="3368" y="3528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474" name="Line 262"/>
            <p:cNvSpPr>
              <a:spLocks noChangeShapeType="1"/>
            </p:cNvSpPr>
            <p:nvPr/>
          </p:nvSpPr>
          <p:spPr bwMode="auto">
            <a:xfrm>
              <a:off x="3336" y="3560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6466" name="Group 263"/>
          <p:cNvGrpSpPr>
            <a:grpSpLocks/>
          </p:cNvGrpSpPr>
          <p:nvPr/>
        </p:nvGrpSpPr>
        <p:grpSpPr bwMode="auto">
          <a:xfrm>
            <a:off x="6654800" y="3136900"/>
            <a:ext cx="90488" cy="101600"/>
            <a:chOff x="3336" y="3528"/>
            <a:chExt cx="64" cy="64"/>
          </a:xfrm>
        </p:grpSpPr>
        <p:sp>
          <p:nvSpPr>
            <p:cNvPr id="96471" name="Line 264"/>
            <p:cNvSpPr>
              <a:spLocks noChangeShapeType="1"/>
            </p:cNvSpPr>
            <p:nvPr/>
          </p:nvSpPr>
          <p:spPr bwMode="auto">
            <a:xfrm>
              <a:off x="3368" y="3528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472" name="Line 265"/>
            <p:cNvSpPr>
              <a:spLocks noChangeShapeType="1"/>
            </p:cNvSpPr>
            <p:nvPr/>
          </p:nvSpPr>
          <p:spPr bwMode="auto">
            <a:xfrm>
              <a:off x="3336" y="3560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6467" name="Group 266"/>
          <p:cNvGrpSpPr>
            <a:grpSpLocks/>
          </p:cNvGrpSpPr>
          <p:nvPr/>
        </p:nvGrpSpPr>
        <p:grpSpPr bwMode="auto">
          <a:xfrm>
            <a:off x="7326313" y="2819400"/>
            <a:ext cx="90487" cy="101600"/>
            <a:chOff x="3336" y="3528"/>
            <a:chExt cx="64" cy="64"/>
          </a:xfrm>
        </p:grpSpPr>
        <p:sp>
          <p:nvSpPr>
            <p:cNvPr id="96469" name="Line 267"/>
            <p:cNvSpPr>
              <a:spLocks noChangeShapeType="1"/>
            </p:cNvSpPr>
            <p:nvPr/>
          </p:nvSpPr>
          <p:spPr bwMode="auto">
            <a:xfrm>
              <a:off x="3368" y="3528"/>
              <a:ext cx="0" cy="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470" name="Line 268"/>
            <p:cNvSpPr>
              <a:spLocks noChangeShapeType="1"/>
            </p:cNvSpPr>
            <p:nvPr/>
          </p:nvSpPr>
          <p:spPr bwMode="auto">
            <a:xfrm>
              <a:off x="3336" y="3560"/>
              <a:ext cx="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6468" name="Rectangle 269"/>
          <p:cNvSpPr>
            <a:spLocks noChangeAspect="1" noChangeArrowheads="1"/>
          </p:cNvSpPr>
          <p:nvPr/>
        </p:nvSpPr>
        <p:spPr bwMode="auto">
          <a:xfrm>
            <a:off x="5337175" y="5246688"/>
            <a:ext cx="2224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i="0">
                <a:solidFill>
                  <a:srgbClr val="000000"/>
                </a:solidFill>
              </a:rPr>
              <a:t> marcador da partição</a:t>
            </a:r>
            <a:endParaRPr lang="pt-BR" altLang="en-US" sz="2800" i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97654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Partição na grade</a:t>
            </a:r>
          </a:p>
        </p:txBody>
      </p:sp>
      <p:grpSp>
        <p:nvGrpSpPr>
          <p:cNvPr id="97283" name="Group 3"/>
          <p:cNvGrpSpPr>
            <a:grpSpLocks/>
          </p:cNvGrpSpPr>
          <p:nvPr/>
        </p:nvGrpSpPr>
        <p:grpSpPr bwMode="auto">
          <a:xfrm>
            <a:off x="727075" y="2006600"/>
            <a:ext cx="4478338" cy="3568700"/>
            <a:chOff x="539" y="1232"/>
            <a:chExt cx="3174" cy="2248"/>
          </a:xfrm>
        </p:grpSpPr>
        <p:sp>
          <p:nvSpPr>
            <p:cNvPr id="97314" name="Line 4"/>
            <p:cNvSpPr>
              <a:spLocks noChangeShapeType="1"/>
            </p:cNvSpPr>
            <p:nvPr/>
          </p:nvSpPr>
          <p:spPr bwMode="auto">
            <a:xfrm>
              <a:off x="539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15" name="Line 5"/>
            <p:cNvSpPr>
              <a:spLocks noChangeShapeType="1"/>
            </p:cNvSpPr>
            <p:nvPr/>
          </p:nvSpPr>
          <p:spPr bwMode="auto">
            <a:xfrm>
              <a:off x="824" y="1245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16" name="Line 6"/>
            <p:cNvSpPr>
              <a:spLocks noChangeShapeType="1"/>
            </p:cNvSpPr>
            <p:nvPr/>
          </p:nvSpPr>
          <p:spPr bwMode="auto">
            <a:xfrm>
              <a:off x="1112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17" name="Line 7"/>
            <p:cNvSpPr>
              <a:spLocks noChangeShapeType="1"/>
            </p:cNvSpPr>
            <p:nvPr/>
          </p:nvSpPr>
          <p:spPr bwMode="auto">
            <a:xfrm>
              <a:off x="1398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18" name="Line 8"/>
            <p:cNvSpPr>
              <a:spLocks noChangeShapeType="1"/>
            </p:cNvSpPr>
            <p:nvPr/>
          </p:nvSpPr>
          <p:spPr bwMode="auto">
            <a:xfrm>
              <a:off x="1683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19" name="Line 9"/>
            <p:cNvSpPr>
              <a:spLocks noChangeShapeType="1"/>
            </p:cNvSpPr>
            <p:nvPr/>
          </p:nvSpPr>
          <p:spPr bwMode="auto">
            <a:xfrm>
              <a:off x="1969" y="1245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0" name="Line 10"/>
            <p:cNvSpPr>
              <a:spLocks noChangeShapeType="1"/>
            </p:cNvSpPr>
            <p:nvPr/>
          </p:nvSpPr>
          <p:spPr bwMode="auto">
            <a:xfrm>
              <a:off x="2257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1" name="Line 11"/>
            <p:cNvSpPr>
              <a:spLocks noChangeShapeType="1"/>
            </p:cNvSpPr>
            <p:nvPr/>
          </p:nvSpPr>
          <p:spPr bwMode="auto">
            <a:xfrm>
              <a:off x="2543" y="1232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2" name="Line 12"/>
            <p:cNvSpPr>
              <a:spLocks noChangeShapeType="1"/>
            </p:cNvSpPr>
            <p:nvPr/>
          </p:nvSpPr>
          <p:spPr bwMode="auto">
            <a:xfrm>
              <a:off x="2830" y="1232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3" name="Line 13"/>
            <p:cNvSpPr>
              <a:spLocks noChangeShapeType="1"/>
            </p:cNvSpPr>
            <p:nvPr/>
          </p:nvSpPr>
          <p:spPr bwMode="auto">
            <a:xfrm>
              <a:off x="3116" y="1245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4" name="Line 14"/>
            <p:cNvSpPr>
              <a:spLocks noChangeShapeType="1"/>
            </p:cNvSpPr>
            <p:nvPr/>
          </p:nvSpPr>
          <p:spPr bwMode="auto">
            <a:xfrm>
              <a:off x="3402" y="1232"/>
              <a:ext cx="0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5" name="Line 15"/>
            <p:cNvSpPr>
              <a:spLocks noChangeShapeType="1"/>
            </p:cNvSpPr>
            <p:nvPr/>
          </p:nvSpPr>
          <p:spPr bwMode="auto">
            <a:xfrm>
              <a:off x="3688" y="1245"/>
              <a:ext cx="2" cy="22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6" name="Line 16"/>
            <p:cNvSpPr>
              <a:spLocks noChangeShapeType="1"/>
            </p:cNvSpPr>
            <p:nvPr/>
          </p:nvSpPr>
          <p:spPr bwMode="auto">
            <a:xfrm>
              <a:off x="539" y="1245"/>
              <a:ext cx="314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7" name="Line 17"/>
            <p:cNvSpPr>
              <a:spLocks noChangeShapeType="1"/>
            </p:cNvSpPr>
            <p:nvPr/>
          </p:nvSpPr>
          <p:spPr bwMode="auto">
            <a:xfrm>
              <a:off x="539" y="1522"/>
              <a:ext cx="31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8" name="Line 18"/>
            <p:cNvSpPr>
              <a:spLocks noChangeShapeType="1"/>
            </p:cNvSpPr>
            <p:nvPr/>
          </p:nvSpPr>
          <p:spPr bwMode="auto">
            <a:xfrm>
              <a:off x="539" y="1799"/>
              <a:ext cx="316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29" name="Line 19"/>
            <p:cNvSpPr>
              <a:spLocks noChangeShapeType="1"/>
            </p:cNvSpPr>
            <p:nvPr/>
          </p:nvSpPr>
          <p:spPr bwMode="auto">
            <a:xfrm>
              <a:off x="539" y="2076"/>
              <a:ext cx="3174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30" name="Line 20"/>
            <p:cNvSpPr>
              <a:spLocks noChangeShapeType="1"/>
            </p:cNvSpPr>
            <p:nvPr/>
          </p:nvSpPr>
          <p:spPr bwMode="auto">
            <a:xfrm>
              <a:off x="539" y="2355"/>
              <a:ext cx="3174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31" name="Line 21"/>
            <p:cNvSpPr>
              <a:spLocks noChangeShapeType="1"/>
            </p:cNvSpPr>
            <p:nvPr/>
          </p:nvSpPr>
          <p:spPr bwMode="auto">
            <a:xfrm>
              <a:off x="539" y="2634"/>
              <a:ext cx="3149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32" name="Line 22"/>
            <p:cNvSpPr>
              <a:spLocks noChangeShapeType="1"/>
            </p:cNvSpPr>
            <p:nvPr/>
          </p:nvSpPr>
          <p:spPr bwMode="auto">
            <a:xfrm>
              <a:off x="539" y="2913"/>
              <a:ext cx="317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33" name="Line 23"/>
            <p:cNvSpPr>
              <a:spLocks noChangeShapeType="1"/>
            </p:cNvSpPr>
            <p:nvPr/>
          </p:nvSpPr>
          <p:spPr bwMode="auto">
            <a:xfrm>
              <a:off x="539" y="3190"/>
              <a:ext cx="317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34" name="Line 24"/>
            <p:cNvSpPr>
              <a:spLocks noChangeShapeType="1"/>
            </p:cNvSpPr>
            <p:nvPr/>
          </p:nvSpPr>
          <p:spPr bwMode="auto">
            <a:xfrm>
              <a:off x="539" y="3467"/>
              <a:ext cx="317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7284" name="Line 25"/>
          <p:cNvSpPr>
            <a:spLocks noChangeShapeType="1"/>
          </p:cNvSpPr>
          <p:nvPr/>
        </p:nvSpPr>
        <p:spPr bwMode="auto">
          <a:xfrm flipV="1">
            <a:off x="692150" y="3352800"/>
            <a:ext cx="4895850" cy="2517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5" name="Line 26"/>
          <p:cNvSpPr>
            <a:spLocks noChangeShapeType="1"/>
          </p:cNvSpPr>
          <p:nvPr/>
        </p:nvSpPr>
        <p:spPr bwMode="auto">
          <a:xfrm>
            <a:off x="1531938" y="530225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6" name="Line 27"/>
          <p:cNvSpPr>
            <a:spLocks noChangeShapeType="1"/>
          </p:cNvSpPr>
          <p:nvPr/>
        </p:nvSpPr>
        <p:spPr bwMode="auto">
          <a:xfrm>
            <a:off x="2028825" y="5118100"/>
            <a:ext cx="271463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7" name="Line 28"/>
          <p:cNvSpPr>
            <a:spLocks noChangeShapeType="1"/>
          </p:cNvSpPr>
          <p:nvPr/>
        </p:nvSpPr>
        <p:spPr bwMode="auto">
          <a:xfrm>
            <a:off x="1938338" y="514985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8" name="Line 29"/>
          <p:cNvSpPr>
            <a:spLocks noChangeShapeType="1"/>
          </p:cNvSpPr>
          <p:nvPr/>
        </p:nvSpPr>
        <p:spPr bwMode="auto">
          <a:xfrm>
            <a:off x="2354263" y="49022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9" name="Line 30"/>
          <p:cNvSpPr>
            <a:spLocks noChangeShapeType="1"/>
          </p:cNvSpPr>
          <p:nvPr/>
        </p:nvSpPr>
        <p:spPr bwMode="auto">
          <a:xfrm>
            <a:off x="2743200" y="469265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0" name="Line 31"/>
          <p:cNvSpPr>
            <a:spLocks noChangeShapeType="1"/>
          </p:cNvSpPr>
          <p:nvPr/>
        </p:nvSpPr>
        <p:spPr bwMode="auto">
          <a:xfrm>
            <a:off x="3157538" y="44735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1" name="Line 32"/>
          <p:cNvSpPr>
            <a:spLocks noChangeShapeType="1"/>
          </p:cNvSpPr>
          <p:nvPr/>
        </p:nvSpPr>
        <p:spPr bwMode="auto">
          <a:xfrm>
            <a:off x="3556000" y="42830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2" name="Line 33"/>
          <p:cNvSpPr>
            <a:spLocks noChangeShapeType="1"/>
          </p:cNvSpPr>
          <p:nvPr/>
        </p:nvSpPr>
        <p:spPr bwMode="auto">
          <a:xfrm>
            <a:off x="3970338" y="40544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3" name="Line 34"/>
          <p:cNvSpPr>
            <a:spLocks noChangeShapeType="1"/>
          </p:cNvSpPr>
          <p:nvPr/>
        </p:nvSpPr>
        <p:spPr bwMode="auto">
          <a:xfrm>
            <a:off x="4360863" y="38639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4" name="Line 35"/>
          <p:cNvSpPr>
            <a:spLocks noChangeShapeType="1"/>
          </p:cNvSpPr>
          <p:nvPr/>
        </p:nvSpPr>
        <p:spPr bwMode="auto">
          <a:xfrm>
            <a:off x="4767263" y="3635375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5" name="Line 36"/>
          <p:cNvSpPr>
            <a:spLocks noChangeShapeType="1"/>
          </p:cNvSpPr>
          <p:nvPr/>
        </p:nvSpPr>
        <p:spPr bwMode="auto">
          <a:xfrm>
            <a:off x="5181600" y="3416300"/>
            <a:ext cx="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6" name="Line 37"/>
          <p:cNvSpPr>
            <a:spLocks noChangeShapeType="1"/>
          </p:cNvSpPr>
          <p:nvPr/>
        </p:nvSpPr>
        <p:spPr bwMode="auto">
          <a:xfrm>
            <a:off x="2892425" y="4679950"/>
            <a:ext cx="271463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7" name="Line 38"/>
          <p:cNvSpPr>
            <a:spLocks noChangeShapeType="1"/>
          </p:cNvSpPr>
          <p:nvPr/>
        </p:nvSpPr>
        <p:spPr bwMode="auto">
          <a:xfrm>
            <a:off x="3740150" y="4251325"/>
            <a:ext cx="269875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8" name="Line 39"/>
          <p:cNvSpPr>
            <a:spLocks noChangeShapeType="1"/>
          </p:cNvSpPr>
          <p:nvPr/>
        </p:nvSpPr>
        <p:spPr bwMode="auto">
          <a:xfrm>
            <a:off x="4586288" y="3794125"/>
            <a:ext cx="271462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99" name="Line 40"/>
          <p:cNvSpPr>
            <a:spLocks noChangeShapeType="1"/>
          </p:cNvSpPr>
          <p:nvPr/>
        </p:nvSpPr>
        <p:spPr bwMode="auto">
          <a:xfrm>
            <a:off x="1200150" y="5556250"/>
            <a:ext cx="269875" cy="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0" name="Text Box 41"/>
          <p:cNvSpPr txBox="1">
            <a:spLocks noChangeArrowheads="1"/>
          </p:cNvSpPr>
          <p:nvPr/>
        </p:nvSpPr>
        <p:spPr bwMode="auto">
          <a:xfrm>
            <a:off x="5329238" y="3300413"/>
            <a:ext cx="8810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t</a:t>
            </a:r>
            <a:r>
              <a:rPr lang="en-US" altLang="en-US" sz="2400" baseline="-25000">
                <a:solidFill>
                  <a:srgbClr val="000000"/>
                </a:solidFill>
              </a:rPr>
              <a:t>zi</a:t>
            </a:r>
            <a:r>
              <a:rPr lang="en-US" altLang="en-US" sz="2400">
                <a:solidFill>
                  <a:srgbClr val="000000"/>
                </a:solidFill>
              </a:rPr>
              <a:t>= t</a:t>
            </a:r>
            <a:r>
              <a:rPr lang="en-US" altLang="en-US" sz="2400" baseline="-25000">
                <a:solidFill>
                  <a:srgbClr val="000000"/>
                </a:solidFill>
              </a:rPr>
              <a:t>a</a:t>
            </a: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7301" name="Text Box 42"/>
          <p:cNvSpPr txBox="1">
            <a:spLocks noChangeArrowheads="1"/>
          </p:cNvSpPr>
          <p:nvPr/>
        </p:nvSpPr>
        <p:spPr bwMode="auto">
          <a:xfrm>
            <a:off x="825500" y="5576888"/>
            <a:ext cx="81438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t</a:t>
            </a:r>
            <a:r>
              <a:rPr lang="en-US" altLang="en-US" sz="2400" baseline="-25000">
                <a:solidFill>
                  <a:srgbClr val="000000"/>
                </a:solidFill>
              </a:rPr>
              <a:t>yf</a:t>
            </a:r>
            <a:r>
              <a:rPr lang="en-US" altLang="en-US" sz="2400">
                <a:solidFill>
                  <a:srgbClr val="000000"/>
                </a:solidFill>
              </a:rPr>
              <a:t>=t</a:t>
            </a:r>
            <a:r>
              <a:rPr lang="en-US" altLang="en-US" sz="2400" baseline="-25000">
                <a:solidFill>
                  <a:srgbClr val="000000"/>
                </a:solidFill>
              </a:rPr>
              <a:t>b</a:t>
            </a: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7302" name="Line 43"/>
          <p:cNvSpPr>
            <a:spLocks noChangeShapeType="1"/>
          </p:cNvSpPr>
          <p:nvPr/>
        </p:nvSpPr>
        <p:spPr bwMode="auto">
          <a:xfrm flipH="1">
            <a:off x="220663" y="2038350"/>
            <a:ext cx="431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3" name="Line 44"/>
          <p:cNvSpPr>
            <a:spLocks noChangeShapeType="1"/>
          </p:cNvSpPr>
          <p:nvPr/>
        </p:nvSpPr>
        <p:spPr bwMode="auto">
          <a:xfrm>
            <a:off x="5173663" y="5648325"/>
            <a:ext cx="0" cy="428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304" name="Rectangle 45"/>
          <p:cNvSpPr>
            <a:spLocks noChangeArrowheads="1"/>
          </p:cNvSpPr>
          <p:nvPr/>
        </p:nvSpPr>
        <p:spPr bwMode="auto">
          <a:xfrm>
            <a:off x="5326063" y="5608638"/>
            <a:ext cx="32067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y</a:t>
            </a:r>
          </a:p>
        </p:txBody>
      </p:sp>
      <p:sp>
        <p:nvSpPr>
          <p:cNvPr id="97305" name="Rectangle 46"/>
          <p:cNvSpPr>
            <a:spLocks noChangeArrowheads="1"/>
          </p:cNvSpPr>
          <p:nvPr/>
        </p:nvSpPr>
        <p:spPr bwMode="auto">
          <a:xfrm>
            <a:off x="287338" y="2046288"/>
            <a:ext cx="304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z</a:t>
            </a:r>
          </a:p>
        </p:txBody>
      </p:sp>
      <p:sp>
        <p:nvSpPr>
          <p:cNvPr id="97306" name="Text Box 47"/>
          <p:cNvSpPr txBox="1">
            <a:spLocks noChangeArrowheads="1"/>
          </p:cNvSpPr>
          <p:nvPr/>
        </p:nvSpPr>
        <p:spPr bwMode="auto">
          <a:xfrm>
            <a:off x="5168900" y="3509963"/>
            <a:ext cx="4191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t</a:t>
            </a:r>
            <a:r>
              <a:rPr lang="en-US" altLang="en-US" sz="2400" baseline="-25000">
                <a:solidFill>
                  <a:srgbClr val="000000"/>
                </a:solidFill>
              </a:rPr>
              <a:t>yi</a:t>
            </a: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7307" name="Text Box 48"/>
          <p:cNvSpPr txBox="1">
            <a:spLocks noChangeArrowheads="1"/>
          </p:cNvSpPr>
          <p:nvPr/>
        </p:nvSpPr>
        <p:spPr bwMode="auto">
          <a:xfrm>
            <a:off x="1519238" y="5491163"/>
            <a:ext cx="407987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000000"/>
                </a:solidFill>
              </a:rPr>
              <a:t>t</a:t>
            </a:r>
            <a:r>
              <a:rPr lang="en-US" altLang="en-US" sz="2400" baseline="-25000">
                <a:solidFill>
                  <a:srgbClr val="000000"/>
                </a:solidFill>
              </a:rPr>
              <a:t>zf</a:t>
            </a: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7308" name="Oval 49"/>
          <p:cNvSpPr>
            <a:spLocks noChangeArrowheads="1"/>
          </p:cNvSpPr>
          <p:nvPr/>
        </p:nvSpPr>
        <p:spPr bwMode="auto">
          <a:xfrm>
            <a:off x="5130800" y="3314700"/>
            <a:ext cx="93663" cy="857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sp>
        <p:nvSpPr>
          <p:cNvPr id="97309" name="Text Box 50"/>
          <p:cNvSpPr txBox="1">
            <a:spLocks noChangeArrowheads="1"/>
          </p:cNvSpPr>
          <p:nvPr/>
        </p:nvSpPr>
        <p:spPr bwMode="auto">
          <a:xfrm>
            <a:off x="5168900" y="2833688"/>
            <a:ext cx="11747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i="0">
                <a:solidFill>
                  <a:srgbClr val="000000"/>
                </a:solidFill>
              </a:rPr>
              <a:t>(</a:t>
            </a:r>
            <a:r>
              <a:rPr lang="en-US" altLang="en-US" sz="2400">
                <a:solidFill>
                  <a:srgbClr val="000000"/>
                </a:solidFill>
              </a:rPr>
              <a:t>i</a:t>
            </a:r>
            <a:r>
              <a:rPr lang="en-US" altLang="en-US" sz="2400" baseline="-25000">
                <a:solidFill>
                  <a:srgbClr val="000000"/>
                </a:solidFill>
              </a:rPr>
              <a:t>a </a:t>
            </a:r>
            <a:r>
              <a:rPr lang="en-US" altLang="en-US" sz="2400">
                <a:solidFill>
                  <a:srgbClr val="000000"/>
                </a:solidFill>
              </a:rPr>
              <a:t>,j</a:t>
            </a:r>
            <a:r>
              <a:rPr lang="en-US" altLang="en-US" sz="2400" baseline="-25000">
                <a:solidFill>
                  <a:srgbClr val="000000"/>
                </a:solidFill>
              </a:rPr>
              <a:t>a </a:t>
            </a:r>
            <a:r>
              <a:rPr lang="en-US" altLang="en-US" sz="2400">
                <a:solidFill>
                  <a:srgbClr val="000000"/>
                </a:solidFill>
              </a:rPr>
              <a:t>,</a:t>
            </a:r>
            <a:r>
              <a:rPr lang="en-US" altLang="en-US" sz="2400" i="0">
                <a:solidFill>
                  <a:srgbClr val="000000"/>
                </a:solidFill>
              </a:rPr>
              <a:t>0)</a:t>
            </a: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7310" name="Text Box 51"/>
          <p:cNvSpPr txBox="1">
            <a:spLocks noChangeArrowheads="1"/>
          </p:cNvSpPr>
          <p:nvPr/>
        </p:nvSpPr>
        <p:spPr bwMode="auto">
          <a:xfrm>
            <a:off x="469900" y="6100763"/>
            <a:ext cx="137001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i="0">
                <a:solidFill>
                  <a:srgbClr val="000000"/>
                </a:solidFill>
              </a:rPr>
              <a:t>(</a:t>
            </a:r>
            <a:r>
              <a:rPr lang="en-US" altLang="en-US" sz="2400">
                <a:solidFill>
                  <a:srgbClr val="000000"/>
                </a:solidFill>
              </a:rPr>
              <a:t>i</a:t>
            </a:r>
            <a:r>
              <a:rPr lang="en-US" altLang="en-US" sz="2400" baseline="-25000">
                <a:solidFill>
                  <a:srgbClr val="000000"/>
                </a:solidFill>
              </a:rPr>
              <a:t>b </a:t>
            </a:r>
            <a:r>
              <a:rPr lang="en-US" altLang="en-US" sz="2400">
                <a:solidFill>
                  <a:srgbClr val="000000"/>
                </a:solidFill>
              </a:rPr>
              <a:t>,N</a:t>
            </a:r>
            <a:r>
              <a:rPr lang="en-US" altLang="en-US" sz="2400" baseline="-25000">
                <a:solidFill>
                  <a:srgbClr val="000000"/>
                </a:solidFill>
              </a:rPr>
              <a:t>y </a:t>
            </a:r>
            <a:r>
              <a:rPr lang="en-US" altLang="en-US" sz="2400">
                <a:solidFill>
                  <a:srgbClr val="000000"/>
                </a:solidFill>
              </a:rPr>
              <a:t>,k</a:t>
            </a:r>
            <a:r>
              <a:rPr lang="en-US" altLang="en-US" sz="2400" baseline="-25000">
                <a:solidFill>
                  <a:srgbClr val="000000"/>
                </a:solidFill>
              </a:rPr>
              <a:t>b</a:t>
            </a:r>
            <a:r>
              <a:rPr lang="en-US" altLang="en-US" sz="2400" i="0">
                <a:solidFill>
                  <a:srgbClr val="000000"/>
                </a:solidFill>
              </a:rPr>
              <a:t>)</a:t>
            </a: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97311" name="Oval 52"/>
          <p:cNvSpPr>
            <a:spLocks noChangeArrowheads="1"/>
          </p:cNvSpPr>
          <p:nvPr/>
        </p:nvSpPr>
        <p:spPr bwMode="auto">
          <a:xfrm>
            <a:off x="1084263" y="5505450"/>
            <a:ext cx="92075" cy="8572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1200" b="1" i="0">
              <a:solidFill>
                <a:srgbClr val="C0C0C0"/>
              </a:solidFill>
              <a:latin typeface="Arial" pitchFamily="34" charset="0"/>
            </a:endParaRPr>
          </a:p>
        </p:txBody>
      </p:sp>
      <p:graphicFrame>
        <p:nvGraphicFramePr>
          <p:cNvPr id="97312" name="Object 53"/>
          <p:cNvGraphicFramePr>
            <a:graphicFrameLocks noChangeAspect="1"/>
          </p:cNvGraphicFramePr>
          <p:nvPr/>
        </p:nvGraphicFramePr>
        <p:xfrm>
          <a:off x="6294438" y="1825625"/>
          <a:ext cx="1998662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8" name="Equation" r:id="rId4" imgW="1130300" imgH="749300" progId="Equation.3">
                  <p:embed/>
                </p:oleObj>
              </mc:Choice>
              <mc:Fallback>
                <p:oleObj name="Equation" r:id="rId4" imgW="1130300" imgH="749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94438" y="1825625"/>
                        <a:ext cx="1998662" cy="148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13" name="Object 54"/>
          <p:cNvGraphicFramePr>
            <a:graphicFrameLocks noChangeAspect="1"/>
          </p:cNvGraphicFramePr>
          <p:nvPr/>
        </p:nvGraphicFramePr>
        <p:xfrm>
          <a:off x="6216650" y="4127500"/>
          <a:ext cx="2222500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9" name="Equation" r:id="rId6" imgW="1257300" imgH="800100" progId="Equation.3">
                  <p:embed/>
                </p:oleObj>
              </mc:Choice>
              <mc:Fallback>
                <p:oleObj name="Equation" r:id="rId6" imgW="1257300" imgH="800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6650" y="4127500"/>
                        <a:ext cx="2222500" cy="159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536394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Partição celular: algoritmo</a:t>
            </a:r>
            <a:endParaRPr lang="en-US"/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855663" y="1778000"/>
            <a:ext cx="7356475" cy="415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i="0">
                <a:solidFill>
                  <a:srgbClr val="000000"/>
                </a:solidFill>
              </a:rPr>
              <a:t>Dados: </a:t>
            </a:r>
            <a:r>
              <a:rPr lang="en-US" altLang="en-US" sz="2400">
                <a:solidFill>
                  <a:srgbClr val="000000"/>
                </a:solidFill>
              </a:rPr>
              <a:t>txi,tyi,tzi, txf,tyf,tzf, nx,ny,nz</a:t>
            </a:r>
          </a:p>
          <a:p>
            <a:r>
              <a:rPr lang="en-US" altLang="en-US" sz="2400" i="0">
                <a:solidFill>
                  <a:srgbClr val="000000"/>
                </a:solidFill>
              </a:rPr>
              <a:t>	</a:t>
            </a:r>
            <a:r>
              <a:rPr lang="en-US" altLang="en-US" sz="2400">
                <a:solidFill>
                  <a:srgbClr val="000000"/>
                </a:solidFill>
              </a:rPr>
              <a:t>dtx = txf/nx; dty = tyf/ny; dtz = tzf/nz; </a:t>
            </a:r>
          </a:p>
          <a:p>
            <a:r>
              <a:rPr lang="en-US" altLang="en-US" sz="2400">
                <a:solidFill>
                  <a:srgbClr val="000000"/>
                </a:solidFill>
              </a:rPr>
              <a:t>	tx=txi; ty=tyi; tz=tzi; </a:t>
            </a:r>
            <a:endParaRPr lang="en-US" altLang="en-US" sz="2400" i="0">
              <a:solidFill>
                <a:srgbClr val="000000"/>
              </a:solidFill>
            </a:endParaRPr>
          </a:p>
          <a:p>
            <a:r>
              <a:rPr lang="en-US" altLang="en-US" sz="2400">
                <a:solidFill>
                  <a:srgbClr val="000000"/>
                </a:solidFill>
              </a:rPr>
              <a:t>	t1</a:t>
            </a:r>
            <a:r>
              <a:rPr lang="en-US" altLang="en-US" sz="2400" i="0">
                <a:solidFill>
                  <a:srgbClr val="000000"/>
                </a:solidFill>
              </a:rPr>
              <a:t> = min(</a:t>
            </a:r>
            <a:r>
              <a:rPr lang="en-US" altLang="en-US" sz="2400">
                <a:solidFill>
                  <a:srgbClr val="000000"/>
                </a:solidFill>
              </a:rPr>
              <a:t>tx,ty,tz</a:t>
            </a:r>
            <a:r>
              <a:rPr lang="en-US" altLang="en-US" sz="2400" i="0">
                <a:solidFill>
                  <a:srgbClr val="000000"/>
                </a:solidFill>
              </a:rPr>
              <a:t>)  e </a:t>
            </a:r>
            <a:r>
              <a:rPr lang="en-US" altLang="en-US" sz="2400">
                <a:solidFill>
                  <a:srgbClr val="000000"/>
                </a:solidFill>
              </a:rPr>
              <a:t>w </a:t>
            </a:r>
            <a:r>
              <a:rPr lang="en-US" altLang="en-US" sz="2400" i="0">
                <a:solidFill>
                  <a:srgbClr val="000000"/>
                </a:solidFill>
              </a:rPr>
              <a:t>é o eixo do mínimo</a:t>
            </a:r>
          </a:p>
          <a:p>
            <a:r>
              <a:rPr lang="en-US" altLang="en-US" sz="2400" i="0">
                <a:solidFill>
                  <a:srgbClr val="000000"/>
                </a:solidFill>
              </a:rPr>
              <a:t>	</a:t>
            </a:r>
            <a:r>
              <a:rPr lang="en-US" altLang="en-US" sz="2400">
                <a:solidFill>
                  <a:srgbClr val="000000"/>
                </a:solidFill>
              </a:rPr>
              <a:t>n=nx+ny+nz;</a:t>
            </a:r>
            <a:r>
              <a:rPr lang="en-US" altLang="en-US" sz="2400" i="0">
                <a:solidFill>
                  <a:srgbClr val="000000"/>
                </a:solidFill>
              </a:rPr>
              <a:t> </a:t>
            </a:r>
          </a:p>
          <a:p>
            <a:r>
              <a:rPr lang="en-US" altLang="en-US" sz="2400" i="0">
                <a:solidFill>
                  <a:srgbClr val="000000"/>
                </a:solidFill>
              </a:rPr>
              <a:t>	while ( </a:t>
            </a:r>
            <a:r>
              <a:rPr lang="en-US" altLang="en-US" sz="2400">
                <a:solidFill>
                  <a:srgbClr val="000000"/>
                </a:solidFill>
              </a:rPr>
              <a:t>n &gt; 0</a:t>
            </a:r>
            <a:r>
              <a:rPr lang="en-US" altLang="en-US" sz="240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en-US" altLang="en-US" sz="2400" i="0">
                <a:solidFill>
                  <a:srgbClr val="000000"/>
                </a:solidFill>
                <a:sym typeface="Symbol" pitchFamily="18" charset="2"/>
              </a:rPr>
              <a:t>)</a:t>
            </a:r>
          </a:p>
          <a:p>
            <a:r>
              <a:rPr lang="en-US" altLang="en-US" sz="2400" i="0">
                <a:solidFill>
                  <a:srgbClr val="000000"/>
                </a:solidFill>
                <a:sym typeface="Symbol" pitchFamily="18" charset="2"/>
              </a:rPr>
              <a:t>		</a:t>
            </a:r>
            <a:r>
              <a:rPr lang="en-US" altLang="en-US" sz="2400">
                <a:solidFill>
                  <a:srgbClr val="000000"/>
                </a:solidFill>
                <a:sym typeface="Symbol" pitchFamily="18" charset="2"/>
              </a:rPr>
              <a:t>tw += dtw; </a:t>
            </a:r>
          </a:p>
          <a:p>
            <a:r>
              <a:rPr lang="en-US" altLang="en-US" sz="2400">
                <a:solidFill>
                  <a:srgbClr val="000000"/>
                </a:solidFill>
                <a:sym typeface="Symbol" pitchFamily="18" charset="2"/>
              </a:rPr>
              <a:t>		n--;</a:t>
            </a:r>
          </a:p>
          <a:p>
            <a:r>
              <a:rPr lang="en-US" altLang="en-US" sz="2400">
                <a:solidFill>
                  <a:srgbClr val="000000"/>
                </a:solidFill>
                <a:sym typeface="Symbol" pitchFamily="18" charset="2"/>
              </a:rPr>
              <a:t>		t2 = </a:t>
            </a:r>
            <a:r>
              <a:rPr lang="en-US" altLang="en-US" sz="2400" i="0">
                <a:solidFill>
                  <a:srgbClr val="000000"/>
                </a:solidFill>
              </a:rPr>
              <a:t>min(</a:t>
            </a:r>
            <a:r>
              <a:rPr lang="en-US" altLang="en-US" sz="2400">
                <a:solidFill>
                  <a:srgbClr val="000000"/>
                </a:solidFill>
              </a:rPr>
              <a:t>tx,ty,tz</a:t>
            </a:r>
            <a:r>
              <a:rPr lang="en-US" altLang="en-US" sz="2400" i="0">
                <a:solidFill>
                  <a:srgbClr val="000000"/>
                </a:solidFill>
              </a:rPr>
              <a:t>)  e </a:t>
            </a:r>
            <a:r>
              <a:rPr lang="en-US" altLang="en-US" sz="2400">
                <a:solidFill>
                  <a:srgbClr val="000000"/>
                </a:solidFill>
              </a:rPr>
              <a:t>w </a:t>
            </a:r>
            <a:r>
              <a:rPr lang="en-US" altLang="en-US" sz="2400" i="0">
                <a:solidFill>
                  <a:srgbClr val="000000"/>
                </a:solidFill>
              </a:rPr>
              <a:t>é o eixo do mínimo</a:t>
            </a:r>
          </a:p>
          <a:p>
            <a:r>
              <a:rPr lang="en-US" altLang="en-US" sz="2400" i="0">
                <a:solidFill>
                  <a:srgbClr val="000000"/>
                </a:solidFill>
              </a:rPr>
              <a:t>		</a:t>
            </a:r>
            <a:r>
              <a:rPr lang="en-US" altLang="en-US" sz="2400" b="1" i="0">
                <a:solidFill>
                  <a:srgbClr val="000000"/>
                </a:solidFill>
              </a:rPr>
              <a:t>Sample</a:t>
            </a:r>
            <a:r>
              <a:rPr lang="en-US" altLang="en-US" sz="2400" i="0">
                <a:solidFill>
                  <a:srgbClr val="000000"/>
                </a:solidFill>
              </a:rPr>
              <a:t> ((</a:t>
            </a:r>
            <a:r>
              <a:rPr lang="en-US" altLang="en-US" sz="2400">
                <a:solidFill>
                  <a:srgbClr val="000000"/>
                </a:solidFill>
              </a:rPr>
              <a:t>t1+t2)/2</a:t>
            </a:r>
            <a:r>
              <a:rPr lang="en-US" altLang="en-US" sz="2400" i="0">
                <a:solidFill>
                  <a:srgbClr val="000000"/>
                </a:solidFill>
              </a:rPr>
              <a:t>);</a:t>
            </a:r>
          </a:p>
          <a:p>
            <a:r>
              <a:rPr lang="en-US" altLang="en-US" sz="2400" i="0">
                <a:solidFill>
                  <a:srgbClr val="000000"/>
                </a:solidFill>
              </a:rPr>
              <a:t>		</a:t>
            </a:r>
            <a:r>
              <a:rPr lang="en-US" altLang="en-US" sz="2400">
                <a:solidFill>
                  <a:srgbClr val="000000"/>
                </a:solidFill>
              </a:rPr>
              <a:t>t1=t2;</a:t>
            </a:r>
            <a:r>
              <a:rPr lang="en-US" altLang="en-US" sz="2400" i="0">
                <a:solidFill>
                  <a:srgbClr val="000000"/>
                </a:solidFill>
                <a:sym typeface="Symbol" pitchFamily="18" charset="2"/>
              </a:rPr>
              <a:t> 		</a:t>
            </a:r>
          </a:p>
        </p:txBody>
      </p:sp>
    </p:spTree>
    <p:extLst>
      <p:ext uri="{BB962C8B-B14F-4D97-AF65-F5344CB8AC3E}">
        <p14:creationId xmlns:p14="http://schemas.microsoft.com/office/powerpoint/2010/main" val="229050697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724025" y="452438"/>
            <a:ext cx="6367463" cy="736600"/>
          </a:xfrm>
        </p:spPr>
        <p:txBody>
          <a:bodyPr lIns="92075" tIns="46038" rIns="92075" bIns="46038" anchor="b"/>
          <a:lstStyle/>
          <a:p>
            <a:pPr>
              <a:defRPr/>
            </a:pPr>
            <a:r>
              <a:rPr lang="en-US"/>
              <a:t>Otimizações 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r>
              <a:rPr lang="en-US" altLang="en-US" sz="3600"/>
              <a:t>Velocidade</a:t>
            </a:r>
          </a:p>
          <a:p>
            <a:pPr lvl="1"/>
            <a:r>
              <a:rPr lang="en-US" altLang="en-US" sz="2800"/>
              <a:t>Refinamento progressivo</a:t>
            </a:r>
          </a:p>
          <a:p>
            <a:pPr lvl="1"/>
            <a:r>
              <a:rPr lang="en-US" altLang="en-US" sz="2800"/>
              <a:t>Terminação adaptativa do raio</a:t>
            </a:r>
          </a:p>
          <a:p>
            <a:pPr lvl="1"/>
            <a:r>
              <a:rPr lang="en-US" altLang="en-US" sz="2800"/>
              <a:t> Estruturas Hieráquicas</a:t>
            </a:r>
          </a:p>
          <a:p>
            <a:r>
              <a:rPr lang="en-US" altLang="en-US" sz="3600"/>
              <a:t>Qualidade da imagem</a:t>
            </a:r>
          </a:p>
          <a:p>
            <a:pPr lvl="1"/>
            <a:r>
              <a:rPr lang="en-US" altLang="en-US" sz="2800"/>
              <a:t>aumento do número de amostra no raio</a:t>
            </a:r>
          </a:p>
          <a:p>
            <a:pPr lvl="1"/>
            <a:r>
              <a:rPr lang="en-US" altLang="en-US" sz="2800"/>
              <a:t>lançamento de mais raios</a:t>
            </a:r>
          </a:p>
          <a:p>
            <a:pPr lvl="1"/>
            <a:r>
              <a:rPr lang="en-US" altLang="en-US" sz="2800"/>
              <a:t>melhora esquema de interpolação</a:t>
            </a:r>
          </a:p>
        </p:txBody>
      </p:sp>
    </p:spTree>
    <p:extLst>
      <p:ext uri="{BB962C8B-B14F-4D97-AF65-F5344CB8AC3E}">
        <p14:creationId xmlns:p14="http://schemas.microsoft.com/office/powerpoint/2010/main" val="3980140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17638" y="636588"/>
            <a:ext cx="6842125" cy="611187"/>
          </a:xfrm>
        </p:spPr>
        <p:txBody>
          <a:bodyPr lIns="92075" tIns="46038" rIns="92075" bIns="46038" anchor="b"/>
          <a:lstStyle/>
          <a:p>
            <a:pPr>
              <a:lnSpc>
                <a:spcPct val="90000"/>
              </a:lnSpc>
              <a:defRPr/>
            </a:pPr>
            <a:r>
              <a:rPr lang="en-US"/>
              <a:t>Refinamento Progresivo</a:t>
            </a:r>
          </a:p>
        </p:txBody>
      </p:sp>
      <p:grpSp>
        <p:nvGrpSpPr>
          <p:cNvPr id="100355" name="Group 3"/>
          <p:cNvGrpSpPr>
            <a:grpSpLocks/>
          </p:cNvGrpSpPr>
          <p:nvPr/>
        </p:nvGrpSpPr>
        <p:grpSpPr bwMode="auto">
          <a:xfrm>
            <a:off x="889000" y="1755775"/>
            <a:ext cx="8277225" cy="5108575"/>
            <a:chOff x="560" y="1106"/>
            <a:chExt cx="5214" cy="3218"/>
          </a:xfrm>
        </p:grpSpPr>
        <p:sp>
          <p:nvSpPr>
            <p:cNvPr id="100356" name="Rectangle 4"/>
            <p:cNvSpPr>
              <a:spLocks noChangeArrowheads="1"/>
            </p:cNvSpPr>
            <p:nvPr/>
          </p:nvSpPr>
          <p:spPr bwMode="auto">
            <a:xfrm>
              <a:off x="3039" y="1106"/>
              <a:ext cx="1609" cy="916"/>
            </a:xfrm>
            <a:prstGeom prst="rect">
              <a:avLst/>
            </a:prstGeom>
            <a:solidFill>
              <a:srgbClr val="DADAD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100357" name="Rectangle 5"/>
            <p:cNvSpPr>
              <a:spLocks noChangeArrowheads="1"/>
            </p:cNvSpPr>
            <p:nvPr/>
          </p:nvSpPr>
          <p:spPr bwMode="auto">
            <a:xfrm>
              <a:off x="567" y="1110"/>
              <a:ext cx="1610" cy="924"/>
            </a:xfrm>
            <a:prstGeom prst="rect">
              <a:avLst/>
            </a:prstGeom>
            <a:solidFill>
              <a:srgbClr val="DADAD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100358" name="Rectangle 6"/>
            <p:cNvSpPr>
              <a:spLocks noChangeArrowheads="1"/>
            </p:cNvSpPr>
            <p:nvPr/>
          </p:nvSpPr>
          <p:spPr bwMode="auto">
            <a:xfrm>
              <a:off x="560" y="2574"/>
              <a:ext cx="1607" cy="908"/>
            </a:xfrm>
            <a:prstGeom prst="rect">
              <a:avLst/>
            </a:prstGeom>
            <a:solidFill>
              <a:srgbClr val="DADAD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100359" name="Rectangle 7"/>
            <p:cNvSpPr>
              <a:spLocks noChangeArrowheads="1"/>
            </p:cNvSpPr>
            <p:nvPr/>
          </p:nvSpPr>
          <p:spPr bwMode="auto">
            <a:xfrm>
              <a:off x="3028" y="2574"/>
              <a:ext cx="1613" cy="908"/>
            </a:xfrm>
            <a:prstGeom prst="rect">
              <a:avLst/>
            </a:prstGeom>
            <a:solidFill>
              <a:srgbClr val="DADAD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100360" name="Rectangle 8"/>
            <p:cNvSpPr>
              <a:spLocks noChangeArrowheads="1"/>
            </p:cNvSpPr>
            <p:nvPr/>
          </p:nvSpPr>
          <p:spPr bwMode="auto">
            <a:xfrm>
              <a:off x="3228" y="3461"/>
              <a:ext cx="1408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38112" tIns="69850" rIns="138112" bIns="69850">
              <a:spAutoFit/>
            </a:bodyPr>
            <a:lstStyle>
              <a:lvl1pPr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 i="0">
                  <a:solidFill>
                    <a:srgbClr val="000000"/>
                  </a:solidFill>
                </a:rPr>
                <a:t>subdivisão final</a:t>
              </a:r>
            </a:p>
          </p:txBody>
        </p:sp>
        <p:sp>
          <p:nvSpPr>
            <p:cNvPr id="100361" name="Rectangle 9"/>
            <p:cNvSpPr>
              <a:spLocks noChangeArrowheads="1"/>
            </p:cNvSpPr>
            <p:nvPr/>
          </p:nvSpPr>
          <p:spPr bwMode="auto">
            <a:xfrm>
              <a:off x="675" y="3509"/>
              <a:ext cx="1688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38112" tIns="69850" rIns="138112" bIns="69850">
              <a:spAutoFit/>
            </a:bodyPr>
            <a:lstStyle>
              <a:lvl1pPr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 i="0">
                  <a:solidFill>
                    <a:srgbClr val="000000"/>
                  </a:solidFill>
                </a:rPr>
                <a:t>segunda subdivisão</a:t>
              </a:r>
            </a:p>
          </p:txBody>
        </p:sp>
        <p:sp>
          <p:nvSpPr>
            <p:cNvPr id="100362" name="Rectangle 10"/>
            <p:cNvSpPr>
              <a:spLocks noChangeArrowheads="1"/>
            </p:cNvSpPr>
            <p:nvPr/>
          </p:nvSpPr>
          <p:spPr bwMode="auto">
            <a:xfrm>
              <a:off x="3134" y="2053"/>
              <a:ext cx="1708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38112" tIns="69850" rIns="138112" bIns="69850">
              <a:spAutoFit/>
            </a:bodyPr>
            <a:lstStyle>
              <a:lvl1pPr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 i="0">
                  <a:solidFill>
                    <a:srgbClr val="000000"/>
                  </a:solidFill>
                </a:rPr>
                <a:t>primeira subdivisão</a:t>
              </a:r>
            </a:p>
          </p:txBody>
        </p:sp>
        <p:sp>
          <p:nvSpPr>
            <p:cNvPr id="100363" name="Rectangle 11"/>
            <p:cNvSpPr>
              <a:spLocks noChangeArrowheads="1"/>
            </p:cNvSpPr>
            <p:nvPr/>
          </p:nvSpPr>
          <p:spPr bwMode="auto">
            <a:xfrm>
              <a:off x="645" y="2005"/>
              <a:ext cx="1653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38112" tIns="69850" rIns="138112" bIns="69850">
              <a:spAutoFit/>
            </a:bodyPr>
            <a:lstStyle>
              <a:lvl1pPr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 i="0">
                  <a:solidFill>
                    <a:srgbClr val="000000"/>
                  </a:solidFill>
                </a:rPr>
                <a:t>amostragem inicial</a:t>
              </a:r>
            </a:p>
          </p:txBody>
        </p:sp>
        <p:grpSp>
          <p:nvGrpSpPr>
            <p:cNvPr id="100364" name="Group 12"/>
            <p:cNvGrpSpPr>
              <a:grpSpLocks/>
            </p:cNvGrpSpPr>
            <p:nvPr/>
          </p:nvGrpSpPr>
          <p:grpSpPr bwMode="auto">
            <a:xfrm>
              <a:off x="582" y="1123"/>
              <a:ext cx="1576" cy="900"/>
              <a:chOff x="582" y="1123"/>
              <a:chExt cx="1576" cy="900"/>
            </a:xfrm>
          </p:grpSpPr>
          <p:sp>
            <p:nvSpPr>
              <p:cNvPr id="100569" name="Rectangle 13"/>
              <p:cNvSpPr>
                <a:spLocks noChangeArrowheads="1"/>
              </p:cNvSpPr>
              <p:nvPr/>
            </p:nvSpPr>
            <p:spPr bwMode="auto">
              <a:xfrm>
                <a:off x="582" y="1133"/>
                <a:ext cx="1575" cy="87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70" name="Line 14"/>
              <p:cNvSpPr>
                <a:spLocks noChangeShapeType="1"/>
              </p:cNvSpPr>
              <p:nvPr/>
            </p:nvSpPr>
            <p:spPr bwMode="auto">
              <a:xfrm>
                <a:off x="592" y="1574"/>
                <a:ext cx="156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571" name="Line 15"/>
              <p:cNvSpPr>
                <a:spLocks noChangeShapeType="1"/>
              </p:cNvSpPr>
              <p:nvPr/>
            </p:nvSpPr>
            <p:spPr bwMode="auto">
              <a:xfrm flipV="1">
                <a:off x="1376" y="1123"/>
                <a:ext cx="0" cy="9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572" name="Rectangle 16"/>
              <p:cNvSpPr>
                <a:spLocks noChangeArrowheads="1"/>
              </p:cNvSpPr>
              <p:nvPr/>
            </p:nvSpPr>
            <p:spPr bwMode="auto">
              <a:xfrm>
                <a:off x="582" y="1520"/>
                <a:ext cx="93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73" name="Rectangle 17"/>
              <p:cNvSpPr>
                <a:spLocks noChangeArrowheads="1"/>
              </p:cNvSpPr>
              <p:nvPr/>
            </p:nvSpPr>
            <p:spPr bwMode="auto">
              <a:xfrm>
                <a:off x="1376" y="1520"/>
                <a:ext cx="90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74" name="Rectangle 18"/>
              <p:cNvSpPr>
                <a:spLocks noChangeArrowheads="1"/>
              </p:cNvSpPr>
              <p:nvPr/>
            </p:nvSpPr>
            <p:spPr bwMode="auto">
              <a:xfrm>
                <a:off x="582" y="1965"/>
                <a:ext cx="93" cy="4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75" name="Rectangle 19"/>
              <p:cNvSpPr>
                <a:spLocks noChangeArrowheads="1"/>
              </p:cNvSpPr>
              <p:nvPr/>
            </p:nvSpPr>
            <p:spPr bwMode="auto">
              <a:xfrm>
                <a:off x="1376" y="1965"/>
                <a:ext cx="90" cy="4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00365" name="Group 20"/>
            <p:cNvGrpSpPr>
              <a:grpSpLocks/>
            </p:cNvGrpSpPr>
            <p:nvPr/>
          </p:nvGrpSpPr>
          <p:grpSpPr bwMode="auto">
            <a:xfrm>
              <a:off x="3053" y="1123"/>
              <a:ext cx="1577" cy="900"/>
              <a:chOff x="3053" y="1123"/>
              <a:chExt cx="1577" cy="900"/>
            </a:xfrm>
          </p:grpSpPr>
          <p:sp>
            <p:nvSpPr>
              <p:cNvPr id="100546" name="Rectangle 21"/>
              <p:cNvSpPr>
                <a:spLocks noChangeArrowheads="1"/>
              </p:cNvSpPr>
              <p:nvPr/>
            </p:nvSpPr>
            <p:spPr bwMode="auto">
              <a:xfrm>
                <a:off x="3053" y="1133"/>
                <a:ext cx="1574" cy="87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47" name="Line 22"/>
              <p:cNvSpPr>
                <a:spLocks noChangeShapeType="1"/>
              </p:cNvSpPr>
              <p:nvPr/>
            </p:nvSpPr>
            <p:spPr bwMode="auto">
              <a:xfrm>
                <a:off x="3063" y="1574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548" name="Line 23"/>
              <p:cNvSpPr>
                <a:spLocks noChangeShapeType="1"/>
              </p:cNvSpPr>
              <p:nvPr/>
            </p:nvSpPr>
            <p:spPr bwMode="auto">
              <a:xfrm flipV="1">
                <a:off x="3847" y="1123"/>
                <a:ext cx="0" cy="9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549" name="Rectangle 24"/>
              <p:cNvSpPr>
                <a:spLocks noChangeArrowheads="1"/>
              </p:cNvSpPr>
              <p:nvPr/>
            </p:nvSpPr>
            <p:spPr bwMode="auto">
              <a:xfrm>
                <a:off x="3053" y="1520"/>
                <a:ext cx="94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50" name="Rectangle 25"/>
              <p:cNvSpPr>
                <a:spLocks noChangeArrowheads="1"/>
              </p:cNvSpPr>
              <p:nvPr/>
            </p:nvSpPr>
            <p:spPr bwMode="auto">
              <a:xfrm>
                <a:off x="3848" y="1520"/>
                <a:ext cx="89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51" name="Rectangle 26"/>
              <p:cNvSpPr>
                <a:spLocks noChangeArrowheads="1"/>
              </p:cNvSpPr>
              <p:nvPr/>
            </p:nvSpPr>
            <p:spPr bwMode="auto">
              <a:xfrm>
                <a:off x="3053" y="1965"/>
                <a:ext cx="94" cy="43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52" name="Rectangle 27"/>
              <p:cNvSpPr>
                <a:spLocks noChangeArrowheads="1"/>
              </p:cNvSpPr>
              <p:nvPr/>
            </p:nvSpPr>
            <p:spPr bwMode="auto">
              <a:xfrm>
                <a:off x="3848" y="1965"/>
                <a:ext cx="89" cy="43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53" name="Line 28"/>
              <p:cNvSpPr>
                <a:spLocks noChangeShapeType="1"/>
              </p:cNvSpPr>
              <p:nvPr/>
            </p:nvSpPr>
            <p:spPr bwMode="auto">
              <a:xfrm>
                <a:off x="3063" y="1352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554" name="Line 29"/>
              <p:cNvSpPr>
                <a:spLocks noChangeShapeType="1"/>
              </p:cNvSpPr>
              <p:nvPr/>
            </p:nvSpPr>
            <p:spPr bwMode="auto">
              <a:xfrm>
                <a:off x="3063" y="1795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555" name="Line 30"/>
              <p:cNvSpPr>
                <a:spLocks noChangeShapeType="1"/>
              </p:cNvSpPr>
              <p:nvPr/>
            </p:nvSpPr>
            <p:spPr bwMode="auto">
              <a:xfrm>
                <a:off x="3449" y="1140"/>
                <a:ext cx="0" cy="86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556" name="Line 31"/>
              <p:cNvSpPr>
                <a:spLocks noChangeShapeType="1"/>
              </p:cNvSpPr>
              <p:nvPr/>
            </p:nvSpPr>
            <p:spPr bwMode="auto">
              <a:xfrm>
                <a:off x="4243" y="1140"/>
                <a:ext cx="0" cy="86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557" name="Rectangle 32"/>
              <p:cNvSpPr>
                <a:spLocks noChangeArrowheads="1"/>
              </p:cNvSpPr>
              <p:nvPr/>
            </p:nvSpPr>
            <p:spPr bwMode="auto">
              <a:xfrm>
                <a:off x="3053" y="1300"/>
                <a:ext cx="94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58" name="Rectangle 33"/>
              <p:cNvSpPr>
                <a:spLocks noChangeArrowheads="1"/>
              </p:cNvSpPr>
              <p:nvPr/>
            </p:nvSpPr>
            <p:spPr bwMode="auto">
              <a:xfrm>
                <a:off x="3449" y="1300"/>
                <a:ext cx="92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59" name="Rectangle 34"/>
              <p:cNvSpPr>
                <a:spLocks noChangeArrowheads="1"/>
              </p:cNvSpPr>
              <p:nvPr/>
            </p:nvSpPr>
            <p:spPr bwMode="auto">
              <a:xfrm>
                <a:off x="3848" y="1300"/>
                <a:ext cx="89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60" name="Rectangle 35"/>
              <p:cNvSpPr>
                <a:spLocks noChangeArrowheads="1"/>
              </p:cNvSpPr>
              <p:nvPr/>
            </p:nvSpPr>
            <p:spPr bwMode="auto">
              <a:xfrm>
                <a:off x="4242" y="1300"/>
                <a:ext cx="89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61" name="Rectangle 36"/>
              <p:cNvSpPr>
                <a:spLocks noChangeArrowheads="1"/>
              </p:cNvSpPr>
              <p:nvPr/>
            </p:nvSpPr>
            <p:spPr bwMode="auto">
              <a:xfrm>
                <a:off x="3449" y="1520"/>
                <a:ext cx="92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62" name="Rectangle 37"/>
              <p:cNvSpPr>
                <a:spLocks noChangeArrowheads="1"/>
              </p:cNvSpPr>
              <p:nvPr/>
            </p:nvSpPr>
            <p:spPr bwMode="auto">
              <a:xfrm>
                <a:off x="4242" y="1520"/>
                <a:ext cx="89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63" name="Rectangle 38"/>
              <p:cNvSpPr>
                <a:spLocks noChangeArrowheads="1"/>
              </p:cNvSpPr>
              <p:nvPr/>
            </p:nvSpPr>
            <p:spPr bwMode="auto">
              <a:xfrm>
                <a:off x="3053" y="1741"/>
                <a:ext cx="94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64" name="Rectangle 39"/>
              <p:cNvSpPr>
                <a:spLocks noChangeArrowheads="1"/>
              </p:cNvSpPr>
              <p:nvPr/>
            </p:nvSpPr>
            <p:spPr bwMode="auto">
              <a:xfrm>
                <a:off x="3848" y="1741"/>
                <a:ext cx="89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65" name="Rectangle 40"/>
              <p:cNvSpPr>
                <a:spLocks noChangeArrowheads="1"/>
              </p:cNvSpPr>
              <p:nvPr/>
            </p:nvSpPr>
            <p:spPr bwMode="auto">
              <a:xfrm>
                <a:off x="3449" y="1741"/>
                <a:ext cx="92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66" name="Rectangle 41"/>
              <p:cNvSpPr>
                <a:spLocks noChangeArrowheads="1"/>
              </p:cNvSpPr>
              <p:nvPr/>
            </p:nvSpPr>
            <p:spPr bwMode="auto">
              <a:xfrm>
                <a:off x="4242" y="1741"/>
                <a:ext cx="89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67" name="Rectangle 42"/>
              <p:cNvSpPr>
                <a:spLocks noChangeArrowheads="1"/>
              </p:cNvSpPr>
              <p:nvPr/>
            </p:nvSpPr>
            <p:spPr bwMode="auto">
              <a:xfrm>
                <a:off x="3449" y="1965"/>
                <a:ext cx="92" cy="4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68" name="Rectangle 43"/>
              <p:cNvSpPr>
                <a:spLocks noChangeArrowheads="1"/>
              </p:cNvSpPr>
              <p:nvPr/>
            </p:nvSpPr>
            <p:spPr bwMode="auto">
              <a:xfrm>
                <a:off x="4242" y="1965"/>
                <a:ext cx="89" cy="43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00366" name="Group 44"/>
            <p:cNvGrpSpPr>
              <a:grpSpLocks/>
            </p:cNvGrpSpPr>
            <p:nvPr/>
          </p:nvGrpSpPr>
          <p:grpSpPr bwMode="auto">
            <a:xfrm>
              <a:off x="582" y="2583"/>
              <a:ext cx="1576" cy="896"/>
              <a:chOff x="582" y="2583"/>
              <a:chExt cx="1576" cy="896"/>
            </a:xfrm>
          </p:grpSpPr>
          <p:sp>
            <p:nvSpPr>
              <p:cNvPr id="100467" name="Rectangle 45"/>
              <p:cNvSpPr>
                <a:spLocks noChangeArrowheads="1"/>
              </p:cNvSpPr>
              <p:nvPr/>
            </p:nvSpPr>
            <p:spPr bwMode="auto">
              <a:xfrm>
                <a:off x="582" y="2594"/>
                <a:ext cx="1575" cy="870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68" name="Line 46"/>
              <p:cNvSpPr>
                <a:spLocks noChangeShapeType="1"/>
              </p:cNvSpPr>
              <p:nvPr/>
            </p:nvSpPr>
            <p:spPr bwMode="auto">
              <a:xfrm>
                <a:off x="592" y="3032"/>
                <a:ext cx="156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69" name="Line 47"/>
              <p:cNvSpPr>
                <a:spLocks noChangeShapeType="1"/>
              </p:cNvSpPr>
              <p:nvPr/>
            </p:nvSpPr>
            <p:spPr bwMode="auto">
              <a:xfrm flipV="1">
                <a:off x="1376" y="2583"/>
                <a:ext cx="0" cy="89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70" name="Rectangle 48"/>
              <p:cNvSpPr>
                <a:spLocks noChangeArrowheads="1"/>
              </p:cNvSpPr>
              <p:nvPr/>
            </p:nvSpPr>
            <p:spPr bwMode="auto">
              <a:xfrm>
                <a:off x="582" y="2982"/>
                <a:ext cx="93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71" name="Rectangle 49"/>
              <p:cNvSpPr>
                <a:spLocks noChangeArrowheads="1"/>
              </p:cNvSpPr>
              <p:nvPr/>
            </p:nvSpPr>
            <p:spPr bwMode="auto">
              <a:xfrm>
                <a:off x="1376" y="2982"/>
                <a:ext cx="90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72" name="Rectangle 50"/>
              <p:cNvSpPr>
                <a:spLocks noChangeArrowheads="1"/>
              </p:cNvSpPr>
              <p:nvPr/>
            </p:nvSpPr>
            <p:spPr bwMode="auto">
              <a:xfrm>
                <a:off x="582" y="3422"/>
                <a:ext cx="93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73" name="Rectangle 51"/>
              <p:cNvSpPr>
                <a:spLocks noChangeArrowheads="1"/>
              </p:cNvSpPr>
              <p:nvPr/>
            </p:nvSpPr>
            <p:spPr bwMode="auto">
              <a:xfrm>
                <a:off x="1376" y="3422"/>
                <a:ext cx="90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74" name="Line 52"/>
              <p:cNvSpPr>
                <a:spLocks noChangeShapeType="1"/>
              </p:cNvSpPr>
              <p:nvPr/>
            </p:nvSpPr>
            <p:spPr bwMode="auto">
              <a:xfrm>
                <a:off x="592" y="2811"/>
                <a:ext cx="156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75" name="Line 53"/>
              <p:cNvSpPr>
                <a:spLocks noChangeShapeType="1"/>
              </p:cNvSpPr>
              <p:nvPr/>
            </p:nvSpPr>
            <p:spPr bwMode="auto">
              <a:xfrm>
                <a:off x="592" y="3253"/>
                <a:ext cx="156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76" name="Line 54"/>
              <p:cNvSpPr>
                <a:spLocks noChangeShapeType="1"/>
              </p:cNvSpPr>
              <p:nvPr/>
            </p:nvSpPr>
            <p:spPr bwMode="auto">
              <a:xfrm>
                <a:off x="982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77" name="Line 55"/>
              <p:cNvSpPr>
                <a:spLocks noChangeShapeType="1"/>
              </p:cNvSpPr>
              <p:nvPr/>
            </p:nvSpPr>
            <p:spPr bwMode="auto">
              <a:xfrm>
                <a:off x="1771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78" name="Rectangle 56"/>
              <p:cNvSpPr>
                <a:spLocks noChangeArrowheads="1"/>
              </p:cNvSpPr>
              <p:nvPr/>
            </p:nvSpPr>
            <p:spPr bwMode="auto">
              <a:xfrm>
                <a:off x="582" y="2757"/>
                <a:ext cx="93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79" name="Rectangle 57"/>
              <p:cNvSpPr>
                <a:spLocks noChangeArrowheads="1"/>
              </p:cNvSpPr>
              <p:nvPr/>
            </p:nvSpPr>
            <p:spPr bwMode="auto">
              <a:xfrm>
                <a:off x="981" y="2757"/>
                <a:ext cx="90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0" name="Rectangle 58"/>
              <p:cNvSpPr>
                <a:spLocks noChangeArrowheads="1"/>
              </p:cNvSpPr>
              <p:nvPr/>
            </p:nvSpPr>
            <p:spPr bwMode="auto">
              <a:xfrm>
                <a:off x="1376" y="2757"/>
                <a:ext cx="90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1" name="Rectangle 59"/>
              <p:cNvSpPr>
                <a:spLocks noChangeArrowheads="1"/>
              </p:cNvSpPr>
              <p:nvPr/>
            </p:nvSpPr>
            <p:spPr bwMode="auto">
              <a:xfrm>
                <a:off x="1771" y="2757"/>
                <a:ext cx="92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2" name="Rectangle 60"/>
              <p:cNvSpPr>
                <a:spLocks noChangeArrowheads="1"/>
              </p:cNvSpPr>
              <p:nvPr/>
            </p:nvSpPr>
            <p:spPr bwMode="auto">
              <a:xfrm>
                <a:off x="981" y="2982"/>
                <a:ext cx="90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3" name="Rectangle 61"/>
              <p:cNvSpPr>
                <a:spLocks noChangeArrowheads="1"/>
              </p:cNvSpPr>
              <p:nvPr/>
            </p:nvSpPr>
            <p:spPr bwMode="auto">
              <a:xfrm>
                <a:off x="1778" y="2978"/>
                <a:ext cx="89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4" name="Rectangle 62"/>
              <p:cNvSpPr>
                <a:spLocks noChangeArrowheads="1"/>
              </p:cNvSpPr>
              <p:nvPr/>
            </p:nvSpPr>
            <p:spPr bwMode="auto">
              <a:xfrm>
                <a:off x="591" y="3199"/>
                <a:ext cx="94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5" name="Rectangle 63"/>
              <p:cNvSpPr>
                <a:spLocks noChangeArrowheads="1"/>
              </p:cNvSpPr>
              <p:nvPr/>
            </p:nvSpPr>
            <p:spPr bwMode="auto">
              <a:xfrm>
                <a:off x="1380" y="3199"/>
                <a:ext cx="92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6" name="Rectangle 64"/>
              <p:cNvSpPr>
                <a:spLocks noChangeArrowheads="1"/>
              </p:cNvSpPr>
              <p:nvPr/>
            </p:nvSpPr>
            <p:spPr bwMode="auto">
              <a:xfrm>
                <a:off x="986" y="3199"/>
                <a:ext cx="93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7" name="Rectangle 65"/>
              <p:cNvSpPr>
                <a:spLocks noChangeArrowheads="1"/>
              </p:cNvSpPr>
              <p:nvPr/>
            </p:nvSpPr>
            <p:spPr bwMode="auto">
              <a:xfrm>
                <a:off x="1778" y="3199"/>
                <a:ext cx="89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8" name="Rectangle 66"/>
              <p:cNvSpPr>
                <a:spLocks noChangeArrowheads="1"/>
              </p:cNvSpPr>
              <p:nvPr/>
            </p:nvSpPr>
            <p:spPr bwMode="auto">
              <a:xfrm>
                <a:off x="986" y="3422"/>
                <a:ext cx="93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89" name="Rectangle 67"/>
              <p:cNvSpPr>
                <a:spLocks noChangeArrowheads="1"/>
              </p:cNvSpPr>
              <p:nvPr/>
            </p:nvSpPr>
            <p:spPr bwMode="auto">
              <a:xfrm>
                <a:off x="1778" y="3422"/>
                <a:ext cx="89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90" name="Line 68"/>
              <p:cNvSpPr>
                <a:spLocks noChangeShapeType="1"/>
              </p:cNvSpPr>
              <p:nvPr/>
            </p:nvSpPr>
            <p:spPr bwMode="auto">
              <a:xfrm>
                <a:off x="592" y="2700"/>
                <a:ext cx="156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91" name="Line 69"/>
              <p:cNvSpPr>
                <a:spLocks noChangeShapeType="1"/>
              </p:cNvSpPr>
              <p:nvPr/>
            </p:nvSpPr>
            <p:spPr bwMode="auto">
              <a:xfrm>
                <a:off x="592" y="2921"/>
                <a:ext cx="156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92" name="Line 70"/>
              <p:cNvSpPr>
                <a:spLocks noChangeShapeType="1"/>
              </p:cNvSpPr>
              <p:nvPr/>
            </p:nvSpPr>
            <p:spPr bwMode="auto">
              <a:xfrm>
                <a:off x="592" y="3143"/>
                <a:ext cx="156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93" name="Line 71"/>
              <p:cNvSpPr>
                <a:spLocks noChangeShapeType="1"/>
              </p:cNvSpPr>
              <p:nvPr/>
            </p:nvSpPr>
            <p:spPr bwMode="auto">
              <a:xfrm>
                <a:off x="592" y="3364"/>
                <a:ext cx="1566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94" name="Line 72"/>
              <p:cNvSpPr>
                <a:spLocks noChangeShapeType="1"/>
              </p:cNvSpPr>
              <p:nvPr/>
            </p:nvSpPr>
            <p:spPr bwMode="auto">
              <a:xfrm>
                <a:off x="785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95" name="Line 73"/>
              <p:cNvSpPr>
                <a:spLocks noChangeShapeType="1"/>
              </p:cNvSpPr>
              <p:nvPr/>
            </p:nvSpPr>
            <p:spPr bwMode="auto">
              <a:xfrm>
                <a:off x="1179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96" name="Line 74"/>
              <p:cNvSpPr>
                <a:spLocks noChangeShapeType="1"/>
              </p:cNvSpPr>
              <p:nvPr/>
            </p:nvSpPr>
            <p:spPr bwMode="auto">
              <a:xfrm>
                <a:off x="1968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97" name="Line 75"/>
              <p:cNvSpPr>
                <a:spLocks noChangeShapeType="1"/>
              </p:cNvSpPr>
              <p:nvPr/>
            </p:nvSpPr>
            <p:spPr bwMode="auto">
              <a:xfrm>
                <a:off x="1574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98" name="Rectangle 76"/>
              <p:cNvSpPr>
                <a:spLocks noChangeArrowheads="1"/>
              </p:cNvSpPr>
              <p:nvPr/>
            </p:nvSpPr>
            <p:spPr bwMode="auto">
              <a:xfrm>
                <a:off x="582" y="2868"/>
                <a:ext cx="93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99" name="Rectangle 77"/>
              <p:cNvSpPr>
                <a:spLocks noChangeArrowheads="1"/>
              </p:cNvSpPr>
              <p:nvPr/>
            </p:nvSpPr>
            <p:spPr bwMode="auto">
              <a:xfrm>
                <a:off x="1376" y="2868"/>
                <a:ext cx="90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0" name="Rectangle 78"/>
              <p:cNvSpPr>
                <a:spLocks noChangeArrowheads="1"/>
              </p:cNvSpPr>
              <p:nvPr/>
            </p:nvSpPr>
            <p:spPr bwMode="auto">
              <a:xfrm>
                <a:off x="582" y="3312"/>
                <a:ext cx="93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1" name="Rectangle 79"/>
              <p:cNvSpPr>
                <a:spLocks noChangeArrowheads="1"/>
              </p:cNvSpPr>
              <p:nvPr/>
            </p:nvSpPr>
            <p:spPr bwMode="auto">
              <a:xfrm>
                <a:off x="1376" y="3312"/>
                <a:ext cx="90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2" name="Rectangle 80"/>
              <p:cNvSpPr>
                <a:spLocks noChangeArrowheads="1"/>
              </p:cNvSpPr>
              <p:nvPr/>
            </p:nvSpPr>
            <p:spPr bwMode="auto">
              <a:xfrm>
                <a:off x="582" y="2647"/>
                <a:ext cx="93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3" name="Rectangle 81"/>
              <p:cNvSpPr>
                <a:spLocks noChangeArrowheads="1"/>
              </p:cNvSpPr>
              <p:nvPr/>
            </p:nvSpPr>
            <p:spPr bwMode="auto">
              <a:xfrm>
                <a:off x="981" y="2647"/>
                <a:ext cx="90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4" name="Rectangle 82"/>
              <p:cNvSpPr>
                <a:spLocks noChangeArrowheads="1"/>
              </p:cNvSpPr>
              <p:nvPr/>
            </p:nvSpPr>
            <p:spPr bwMode="auto">
              <a:xfrm>
                <a:off x="1376" y="2647"/>
                <a:ext cx="90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5" name="Rectangle 83"/>
              <p:cNvSpPr>
                <a:spLocks noChangeArrowheads="1"/>
              </p:cNvSpPr>
              <p:nvPr/>
            </p:nvSpPr>
            <p:spPr bwMode="auto">
              <a:xfrm>
                <a:off x="1771" y="2647"/>
                <a:ext cx="92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6" name="Rectangle 84"/>
              <p:cNvSpPr>
                <a:spLocks noChangeArrowheads="1"/>
              </p:cNvSpPr>
              <p:nvPr/>
            </p:nvSpPr>
            <p:spPr bwMode="auto">
              <a:xfrm>
                <a:off x="981" y="2868"/>
                <a:ext cx="90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7" name="Rectangle 85"/>
              <p:cNvSpPr>
                <a:spLocks noChangeArrowheads="1"/>
              </p:cNvSpPr>
              <p:nvPr/>
            </p:nvSpPr>
            <p:spPr bwMode="auto">
              <a:xfrm>
                <a:off x="1771" y="2868"/>
                <a:ext cx="92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8" name="Rectangle 86"/>
              <p:cNvSpPr>
                <a:spLocks noChangeArrowheads="1"/>
              </p:cNvSpPr>
              <p:nvPr/>
            </p:nvSpPr>
            <p:spPr bwMode="auto">
              <a:xfrm>
                <a:off x="582" y="3091"/>
                <a:ext cx="93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09" name="Rectangle 87"/>
              <p:cNvSpPr>
                <a:spLocks noChangeArrowheads="1"/>
              </p:cNvSpPr>
              <p:nvPr/>
            </p:nvSpPr>
            <p:spPr bwMode="auto">
              <a:xfrm>
                <a:off x="1376" y="3091"/>
                <a:ext cx="90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0" name="Rectangle 88"/>
              <p:cNvSpPr>
                <a:spLocks noChangeArrowheads="1"/>
              </p:cNvSpPr>
              <p:nvPr/>
            </p:nvSpPr>
            <p:spPr bwMode="auto">
              <a:xfrm>
                <a:off x="981" y="3091"/>
                <a:ext cx="90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1" name="Rectangle 89"/>
              <p:cNvSpPr>
                <a:spLocks noChangeArrowheads="1"/>
              </p:cNvSpPr>
              <p:nvPr/>
            </p:nvSpPr>
            <p:spPr bwMode="auto">
              <a:xfrm>
                <a:off x="1771" y="3091"/>
                <a:ext cx="92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2" name="Rectangle 90"/>
              <p:cNvSpPr>
                <a:spLocks noChangeArrowheads="1"/>
              </p:cNvSpPr>
              <p:nvPr/>
            </p:nvSpPr>
            <p:spPr bwMode="auto">
              <a:xfrm>
                <a:off x="981" y="3312"/>
                <a:ext cx="90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3" name="Rectangle 91"/>
              <p:cNvSpPr>
                <a:spLocks noChangeArrowheads="1"/>
              </p:cNvSpPr>
              <p:nvPr/>
            </p:nvSpPr>
            <p:spPr bwMode="auto">
              <a:xfrm>
                <a:off x="1771" y="3312"/>
                <a:ext cx="92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4" name="Rectangle 92"/>
              <p:cNvSpPr>
                <a:spLocks noChangeArrowheads="1"/>
              </p:cNvSpPr>
              <p:nvPr/>
            </p:nvSpPr>
            <p:spPr bwMode="auto">
              <a:xfrm>
                <a:off x="783" y="2868"/>
                <a:ext cx="91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5" name="Rectangle 93"/>
              <p:cNvSpPr>
                <a:spLocks noChangeArrowheads="1"/>
              </p:cNvSpPr>
              <p:nvPr/>
            </p:nvSpPr>
            <p:spPr bwMode="auto">
              <a:xfrm>
                <a:off x="1573" y="2868"/>
                <a:ext cx="89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6" name="Rectangle 94"/>
              <p:cNvSpPr>
                <a:spLocks noChangeArrowheads="1"/>
              </p:cNvSpPr>
              <p:nvPr/>
            </p:nvSpPr>
            <p:spPr bwMode="auto">
              <a:xfrm>
                <a:off x="783" y="3312"/>
                <a:ext cx="91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7" name="Rectangle 95"/>
              <p:cNvSpPr>
                <a:spLocks noChangeArrowheads="1"/>
              </p:cNvSpPr>
              <p:nvPr/>
            </p:nvSpPr>
            <p:spPr bwMode="auto">
              <a:xfrm>
                <a:off x="1573" y="3312"/>
                <a:ext cx="89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8" name="Rectangle 96"/>
              <p:cNvSpPr>
                <a:spLocks noChangeArrowheads="1"/>
              </p:cNvSpPr>
              <p:nvPr/>
            </p:nvSpPr>
            <p:spPr bwMode="auto">
              <a:xfrm>
                <a:off x="783" y="2647"/>
                <a:ext cx="91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19" name="Rectangle 97"/>
              <p:cNvSpPr>
                <a:spLocks noChangeArrowheads="1"/>
              </p:cNvSpPr>
              <p:nvPr/>
            </p:nvSpPr>
            <p:spPr bwMode="auto">
              <a:xfrm>
                <a:off x="1179" y="2647"/>
                <a:ext cx="88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0" name="Rectangle 98"/>
              <p:cNvSpPr>
                <a:spLocks noChangeArrowheads="1"/>
              </p:cNvSpPr>
              <p:nvPr/>
            </p:nvSpPr>
            <p:spPr bwMode="auto">
              <a:xfrm>
                <a:off x="1573" y="2647"/>
                <a:ext cx="89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1" name="Rectangle 99"/>
              <p:cNvSpPr>
                <a:spLocks noChangeArrowheads="1"/>
              </p:cNvSpPr>
              <p:nvPr/>
            </p:nvSpPr>
            <p:spPr bwMode="auto">
              <a:xfrm>
                <a:off x="1966" y="2647"/>
                <a:ext cx="94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2" name="Rectangle 100"/>
              <p:cNvSpPr>
                <a:spLocks noChangeArrowheads="1"/>
              </p:cNvSpPr>
              <p:nvPr/>
            </p:nvSpPr>
            <p:spPr bwMode="auto">
              <a:xfrm>
                <a:off x="1179" y="2868"/>
                <a:ext cx="88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3" name="Rectangle 101"/>
              <p:cNvSpPr>
                <a:spLocks noChangeArrowheads="1"/>
              </p:cNvSpPr>
              <p:nvPr/>
            </p:nvSpPr>
            <p:spPr bwMode="auto">
              <a:xfrm>
                <a:off x="1966" y="2868"/>
                <a:ext cx="94" cy="4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4" name="Rectangle 102"/>
              <p:cNvSpPr>
                <a:spLocks noChangeArrowheads="1"/>
              </p:cNvSpPr>
              <p:nvPr/>
            </p:nvSpPr>
            <p:spPr bwMode="auto">
              <a:xfrm>
                <a:off x="783" y="3091"/>
                <a:ext cx="91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5" name="Rectangle 103"/>
              <p:cNvSpPr>
                <a:spLocks noChangeArrowheads="1"/>
              </p:cNvSpPr>
              <p:nvPr/>
            </p:nvSpPr>
            <p:spPr bwMode="auto">
              <a:xfrm>
                <a:off x="1573" y="3091"/>
                <a:ext cx="89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6" name="Rectangle 104"/>
              <p:cNvSpPr>
                <a:spLocks noChangeArrowheads="1"/>
              </p:cNvSpPr>
              <p:nvPr/>
            </p:nvSpPr>
            <p:spPr bwMode="auto">
              <a:xfrm>
                <a:off x="1179" y="3091"/>
                <a:ext cx="88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7" name="Rectangle 105"/>
              <p:cNvSpPr>
                <a:spLocks noChangeArrowheads="1"/>
              </p:cNvSpPr>
              <p:nvPr/>
            </p:nvSpPr>
            <p:spPr bwMode="auto">
              <a:xfrm>
                <a:off x="1966" y="3091"/>
                <a:ext cx="94" cy="44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8" name="Rectangle 106"/>
              <p:cNvSpPr>
                <a:spLocks noChangeArrowheads="1"/>
              </p:cNvSpPr>
              <p:nvPr/>
            </p:nvSpPr>
            <p:spPr bwMode="auto">
              <a:xfrm>
                <a:off x="1179" y="3312"/>
                <a:ext cx="88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29" name="Rectangle 107"/>
              <p:cNvSpPr>
                <a:spLocks noChangeArrowheads="1"/>
              </p:cNvSpPr>
              <p:nvPr/>
            </p:nvSpPr>
            <p:spPr bwMode="auto">
              <a:xfrm>
                <a:off x="1966" y="3312"/>
                <a:ext cx="94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0" name="Rectangle 108"/>
              <p:cNvSpPr>
                <a:spLocks noChangeArrowheads="1"/>
              </p:cNvSpPr>
              <p:nvPr/>
            </p:nvSpPr>
            <p:spPr bwMode="auto">
              <a:xfrm>
                <a:off x="783" y="2982"/>
                <a:ext cx="91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1" name="Rectangle 109"/>
              <p:cNvSpPr>
                <a:spLocks noChangeArrowheads="1"/>
              </p:cNvSpPr>
              <p:nvPr/>
            </p:nvSpPr>
            <p:spPr bwMode="auto">
              <a:xfrm>
                <a:off x="1573" y="2982"/>
                <a:ext cx="89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2" name="Rectangle 110"/>
              <p:cNvSpPr>
                <a:spLocks noChangeArrowheads="1"/>
              </p:cNvSpPr>
              <p:nvPr/>
            </p:nvSpPr>
            <p:spPr bwMode="auto">
              <a:xfrm>
                <a:off x="783" y="3422"/>
                <a:ext cx="91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3" name="Rectangle 111"/>
              <p:cNvSpPr>
                <a:spLocks noChangeArrowheads="1"/>
              </p:cNvSpPr>
              <p:nvPr/>
            </p:nvSpPr>
            <p:spPr bwMode="auto">
              <a:xfrm>
                <a:off x="1573" y="3422"/>
                <a:ext cx="89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4" name="Rectangle 112"/>
              <p:cNvSpPr>
                <a:spLocks noChangeArrowheads="1"/>
              </p:cNvSpPr>
              <p:nvPr/>
            </p:nvSpPr>
            <p:spPr bwMode="auto">
              <a:xfrm>
                <a:off x="783" y="2757"/>
                <a:ext cx="91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5" name="Rectangle 113"/>
              <p:cNvSpPr>
                <a:spLocks noChangeArrowheads="1"/>
              </p:cNvSpPr>
              <p:nvPr/>
            </p:nvSpPr>
            <p:spPr bwMode="auto">
              <a:xfrm>
                <a:off x="1179" y="2757"/>
                <a:ext cx="88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6" name="Rectangle 114"/>
              <p:cNvSpPr>
                <a:spLocks noChangeArrowheads="1"/>
              </p:cNvSpPr>
              <p:nvPr/>
            </p:nvSpPr>
            <p:spPr bwMode="auto">
              <a:xfrm>
                <a:off x="1573" y="2757"/>
                <a:ext cx="89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7" name="Rectangle 115"/>
              <p:cNvSpPr>
                <a:spLocks noChangeArrowheads="1"/>
              </p:cNvSpPr>
              <p:nvPr/>
            </p:nvSpPr>
            <p:spPr bwMode="auto">
              <a:xfrm>
                <a:off x="1966" y="2757"/>
                <a:ext cx="94" cy="46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8" name="Rectangle 116"/>
              <p:cNvSpPr>
                <a:spLocks noChangeArrowheads="1"/>
              </p:cNvSpPr>
              <p:nvPr/>
            </p:nvSpPr>
            <p:spPr bwMode="auto">
              <a:xfrm>
                <a:off x="1179" y="2982"/>
                <a:ext cx="88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39" name="Rectangle 117"/>
              <p:cNvSpPr>
                <a:spLocks noChangeArrowheads="1"/>
              </p:cNvSpPr>
              <p:nvPr/>
            </p:nvSpPr>
            <p:spPr bwMode="auto">
              <a:xfrm>
                <a:off x="1966" y="2982"/>
                <a:ext cx="94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40" name="Rectangle 118"/>
              <p:cNvSpPr>
                <a:spLocks noChangeArrowheads="1"/>
              </p:cNvSpPr>
              <p:nvPr/>
            </p:nvSpPr>
            <p:spPr bwMode="auto">
              <a:xfrm>
                <a:off x="783" y="3203"/>
                <a:ext cx="91" cy="40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41" name="Rectangle 119"/>
              <p:cNvSpPr>
                <a:spLocks noChangeArrowheads="1"/>
              </p:cNvSpPr>
              <p:nvPr/>
            </p:nvSpPr>
            <p:spPr bwMode="auto">
              <a:xfrm>
                <a:off x="1573" y="3203"/>
                <a:ext cx="89" cy="40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42" name="Rectangle 120"/>
              <p:cNvSpPr>
                <a:spLocks noChangeArrowheads="1"/>
              </p:cNvSpPr>
              <p:nvPr/>
            </p:nvSpPr>
            <p:spPr bwMode="auto">
              <a:xfrm>
                <a:off x="1179" y="3203"/>
                <a:ext cx="88" cy="40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43" name="Rectangle 121"/>
              <p:cNvSpPr>
                <a:spLocks noChangeArrowheads="1"/>
              </p:cNvSpPr>
              <p:nvPr/>
            </p:nvSpPr>
            <p:spPr bwMode="auto">
              <a:xfrm>
                <a:off x="1966" y="3203"/>
                <a:ext cx="94" cy="40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44" name="Rectangle 122"/>
              <p:cNvSpPr>
                <a:spLocks noChangeArrowheads="1"/>
              </p:cNvSpPr>
              <p:nvPr/>
            </p:nvSpPr>
            <p:spPr bwMode="auto">
              <a:xfrm>
                <a:off x="1179" y="3422"/>
                <a:ext cx="88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545" name="Rectangle 123"/>
              <p:cNvSpPr>
                <a:spLocks noChangeArrowheads="1"/>
              </p:cNvSpPr>
              <p:nvPr/>
            </p:nvSpPr>
            <p:spPr bwMode="auto">
              <a:xfrm>
                <a:off x="1966" y="3422"/>
                <a:ext cx="94" cy="42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00367" name="Group 124"/>
            <p:cNvGrpSpPr>
              <a:grpSpLocks/>
            </p:cNvGrpSpPr>
            <p:nvPr/>
          </p:nvGrpSpPr>
          <p:grpSpPr bwMode="auto">
            <a:xfrm>
              <a:off x="3053" y="2583"/>
              <a:ext cx="1577" cy="896"/>
              <a:chOff x="3053" y="2583"/>
              <a:chExt cx="1577" cy="896"/>
            </a:xfrm>
          </p:grpSpPr>
          <p:sp>
            <p:nvSpPr>
              <p:cNvPr id="100372" name="Rectangle 125"/>
              <p:cNvSpPr>
                <a:spLocks noChangeArrowheads="1"/>
              </p:cNvSpPr>
              <p:nvPr/>
            </p:nvSpPr>
            <p:spPr bwMode="auto">
              <a:xfrm>
                <a:off x="3053" y="2594"/>
                <a:ext cx="1574" cy="870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73" name="Line 126"/>
              <p:cNvSpPr>
                <a:spLocks noChangeShapeType="1"/>
              </p:cNvSpPr>
              <p:nvPr/>
            </p:nvSpPr>
            <p:spPr bwMode="auto">
              <a:xfrm>
                <a:off x="3063" y="3032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74" name="Line 127"/>
              <p:cNvSpPr>
                <a:spLocks noChangeShapeType="1"/>
              </p:cNvSpPr>
              <p:nvPr/>
            </p:nvSpPr>
            <p:spPr bwMode="auto">
              <a:xfrm flipV="1">
                <a:off x="3847" y="2583"/>
                <a:ext cx="0" cy="89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75" name="Rectangle 128"/>
              <p:cNvSpPr>
                <a:spLocks noChangeArrowheads="1"/>
              </p:cNvSpPr>
              <p:nvPr/>
            </p:nvSpPr>
            <p:spPr bwMode="auto">
              <a:xfrm>
                <a:off x="3053" y="2982"/>
                <a:ext cx="94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76" name="Rectangle 129"/>
              <p:cNvSpPr>
                <a:spLocks noChangeArrowheads="1"/>
              </p:cNvSpPr>
              <p:nvPr/>
            </p:nvSpPr>
            <p:spPr bwMode="auto">
              <a:xfrm>
                <a:off x="3848" y="2982"/>
                <a:ext cx="89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77" name="Rectangle 130"/>
              <p:cNvSpPr>
                <a:spLocks noChangeArrowheads="1"/>
              </p:cNvSpPr>
              <p:nvPr/>
            </p:nvSpPr>
            <p:spPr bwMode="auto">
              <a:xfrm>
                <a:off x="3053" y="3422"/>
                <a:ext cx="94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78" name="Rectangle 131"/>
              <p:cNvSpPr>
                <a:spLocks noChangeArrowheads="1"/>
              </p:cNvSpPr>
              <p:nvPr/>
            </p:nvSpPr>
            <p:spPr bwMode="auto">
              <a:xfrm>
                <a:off x="3848" y="3422"/>
                <a:ext cx="89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79" name="Line 132"/>
              <p:cNvSpPr>
                <a:spLocks noChangeShapeType="1"/>
              </p:cNvSpPr>
              <p:nvPr/>
            </p:nvSpPr>
            <p:spPr bwMode="auto">
              <a:xfrm>
                <a:off x="3063" y="2811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80" name="Line 133"/>
              <p:cNvSpPr>
                <a:spLocks noChangeShapeType="1"/>
              </p:cNvSpPr>
              <p:nvPr/>
            </p:nvSpPr>
            <p:spPr bwMode="auto">
              <a:xfrm>
                <a:off x="3063" y="3253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81" name="Line 134"/>
              <p:cNvSpPr>
                <a:spLocks noChangeShapeType="1"/>
              </p:cNvSpPr>
              <p:nvPr/>
            </p:nvSpPr>
            <p:spPr bwMode="auto">
              <a:xfrm>
                <a:off x="3449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82" name="Line 135"/>
              <p:cNvSpPr>
                <a:spLocks noChangeShapeType="1"/>
              </p:cNvSpPr>
              <p:nvPr/>
            </p:nvSpPr>
            <p:spPr bwMode="auto">
              <a:xfrm>
                <a:off x="4243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83" name="Rectangle 136"/>
              <p:cNvSpPr>
                <a:spLocks noChangeArrowheads="1"/>
              </p:cNvSpPr>
              <p:nvPr/>
            </p:nvSpPr>
            <p:spPr bwMode="auto">
              <a:xfrm>
                <a:off x="3053" y="2757"/>
                <a:ext cx="94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84" name="Rectangle 137"/>
              <p:cNvSpPr>
                <a:spLocks noChangeArrowheads="1"/>
              </p:cNvSpPr>
              <p:nvPr/>
            </p:nvSpPr>
            <p:spPr bwMode="auto">
              <a:xfrm>
                <a:off x="3449" y="2757"/>
                <a:ext cx="92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85" name="Rectangle 138"/>
              <p:cNvSpPr>
                <a:spLocks noChangeArrowheads="1"/>
              </p:cNvSpPr>
              <p:nvPr/>
            </p:nvSpPr>
            <p:spPr bwMode="auto">
              <a:xfrm>
                <a:off x="3848" y="2757"/>
                <a:ext cx="89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86" name="Rectangle 139"/>
              <p:cNvSpPr>
                <a:spLocks noChangeArrowheads="1"/>
              </p:cNvSpPr>
              <p:nvPr/>
            </p:nvSpPr>
            <p:spPr bwMode="auto">
              <a:xfrm>
                <a:off x="4242" y="2757"/>
                <a:ext cx="89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87" name="Rectangle 140"/>
              <p:cNvSpPr>
                <a:spLocks noChangeArrowheads="1"/>
              </p:cNvSpPr>
              <p:nvPr/>
            </p:nvSpPr>
            <p:spPr bwMode="auto">
              <a:xfrm>
                <a:off x="3449" y="2982"/>
                <a:ext cx="92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88" name="Rectangle 141"/>
              <p:cNvSpPr>
                <a:spLocks noChangeArrowheads="1"/>
              </p:cNvSpPr>
              <p:nvPr/>
            </p:nvSpPr>
            <p:spPr bwMode="auto">
              <a:xfrm>
                <a:off x="4242" y="2982"/>
                <a:ext cx="89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89" name="Rectangle 142"/>
              <p:cNvSpPr>
                <a:spLocks noChangeArrowheads="1"/>
              </p:cNvSpPr>
              <p:nvPr/>
            </p:nvSpPr>
            <p:spPr bwMode="auto">
              <a:xfrm>
                <a:off x="3053" y="3203"/>
                <a:ext cx="94" cy="40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90" name="Rectangle 143"/>
              <p:cNvSpPr>
                <a:spLocks noChangeArrowheads="1"/>
              </p:cNvSpPr>
              <p:nvPr/>
            </p:nvSpPr>
            <p:spPr bwMode="auto">
              <a:xfrm>
                <a:off x="3848" y="3203"/>
                <a:ext cx="89" cy="40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91" name="Rectangle 144"/>
              <p:cNvSpPr>
                <a:spLocks noChangeArrowheads="1"/>
              </p:cNvSpPr>
              <p:nvPr/>
            </p:nvSpPr>
            <p:spPr bwMode="auto">
              <a:xfrm>
                <a:off x="3449" y="3203"/>
                <a:ext cx="92" cy="40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92" name="Rectangle 145"/>
              <p:cNvSpPr>
                <a:spLocks noChangeArrowheads="1"/>
              </p:cNvSpPr>
              <p:nvPr/>
            </p:nvSpPr>
            <p:spPr bwMode="auto">
              <a:xfrm>
                <a:off x="4242" y="3203"/>
                <a:ext cx="89" cy="40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93" name="Rectangle 146"/>
              <p:cNvSpPr>
                <a:spLocks noChangeArrowheads="1"/>
              </p:cNvSpPr>
              <p:nvPr/>
            </p:nvSpPr>
            <p:spPr bwMode="auto">
              <a:xfrm>
                <a:off x="3449" y="3422"/>
                <a:ext cx="92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94" name="Rectangle 147"/>
              <p:cNvSpPr>
                <a:spLocks noChangeArrowheads="1"/>
              </p:cNvSpPr>
              <p:nvPr/>
            </p:nvSpPr>
            <p:spPr bwMode="auto">
              <a:xfrm>
                <a:off x="4242" y="3422"/>
                <a:ext cx="89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395" name="Line 148"/>
              <p:cNvSpPr>
                <a:spLocks noChangeShapeType="1"/>
              </p:cNvSpPr>
              <p:nvPr/>
            </p:nvSpPr>
            <p:spPr bwMode="auto">
              <a:xfrm>
                <a:off x="3063" y="2700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96" name="Line 149"/>
              <p:cNvSpPr>
                <a:spLocks noChangeShapeType="1"/>
              </p:cNvSpPr>
              <p:nvPr/>
            </p:nvSpPr>
            <p:spPr bwMode="auto">
              <a:xfrm>
                <a:off x="3063" y="2921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97" name="Line 150"/>
              <p:cNvSpPr>
                <a:spLocks noChangeShapeType="1"/>
              </p:cNvSpPr>
              <p:nvPr/>
            </p:nvSpPr>
            <p:spPr bwMode="auto">
              <a:xfrm>
                <a:off x="3063" y="3143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98" name="Line 151"/>
              <p:cNvSpPr>
                <a:spLocks noChangeShapeType="1"/>
              </p:cNvSpPr>
              <p:nvPr/>
            </p:nvSpPr>
            <p:spPr bwMode="auto">
              <a:xfrm>
                <a:off x="3063" y="3364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399" name="Line 152"/>
              <p:cNvSpPr>
                <a:spLocks noChangeShapeType="1"/>
              </p:cNvSpPr>
              <p:nvPr/>
            </p:nvSpPr>
            <p:spPr bwMode="auto">
              <a:xfrm>
                <a:off x="3251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00" name="Line 153"/>
              <p:cNvSpPr>
                <a:spLocks noChangeShapeType="1"/>
              </p:cNvSpPr>
              <p:nvPr/>
            </p:nvSpPr>
            <p:spPr bwMode="auto">
              <a:xfrm>
                <a:off x="3651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01" name="Line 154"/>
              <p:cNvSpPr>
                <a:spLocks noChangeShapeType="1"/>
              </p:cNvSpPr>
              <p:nvPr/>
            </p:nvSpPr>
            <p:spPr bwMode="auto">
              <a:xfrm>
                <a:off x="4440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02" name="Line 155"/>
              <p:cNvSpPr>
                <a:spLocks noChangeShapeType="1"/>
              </p:cNvSpPr>
              <p:nvPr/>
            </p:nvSpPr>
            <p:spPr bwMode="auto">
              <a:xfrm>
                <a:off x="4045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03" name="Rectangle 156"/>
              <p:cNvSpPr>
                <a:spLocks noChangeArrowheads="1"/>
              </p:cNvSpPr>
              <p:nvPr/>
            </p:nvSpPr>
            <p:spPr bwMode="auto">
              <a:xfrm>
                <a:off x="3053" y="2868"/>
                <a:ext cx="94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04" name="Rectangle 157"/>
              <p:cNvSpPr>
                <a:spLocks noChangeArrowheads="1"/>
              </p:cNvSpPr>
              <p:nvPr/>
            </p:nvSpPr>
            <p:spPr bwMode="auto">
              <a:xfrm>
                <a:off x="3848" y="2868"/>
                <a:ext cx="89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05" name="Rectangle 158"/>
              <p:cNvSpPr>
                <a:spLocks noChangeArrowheads="1"/>
              </p:cNvSpPr>
              <p:nvPr/>
            </p:nvSpPr>
            <p:spPr bwMode="auto">
              <a:xfrm>
                <a:off x="3053" y="3312"/>
                <a:ext cx="94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06" name="Rectangle 159"/>
              <p:cNvSpPr>
                <a:spLocks noChangeArrowheads="1"/>
              </p:cNvSpPr>
              <p:nvPr/>
            </p:nvSpPr>
            <p:spPr bwMode="auto">
              <a:xfrm>
                <a:off x="3848" y="3312"/>
                <a:ext cx="89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07" name="Rectangle 160"/>
              <p:cNvSpPr>
                <a:spLocks noChangeArrowheads="1"/>
              </p:cNvSpPr>
              <p:nvPr/>
            </p:nvSpPr>
            <p:spPr bwMode="auto">
              <a:xfrm>
                <a:off x="3053" y="2647"/>
                <a:ext cx="94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08" name="Rectangle 161"/>
              <p:cNvSpPr>
                <a:spLocks noChangeArrowheads="1"/>
              </p:cNvSpPr>
              <p:nvPr/>
            </p:nvSpPr>
            <p:spPr bwMode="auto">
              <a:xfrm>
                <a:off x="3449" y="2647"/>
                <a:ext cx="92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09" name="Rectangle 162"/>
              <p:cNvSpPr>
                <a:spLocks noChangeArrowheads="1"/>
              </p:cNvSpPr>
              <p:nvPr/>
            </p:nvSpPr>
            <p:spPr bwMode="auto">
              <a:xfrm>
                <a:off x="3848" y="2647"/>
                <a:ext cx="89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0" name="Rectangle 163"/>
              <p:cNvSpPr>
                <a:spLocks noChangeArrowheads="1"/>
              </p:cNvSpPr>
              <p:nvPr/>
            </p:nvSpPr>
            <p:spPr bwMode="auto">
              <a:xfrm>
                <a:off x="4242" y="2647"/>
                <a:ext cx="89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1" name="Rectangle 164"/>
              <p:cNvSpPr>
                <a:spLocks noChangeArrowheads="1"/>
              </p:cNvSpPr>
              <p:nvPr/>
            </p:nvSpPr>
            <p:spPr bwMode="auto">
              <a:xfrm>
                <a:off x="3449" y="2868"/>
                <a:ext cx="92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2" name="Rectangle 165"/>
              <p:cNvSpPr>
                <a:spLocks noChangeArrowheads="1"/>
              </p:cNvSpPr>
              <p:nvPr/>
            </p:nvSpPr>
            <p:spPr bwMode="auto">
              <a:xfrm>
                <a:off x="4242" y="2868"/>
                <a:ext cx="89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3" name="Rectangle 166"/>
              <p:cNvSpPr>
                <a:spLocks noChangeArrowheads="1"/>
              </p:cNvSpPr>
              <p:nvPr/>
            </p:nvSpPr>
            <p:spPr bwMode="auto">
              <a:xfrm>
                <a:off x="3053" y="3091"/>
                <a:ext cx="94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4" name="Rectangle 167"/>
              <p:cNvSpPr>
                <a:spLocks noChangeArrowheads="1"/>
              </p:cNvSpPr>
              <p:nvPr/>
            </p:nvSpPr>
            <p:spPr bwMode="auto">
              <a:xfrm>
                <a:off x="3848" y="3091"/>
                <a:ext cx="89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5" name="Rectangle 168"/>
              <p:cNvSpPr>
                <a:spLocks noChangeArrowheads="1"/>
              </p:cNvSpPr>
              <p:nvPr/>
            </p:nvSpPr>
            <p:spPr bwMode="auto">
              <a:xfrm>
                <a:off x="3449" y="3091"/>
                <a:ext cx="92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6" name="Rectangle 169"/>
              <p:cNvSpPr>
                <a:spLocks noChangeArrowheads="1"/>
              </p:cNvSpPr>
              <p:nvPr/>
            </p:nvSpPr>
            <p:spPr bwMode="auto">
              <a:xfrm>
                <a:off x="4242" y="3091"/>
                <a:ext cx="89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7" name="Rectangle 170"/>
              <p:cNvSpPr>
                <a:spLocks noChangeArrowheads="1"/>
              </p:cNvSpPr>
              <p:nvPr/>
            </p:nvSpPr>
            <p:spPr bwMode="auto">
              <a:xfrm>
                <a:off x="3449" y="3312"/>
                <a:ext cx="92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8" name="Rectangle 171"/>
              <p:cNvSpPr>
                <a:spLocks noChangeArrowheads="1"/>
              </p:cNvSpPr>
              <p:nvPr/>
            </p:nvSpPr>
            <p:spPr bwMode="auto">
              <a:xfrm>
                <a:off x="4242" y="3312"/>
                <a:ext cx="89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19" name="Rectangle 172"/>
              <p:cNvSpPr>
                <a:spLocks noChangeArrowheads="1"/>
              </p:cNvSpPr>
              <p:nvPr/>
            </p:nvSpPr>
            <p:spPr bwMode="auto">
              <a:xfrm>
                <a:off x="3251" y="2868"/>
                <a:ext cx="94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0" name="Rectangle 173"/>
              <p:cNvSpPr>
                <a:spLocks noChangeArrowheads="1"/>
              </p:cNvSpPr>
              <p:nvPr/>
            </p:nvSpPr>
            <p:spPr bwMode="auto">
              <a:xfrm>
                <a:off x="4045" y="2868"/>
                <a:ext cx="88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1" name="Rectangle 174"/>
              <p:cNvSpPr>
                <a:spLocks noChangeArrowheads="1"/>
              </p:cNvSpPr>
              <p:nvPr/>
            </p:nvSpPr>
            <p:spPr bwMode="auto">
              <a:xfrm>
                <a:off x="3251" y="3312"/>
                <a:ext cx="94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2" name="Rectangle 175"/>
              <p:cNvSpPr>
                <a:spLocks noChangeArrowheads="1"/>
              </p:cNvSpPr>
              <p:nvPr/>
            </p:nvSpPr>
            <p:spPr bwMode="auto">
              <a:xfrm>
                <a:off x="4045" y="3312"/>
                <a:ext cx="88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3" name="Rectangle 176"/>
              <p:cNvSpPr>
                <a:spLocks noChangeArrowheads="1"/>
              </p:cNvSpPr>
              <p:nvPr/>
            </p:nvSpPr>
            <p:spPr bwMode="auto">
              <a:xfrm>
                <a:off x="3251" y="2647"/>
                <a:ext cx="94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4" name="Rectangle 177"/>
              <p:cNvSpPr>
                <a:spLocks noChangeArrowheads="1"/>
              </p:cNvSpPr>
              <p:nvPr/>
            </p:nvSpPr>
            <p:spPr bwMode="auto">
              <a:xfrm>
                <a:off x="3651" y="2647"/>
                <a:ext cx="88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5" name="Rectangle 178"/>
              <p:cNvSpPr>
                <a:spLocks noChangeArrowheads="1"/>
              </p:cNvSpPr>
              <p:nvPr/>
            </p:nvSpPr>
            <p:spPr bwMode="auto">
              <a:xfrm>
                <a:off x="4045" y="2647"/>
                <a:ext cx="88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6" name="Rectangle 179"/>
              <p:cNvSpPr>
                <a:spLocks noChangeArrowheads="1"/>
              </p:cNvSpPr>
              <p:nvPr/>
            </p:nvSpPr>
            <p:spPr bwMode="auto">
              <a:xfrm>
                <a:off x="4440" y="2647"/>
                <a:ext cx="88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7" name="Rectangle 180"/>
              <p:cNvSpPr>
                <a:spLocks noChangeArrowheads="1"/>
              </p:cNvSpPr>
              <p:nvPr/>
            </p:nvSpPr>
            <p:spPr bwMode="auto">
              <a:xfrm>
                <a:off x="3651" y="2868"/>
                <a:ext cx="88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8" name="Rectangle 181"/>
              <p:cNvSpPr>
                <a:spLocks noChangeArrowheads="1"/>
              </p:cNvSpPr>
              <p:nvPr/>
            </p:nvSpPr>
            <p:spPr bwMode="auto">
              <a:xfrm>
                <a:off x="4440" y="2868"/>
                <a:ext cx="88" cy="45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29" name="Rectangle 182"/>
              <p:cNvSpPr>
                <a:spLocks noChangeArrowheads="1"/>
              </p:cNvSpPr>
              <p:nvPr/>
            </p:nvSpPr>
            <p:spPr bwMode="auto">
              <a:xfrm>
                <a:off x="3251" y="3091"/>
                <a:ext cx="94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0" name="Rectangle 183"/>
              <p:cNvSpPr>
                <a:spLocks noChangeArrowheads="1"/>
              </p:cNvSpPr>
              <p:nvPr/>
            </p:nvSpPr>
            <p:spPr bwMode="auto">
              <a:xfrm>
                <a:off x="4045" y="3091"/>
                <a:ext cx="88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1" name="Rectangle 184"/>
              <p:cNvSpPr>
                <a:spLocks noChangeArrowheads="1"/>
              </p:cNvSpPr>
              <p:nvPr/>
            </p:nvSpPr>
            <p:spPr bwMode="auto">
              <a:xfrm>
                <a:off x="3651" y="3091"/>
                <a:ext cx="88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2" name="Rectangle 185"/>
              <p:cNvSpPr>
                <a:spLocks noChangeArrowheads="1"/>
              </p:cNvSpPr>
              <p:nvPr/>
            </p:nvSpPr>
            <p:spPr bwMode="auto">
              <a:xfrm>
                <a:off x="4440" y="3091"/>
                <a:ext cx="88" cy="44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3" name="Rectangle 186"/>
              <p:cNvSpPr>
                <a:spLocks noChangeArrowheads="1"/>
              </p:cNvSpPr>
              <p:nvPr/>
            </p:nvSpPr>
            <p:spPr bwMode="auto">
              <a:xfrm>
                <a:off x="3651" y="3312"/>
                <a:ext cx="88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4" name="Rectangle 187"/>
              <p:cNvSpPr>
                <a:spLocks noChangeArrowheads="1"/>
              </p:cNvSpPr>
              <p:nvPr/>
            </p:nvSpPr>
            <p:spPr bwMode="auto">
              <a:xfrm>
                <a:off x="4440" y="3312"/>
                <a:ext cx="88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5" name="Rectangle 188"/>
              <p:cNvSpPr>
                <a:spLocks noChangeArrowheads="1"/>
              </p:cNvSpPr>
              <p:nvPr/>
            </p:nvSpPr>
            <p:spPr bwMode="auto">
              <a:xfrm>
                <a:off x="3251" y="2982"/>
                <a:ext cx="94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6" name="Rectangle 189"/>
              <p:cNvSpPr>
                <a:spLocks noChangeArrowheads="1"/>
              </p:cNvSpPr>
              <p:nvPr/>
            </p:nvSpPr>
            <p:spPr bwMode="auto">
              <a:xfrm>
                <a:off x="4045" y="2982"/>
                <a:ext cx="88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7" name="Rectangle 190"/>
              <p:cNvSpPr>
                <a:spLocks noChangeArrowheads="1"/>
              </p:cNvSpPr>
              <p:nvPr/>
            </p:nvSpPr>
            <p:spPr bwMode="auto">
              <a:xfrm>
                <a:off x="3251" y="3422"/>
                <a:ext cx="94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8" name="Rectangle 191"/>
              <p:cNvSpPr>
                <a:spLocks noChangeArrowheads="1"/>
              </p:cNvSpPr>
              <p:nvPr/>
            </p:nvSpPr>
            <p:spPr bwMode="auto">
              <a:xfrm>
                <a:off x="4045" y="3422"/>
                <a:ext cx="88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39" name="Rectangle 192"/>
              <p:cNvSpPr>
                <a:spLocks noChangeArrowheads="1"/>
              </p:cNvSpPr>
              <p:nvPr/>
            </p:nvSpPr>
            <p:spPr bwMode="auto">
              <a:xfrm>
                <a:off x="3251" y="2757"/>
                <a:ext cx="94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0" name="Rectangle 193"/>
              <p:cNvSpPr>
                <a:spLocks noChangeArrowheads="1"/>
              </p:cNvSpPr>
              <p:nvPr/>
            </p:nvSpPr>
            <p:spPr bwMode="auto">
              <a:xfrm>
                <a:off x="3651" y="2757"/>
                <a:ext cx="88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1" name="Rectangle 194"/>
              <p:cNvSpPr>
                <a:spLocks noChangeArrowheads="1"/>
              </p:cNvSpPr>
              <p:nvPr/>
            </p:nvSpPr>
            <p:spPr bwMode="auto">
              <a:xfrm>
                <a:off x="4045" y="2757"/>
                <a:ext cx="88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2" name="Rectangle 195"/>
              <p:cNvSpPr>
                <a:spLocks noChangeArrowheads="1"/>
              </p:cNvSpPr>
              <p:nvPr/>
            </p:nvSpPr>
            <p:spPr bwMode="auto">
              <a:xfrm>
                <a:off x="4440" y="2757"/>
                <a:ext cx="88" cy="46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3" name="Rectangle 196"/>
              <p:cNvSpPr>
                <a:spLocks noChangeArrowheads="1"/>
              </p:cNvSpPr>
              <p:nvPr/>
            </p:nvSpPr>
            <p:spPr bwMode="auto">
              <a:xfrm>
                <a:off x="3651" y="2982"/>
                <a:ext cx="88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4" name="Rectangle 197"/>
              <p:cNvSpPr>
                <a:spLocks noChangeArrowheads="1"/>
              </p:cNvSpPr>
              <p:nvPr/>
            </p:nvSpPr>
            <p:spPr bwMode="auto">
              <a:xfrm>
                <a:off x="4440" y="2982"/>
                <a:ext cx="88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5" name="Rectangle 198"/>
              <p:cNvSpPr>
                <a:spLocks noChangeArrowheads="1"/>
              </p:cNvSpPr>
              <p:nvPr/>
            </p:nvSpPr>
            <p:spPr bwMode="auto">
              <a:xfrm>
                <a:off x="3251" y="3203"/>
                <a:ext cx="94" cy="40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6" name="Rectangle 199"/>
              <p:cNvSpPr>
                <a:spLocks noChangeArrowheads="1"/>
              </p:cNvSpPr>
              <p:nvPr/>
            </p:nvSpPr>
            <p:spPr bwMode="auto">
              <a:xfrm>
                <a:off x="4045" y="3203"/>
                <a:ext cx="88" cy="40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7" name="Rectangle 200"/>
              <p:cNvSpPr>
                <a:spLocks noChangeArrowheads="1"/>
              </p:cNvSpPr>
              <p:nvPr/>
            </p:nvSpPr>
            <p:spPr bwMode="auto">
              <a:xfrm>
                <a:off x="3651" y="3203"/>
                <a:ext cx="88" cy="40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8" name="Rectangle 201"/>
              <p:cNvSpPr>
                <a:spLocks noChangeArrowheads="1"/>
              </p:cNvSpPr>
              <p:nvPr/>
            </p:nvSpPr>
            <p:spPr bwMode="auto">
              <a:xfrm>
                <a:off x="4440" y="3203"/>
                <a:ext cx="88" cy="40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49" name="Rectangle 202"/>
              <p:cNvSpPr>
                <a:spLocks noChangeArrowheads="1"/>
              </p:cNvSpPr>
              <p:nvPr/>
            </p:nvSpPr>
            <p:spPr bwMode="auto">
              <a:xfrm>
                <a:off x="3651" y="3422"/>
                <a:ext cx="88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50" name="Rectangle 203"/>
              <p:cNvSpPr>
                <a:spLocks noChangeArrowheads="1"/>
              </p:cNvSpPr>
              <p:nvPr/>
            </p:nvSpPr>
            <p:spPr bwMode="auto">
              <a:xfrm>
                <a:off x="4440" y="3422"/>
                <a:ext cx="88" cy="42"/>
              </a:xfrm>
              <a:prstGeom prst="rect">
                <a:avLst/>
              </a:prstGeom>
              <a:solidFill>
                <a:srgbClr val="000000"/>
              </a:solidFill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/>
                <a:endParaRPr lang="en-US" altLang="en-US" sz="1200" b="1" i="0">
                  <a:solidFill>
                    <a:srgbClr val="C0C0C0"/>
                  </a:solidFill>
                  <a:latin typeface="Arial" pitchFamily="34" charset="0"/>
                </a:endParaRPr>
              </a:p>
            </p:txBody>
          </p:sp>
          <p:sp>
            <p:nvSpPr>
              <p:cNvPr id="100451" name="Line 204"/>
              <p:cNvSpPr>
                <a:spLocks noChangeShapeType="1"/>
              </p:cNvSpPr>
              <p:nvPr/>
            </p:nvSpPr>
            <p:spPr bwMode="auto">
              <a:xfrm>
                <a:off x="3063" y="2644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52" name="Line 205"/>
              <p:cNvSpPr>
                <a:spLocks noChangeShapeType="1"/>
              </p:cNvSpPr>
              <p:nvPr/>
            </p:nvSpPr>
            <p:spPr bwMode="auto">
              <a:xfrm>
                <a:off x="3063" y="2756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53" name="Line 206"/>
              <p:cNvSpPr>
                <a:spLocks noChangeShapeType="1"/>
              </p:cNvSpPr>
              <p:nvPr/>
            </p:nvSpPr>
            <p:spPr bwMode="auto">
              <a:xfrm>
                <a:off x="3063" y="2865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54" name="Line 207"/>
              <p:cNvSpPr>
                <a:spLocks noChangeShapeType="1"/>
              </p:cNvSpPr>
              <p:nvPr/>
            </p:nvSpPr>
            <p:spPr bwMode="auto">
              <a:xfrm>
                <a:off x="3063" y="2978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55" name="Line 208"/>
              <p:cNvSpPr>
                <a:spLocks noChangeShapeType="1"/>
              </p:cNvSpPr>
              <p:nvPr/>
            </p:nvSpPr>
            <p:spPr bwMode="auto">
              <a:xfrm>
                <a:off x="3063" y="3088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56" name="Line 209"/>
              <p:cNvSpPr>
                <a:spLocks noChangeShapeType="1"/>
              </p:cNvSpPr>
              <p:nvPr/>
            </p:nvSpPr>
            <p:spPr bwMode="auto">
              <a:xfrm>
                <a:off x="3063" y="3199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57" name="Line 210"/>
              <p:cNvSpPr>
                <a:spLocks noChangeShapeType="1"/>
              </p:cNvSpPr>
              <p:nvPr/>
            </p:nvSpPr>
            <p:spPr bwMode="auto">
              <a:xfrm>
                <a:off x="3063" y="3309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58" name="Line 211"/>
              <p:cNvSpPr>
                <a:spLocks noChangeShapeType="1"/>
              </p:cNvSpPr>
              <p:nvPr/>
            </p:nvSpPr>
            <p:spPr bwMode="auto">
              <a:xfrm>
                <a:off x="3063" y="3418"/>
                <a:ext cx="1567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59" name="Line 212"/>
              <p:cNvSpPr>
                <a:spLocks noChangeShapeType="1"/>
              </p:cNvSpPr>
              <p:nvPr/>
            </p:nvSpPr>
            <p:spPr bwMode="auto">
              <a:xfrm>
                <a:off x="3155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60" name="Line 213"/>
              <p:cNvSpPr>
                <a:spLocks noChangeShapeType="1"/>
              </p:cNvSpPr>
              <p:nvPr/>
            </p:nvSpPr>
            <p:spPr bwMode="auto">
              <a:xfrm>
                <a:off x="3353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61" name="Line 214"/>
              <p:cNvSpPr>
                <a:spLocks noChangeShapeType="1"/>
              </p:cNvSpPr>
              <p:nvPr/>
            </p:nvSpPr>
            <p:spPr bwMode="auto">
              <a:xfrm>
                <a:off x="3549" y="2600"/>
                <a:ext cx="0" cy="864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62" name="Line 215"/>
              <p:cNvSpPr>
                <a:spLocks noChangeShapeType="1"/>
              </p:cNvSpPr>
              <p:nvPr/>
            </p:nvSpPr>
            <p:spPr bwMode="auto">
              <a:xfrm flipV="1">
                <a:off x="3747" y="2583"/>
                <a:ext cx="0" cy="89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63" name="Line 216"/>
              <p:cNvSpPr>
                <a:spLocks noChangeShapeType="1"/>
              </p:cNvSpPr>
              <p:nvPr/>
            </p:nvSpPr>
            <p:spPr bwMode="auto">
              <a:xfrm flipV="1">
                <a:off x="3945" y="2583"/>
                <a:ext cx="0" cy="89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64" name="Line 217"/>
              <p:cNvSpPr>
                <a:spLocks noChangeShapeType="1"/>
              </p:cNvSpPr>
              <p:nvPr/>
            </p:nvSpPr>
            <p:spPr bwMode="auto">
              <a:xfrm flipV="1">
                <a:off x="4141" y="2583"/>
                <a:ext cx="0" cy="89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65" name="Line 218"/>
              <p:cNvSpPr>
                <a:spLocks noChangeShapeType="1"/>
              </p:cNvSpPr>
              <p:nvPr/>
            </p:nvSpPr>
            <p:spPr bwMode="auto">
              <a:xfrm flipV="1">
                <a:off x="4339" y="2583"/>
                <a:ext cx="0" cy="89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466" name="Line 219"/>
              <p:cNvSpPr>
                <a:spLocks noChangeShapeType="1"/>
              </p:cNvSpPr>
              <p:nvPr/>
            </p:nvSpPr>
            <p:spPr bwMode="auto">
              <a:xfrm flipV="1">
                <a:off x="4536" y="2583"/>
                <a:ext cx="0" cy="896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0368" name="Rectangle 220"/>
            <p:cNvSpPr>
              <a:spLocks noChangeArrowheads="1"/>
            </p:cNvSpPr>
            <p:nvPr/>
          </p:nvSpPr>
          <p:spPr bwMode="auto">
            <a:xfrm>
              <a:off x="3950" y="4160"/>
              <a:ext cx="122" cy="67"/>
            </a:xfrm>
            <a:prstGeom prst="rect">
              <a:avLst/>
            </a:prstGeom>
            <a:solidFill>
              <a:srgbClr val="000000"/>
            </a:solidFill>
            <a:ln w="12700">
              <a:solidFill>
                <a:srgbClr val="DADADA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100369" name="Rectangle 221"/>
            <p:cNvSpPr>
              <a:spLocks noChangeArrowheads="1"/>
            </p:cNvSpPr>
            <p:nvPr/>
          </p:nvSpPr>
          <p:spPr bwMode="auto">
            <a:xfrm>
              <a:off x="1569" y="4151"/>
              <a:ext cx="129" cy="6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1200" b="1" i="0">
                <a:solidFill>
                  <a:srgbClr val="C0C0C0"/>
                </a:solidFill>
                <a:latin typeface="Arial" pitchFamily="34" charset="0"/>
              </a:endParaRPr>
            </a:p>
          </p:txBody>
        </p:sp>
        <p:sp>
          <p:nvSpPr>
            <p:cNvPr id="100370" name="Rectangle 222"/>
            <p:cNvSpPr>
              <a:spLocks noChangeArrowheads="1"/>
            </p:cNvSpPr>
            <p:nvPr/>
          </p:nvSpPr>
          <p:spPr bwMode="auto">
            <a:xfrm>
              <a:off x="1776" y="4000"/>
              <a:ext cx="1925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38112" tIns="69850" rIns="138112" bIns="69850">
              <a:spAutoFit/>
            </a:bodyPr>
            <a:lstStyle>
              <a:lvl1pPr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 i="0">
                  <a:solidFill>
                    <a:srgbClr val="000000"/>
                  </a:solidFill>
                </a:rPr>
                <a:t> pixels sendo visitados</a:t>
              </a:r>
            </a:p>
          </p:txBody>
        </p:sp>
        <p:sp>
          <p:nvSpPr>
            <p:cNvPr id="100371" name="Rectangle 223"/>
            <p:cNvSpPr>
              <a:spLocks noChangeArrowheads="1"/>
            </p:cNvSpPr>
            <p:nvPr/>
          </p:nvSpPr>
          <p:spPr bwMode="auto">
            <a:xfrm>
              <a:off x="4162" y="4002"/>
              <a:ext cx="1612" cy="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38112" tIns="69850" rIns="138112" bIns="69850">
              <a:spAutoFit/>
            </a:bodyPr>
            <a:lstStyle>
              <a:lvl1pPr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13716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13716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2400" i="0">
                  <a:solidFill>
                    <a:srgbClr val="000000"/>
                  </a:solidFill>
                </a:rPr>
                <a:t> pixels já visitados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6238027"/>
      </p:ext>
    </p:extLst>
  </p:cSld>
  <p:clrMapOvr>
    <a:masterClrMapping/>
  </p:clrMapOvr>
  <p:transition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1963" y="381000"/>
            <a:ext cx="7597775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Refinamento Progressivo: Exemplo</a:t>
            </a:r>
          </a:p>
        </p:txBody>
      </p:sp>
      <p:grpSp>
        <p:nvGrpSpPr>
          <p:cNvPr id="101379" name="Group 3"/>
          <p:cNvGrpSpPr>
            <a:grpSpLocks/>
          </p:cNvGrpSpPr>
          <p:nvPr/>
        </p:nvGrpSpPr>
        <p:grpSpPr bwMode="auto">
          <a:xfrm>
            <a:off x="1412875" y="1912938"/>
            <a:ext cx="6223000" cy="4110037"/>
            <a:chOff x="690" y="995"/>
            <a:chExt cx="4410" cy="2589"/>
          </a:xfrm>
        </p:grpSpPr>
        <p:pic>
          <p:nvPicPr>
            <p:cNvPr id="101380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" y="995"/>
              <a:ext cx="1053" cy="10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381" name="Picture 5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0" y="995"/>
              <a:ext cx="1061" cy="10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382" name="Picture 6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7" y="995"/>
              <a:ext cx="1062" cy="10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383" name="Picture 7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9" y="995"/>
              <a:ext cx="1061" cy="10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384" name="Picture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" y="2372"/>
              <a:ext cx="1058" cy="10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385" name="Picture 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0" y="2380"/>
              <a:ext cx="1057" cy="1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386" name="Picture 10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7" y="2372"/>
              <a:ext cx="1065" cy="10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387" name="Picture 1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9" y="2376"/>
              <a:ext cx="1061" cy="10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1388" name="Rectangle 12"/>
            <p:cNvSpPr>
              <a:spLocks noChangeArrowheads="1"/>
            </p:cNvSpPr>
            <p:nvPr/>
          </p:nvSpPr>
          <p:spPr bwMode="auto">
            <a:xfrm>
              <a:off x="4293" y="3401"/>
              <a:ext cx="513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200" i="0">
                  <a:solidFill>
                    <a:srgbClr val="000000"/>
                  </a:solidFill>
                </a:rPr>
                <a:t>256</a:t>
              </a:r>
              <a:r>
                <a:rPr lang="en-US" altLang="en-US" sz="1200" i="0">
                  <a:solidFill>
                    <a:srgbClr val="000000"/>
                  </a:solidFill>
                  <a:latin typeface="Arial" pitchFamily="34" charset="0"/>
                </a:rPr>
                <a:t>x</a:t>
              </a:r>
              <a:r>
                <a:rPr lang="en-US" altLang="en-US" sz="1200" i="0">
                  <a:solidFill>
                    <a:srgbClr val="000000"/>
                  </a:solidFill>
                </a:rPr>
                <a:t>256</a:t>
              </a:r>
            </a:p>
          </p:txBody>
        </p:sp>
        <p:sp>
          <p:nvSpPr>
            <p:cNvPr id="101389" name="Rectangle 13"/>
            <p:cNvSpPr>
              <a:spLocks noChangeArrowheads="1"/>
            </p:cNvSpPr>
            <p:nvPr/>
          </p:nvSpPr>
          <p:spPr bwMode="auto">
            <a:xfrm>
              <a:off x="3206" y="3409"/>
              <a:ext cx="513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200" i="0">
                  <a:solidFill>
                    <a:srgbClr val="000000"/>
                  </a:solidFill>
                </a:rPr>
                <a:t>128</a:t>
              </a:r>
              <a:r>
                <a:rPr lang="en-US" altLang="en-US" sz="1200" i="0">
                  <a:solidFill>
                    <a:srgbClr val="000000"/>
                  </a:solidFill>
                  <a:latin typeface="Arial" pitchFamily="34" charset="0"/>
                </a:rPr>
                <a:t>x</a:t>
              </a:r>
              <a:r>
                <a:rPr lang="en-US" altLang="en-US" sz="1200" i="0">
                  <a:solidFill>
                    <a:srgbClr val="000000"/>
                  </a:solidFill>
                </a:rPr>
                <a:t>128</a:t>
              </a:r>
            </a:p>
          </p:txBody>
        </p:sp>
        <p:sp>
          <p:nvSpPr>
            <p:cNvPr id="101390" name="Rectangle 14"/>
            <p:cNvSpPr>
              <a:spLocks noChangeArrowheads="1"/>
            </p:cNvSpPr>
            <p:nvPr/>
          </p:nvSpPr>
          <p:spPr bwMode="auto">
            <a:xfrm>
              <a:off x="2141" y="3409"/>
              <a:ext cx="404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200" i="0">
                  <a:solidFill>
                    <a:srgbClr val="000000"/>
                  </a:solidFill>
                </a:rPr>
                <a:t>64</a:t>
              </a:r>
              <a:r>
                <a:rPr lang="en-US" altLang="en-US" sz="1200" i="0">
                  <a:solidFill>
                    <a:srgbClr val="000000"/>
                  </a:solidFill>
                  <a:latin typeface="Arial" pitchFamily="34" charset="0"/>
                </a:rPr>
                <a:t>x</a:t>
              </a:r>
              <a:r>
                <a:rPr lang="en-US" altLang="en-US" sz="1200" i="0">
                  <a:solidFill>
                    <a:srgbClr val="000000"/>
                  </a:solidFill>
                </a:rPr>
                <a:t>64</a:t>
              </a:r>
            </a:p>
          </p:txBody>
        </p:sp>
        <p:sp>
          <p:nvSpPr>
            <p:cNvPr id="101391" name="Rectangle 15"/>
            <p:cNvSpPr>
              <a:spLocks noChangeArrowheads="1"/>
            </p:cNvSpPr>
            <p:nvPr/>
          </p:nvSpPr>
          <p:spPr bwMode="auto">
            <a:xfrm>
              <a:off x="1013" y="3409"/>
              <a:ext cx="404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200" i="0">
                  <a:solidFill>
                    <a:srgbClr val="000000"/>
                  </a:solidFill>
                </a:rPr>
                <a:t>32</a:t>
              </a:r>
              <a:r>
                <a:rPr lang="en-US" altLang="en-US" sz="1200" i="0">
                  <a:solidFill>
                    <a:srgbClr val="000000"/>
                  </a:solidFill>
                  <a:latin typeface="Arial" pitchFamily="34" charset="0"/>
                </a:rPr>
                <a:t>x</a:t>
              </a:r>
              <a:r>
                <a:rPr lang="en-US" altLang="en-US" sz="1200" i="0">
                  <a:solidFill>
                    <a:srgbClr val="000000"/>
                  </a:solidFill>
                </a:rPr>
                <a:t>32</a:t>
              </a:r>
            </a:p>
          </p:txBody>
        </p:sp>
        <p:sp>
          <p:nvSpPr>
            <p:cNvPr id="101392" name="Rectangle 16"/>
            <p:cNvSpPr>
              <a:spLocks noChangeArrowheads="1"/>
            </p:cNvSpPr>
            <p:nvPr/>
          </p:nvSpPr>
          <p:spPr bwMode="auto">
            <a:xfrm>
              <a:off x="4348" y="2018"/>
              <a:ext cx="404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200" i="0">
                  <a:solidFill>
                    <a:srgbClr val="000000"/>
                  </a:solidFill>
                </a:rPr>
                <a:t>16</a:t>
              </a:r>
              <a:r>
                <a:rPr lang="en-US" altLang="en-US" sz="1200" i="0">
                  <a:solidFill>
                    <a:srgbClr val="000000"/>
                  </a:solidFill>
                  <a:latin typeface="Arial" pitchFamily="34" charset="0"/>
                </a:rPr>
                <a:t>x</a:t>
              </a:r>
              <a:r>
                <a:rPr lang="en-US" altLang="en-US" sz="1200" i="0">
                  <a:solidFill>
                    <a:srgbClr val="000000"/>
                  </a:solidFill>
                </a:rPr>
                <a:t>16</a:t>
              </a:r>
            </a:p>
          </p:txBody>
        </p:sp>
        <p:sp>
          <p:nvSpPr>
            <p:cNvPr id="101393" name="Rectangle 17"/>
            <p:cNvSpPr>
              <a:spLocks noChangeArrowheads="1"/>
            </p:cNvSpPr>
            <p:nvPr/>
          </p:nvSpPr>
          <p:spPr bwMode="auto">
            <a:xfrm>
              <a:off x="3300" y="2018"/>
              <a:ext cx="295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200" i="0">
                  <a:solidFill>
                    <a:srgbClr val="000000"/>
                  </a:solidFill>
                </a:rPr>
                <a:t>8</a:t>
              </a:r>
              <a:r>
                <a:rPr lang="en-US" altLang="en-US" sz="1200" i="0">
                  <a:solidFill>
                    <a:srgbClr val="000000"/>
                  </a:solidFill>
                  <a:latin typeface="Arial" pitchFamily="34" charset="0"/>
                </a:rPr>
                <a:t>x</a:t>
              </a:r>
              <a:r>
                <a:rPr lang="en-US" altLang="en-US" sz="1200" i="0">
                  <a:solidFill>
                    <a:srgbClr val="000000"/>
                  </a:solidFill>
                </a:rPr>
                <a:t>8</a:t>
              </a:r>
            </a:p>
          </p:txBody>
        </p:sp>
        <p:sp>
          <p:nvSpPr>
            <p:cNvPr id="101394" name="Rectangle 18"/>
            <p:cNvSpPr>
              <a:spLocks noChangeArrowheads="1"/>
            </p:cNvSpPr>
            <p:nvPr/>
          </p:nvSpPr>
          <p:spPr bwMode="auto">
            <a:xfrm>
              <a:off x="2188" y="2026"/>
              <a:ext cx="295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200" i="0">
                  <a:solidFill>
                    <a:srgbClr val="000000"/>
                  </a:solidFill>
                </a:rPr>
                <a:t>4</a:t>
              </a:r>
              <a:r>
                <a:rPr lang="en-US" altLang="en-US" sz="1200" i="0">
                  <a:solidFill>
                    <a:srgbClr val="000000"/>
                  </a:solidFill>
                  <a:latin typeface="Arial" pitchFamily="34" charset="0"/>
                </a:rPr>
                <a:t>x</a:t>
              </a:r>
              <a:r>
                <a:rPr lang="en-US" altLang="en-US" sz="1200" i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101395" name="Rectangle 19"/>
            <p:cNvSpPr>
              <a:spLocks noChangeArrowheads="1"/>
            </p:cNvSpPr>
            <p:nvPr/>
          </p:nvSpPr>
          <p:spPr bwMode="auto">
            <a:xfrm>
              <a:off x="1060" y="2018"/>
              <a:ext cx="295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defTabSz="762000"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0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en-US" altLang="en-US" sz="1200" i="0">
                  <a:solidFill>
                    <a:srgbClr val="000000"/>
                  </a:solidFill>
                </a:rPr>
                <a:t>2</a:t>
              </a:r>
              <a:r>
                <a:rPr lang="en-US" altLang="en-US" sz="1200" i="0">
                  <a:solidFill>
                    <a:srgbClr val="000000"/>
                  </a:solidFill>
                  <a:latin typeface="Arial" pitchFamily="34" charset="0"/>
                </a:rPr>
                <a:t>x</a:t>
              </a:r>
              <a:r>
                <a:rPr lang="en-US" altLang="en-US" sz="1200" i="0">
                  <a:solidFill>
                    <a:srgbClr val="000000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206429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69850" tIns="33338" rIns="69850" bIns="333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69850" tIns="33338" rIns="69850" bIns="333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go3">
  <a:themeElements>
    <a:clrScheme name="Ingo3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Ingo3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69850" tIns="33338" rIns="69850" bIns="333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69850" tIns="33338" rIns="69850" bIns="333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Ingo3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go3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go3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go3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1_OGLRender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EBEBEB"/>
      </a:accent1>
      <a:accent2>
        <a:srgbClr val="232323"/>
      </a:accent2>
      <a:accent3>
        <a:srgbClr val="FFFFFF"/>
      </a:accent3>
      <a:accent4>
        <a:srgbClr val="000000"/>
      </a:accent4>
      <a:accent5>
        <a:srgbClr val="F3F3F3"/>
      </a:accent5>
      <a:accent6>
        <a:srgbClr val="1F1F1F"/>
      </a:accent6>
      <a:hlink>
        <a:srgbClr val="9C9C9C"/>
      </a:hlink>
      <a:folHlink>
        <a:srgbClr val="676767"/>
      </a:folHlink>
    </a:clrScheme>
    <a:fontScheme name="11_OGLRender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1_OGLRender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OGLRender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OGLRender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13753</TotalTime>
  <Words>3471</Words>
  <Application>Microsoft Macintosh PowerPoint</Application>
  <PresentationFormat>Overhead</PresentationFormat>
  <Paragraphs>1298</Paragraphs>
  <Slides>109</Slides>
  <Notes>98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109</vt:i4>
      </vt:variant>
    </vt:vector>
  </HeadingPairs>
  <TitlesOfParts>
    <vt:vector size="125" baseType="lpstr">
      <vt:lpstr>Arial</vt:lpstr>
      <vt:lpstr>Arial Black</vt:lpstr>
      <vt:lpstr>Arial Narrow</vt:lpstr>
      <vt:lpstr>Century Schoolbook</vt:lpstr>
      <vt:lpstr>Courier New</vt:lpstr>
      <vt:lpstr>Monotype Sorts</vt:lpstr>
      <vt:lpstr>Symbol</vt:lpstr>
      <vt:lpstr>Times New Roman</vt:lpstr>
      <vt:lpstr>Blank Presentation</vt:lpstr>
      <vt:lpstr>Ingo3</vt:lpstr>
      <vt:lpstr>11_OGLRender</vt:lpstr>
      <vt:lpstr>Equation</vt:lpstr>
      <vt:lpstr>Document</vt:lpstr>
      <vt:lpstr>Image</vt:lpstr>
      <vt:lpstr>Equação</vt:lpstr>
      <vt:lpstr>Documento</vt:lpstr>
      <vt:lpstr>Algoritmo de Rastreamento de Raios</vt:lpstr>
      <vt:lpstr>Perspectiva e tamanhos relativos</vt:lpstr>
      <vt:lpstr>Perspectiva e tamanhos relativos</vt:lpstr>
      <vt:lpstr>Iluminação e posição</vt:lpstr>
      <vt:lpstr>Sombra</vt:lpstr>
      <vt:lpstr>Oclusão</vt:lpstr>
      <vt:lpstr>Efeitos Passivos</vt:lpstr>
      <vt:lpstr>Camera obscura</vt:lpstr>
      <vt:lpstr>Pintores</vt:lpstr>
      <vt:lpstr>Dois enfoques: Raios </vt:lpstr>
      <vt:lpstr>Dois enfoques: ZBuffer</vt:lpstr>
      <vt:lpstr>A Câmara “Pinhole” e seu modelo </vt:lpstr>
      <vt:lpstr>Traçado de Raios</vt:lpstr>
      <vt:lpstr>Algoritmo básico</vt:lpstr>
      <vt:lpstr>Definição de uma câmera</vt:lpstr>
      <vt:lpstr>Abertura de uma câmera</vt:lpstr>
      <vt:lpstr>Eixos de uma câmera</vt:lpstr>
      <vt:lpstr>Parâmetros de funções do OpenGL</vt:lpstr>
      <vt:lpstr>Parâmetros intrínsecos (do OpenGL) parte 2 – Câmera mais geral</vt:lpstr>
      <vt:lpstr>Parâmetros internos ou intrínsecos </vt:lpstr>
      <vt:lpstr>Posicionamento da câmera (parâmetros externos ou extrínsecos)</vt:lpstr>
      <vt:lpstr>Calculo do sistema  do olho -  xe ye ze</vt:lpstr>
      <vt:lpstr>Calculo do sistema  do olho -  xe ye ze</vt:lpstr>
      <vt:lpstr>Um modelo de câmera</vt:lpstr>
      <vt:lpstr>Lançamento de Raios</vt:lpstr>
      <vt:lpstr>Canto inferior esquerdo da janela no plano near (ou far)</vt:lpstr>
      <vt:lpstr>Resultando</vt:lpstr>
      <vt:lpstr>Tipo Abstrato de Dados: Camera em C</vt:lpstr>
      <vt:lpstr>Objeto câmera</vt:lpstr>
      <vt:lpstr>Modelagem dos Objetos</vt:lpstr>
      <vt:lpstr>Superfícies implícitas em grades Cartesianas</vt:lpstr>
      <vt:lpstr>Classificação do Voxel</vt:lpstr>
      <vt:lpstr>Interseção  de um raio com uma  esfera</vt:lpstr>
      <vt:lpstr>Objeto esfera: métodos (dados o, d, c, r )</vt:lpstr>
      <vt:lpstr>Interseção com o plano do triângulo</vt:lpstr>
      <vt:lpstr>Ponto interno a triângulo</vt:lpstr>
      <vt:lpstr>Coordenadas baricêntricas</vt:lpstr>
      <vt:lpstr>Coordenadas baricêntricas como  funções interpolantes</vt:lpstr>
      <vt:lpstr>Interpolação de cor e coordenada de textura através das coordenadas baricêntricas</vt:lpstr>
      <vt:lpstr>Forma otimizada de calculo</vt:lpstr>
      <vt:lpstr>Forma otimizada de cálculo</vt:lpstr>
      <vt:lpstr>Caixa alinhada com os eixos</vt:lpstr>
      <vt:lpstr>Motivação: Uma cena simples</vt:lpstr>
      <vt:lpstr>O que conseguiriamos se simplesmente atribuissemos aos pixels a cor dos objetos?</vt:lpstr>
      <vt:lpstr>Área aparente</vt:lpstr>
      <vt:lpstr>Modelo de reflexão de superfíces Lambertianas</vt:lpstr>
      <vt:lpstr>Componente de reflexão difusa </vt:lpstr>
      <vt:lpstr>Outras maneiras de se escrever: </vt:lpstr>
      <vt:lpstr>Luz difusa mais ambiente: </vt:lpstr>
      <vt:lpstr>Componente de reflexão especular</vt:lpstr>
      <vt:lpstr>Reflexão especular</vt:lpstr>
      <vt:lpstr>Reflexão especular</vt:lpstr>
      <vt:lpstr>Cálculo da reflexão de um vetor sobre outros</vt:lpstr>
      <vt:lpstr>Distribuição da luz direta sobre um ponto</vt:lpstr>
      <vt:lpstr>Modelo de várias luzes</vt:lpstr>
      <vt:lpstr>Sombra</vt:lpstr>
      <vt:lpstr>Modelo de várias luzes e sombra</vt:lpstr>
      <vt:lpstr>Fontes de luz especiais: Onidirecional</vt:lpstr>
      <vt:lpstr>Fontes de luz especiais: Direcional</vt:lpstr>
      <vt:lpstr>Fontes de luz especiais: Farolete</vt:lpstr>
      <vt:lpstr>Uma revisão</vt:lpstr>
      <vt:lpstr>Reflexão de outros objetos</vt:lpstr>
      <vt:lpstr>Transparência</vt:lpstr>
      <vt:lpstr>Cálculo do Raio Refratado</vt:lpstr>
      <vt:lpstr>Advertência: Refração não é simples!</vt:lpstr>
      <vt:lpstr>Iluminação considerando  superfícies refletoras e objetos transparentes</vt:lpstr>
      <vt:lpstr>Natureza recursiva do algoritmo de Rastreamento de Raios </vt:lpstr>
      <vt:lpstr>Resultado de curso</vt:lpstr>
      <vt:lpstr>Algoritmo de traçado de raios</vt:lpstr>
      <vt:lpstr>PowerPoint Presentation</vt:lpstr>
      <vt:lpstr>Texturas</vt:lpstr>
      <vt:lpstr>Sistemas de coordenada de textura na caixa</vt:lpstr>
      <vt:lpstr>Sistema de coordenada de textura na esfera</vt:lpstr>
      <vt:lpstr>Sistema de coordenada de textura no triângulo</vt:lpstr>
      <vt:lpstr>Textura no triângulo e coordenadas baricêntricas</vt:lpstr>
      <vt:lpstr>Textura </vt:lpstr>
      <vt:lpstr>Texturas de rugosidade (bump textures) e Texturas de deslocamentos (displacement mapping)</vt:lpstr>
      <vt:lpstr>Textura ambiente (environment maps)</vt:lpstr>
      <vt:lpstr>Tratamento anti-alias</vt:lpstr>
      <vt:lpstr>Anti-alias </vt:lpstr>
      <vt:lpstr>Refinamento Progresivo</vt:lpstr>
      <vt:lpstr>Radiosidade e Ray Tracing </vt:lpstr>
      <vt:lpstr>Todays State of the Art - Some Snapshots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Aceleracao do RT</vt:lpstr>
      <vt:lpstr>Classificação do Voxel</vt:lpstr>
      <vt:lpstr>Lançamento dos Raios</vt:lpstr>
      <vt:lpstr>Partição dos Raios</vt:lpstr>
      <vt:lpstr>Iluminação de um voxel</vt:lpstr>
      <vt:lpstr>Estimativa do vetor normal</vt:lpstr>
      <vt:lpstr>Influência de um Voxel</vt:lpstr>
      <vt:lpstr>Composição no raio</vt:lpstr>
      <vt:lpstr>Interpolação </vt:lpstr>
      <vt:lpstr>Interpolação no voxel</vt:lpstr>
      <vt:lpstr>Etapa de Composição</vt:lpstr>
      <vt:lpstr>Tripod</vt:lpstr>
      <vt:lpstr>Valor inicial e incremento </vt:lpstr>
      <vt:lpstr>Caminhamento discreto</vt:lpstr>
      <vt:lpstr>Efeito da amostragem </vt:lpstr>
      <vt:lpstr>Partição celular</vt:lpstr>
      <vt:lpstr>Partição na grade</vt:lpstr>
      <vt:lpstr>Partição celular: algoritmo</vt:lpstr>
      <vt:lpstr>Otimizações </vt:lpstr>
      <vt:lpstr>Refinamento Progresivo</vt:lpstr>
      <vt:lpstr>Refinamento Progressivo: Exemplo</vt:lpstr>
    </vt:vector>
  </TitlesOfParts>
  <Company>PUC-Rio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</dc:title>
  <dc:creator>Marcelo Gattass</dc:creator>
  <cp:lastModifiedBy>Microsoft Office User</cp:lastModifiedBy>
  <cp:revision>408</cp:revision>
  <cp:lastPrinted>2018-05-15T21:55:15Z</cp:lastPrinted>
  <dcterms:created xsi:type="dcterms:W3CDTF">1998-05-21T21:46:48Z</dcterms:created>
  <dcterms:modified xsi:type="dcterms:W3CDTF">2018-05-15T21:55:20Z</dcterms:modified>
</cp:coreProperties>
</file>