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8"/>
  </p:notesMasterIdLst>
  <p:handoutMasterIdLst>
    <p:handoutMasterId r:id="rId109"/>
  </p:handoutMasterIdLst>
  <p:sldIdLst>
    <p:sldId id="256" r:id="rId2"/>
    <p:sldId id="401" r:id="rId3"/>
    <p:sldId id="402" r:id="rId4"/>
    <p:sldId id="539" r:id="rId5"/>
    <p:sldId id="422" r:id="rId6"/>
    <p:sldId id="423" r:id="rId7"/>
    <p:sldId id="273" r:id="rId8"/>
    <p:sldId id="274" r:id="rId9"/>
    <p:sldId id="275" r:id="rId10"/>
    <p:sldId id="305" r:id="rId11"/>
    <p:sldId id="424" r:id="rId12"/>
    <p:sldId id="425" r:id="rId13"/>
    <p:sldId id="426" r:id="rId14"/>
    <p:sldId id="540" r:id="rId15"/>
    <p:sldId id="483" r:id="rId16"/>
    <p:sldId id="431" r:id="rId17"/>
    <p:sldId id="266" r:id="rId18"/>
    <p:sldId id="420" r:id="rId19"/>
    <p:sldId id="369" r:id="rId20"/>
    <p:sldId id="276" r:id="rId21"/>
    <p:sldId id="277" r:id="rId22"/>
    <p:sldId id="278" r:id="rId23"/>
    <p:sldId id="306" r:id="rId24"/>
    <p:sldId id="586" r:id="rId25"/>
    <p:sldId id="421" r:id="rId26"/>
    <p:sldId id="359" r:id="rId27"/>
    <p:sldId id="393" r:id="rId28"/>
    <p:sldId id="404" r:id="rId29"/>
    <p:sldId id="407" r:id="rId30"/>
    <p:sldId id="405" r:id="rId31"/>
    <p:sldId id="406" r:id="rId32"/>
    <p:sldId id="394" r:id="rId33"/>
    <p:sldId id="362" r:id="rId34"/>
    <p:sldId id="363" r:id="rId35"/>
    <p:sldId id="364" r:id="rId36"/>
    <p:sldId id="541" r:id="rId37"/>
    <p:sldId id="365" r:id="rId38"/>
    <p:sldId id="560" r:id="rId39"/>
    <p:sldId id="374" r:id="rId40"/>
    <p:sldId id="375" r:id="rId41"/>
    <p:sldId id="544" r:id="rId42"/>
    <p:sldId id="576" r:id="rId43"/>
    <p:sldId id="577" r:id="rId44"/>
    <p:sldId id="578" r:id="rId45"/>
    <p:sldId id="579" r:id="rId46"/>
    <p:sldId id="580" r:id="rId47"/>
    <p:sldId id="581" r:id="rId48"/>
    <p:sldId id="582" r:id="rId49"/>
    <p:sldId id="583" r:id="rId50"/>
    <p:sldId id="585" r:id="rId51"/>
    <p:sldId id="543" r:id="rId52"/>
    <p:sldId id="545" r:id="rId53"/>
    <p:sldId id="546" r:id="rId54"/>
    <p:sldId id="547" r:id="rId55"/>
    <p:sldId id="548" r:id="rId56"/>
    <p:sldId id="584" r:id="rId57"/>
    <p:sldId id="549" r:id="rId58"/>
    <p:sldId id="550" r:id="rId59"/>
    <p:sldId id="551" r:id="rId60"/>
    <p:sldId id="593" r:id="rId61"/>
    <p:sldId id="594" r:id="rId62"/>
    <p:sldId id="595" r:id="rId63"/>
    <p:sldId id="590" r:id="rId64"/>
    <p:sldId id="554" r:id="rId65"/>
    <p:sldId id="557" r:id="rId66"/>
    <p:sldId id="558" r:id="rId67"/>
    <p:sldId id="559" r:id="rId68"/>
    <p:sldId id="561" r:id="rId69"/>
    <p:sldId id="433" r:id="rId70"/>
    <p:sldId id="434" r:id="rId71"/>
    <p:sldId id="435" r:id="rId72"/>
    <p:sldId id="436" r:id="rId73"/>
    <p:sldId id="437" r:id="rId74"/>
    <p:sldId id="504" r:id="rId75"/>
    <p:sldId id="505" r:id="rId76"/>
    <p:sldId id="506" r:id="rId77"/>
    <p:sldId id="507" r:id="rId78"/>
    <p:sldId id="508" r:id="rId79"/>
    <p:sldId id="509" r:id="rId80"/>
    <p:sldId id="510" r:id="rId81"/>
    <p:sldId id="526" r:id="rId82"/>
    <p:sldId id="512" r:id="rId83"/>
    <p:sldId id="513" r:id="rId84"/>
    <p:sldId id="514" r:id="rId85"/>
    <p:sldId id="515" r:id="rId86"/>
    <p:sldId id="440" r:id="rId87"/>
    <p:sldId id="441" r:id="rId88"/>
    <p:sldId id="445" r:id="rId89"/>
    <p:sldId id="516" r:id="rId90"/>
    <p:sldId id="517" r:id="rId91"/>
    <p:sldId id="518" r:id="rId92"/>
    <p:sldId id="519" r:id="rId93"/>
    <p:sldId id="520" r:id="rId94"/>
    <p:sldId id="530" r:id="rId95"/>
    <p:sldId id="528" r:id="rId96"/>
    <p:sldId id="529" r:id="rId97"/>
    <p:sldId id="531" r:id="rId98"/>
    <p:sldId id="446" r:id="rId99"/>
    <p:sldId id="279" r:id="rId100"/>
    <p:sldId id="282" r:id="rId101"/>
    <p:sldId id="286" r:id="rId102"/>
    <p:sldId id="523" r:id="rId103"/>
    <p:sldId id="522" r:id="rId104"/>
    <p:sldId id="524" r:id="rId105"/>
    <p:sldId id="542" r:id="rId106"/>
    <p:sldId id="389" r:id="rId107"/>
  </p:sldIdLst>
  <p:sldSz cx="9144000" cy="6858000" type="overhead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EAEAEA"/>
    <a:srgbClr val="CC3300"/>
    <a:srgbClr val="C0C0C0"/>
    <a:srgbClr val="FFCC00"/>
    <a:srgbClr val="003300"/>
    <a:srgbClr val="818DFF"/>
    <a:srgbClr val="0BC3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56" autoAdjust="0"/>
    <p:restoredTop sz="94601" autoAdjust="0"/>
  </p:normalViewPr>
  <p:slideViewPr>
    <p:cSldViewPr snapToGrid="0">
      <p:cViewPr varScale="1">
        <p:scale>
          <a:sx n="94" d="100"/>
          <a:sy n="94" d="100"/>
        </p:scale>
        <p:origin x="40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handoutMaster" Target="handoutMasters/handout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4.wmf"/><Relationship Id="rId7" Type="http://schemas.openxmlformats.org/officeDocument/2006/relationships/image" Target="../media/image20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13" Type="http://schemas.openxmlformats.org/officeDocument/2006/relationships/image" Target="../media/image44.emf"/><Relationship Id="rId18" Type="http://schemas.openxmlformats.org/officeDocument/2006/relationships/image" Target="../media/image49.emf"/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12" Type="http://schemas.openxmlformats.org/officeDocument/2006/relationships/image" Target="../media/image43.emf"/><Relationship Id="rId17" Type="http://schemas.openxmlformats.org/officeDocument/2006/relationships/image" Target="../media/image48.emf"/><Relationship Id="rId2" Type="http://schemas.openxmlformats.org/officeDocument/2006/relationships/image" Target="../media/image33.emf"/><Relationship Id="rId16" Type="http://schemas.openxmlformats.org/officeDocument/2006/relationships/image" Target="../media/image47.emf"/><Relationship Id="rId1" Type="http://schemas.openxmlformats.org/officeDocument/2006/relationships/image" Target="../media/image32.emf"/><Relationship Id="rId6" Type="http://schemas.openxmlformats.org/officeDocument/2006/relationships/image" Target="../media/image37.emf"/><Relationship Id="rId11" Type="http://schemas.openxmlformats.org/officeDocument/2006/relationships/image" Target="../media/image42.emf"/><Relationship Id="rId5" Type="http://schemas.openxmlformats.org/officeDocument/2006/relationships/image" Target="../media/image36.emf"/><Relationship Id="rId15" Type="http://schemas.openxmlformats.org/officeDocument/2006/relationships/image" Target="../media/image46.emf"/><Relationship Id="rId10" Type="http://schemas.openxmlformats.org/officeDocument/2006/relationships/image" Target="../media/image41.emf"/><Relationship Id="rId4" Type="http://schemas.openxmlformats.org/officeDocument/2006/relationships/image" Target="../media/image35.emf"/><Relationship Id="rId9" Type="http://schemas.openxmlformats.org/officeDocument/2006/relationships/image" Target="../media/image40.emf"/><Relationship Id="rId14" Type="http://schemas.openxmlformats.org/officeDocument/2006/relationships/image" Target="../media/image45.e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image" Target="../media/image35.emf"/><Relationship Id="rId7" Type="http://schemas.openxmlformats.org/officeDocument/2006/relationships/image" Target="../media/image39.emf"/><Relationship Id="rId12" Type="http://schemas.openxmlformats.org/officeDocument/2006/relationships/image" Target="../media/image44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Relationship Id="rId6" Type="http://schemas.openxmlformats.org/officeDocument/2006/relationships/image" Target="../media/image38.emf"/><Relationship Id="rId11" Type="http://schemas.openxmlformats.org/officeDocument/2006/relationships/image" Target="../media/image43.emf"/><Relationship Id="rId5" Type="http://schemas.openxmlformats.org/officeDocument/2006/relationships/image" Target="../media/image37.emf"/><Relationship Id="rId10" Type="http://schemas.openxmlformats.org/officeDocument/2006/relationships/image" Target="../media/image42.emf"/><Relationship Id="rId4" Type="http://schemas.openxmlformats.org/officeDocument/2006/relationships/image" Target="../media/image36.emf"/><Relationship Id="rId9" Type="http://schemas.openxmlformats.org/officeDocument/2006/relationships/image" Target="../media/image41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30.wmf"/><Relationship Id="rId1" Type="http://schemas.openxmlformats.org/officeDocument/2006/relationships/image" Target="../media/image50.wmf"/><Relationship Id="rId4" Type="http://schemas.openxmlformats.org/officeDocument/2006/relationships/image" Target="../media/image5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4" Type="http://schemas.openxmlformats.org/officeDocument/2006/relationships/image" Target="../media/image57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4" Type="http://schemas.openxmlformats.org/officeDocument/2006/relationships/image" Target="../media/image6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4" Type="http://schemas.openxmlformats.org/officeDocument/2006/relationships/image" Target="../media/image78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6" Type="http://schemas.openxmlformats.org/officeDocument/2006/relationships/image" Target="../media/image88.wmf"/><Relationship Id="rId5" Type="http://schemas.openxmlformats.org/officeDocument/2006/relationships/image" Target="../media/image87.wmf"/><Relationship Id="rId4" Type="http://schemas.openxmlformats.org/officeDocument/2006/relationships/image" Target="../media/image86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Relationship Id="rId4" Type="http://schemas.openxmlformats.org/officeDocument/2006/relationships/image" Target="../media/image98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" Type="http://schemas.openxmlformats.org/officeDocument/2006/relationships/image" Target="../media/image109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3" Type="http://schemas.openxmlformats.org/officeDocument/2006/relationships/image" Target="../media/image114.wmf"/><Relationship Id="rId7" Type="http://schemas.openxmlformats.org/officeDocument/2006/relationships/image" Target="../media/image118.wmf"/><Relationship Id="rId2" Type="http://schemas.openxmlformats.org/officeDocument/2006/relationships/image" Target="../media/image113.wmf"/><Relationship Id="rId1" Type="http://schemas.openxmlformats.org/officeDocument/2006/relationships/image" Target="../media/image112.wmf"/><Relationship Id="rId6" Type="http://schemas.openxmlformats.org/officeDocument/2006/relationships/image" Target="../media/image117.wmf"/><Relationship Id="rId5" Type="http://schemas.openxmlformats.org/officeDocument/2006/relationships/image" Target="../media/image116.wmf"/><Relationship Id="rId10" Type="http://schemas.openxmlformats.org/officeDocument/2006/relationships/image" Target="../media/image121.wmf"/><Relationship Id="rId4" Type="http://schemas.openxmlformats.org/officeDocument/2006/relationships/image" Target="../media/image115.wmf"/><Relationship Id="rId9" Type="http://schemas.openxmlformats.org/officeDocument/2006/relationships/image" Target="../media/image120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3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wmf"/><Relationship Id="rId3" Type="http://schemas.openxmlformats.org/officeDocument/2006/relationships/image" Target="../media/image135.wmf"/><Relationship Id="rId7" Type="http://schemas.openxmlformats.org/officeDocument/2006/relationships/image" Target="../media/image139.wmf"/><Relationship Id="rId2" Type="http://schemas.openxmlformats.org/officeDocument/2006/relationships/image" Target="../media/image134.wmf"/><Relationship Id="rId1" Type="http://schemas.openxmlformats.org/officeDocument/2006/relationships/image" Target="../media/image133.wmf"/><Relationship Id="rId6" Type="http://schemas.openxmlformats.org/officeDocument/2006/relationships/image" Target="../media/image138.wmf"/><Relationship Id="rId11" Type="http://schemas.openxmlformats.org/officeDocument/2006/relationships/image" Target="../media/image143.wmf"/><Relationship Id="rId5" Type="http://schemas.openxmlformats.org/officeDocument/2006/relationships/image" Target="../media/image137.wmf"/><Relationship Id="rId10" Type="http://schemas.openxmlformats.org/officeDocument/2006/relationships/image" Target="../media/image142.wmf"/><Relationship Id="rId4" Type="http://schemas.openxmlformats.org/officeDocument/2006/relationships/image" Target="../media/image136.wmf"/><Relationship Id="rId9" Type="http://schemas.openxmlformats.org/officeDocument/2006/relationships/image" Target="../media/image141.wmf"/></Relationships>
</file>

<file path=ppt/drawings/_rels/vmlDrawing3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wmf"/><Relationship Id="rId3" Type="http://schemas.openxmlformats.org/officeDocument/2006/relationships/image" Target="../media/image146.wmf"/><Relationship Id="rId7" Type="http://schemas.openxmlformats.org/officeDocument/2006/relationships/image" Target="../media/image150.wmf"/><Relationship Id="rId2" Type="http://schemas.openxmlformats.org/officeDocument/2006/relationships/image" Target="../media/image145.wmf"/><Relationship Id="rId1" Type="http://schemas.openxmlformats.org/officeDocument/2006/relationships/image" Target="../media/image144.wmf"/><Relationship Id="rId6" Type="http://schemas.openxmlformats.org/officeDocument/2006/relationships/image" Target="../media/image149.wmf"/><Relationship Id="rId5" Type="http://schemas.openxmlformats.org/officeDocument/2006/relationships/image" Target="../media/image148.wmf"/><Relationship Id="rId4" Type="http://schemas.openxmlformats.org/officeDocument/2006/relationships/image" Target="../media/image147.wmf"/><Relationship Id="rId9" Type="http://schemas.openxmlformats.org/officeDocument/2006/relationships/image" Target="../media/image152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wmf"/><Relationship Id="rId7" Type="http://schemas.openxmlformats.org/officeDocument/2006/relationships/image" Target="../media/image159.wmf"/><Relationship Id="rId2" Type="http://schemas.openxmlformats.org/officeDocument/2006/relationships/image" Target="../media/image154.wmf"/><Relationship Id="rId1" Type="http://schemas.openxmlformats.org/officeDocument/2006/relationships/image" Target="../media/image153.wmf"/><Relationship Id="rId6" Type="http://schemas.openxmlformats.org/officeDocument/2006/relationships/image" Target="../media/image158.wmf"/><Relationship Id="rId5" Type="http://schemas.openxmlformats.org/officeDocument/2006/relationships/image" Target="../media/image157.wmf"/><Relationship Id="rId4" Type="http://schemas.openxmlformats.org/officeDocument/2006/relationships/image" Target="../media/image156.wmf"/></Relationships>
</file>

<file path=ppt/drawings/_rels/vmlDrawing3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wmf"/><Relationship Id="rId3" Type="http://schemas.openxmlformats.org/officeDocument/2006/relationships/image" Target="../media/image155.wmf"/><Relationship Id="rId7" Type="http://schemas.openxmlformats.org/officeDocument/2006/relationships/image" Target="../media/image161.wmf"/><Relationship Id="rId2" Type="http://schemas.openxmlformats.org/officeDocument/2006/relationships/image" Target="../media/image154.wmf"/><Relationship Id="rId1" Type="http://schemas.openxmlformats.org/officeDocument/2006/relationships/image" Target="../media/image153.wmf"/><Relationship Id="rId6" Type="http://schemas.openxmlformats.org/officeDocument/2006/relationships/image" Target="../media/image160.wmf"/><Relationship Id="rId5" Type="http://schemas.openxmlformats.org/officeDocument/2006/relationships/image" Target="../media/image157.wmf"/><Relationship Id="rId10" Type="http://schemas.openxmlformats.org/officeDocument/2006/relationships/image" Target="../media/image164.wmf"/><Relationship Id="rId4" Type="http://schemas.openxmlformats.org/officeDocument/2006/relationships/image" Target="../media/image156.wmf"/><Relationship Id="rId9" Type="http://schemas.openxmlformats.org/officeDocument/2006/relationships/image" Target="../media/image163.wmf"/></Relationships>
</file>

<file path=ppt/drawings/_rels/vmlDrawing3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wmf"/><Relationship Id="rId3" Type="http://schemas.openxmlformats.org/officeDocument/2006/relationships/image" Target="../media/image167.wmf"/><Relationship Id="rId7" Type="http://schemas.openxmlformats.org/officeDocument/2006/relationships/image" Target="../media/image171.wmf"/><Relationship Id="rId2" Type="http://schemas.openxmlformats.org/officeDocument/2006/relationships/image" Target="../media/image166.wmf"/><Relationship Id="rId1" Type="http://schemas.openxmlformats.org/officeDocument/2006/relationships/image" Target="../media/image165.wmf"/><Relationship Id="rId6" Type="http://schemas.openxmlformats.org/officeDocument/2006/relationships/image" Target="../media/image170.wmf"/><Relationship Id="rId5" Type="http://schemas.openxmlformats.org/officeDocument/2006/relationships/image" Target="../media/image169.wmf"/><Relationship Id="rId10" Type="http://schemas.openxmlformats.org/officeDocument/2006/relationships/image" Target="../media/image174.wmf"/><Relationship Id="rId4" Type="http://schemas.openxmlformats.org/officeDocument/2006/relationships/image" Target="../media/image168.wmf"/><Relationship Id="rId9" Type="http://schemas.openxmlformats.org/officeDocument/2006/relationships/image" Target="../media/image173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wmf"/><Relationship Id="rId2" Type="http://schemas.openxmlformats.org/officeDocument/2006/relationships/image" Target="../media/image176.wmf"/><Relationship Id="rId1" Type="http://schemas.openxmlformats.org/officeDocument/2006/relationships/image" Target="../media/image175.wmf"/><Relationship Id="rId4" Type="http://schemas.openxmlformats.org/officeDocument/2006/relationships/image" Target="../media/image178.wmf"/></Relationships>
</file>

<file path=ppt/drawings/_rels/vmlDrawing4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wmf"/><Relationship Id="rId3" Type="http://schemas.openxmlformats.org/officeDocument/2006/relationships/image" Target="../media/image181.wmf"/><Relationship Id="rId7" Type="http://schemas.openxmlformats.org/officeDocument/2006/relationships/image" Target="../media/image185.wmf"/><Relationship Id="rId2" Type="http://schemas.openxmlformats.org/officeDocument/2006/relationships/image" Target="../media/image180.wmf"/><Relationship Id="rId1" Type="http://schemas.openxmlformats.org/officeDocument/2006/relationships/image" Target="../media/image179.wmf"/><Relationship Id="rId6" Type="http://schemas.openxmlformats.org/officeDocument/2006/relationships/image" Target="../media/image184.wmf"/><Relationship Id="rId11" Type="http://schemas.openxmlformats.org/officeDocument/2006/relationships/image" Target="../media/image189.wmf"/><Relationship Id="rId5" Type="http://schemas.openxmlformats.org/officeDocument/2006/relationships/image" Target="../media/image183.wmf"/><Relationship Id="rId10" Type="http://schemas.openxmlformats.org/officeDocument/2006/relationships/image" Target="../media/image188.wmf"/><Relationship Id="rId4" Type="http://schemas.openxmlformats.org/officeDocument/2006/relationships/image" Target="../media/image182.wmf"/><Relationship Id="rId9" Type="http://schemas.openxmlformats.org/officeDocument/2006/relationships/image" Target="../media/image187.wmf"/></Relationships>
</file>

<file path=ppt/drawings/_rels/vmlDrawing4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wmf"/><Relationship Id="rId3" Type="http://schemas.openxmlformats.org/officeDocument/2006/relationships/image" Target="../media/image146.wmf"/><Relationship Id="rId7" Type="http://schemas.openxmlformats.org/officeDocument/2006/relationships/image" Target="../media/image150.wmf"/><Relationship Id="rId2" Type="http://schemas.openxmlformats.org/officeDocument/2006/relationships/image" Target="../media/image145.wmf"/><Relationship Id="rId1" Type="http://schemas.openxmlformats.org/officeDocument/2006/relationships/image" Target="../media/image144.wmf"/><Relationship Id="rId6" Type="http://schemas.openxmlformats.org/officeDocument/2006/relationships/image" Target="../media/image149.wmf"/><Relationship Id="rId5" Type="http://schemas.openxmlformats.org/officeDocument/2006/relationships/image" Target="../media/image148.wmf"/><Relationship Id="rId4" Type="http://schemas.openxmlformats.org/officeDocument/2006/relationships/image" Target="../media/image147.wmf"/><Relationship Id="rId9" Type="http://schemas.openxmlformats.org/officeDocument/2006/relationships/image" Target="../media/image19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74700" y="9525"/>
            <a:ext cx="3171825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Computação Gráfica Interativa - Gattass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9525"/>
            <a:ext cx="3171825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98717156-F6C5-7C44-AC74-3BAC9C273E17}" type="datetime1">
              <a:rPr lang="en-US"/>
              <a:pPr>
                <a:defRPr/>
              </a:pPr>
              <a:t>7/3/18</a:t>
            </a:fld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74700" y="9142413"/>
            <a:ext cx="317182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Modelo de Camera do OpenGL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42413"/>
            <a:ext cx="317182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pPr>
              <a:defRPr/>
            </a:pPr>
            <a:fld id="{20271CFA-7B8B-144B-A5E0-548041C6A5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9525"/>
            <a:ext cx="3171825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76200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Computação Gráfica Interativa - Gattass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9525"/>
            <a:ext cx="3171825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76200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6849F715-B991-264A-A978-CD7D90631701}" type="datetime1">
              <a:rPr lang="en-US"/>
              <a:pPr>
                <a:defRPr/>
              </a:pPr>
              <a:t>7/3/18</a:t>
            </a:fld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2413"/>
            <a:ext cx="317182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76200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Modelo de Camera do OpenGL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42413"/>
            <a:ext cx="3171825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762000">
              <a:defRPr sz="1000" i="1"/>
            </a:lvl1pPr>
          </a:lstStyle>
          <a:p>
            <a:pPr>
              <a:defRPr/>
            </a:pPr>
            <a:fld id="{6BE00C40-9089-AA4D-9C88-77A9FFA38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8850" y="4560888"/>
            <a:ext cx="5397500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662" tIns="46038" rIns="93662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8487" name="Rectangle 7"/>
          <p:cNvSpPr>
            <a:spLocks noChangeArrowheads="1"/>
          </p:cNvSpPr>
          <p:nvPr/>
        </p:nvSpPr>
        <p:spPr bwMode="auto">
          <a:xfrm>
            <a:off x="3276600" y="9147175"/>
            <a:ext cx="760413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8900" tIns="44450" rIns="88900" bIns="44450">
            <a:spAutoFit/>
          </a:bodyPr>
          <a:lstStyle>
            <a:lvl1pPr defTabSz="8763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8763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8763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8763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8763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876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876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876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876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>
                <a:latin typeface="Arial" charset="0"/>
              </a:rPr>
              <a:t>Page </a:t>
            </a:r>
            <a:fld id="{2A21ACF3-1342-9C48-BE64-F037E0C64BDA}" type="slidenum">
              <a:rPr lang="en-US" altLang="en-US" sz="1200" smtClean="0">
                <a:latin typeface="Arial" charset="0"/>
              </a:rPr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>
              <a:latin typeface="Arial" charset="0"/>
            </a:endParaRPr>
          </a:p>
        </p:txBody>
      </p:sp>
      <p:sp>
        <p:nvSpPr>
          <p:cNvPr id="148488" name="Rectangle 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65250" y="796925"/>
            <a:ext cx="4586288" cy="34401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defTabSz="9239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61963" algn="l" defTabSz="9239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23925" algn="l" defTabSz="9239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85888" algn="l" defTabSz="9239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47850" algn="l" defTabSz="9239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800ABE82-C2AF-B24B-8111-6D8187140AC3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49508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FD2142DF-1D4F-C34E-80CD-742347CD7525}" type="slidenum">
              <a:rPr lang="en-US" altLang="en-US" sz="1000" smtClean="0"/>
              <a:pPr>
                <a:defRPr/>
              </a:pPr>
              <a:t>1</a:t>
            </a:fld>
            <a:endParaRPr lang="en-US" altLang="en-US" sz="1000"/>
          </a:p>
        </p:txBody>
      </p:sp>
      <p:sp>
        <p:nvSpPr>
          <p:cNvPr id="1495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5250" y="798513"/>
            <a:ext cx="4584700" cy="3438525"/>
          </a:xfrm>
          <a:ln cap="flat"/>
        </p:spPr>
      </p:sp>
      <p:sp>
        <p:nvSpPr>
          <p:cNvPr id="149511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pt-BR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Computação Gráfica Interativa - Gattass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6849F715-B991-264A-A978-CD7D90631701}" type="datetime1">
              <a:rPr lang="en-US" smtClean="0"/>
              <a:pPr>
                <a:defRPr/>
              </a:pPr>
              <a:t>7/3/18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Modelo de Camera do OpenGL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6BE00C40-9089-AA4D-9C88-77A9FFA385EC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628ED0FB-EA03-3044-A7B7-652AD6F5778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Transformações e Quatérnios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C1AFD105-FF8D-9143-82F2-64FA99387F6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2AA117-9BFA-C040-9DE6-1BCB00BB1D43}" type="datetime1">
              <a:rPr lang="pt-BR" altLang="en-US" sz="1300" smtClean="0"/>
              <a:pPr>
                <a:spcBef>
                  <a:spcPct val="0"/>
                </a:spcBef>
              </a:pPr>
              <a:t>03/07/2018</a:t>
            </a:fld>
            <a:endParaRPr lang="en-US" altLang="en-US" sz="1300"/>
          </a:p>
        </p:txBody>
      </p:sp>
      <p:sp>
        <p:nvSpPr>
          <p:cNvPr id="78852" name="Rectangle 6">
            <a:extLst>
              <a:ext uri="{FF2B5EF4-FFF2-40B4-BE49-F238E27FC236}">
                <a16:creationId xmlns:a16="http://schemas.microsoft.com/office/drawing/2014/main" id="{AFAD88D4-D75C-2F43-B02D-EF07A601F6E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Marcelo Gattass</a:t>
            </a:r>
          </a:p>
        </p:txBody>
      </p:sp>
      <p:sp>
        <p:nvSpPr>
          <p:cNvPr id="78853" name="Rectangle 7">
            <a:extLst>
              <a:ext uri="{FF2B5EF4-FFF2-40B4-BE49-F238E27FC236}">
                <a16:creationId xmlns:a16="http://schemas.microsoft.com/office/drawing/2014/main" id="{06CA2918-A265-1548-B557-B701F0187D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07DBE6-E150-7C49-BA87-9ACFEE44B9E3}" type="slidenum">
              <a:rPr lang="en-US" altLang="en-US" sz="1300" smtClean="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  <p:sp>
        <p:nvSpPr>
          <p:cNvPr id="78854" name="Rectangle 2">
            <a:extLst>
              <a:ext uri="{FF2B5EF4-FFF2-40B4-BE49-F238E27FC236}">
                <a16:creationId xmlns:a16="http://schemas.microsoft.com/office/drawing/2014/main" id="{255A6509-B1E4-254D-AA36-185878B28E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5" name="Rectangle 3">
            <a:extLst>
              <a:ext uri="{FF2B5EF4-FFF2-40B4-BE49-F238E27FC236}">
                <a16:creationId xmlns:a16="http://schemas.microsoft.com/office/drawing/2014/main" id="{87B62AA2-310C-644B-9A9C-03225CA547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162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37D8A8EA-A763-ED42-A895-64568295D6F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Transformações e Quatérnios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F47A8135-1625-D649-A36A-3949422B6F4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F8CC3E-EECB-7948-9614-CC7D128AB539}" type="datetime1">
              <a:rPr lang="pt-BR" altLang="en-US" sz="1300" smtClean="0"/>
              <a:pPr>
                <a:spcBef>
                  <a:spcPct val="0"/>
                </a:spcBef>
              </a:pPr>
              <a:t>03/07/2018</a:t>
            </a:fld>
            <a:endParaRPr lang="en-US" altLang="en-US" sz="1300"/>
          </a:p>
        </p:txBody>
      </p:sp>
      <p:sp>
        <p:nvSpPr>
          <p:cNvPr id="80900" name="Rectangle 6">
            <a:extLst>
              <a:ext uri="{FF2B5EF4-FFF2-40B4-BE49-F238E27FC236}">
                <a16:creationId xmlns:a16="http://schemas.microsoft.com/office/drawing/2014/main" id="{D77019F6-33DA-3B45-8E48-50B0A6873E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Marcelo Gattass</a:t>
            </a:r>
          </a:p>
        </p:txBody>
      </p:sp>
      <p:sp>
        <p:nvSpPr>
          <p:cNvPr id="80901" name="Rectangle 7">
            <a:extLst>
              <a:ext uri="{FF2B5EF4-FFF2-40B4-BE49-F238E27FC236}">
                <a16:creationId xmlns:a16="http://schemas.microsoft.com/office/drawing/2014/main" id="{46739C0A-D326-3947-9073-CA345C7143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172B07-D572-D745-90CD-8B216893D1EC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  <p:sp>
        <p:nvSpPr>
          <p:cNvPr id="80902" name="Rectangle 2">
            <a:extLst>
              <a:ext uri="{FF2B5EF4-FFF2-40B4-BE49-F238E27FC236}">
                <a16:creationId xmlns:a16="http://schemas.microsoft.com/office/drawing/2014/main" id="{B7904F8B-0BF2-234F-AE52-EBC8C757DF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3" name="Rectangle 3">
            <a:extLst>
              <a:ext uri="{FF2B5EF4-FFF2-40B4-BE49-F238E27FC236}">
                <a16:creationId xmlns:a16="http://schemas.microsoft.com/office/drawing/2014/main" id="{72452BFB-3847-2F44-BEA8-900881D471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176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DAA2FB04-9BEC-5A4F-BCD4-59BD080CE4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Transformações e Quatérnios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B9192E0E-B307-8C41-9F63-04356AFE235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32B0B06-FC88-9344-A67C-7850C571AE0C}" type="datetime1">
              <a:rPr lang="pt-BR" altLang="en-US" sz="1300" smtClean="0"/>
              <a:pPr>
                <a:spcBef>
                  <a:spcPct val="0"/>
                </a:spcBef>
              </a:pPr>
              <a:t>03/07/2018</a:t>
            </a:fld>
            <a:endParaRPr lang="en-US" altLang="en-US" sz="1300"/>
          </a:p>
        </p:txBody>
      </p:sp>
      <p:sp>
        <p:nvSpPr>
          <p:cNvPr id="82948" name="Rectangle 6">
            <a:extLst>
              <a:ext uri="{FF2B5EF4-FFF2-40B4-BE49-F238E27FC236}">
                <a16:creationId xmlns:a16="http://schemas.microsoft.com/office/drawing/2014/main" id="{736ADE31-AC1B-1C47-80B0-389AE9CC086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Marcelo Gattass</a:t>
            </a:r>
          </a:p>
        </p:txBody>
      </p:sp>
      <p:sp>
        <p:nvSpPr>
          <p:cNvPr id="82949" name="Rectangle 7">
            <a:extLst>
              <a:ext uri="{FF2B5EF4-FFF2-40B4-BE49-F238E27FC236}">
                <a16:creationId xmlns:a16="http://schemas.microsoft.com/office/drawing/2014/main" id="{2EF90753-D6F7-5E46-8BAA-BDB3332D42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A25786-8DB2-714B-956E-EF0D3275805E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  <p:sp>
        <p:nvSpPr>
          <p:cNvPr id="82950" name="Rectangle 2">
            <a:extLst>
              <a:ext uri="{FF2B5EF4-FFF2-40B4-BE49-F238E27FC236}">
                <a16:creationId xmlns:a16="http://schemas.microsoft.com/office/drawing/2014/main" id="{39E98655-F4A2-D54C-841C-24D2AAE772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51" name="Rectangle 3">
            <a:extLst>
              <a:ext uri="{FF2B5EF4-FFF2-40B4-BE49-F238E27FC236}">
                <a16:creationId xmlns:a16="http://schemas.microsoft.com/office/drawing/2014/main" id="{43A20530-D9B3-7E4D-94FA-0850B51CD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777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746BDBB2-8C24-5044-9EB4-D7F0F98899D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Transformações e Quatérnios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9C020ED7-0227-E744-9C0A-4F1431F169B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64750D-2770-F04B-99AF-2C3405AC86BB}" type="datetime1">
              <a:rPr lang="pt-BR" altLang="en-US" sz="1300" smtClean="0"/>
              <a:pPr>
                <a:spcBef>
                  <a:spcPct val="0"/>
                </a:spcBef>
              </a:pPr>
              <a:t>03/07/2018</a:t>
            </a:fld>
            <a:endParaRPr lang="en-US" altLang="en-US" sz="1300"/>
          </a:p>
        </p:txBody>
      </p:sp>
      <p:sp>
        <p:nvSpPr>
          <p:cNvPr id="84996" name="Rectangle 6">
            <a:extLst>
              <a:ext uri="{FF2B5EF4-FFF2-40B4-BE49-F238E27FC236}">
                <a16:creationId xmlns:a16="http://schemas.microsoft.com/office/drawing/2014/main" id="{E5BDB89A-FDC6-8A42-A4D4-07302BA910F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Marcelo Gattass</a:t>
            </a:r>
          </a:p>
        </p:txBody>
      </p:sp>
      <p:sp>
        <p:nvSpPr>
          <p:cNvPr id="84997" name="Rectangle 7">
            <a:extLst>
              <a:ext uri="{FF2B5EF4-FFF2-40B4-BE49-F238E27FC236}">
                <a16:creationId xmlns:a16="http://schemas.microsoft.com/office/drawing/2014/main" id="{6DA22765-367B-1A4F-8F6E-19328420FB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739EAE-7B27-5746-89B5-B78E84CFEE7A}" type="slidenum">
              <a:rPr lang="en-US" altLang="en-US" sz="1300" smtClean="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  <p:sp>
        <p:nvSpPr>
          <p:cNvPr id="84998" name="Rectangle 2">
            <a:extLst>
              <a:ext uri="{FF2B5EF4-FFF2-40B4-BE49-F238E27FC236}">
                <a16:creationId xmlns:a16="http://schemas.microsoft.com/office/drawing/2014/main" id="{B39F245C-E02F-094E-B8DD-D0148A60C6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9" name="Rectangle 3">
            <a:extLst>
              <a:ext uri="{FF2B5EF4-FFF2-40B4-BE49-F238E27FC236}">
                <a16:creationId xmlns:a16="http://schemas.microsoft.com/office/drawing/2014/main" id="{F93FCED7-2E92-BD4B-A41E-88A8ACC0B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750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BEAE6FB7-DFA0-CF47-86D2-F49A9765FF9E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B684E772-E40B-0644-80F0-B44F310FA704}" type="slidenum">
              <a:rPr lang="en-US" altLang="en-US" sz="1000" smtClean="0"/>
              <a:pPr>
                <a:defRPr/>
              </a:pPr>
              <a:t>11</a:t>
            </a:fld>
            <a:endParaRPr lang="en-US" altLang="en-US" sz="1000"/>
          </a:p>
        </p:txBody>
      </p:sp>
      <p:sp>
        <p:nvSpPr>
          <p:cNvPr id="151558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defTabSz="946150">
              <a:defRPr/>
            </a:pPr>
            <a:endParaRPr lang="pt-BR" altLang="en-US"/>
          </a:p>
        </p:txBody>
      </p:sp>
      <p:sp>
        <p:nvSpPr>
          <p:cNvPr id="15155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4AE711DD-B406-3E4B-ABF6-1AE2BC7C5F8F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52580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52581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983C37C9-FB9B-4746-ADBB-BC00F4F10820}" type="slidenum">
              <a:rPr lang="en-US" altLang="en-US" sz="1000" smtClean="0"/>
              <a:pPr>
                <a:defRPr/>
              </a:pPr>
              <a:t>12</a:t>
            </a:fld>
            <a:endParaRPr lang="en-US" altLang="en-US" sz="1000"/>
          </a:p>
        </p:txBody>
      </p:sp>
      <p:sp>
        <p:nvSpPr>
          <p:cNvPr id="152582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defTabSz="946150">
              <a:defRPr/>
            </a:pPr>
            <a:endParaRPr lang="pt-BR" altLang="en-US"/>
          </a:p>
        </p:txBody>
      </p:sp>
      <p:sp>
        <p:nvSpPr>
          <p:cNvPr id="1525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E1542264-5052-7749-A5A5-185CA9B15E7D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8C4BC75D-04C3-2846-8C43-7A98BC6BE71B}" type="slidenum">
              <a:rPr lang="en-US" altLang="en-US" sz="1000" smtClean="0"/>
              <a:pPr>
                <a:defRPr/>
              </a:pPr>
              <a:t>17</a:t>
            </a:fld>
            <a:endParaRPr lang="en-US" altLang="en-US" sz="1000"/>
          </a:p>
        </p:txBody>
      </p:sp>
      <p:sp>
        <p:nvSpPr>
          <p:cNvPr id="1536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5250" y="798513"/>
            <a:ext cx="4584700" cy="3438525"/>
          </a:xfrm>
          <a:ln cap="flat"/>
        </p:spPr>
      </p:sp>
      <p:sp>
        <p:nvSpPr>
          <p:cNvPr id="153607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pt-B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31AB1CB9-6A9A-734F-8D6B-0D23D392751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Transformações e Quatérnios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74ACAFA1-9069-7E4E-9DD5-9B214196AAE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59432C-25BB-BC46-9323-CEAE6546E72B}" type="datetime1">
              <a:rPr lang="pt-BR" altLang="en-US" sz="1300" smtClean="0"/>
              <a:pPr>
                <a:spcBef>
                  <a:spcPct val="0"/>
                </a:spcBef>
              </a:pPr>
              <a:t>03/07/2018</a:t>
            </a:fld>
            <a:endParaRPr lang="en-US" altLang="en-US" sz="1300"/>
          </a:p>
        </p:txBody>
      </p:sp>
      <p:sp>
        <p:nvSpPr>
          <p:cNvPr id="87044" name="Rectangle 6">
            <a:extLst>
              <a:ext uri="{FF2B5EF4-FFF2-40B4-BE49-F238E27FC236}">
                <a16:creationId xmlns:a16="http://schemas.microsoft.com/office/drawing/2014/main" id="{F5746116-2EBC-424A-9FD3-C32628367E4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Marcelo Gattass</a:t>
            </a:r>
          </a:p>
        </p:txBody>
      </p:sp>
      <p:sp>
        <p:nvSpPr>
          <p:cNvPr id="87045" name="Rectangle 7">
            <a:extLst>
              <a:ext uri="{FF2B5EF4-FFF2-40B4-BE49-F238E27FC236}">
                <a16:creationId xmlns:a16="http://schemas.microsoft.com/office/drawing/2014/main" id="{7E70AFA4-B49D-5A4F-BADB-FD020A7D93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17EE24-0EC6-DB45-A404-3E3598CCA23A}" type="slidenum">
              <a:rPr lang="en-US" altLang="en-US" sz="1300" smtClean="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  <p:sp>
        <p:nvSpPr>
          <p:cNvPr id="87046" name="Rectangle 2">
            <a:extLst>
              <a:ext uri="{FF2B5EF4-FFF2-40B4-BE49-F238E27FC236}">
                <a16:creationId xmlns:a16="http://schemas.microsoft.com/office/drawing/2014/main" id="{834BBF25-F789-DD46-93B5-37DDE20D1A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6838" y="800100"/>
            <a:ext cx="4583112" cy="3436938"/>
          </a:xfrm>
          <a:ln/>
        </p:spPr>
      </p:sp>
      <p:sp>
        <p:nvSpPr>
          <p:cNvPr id="87047" name="Rectangle 3">
            <a:extLst>
              <a:ext uri="{FF2B5EF4-FFF2-40B4-BE49-F238E27FC236}">
                <a16:creationId xmlns:a16="http://schemas.microsoft.com/office/drawing/2014/main" id="{7B3CE937-A68D-DD43-A351-79CA57A9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60438" y="4559300"/>
            <a:ext cx="5394325" cy="43195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51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6B79E3CE-327F-E441-952F-ADF5DD9C74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Transformações e Quatérnios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725C4B78-DC78-B34D-A602-4D8A8C9DB17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16B1BC-682D-9C4A-B723-14E49877A333}" type="datetime1">
              <a:rPr lang="pt-BR" altLang="en-US" sz="1300" smtClean="0"/>
              <a:pPr>
                <a:spcBef>
                  <a:spcPct val="0"/>
                </a:spcBef>
              </a:pPr>
              <a:t>03/07/2018</a:t>
            </a:fld>
            <a:endParaRPr lang="en-US" altLang="en-US" sz="1300"/>
          </a:p>
        </p:txBody>
      </p:sp>
      <p:sp>
        <p:nvSpPr>
          <p:cNvPr id="89092" name="Rectangle 6">
            <a:extLst>
              <a:ext uri="{FF2B5EF4-FFF2-40B4-BE49-F238E27FC236}">
                <a16:creationId xmlns:a16="http://schemas.microsoft.com/office/drawing/2014/main" id="{D4C633BF-8D33-9C45-BF12-5E360983EC6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Marcelo Gattass</a:t>
            </a:r>
          </a:p>
        </p:txBody>
      </p:sp>
      <p:sp>
        <p:nvSpPr>
          <p:cNvPr id="89093" name="Rectangle 7">
            <a:extLst>
              <a:ext uri="{FF2B5EF4-FFF2-40B4-BE49-F238E27FC236}">
                <a16:creationId xmlns:a16="http://schemas.microsoft.com/office/drawing/2014/main" id="{4D605477-16F8-E04B-9210-A1DE001D2A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930B5A4-EB59-9240-9D04-A62D889A5156}" type="slidenum">
              <a:rPr lang="en-US" altLang="en-US" sz="1300" smtClean="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  <p:sp>
        <p:nvSpPr>
          <p:cNvPr id="89094" name="Rectangle 2">
            <a:extLst>
              <a:ext uri="{FF2B5EF4-FFF2-40B4-BE49-F238E27FC236}">
                <a16:creationId xmlns:a16="http://schemas.microsoft.com/office/drawing/2014/main" id="{F3377832-08B8-1C47-9AE9-09C1ACC1EE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5" name="Rectangle 3">
            <a:extLst>
              <a:ext uri="{FF2B5EF4-FFF2-40B4-BE49-F238E27FC236}">
                <a16:creationId xmlns:a16="http://schemas.microsoft.com/office/drawing/2014/main" id="{52D79073-B7B9-C247-A9DF-DBF9AB0B23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414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6B58E991-8C33-8944-8880-8BD943B67D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Transformações e Quatérnios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434E2CFC-413A-0049-9BC6-9DE8405B62A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7C5F38-F10D-504B-A38A-F3FC5963E391}" type="datetime1">
              <a:rPr lang="pt-BR" altLang="en-US" sz="1300" smtClean="0"/>
              <a:pPr>
                <a:spcBef>
                  <a:spcPct val="0"/>
                </a:spcBef>
              </a:pPr>
              <a:t>03/07/2018</a:t>
            </a:fld>
            <a:endParaRPr lang="en-US" altLang="en-US" sz="1300"/>
          </a:p>
        </p:txBody>
      </p:sp>
      <p:sp>
        <p:nvSpPr>
          <p:cNvPr id="91140" name="Rectangle 6">
            <a:extLst>
              <a:ext uri="{FF2B5EF4-FFF2-40B4-BE49-F238E27FC236}">
                <a16:creationId xmlns:a16="http://schemas.microsoft.com/office/drawing/2014/main" id="{7B443890-FB4F-204A-B833-0FEB49A4BFC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Marcelo Gattass</a:t>
            </a:r>
          </a:p>
        </p:txBody>
      </p:sp>
      <p:sp>
        <p:nvSpPr>
          <p:cNvPr id="91141" name="Rectangle 7">
            <a:extLst>
              <a:ext uri="{FF2B5EF4-FFF2-40B4-BE49-F238E27FC236}">
                <a16:creationId xmlns:a16="http://schemas.microsoft.com/office/drawing/2014/main" id="{F45F7E21-F7EA-F942-8212-3BCD03CB89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6D70E6-6CB1-1D4A-B690-C8B6D573A73F}" type="slidenum">
              <a:rPr lang="en-US" altLang="en-US" sz="1300" smtClean="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  <p:sp>
        <p:nvSpPr>
          <p:cNvPr id="91142" name="Rectangle 2">
            <a:extLst>
              <a:ext uri="{FF2B5EF4-FFF2-40B4-BE49-F238E27FC236}">
                <a16:creationId xmlns:a16="http://schemas.microsoft.com/office/drawing/2014/main" id="{91DDC808-4B80-6A4A-BFEB-2298B8B6B5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3" name="Rectangle 3">
            <a:extLst>
              <a:ext uri="{FF2B5EF4-FFF2-40B4-BE49-F238E27FC236}">
                <a16:creationId xmlns:a16="http://schemas.microsoft.com/office/drawing/2014/main" id="{9808B0EF-EBB2-1843-8328-45D4428252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546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C6CC932D-72EC-A64F-ADCE-37B494BDF3A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Transformações e Quatérnios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3F192BC6-926A-BE4C-8450-B60BDECDB6B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35C3A7-2A63-E344-91A8-9535EDCF25A7}" type="datetime1">
              <a:rPr lang="pt-BR" altLang="en-US" sz="1300" smtClean="0"/>
              <a:pPr>
                <a:spcBef>
                  <a:spcPct val="0"/>
                </a:spcBef>
              </a:pPr>
              <a:t>03/07/2018</a:t>
            </a:fld>
            <a:endParaRPr lang="en-US" altLang="en-US" sz="1300"/>
          </a:p>
        </p:txBody>
      </p:sp>
      <p:sp>
        <p:nvSpPr>
          <p:cNvPr id="93188" name="Rectangle 6">
            <a:extLst>
              <a:ext uri="{FF2B5EF4-FFF2-40B4-BE49-F238E27FC236}">
                <a16:creationId xmlns:a16="http://schemas.microsoft.com/office/drawing/2014/main" id="{F5412C46-B055-2C4B-87C6-3951D8C7561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Marcelo Gattass</a:t>
            </a:r>
          </a:p>
        </p:txBody>
      </p:sp>
      <p:sp>
        <p:nvSpPr>
          <p:cNvPr id="93189" name="Rectangle 7">
            <a:extLst>
              <a:ext uri="{FF2B5EF4-FFF2-40B4-BE49-F238E27FC236}">
                <a16:creationId xmlns:a16="http://schemas.microsoft.com/office/drawing/2014/main" id="{5D5C91EE-F711-2947-B3C4-5D241A939B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26A1604-84D8-2F45-9045-3EFC013A13A5}" type="slidenum">
              <a:rPr lang="en-US" altLang="en-US" sz="1300" smtClean="0"/>
              <a:pPr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  <p:sp>
        <p:nvSpPr>
          <p:cNvPr id="93190" name="Rectangle 2">
            <a:extLst>
              <a:ext uri="{FF2B5EF4-FFF2-40B4-BE49-F238E27FC236}">
                <a16:creationId xmlns:a16="http://schemas.microsoft.com/office/drawing/2014/main" id="{6D249560-8450-994D-BBCC-DBB0F19954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91" name="Rectangle 3">
            <a:extLst>
              <a:ext uri="{FF2B5EF4-FFF2-40B4-BE49-F238E27FC236}">
                <a16:creationId xmlns:a16="http://schemas.microsoft.com/office/drawing/2014/main" id="{3D9076DB-F998-6047-BB61-0EF655ED87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4986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59121A2F-AFC1-4F48-AFEE-F71F8E116A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Transformações e Quatérnios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2F99B704-7FBD-424B-AE8A-102D7D83C4C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422DC74-BA60-A441-B243-B606060EE252}" type="datetime1">
              <a:rPr lang="pt-BR" altLang="en-US" sz="1300" smtClean="0"/>
              <a:pPr>
                <a:spcBef>
                  <a:spcPct val="0"/>
                </a:spcBef>
              </a:pPr>
              <a:t>03/07/2018</a:t>
            </a:fld>
            <a:endParaRPr lang="en-US" altLang="en-US" sz="1300"/>
          </a:p>
        </p:txBody>
      </p:sp>
      <p:sp>
        <p:nvSpPr>
          <p:cNvPr id="95236" name="Rectangle 6">
            <a:extLst>
              <a:ext uri="{FF2B5EF4-FFF2-40B4-BE49-F238E27FC236}">
                <a16:creationId xmlns:a16="http://schemas.microsoft.com/office/drawing/2014/main" id="{572E6DC1-F31E-4E4F-9FBB-98B4A88F2B2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Marcelo Gattass</a:t>
            </a:r>
          </a:p>
        </p:txBody>
      </p:sp>
      <p:sp>
        <p:nvSpPr>
          <p:cNvPr id="95237" name="Rectangle 7">
            <a:extLst>
              <a:ext uri="{FF2B5EF4-FFF2-40B4-BE49-F238E27FC236}">
                <a16:creationId xmlns:a16="http://schemas.microsoft.com/office/drawing/2014/main" id="{CA5503C4-FFAE-EB46-9105-3C0E9D071F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78524A-0188-B44F-BCBF-E323CB43E3D4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  <p:sp>
        <p:nvSpPr>
          <p:cNvPr id="95238" name="Rectangle 2">
            <a:extLst>
              <a:ext uri="{FF2B5EF4-FFF2-40B4-BE49-F238E27FC236}">
                <a16:creationId xmlns:a16="http://schemas.microsoft.com/office/drawing/2014/main" id="{A8DF9137-A657-1F41-A812-CEA2B4B848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9" name="Rectangle 3">
            <a:extLst>
              <a:ext uri="{FF2B5EF4-FFF2-40B4-BE49-F238E27FC236}">
                <a16:creationId xmlns:a16="http://schemas.microsoft.com/office/drawing/2014/main" id="{26D0EC6D-053B-7B4B-A847-71325FA3DD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9461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59121A2F-AFC1-4F48-AFEE-F71F8E116A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Transformações e Quatérnios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2F99B704-7FBD-424B-AE8A-102D7D83C4C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422DC74-BA60-A441-B243-B606060EE252}" type="datetime1">
              <a:rPr lang="pt-BR" altLang="en-US" sz="1300" smtClean="0"/>
              <a:pPr>
                <a:spcBef>
                  <a:spcPct val="0"/>
                </a:spcBef>
              </a:pPr>
              <a:t>03/07/2018</a:t>
            </a:fld>
            <a:endParaRPr lang="en-US" altLang="en-US" sz="1300"/>
          </a:p>
        </p:txBody>
      </p:sp>
      <p:sp>
        <p:nvSpPr>
          <p:cNvPr id="95236" name="Rectangle 6">
            <a:extLst>
              <a:ext uri="{FF2B5EF4-FFF2-40B4-BE49-F238E27FC236}">
                <a16:creationId xmlns:a16="http://schemas.microsoft.com/office/drawing/2014/main" id="{572E6DC1-F31E-4E4F-9FBB-98B4A88F2B2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300"/>
              <a:t>Marcelo Gattass</a:t>
            </a:r>
          </a:p>
        </p:txBody>
      </p:sp>
      <p:sp>
        <p:nvSpPr>
          <p:cNvPr id="95237" name="Rectangle 7">
            <a:extLst>
              <a:ext uri="{FF2B5EF4-FFF2-40B4-BE49-F238E27FC236}">
                <a16:creationId xmlns:a16="http://schemas.microsoft.com/office/drawing/2014/main" id="{CA5503C4-FFAE-EB46-9105-3C0E9D071F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78524A-0188-B44F-BCBF-E323CB43E3D4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  <p:sp>
        <p:nvSpPr>
          <p:cNvPr id="95238" name="Rectangle 2">
            <a:extLst>
              <a:ext uri="{FF2B5EF4-FFF2-40B4-BE49-F238E27FC236}">
                <a16:creationId xmlns:a16="http://schemas.microsoft.com/office/drawing/2014/main" id="{A8DF9137-A657-1F41-A812-CEA2B4B848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9" name="Rectangle 3">
            <a:extLst>
              <a:ext uri="{FF2B5EF4-FFF2-40B4-BE49-F238E27FC236}">
                <a16:creationId xmlns:a16="http://schemas.microsoft.com/office/drawing/2014/main" id="{26D0EC6D-053B-7B4B-A847-71325FA3DD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532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D94E1A39-8660-754F-960F-BA38D1AEEC10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54628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54629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F2F8A5C7-F663-5941-95D4-AC4592C91273}" type="slidenum">
              <a:rPr lang="en-US" altLang="en-US" sz="1000" smtClean="0"/>
              <a:pPr>
                <a:defRPr/>
              </a:pPr>
              <a:t>26</a:t>
            </a:fld>
            <a:endParaRPr lang="en-US" altLang="en-US" sz="1000"/>
          </a:p>
        </p:txBody>
      </p:sp>
      <p:sp>
        <p:nvSpPr>
          <p:cNvPr id="154630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defTabSz="946150">
              <a:defRPr/>
            </a:pPr>
            <a:endParaRPr lang="pt-BR" altLang="en-US"/>
          </a:p>
        </p:txBody>
      </p:sp>
      <p:sp>
        <p:nvSpPr>
          <p:cNvPr id="1546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05AEF8A3-41B2-234E-A6AF-395F743E426E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0F3AEFD7-24C3-614C-A0E7-996837C73DB0}" type="slidenum">
              <a:rPr lang="en-US" altLang="en-US" sz="1000" smtClean="0"/>
              <a:pPr>
                <a:defRPr/>
              </a:pPr>
              <a:t>33</a:t>
            </a:fld>
            <a:endParaRPr lang="en-US" altLang="en-US" sz="1000"/>
          </a:p>
        </p:txBody>
      </p:sp>
      <p:sp>
        <p:nvSpPr>
          <p:cNvPr id="155654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defTabSz="946150">
              <a:defRPr/>
            </a:pPr>
            <a:endParaRPr lang="pt-BR" altLang="en-US"/>
          </a:p>
        </p:txBody>
      </p:sp>
      <p:sp>
        <p:nvSpPr>
          <p:cNvPr id="1556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D16ED6B1-D788-9744-83DA-608AAC59B5EE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6CEC62F6-D990-9C4E-B177-E7C54817F20B}" type="slidenum">
              <a:rPr lang="en-US" altLang="en-US" sz="1000" smtClean="0"/>
              <a:pPr>
                <a:defRPr/>
              </a:pPr>
              <a:t>35</a:t>
            </a:fld>
            <a:endParaRPr lang="en-US" altLang="en-US" sz="1000"/>
          </a:p>
        </p:txBody>
      </p:sp>
      <p:sp>
        <p:nvSpPr>
          <p:cNvPr id="156678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defTabSz="946150">
              <a:defRPr/>
            </a:pPr>
            <a:endParaRPr lang="pt-BR" altLang="en-US"/>
          </a:p>
        </p:txBody>
      </p:sp>
      <p:sp>
        <p:nvSpPr>
          <p:cNvPr id="1566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FF4FFFA0-982A-DB49-BA28-886F5A2B0913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BBD436D9-A64E-BF46-ADA4-B50BEAB6D337}" type="slidenum">
              <a:rPr lang="en-US" altLang="en-US" sz="1000" smtClean="0"/>
              <a:pPr>
                <a:defRPr/>
              </a:pPr>
              <a:t>37</a:t>
            </a:fld>
            <a:endParaRPr lang="en-US" altLang="en-US" sz="1000"/>
          </a:p>
        </p:txBody>
      </p:sp>
      <p:sp>
        <p:nvSpPr>
          <p:cNvPr id="157702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defTabSz="946150">
              <a:defRPr/>
            </a:pPr>
            <a:endParaRPr lang="pt-BR" altLang="en-US"/>
          </a:p>
        </p:txBody>
      </p:sp>
      <p:sp>
        <p:nvSpPr>
          <p:cNvPr id="1577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DA75E0DF-536D-8C47-B711-265DDF9D16E8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58725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EC3C7889-F759-E34B-9C99-AE4E3FD3CAF8}" type="slidenum">
              <a:rPr lang="en-US" altLang="en-US" sz="1000" smtClean="0"/>
              <a:pPr>
                <a:defRPr/>
              </a:pPr>
              <a:t>39</a:t>
            </a:fld>
            <a:endParaRPr lang="en-US" altLang="en-US" sz="1000"/>
          </a:p>
        </p:txBody>
      </p:sp>
      <p:sp>
        <p:nvSpPr>
          <p:cNvPr id="158726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defTabSz="946150">
              <a:defRPr/>
            </a:pPr>
            <a:endParaRPr lang="pt-BR" altLang="en-US"/>
          </a:p>
        </p:txBody>
      </p:sp>
      <p:sp>
        <p:nvSpPr>
          <p:cNvPr id="1587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8868A116-9C40-AD45-ADE5-2455B05A2C9C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E17F1C50-8761-4847-9201-048431550782}" type="slidenum">
              <a:rPr lang="en-US" altLang="en-US" sz="1000" smtClean="0"/>
              <a:pPr>
                <a:defRPr/>
              </a:pPr>
              <a:t>41</a:t>
            </a:fld>
            <a:endParaRPr lang="en-US" altLang="en-US" sz="1000"/>
          </a:p>
        </p:txBody>
      </p:sp>
      <p:sp>
        <p:nvSpPr>
          <p:cNvPr id="1597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5250" y="798513"/>
            <a:ext cx="4584700" cy="3438525"/>
          </a:xfrm>
          <a:ln cap="flat"/>
        </p:spPr>
      </p:sp>
      <p:sp>
        <p:nvSpPr>
          <p:cNvPr id="159751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pt-B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B7EBA6B8-408E-F345-BAE0-301C74C79653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60772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60773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200290A1-C094-7F4F-9184-8C513CA66592}" type="slidenum">
              <a:rPr lang="en-US" altLang="en-US" sz="1000" smtClean="0"/>
              <a:pPr>
                <a:defRPr/>
              </a:pPr>
              <a:t>55</a:t>
            </a:fld>
            <a:endParaRPr lang="en-US" altLang="en-US" sz="1000"/>
          </a:p>
        </p:txBody>
      </p:sp>
      <p:sp>
        <p:nvSpPr>
          <p:cNvPr id="1607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5250" y="798513"/>
            <a:ext cx="4584700" cy="3438525"/>
          </a:xfrm>
          <a:ln cap="flat"/>
        </p:spPr>
      </p:sp>
      <p:sp>
        <p:nvSpPr>
          <p:cNvPr id="160775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pt-B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EEFB8BD4-9304-6B41-A21E-DB20F77A1987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95588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95589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0FD36997-9B2B-924C-BF2A-F67B152350C5}" type="slidenum">
              <a:rPr lang="en-US" altLang="en-US" sz="1000" smtClean="0"/>
              <a:pPr>
                <a:defRPr/>
              </a:pPr>
              <a:t>56</a:t>
            </a:fld>
            <a:endParaRPr lang="en-US" altLang="en-US" sz="1000"/>
          </a:p>
        </p:txBody>
      </p:sp>
      <p:sp>
        <p:nvSpPr>
          <p:cNvPr id="1955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5250" y="798513"/>
            <a:ext cx="4584700" cy="3438525"/>
          </a:xfrm>
          <a:ln cap="flat"/>
        </p:spPr>
      </p:sp>
      <p:sp>
        <p:nvSpPr>
          <p:cNvPr id="195591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pt-B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4545C634-9BB3-9F4F-848F-240C59D4425D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61796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61797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BF022599-1C6C-2F4A-B348-553516425E0A}" type="slidenum">
              <a:rPr lang="en-US" altLang="en-US" sz="1000" smtClean="0"/>
              <a:pPr>
                <a:defRPr/>
              </a:pPr>
              <a:t>57</a:t>
            </a:fld>
            <a:endParaRPr lang="en-US" altLang="en-US" sz="1000"/>
          </a:p>
        </p:txBody>
      </p:sp>
      <p:sp>
        <p:nvSpPr>
          <p:cNvPr id="1617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5250" y="798513"/>
            <a:ext cx="4584700" cy="3438525"/>
          </a:xfrm>
          <a:ln cap="flat"/>
        </p:spPr>
      </p:sp>
      <p:sp>
        <p:nvSpPr>
          <p:cNvPr id="161799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pt-B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BFC066BF-43C1-1B46-9184-AEEE7C027FB8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62820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62821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71E33B9C-F07A-C14B-8434-B3972E43F34A}" type="slidenum">
              <a:rPr lang="en-US" altLang="en-US" sz="1000" smtClean="0"/>
              <a:pPr>
                <a:defRPr/>
              </a:pPr>
              <a:t>59</a:t>
            </a:fld>
            <a:endParaRPr lang="en-US" altLang="en-US" sz="1000"/>
          </a:p>
        </p:txBody>
      </p:sp>
      <p:sp>
        <p:nvSpPr>
          <p:cNvPr id="1628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3" name="Rectangle 2051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pt-B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91E9DA3F-0947-CA4E-BE59-AF09861CE955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4C3FC29A-6C2D-E64C-B32B-8E7CA2F015A8}" type="slidenum">
              <a:rPr lang="en-US" altLang="en-US" sz="1000" smtClean="0"/>
              <a:pPr>
                <a:defRPr/>
              </a:pPr>
              <a:t>63</a:t>
            </a:fld>
            <a:endParaRPr lang="en-US" altLang="en-US" sz="1000"/>
          </a:p>
        </p:txBody>
      </p:sp>
      <p:sp>
        <p:nvSpPr>
          <p:cNvPr id="1638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7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9376206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72D0E562-1291-424F-B7D1-D914A76516D7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F8BE72C9-F74A-4D48-91B6-F6FD595C2648}" type="slidenum">
              <a:rPr lang="en-US" altLang="en-US" sz="1000" smtClean="0"/>
              <a:pPr>
                <a:defRPr/>
              </a:pPr>
              <a:t>64</a:t>
            </a:fld>
            <a:endParaRPr lang="en-US" altLang="en-US" sz="1000"/>
          </a:p>
        </p:txBody>
      </p:sp>
      <p:sp>
        <p:nvSpPr>
          <p:cNvPr id="1648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6838" y="800100"/>
            <a:ext cx="4581525" cy="3436938"/>
          </a:xfrm>
          <a:ln cap="flat"/>
        </p:spPr>
      </p:sp>
      <p:sp>
        <p:nvSpPr>
          <p:cNvPr id="1648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0438" y="4560888"/>
            <a:ext cx="539432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pt-B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D2CAC8FE-FD0F-E64B-8CB8-2604E6C2DAEB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2F58E249-00DE-AA43-937F-F5EFCDE94C95}" type="slidenum">
              <a:rPr lang="en-US" altLang="en-US" sz="1000" smtClean="0"/>
              <a:pPr>
                <a:defRPr/>
              </a:pPr>
              <a:t>65</a:t>
            </a:fld>
            <a:endParaRPr lang="en-US" altLang="en-US" sz="1000"/>
          </a:p>
        </p:txBody>
      </p:sp>
      <p:sp>
        <p:nvSpPr>
          <p:cNvPr id="1658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5250" y="798513"/>
            <a:ext cx="4584700" cy="3438525"/>
          </a:xfrm>
          <a:ln cap="flat"/>
        </p:spPr>
      </p:sp>
      <p:sp>
        <p:nvSpPr>
          <p:cNvPr id="165895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pt-B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69B17927-74CC-FB4E-BAF5-115568DEE092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66916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66917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CD058C32-F41D-654D-9CDB-E70EEBDA9DBC}" type="slidenum">
              <a:rPr lang="en-US" altLang="en-US" sz="1000" smtClean="0"/>
              <a:pPr>
                <a:defRPr/>
              </a:pPr>
              <a:t>74</a:t>
            </a:fld>
            <a:endParaRPr lang="en-US" altLang="en-US" sz="1000"/>
          </a:p>
        </p:txBody>
      </p:sp>
      <p:sp>
        <p:nvSpPr>
          <p:cNvPr id="1669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669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pt-BR" altLang="en-US"/>
              <a:t>Os problemas de recorte e seleção de linhas são mais complicados como ilustra a Figura. Dada uma linha definida de (x</a:t>
            </a:r>
            <a:r>
              <a:rPr lang="pt-BR" altLang="en-US" baseline="-25000"/>
              <a:t>1</a:t>
            </a:r>
            <a:r>
              <a:rPr lang="pt-BR" altLang="en-US"/>
              <a:t>,y</a:t>
            </a:r>
            <a:r>
              <a:rPr lang="pt-BR" altLang="en-US" baseline="-25000"/>
              <a:t>1</a:t>
            </a:r>
            <a:r>
              <a:rPr lang="pt-BR" altLang="en-US"/>
              <a:t>) até (x</a:t>
            </a:r>
            <a:r>
              <a:rPr lang="pt-BR" altLang="en-US" baseline="-25000"/>
              <a:t>2</a:t>
            </a:r>
            <a:r>
              <a:rPr lang="pt-BR" altLang="en-US"/>
              <a:t>,y</a:t>
            </a:r>
            <a:r>
              <a:rPr lang="pt-BR" altLang="en-US" baseline="-25000"/>
              <a:t>2</a:t>
            </a:r>
            <a:r>
              <a:rPr lang="pt-BR" altLang="en-US"/>
              <a:t>) ela pode: (a) estar totalmente fora da janela e não ser desenhada (casos A e B);  ou (b) estar totalmente dentro da janela e ser desenhada (caso C); ou (c) estar parcialmente dentro da janela e precisar ser recortada para um sub-segmento  que vai de (x’</a:t>
            </a:r>
            <a:r>
              <a:rPr lang="pt-BR" altLang="en-US" baseline="-25000"/>
              <a:t>1</a:t>
            </a:r>
            <a:r>
              <a:rPr lang="pt-BR" altLang="en-US"/>
              <a:t>,y’</a:t>
            </a:r>
            <a:r>
              <a:rPr lang="pt-BR" altLang="en-US" baseline="-25000"/>
              <a:t>1</a:t>
            </a:r>
            <a:r>
              <a:rPr lang="pt-BR" altLang="en-US"/>
              <a:t>) até (x’</a:t>
            </a:r>
            <a:r>
              <a:rPr lang="pt-BR" altLang="en-US" baseline="-25000"/>
              <a:t>2</a:t>
            </a:r>
            <a:r>
              <a:rPr lang="pt-BR" altLang="en-US"/>
              <a:t>,y’</a:t>
            </a:r>
            <a:r>
              <a:rPr lang="pt-BR" altLang="en-US" baseline="-25000"/>
              <a:t>2</a:t>
            </a:r>
            <a:r>
              <a:rPr lang="pt-BR" altLang="en-US"/>
              <a:t>) antes de ser desenhada (casos D e E). </a:t>
            </a:r>
          </a:p>
          <a:p>
            <a:pPr defTabSz="762000">
              <a:defRPr/>
            </a:pPr>
            <a:endParaRPr lang="pt-BR" altLang="en-US"/>
          </a:p>
          <a:p>
            <a:pPr defTabSz="762000"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5781272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A9026471-8D63-B544-BD08-0A46AD38C74C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67940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67941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6230B1EA-FF21-7942-A956-FA585660AAEE}" type="slidenum">
              <a:rPr lang="en-US" altLang="en-US" sz="1000" smtClean="0"/>
              <a:pPr>
                <a:defRPr/>
              </a:pPr>
              <a:t>75</a:t>
            </a:fld>
            <a:endParaRPr lang="en-US" altLang="en-US" sz="1000"/>
          </a:p>
        </p:txBody>
      </p:sp>
      <p:sp>
        <p:nvSpPr>
          <p:cNvPr id="1679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679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en-US" altLang="en-US" sz="700">
                <a:latin typeface="Courier New" charset="0"/>
              </a:rPr>
              <a:t>O exemplo do desenho do mapa de municípios do Brasil mostra que em muitos casosos segmentos de reta estão totalmente acima, abaixo, a direita ou a esquerda da janela de interesse.  Procurando tratar eficientemente estas situações, Cohen-Sutherland apresentaram um algoritmo que divide o plano de acordo com a janela em nove regiões mostradas na figura. Cada uma das regiões é classificada com um código de quatro valores lógicos que podem assumir os valores verdade (1) ou falso (0).  São eles: (1) está acima; (2) está abaixo; (3) está a direita; e (4) está a esquerda.</a:t>
            </a:r>
          </a:p>
          <a:p>
            <a:pPr defTabSz="762000">
              <a:defRPr/>
            </a:pPr>
            <a:endParaRPr lang="en-US" altLang="en-US" sz="700">
              <a:latin typeface="Courier New" charset="0"/>
            </a:endParaRPr>
          </a:p>
          <a:p>
            <a:pPr defTabSz="762000">
              <a:defRPr/>
            </a:pPr>
            <a:r>
              <a:rPr lang="en-US" altLang="en-US" sz="700">
                <a:latin typeface="Courier New" charset="0"/>
              </a:rPr>
              <a:t>Cada segmento de reta tem dois vértices e cada vértice está em uma das nove regiões, logo um segmento tem dois códigos: um para o vértice 0 e outro para o 1. Estes códigos de podem ser armazenados numa variável tipo Outcode que em C do tipo:</a:t>
            </a:r>
          </a:p>
          <a:p>
            <a:pPr defTabSz="762000">
              <a:spcBef>
                <a:spcPct val="0"/>
              </a:spcBef>
              <a:defRPr/>
            </a:pPr>
            <a:endParaRPr lang="en-US" altLang="en-US" b="1">
              <a:latin typeface="Courier New" charset="0"/>
            </a:endParaRPr>
          </a:p>
          <a:p>
            <a:pPr defTabSz="762000">
              <a:spcBef>
                <a:spcPct val="0"/>
              </a:spcBef>
              <a:defRPr/>
            </a:pPr>
            <a:r>
              <a:rPr lang="en-US" altLang="en-US" b="1">
                <a:latin typeface="Courier New" charset="0"/>
              </a:rPr>
              <a:t>typedef struct {</a:t>
            </a:r>
          </a:p>
          <a:p>
            <a:pPr defTabSz="762000">
              <a:spcBef>
                <a:spcPct val="0"/>
              </a:spcBef>
              <a:defRPr/>
            </a:pPr>
            <a:r>
              <a:rPr lang="en-US" altLang="en-US" b="1">
                <a:latin typeface="Courier New" charset="0"/>
              </a:rPr>
              <a:t>   unsigned char all;</a:t>
            </a:r>
          </a:p>
          <a:p>
            <a:pPr defTabSz="762000">
              <a:spcBef>
                <a:spcPct val="0"/>
              </a:spcBef>
              <a:defRPr/>
            </a:pPr>
            <a:r>
              <a:rPr lang="en-US" altLang="en-US" b="1">
                <a:latin typeface="Courier New" charset="0"/>
              </a:rPr>
              <a:t>   unsigned char left;</a:t>
            </a:r>
          </a:p>
          <a:p>
            <a:pPr defTabSz="762000">
              <a:spcBef>
                <a:spcPct val="0"/>
              </a:spcBef>
              <a:defRPr/>
            </a:pPr>
            <a:r>
              <a:rPr lang="en-US" altLang="en-US" b="1">
                <a:latin typeface="Courier New" charset="0"/>
              </a:rPr>
              <a:t>   unsigned char right;</a:t>
            </a:r>
          </a:p>
          <a:p>
            <a:pPr defTabSz="762000">
              <a:spcBef>
                <a:spcPct val="0"/>
              </a:spcBef>
              <a:defRPr/>
            </a:pPr>
            <a:r>
              <a:rPr lang="en-US" altLang="en-US" b="1">
                <a:latin typeface="Courier New" charset="0"/>
              </a:rPr>
              <a:t>   unsigned char bottom;</a:t>
            </a:r>
          </a:p>
          <a:p>
            <a:pPr defTabSz="762000">
              <a:spcBef>
                <a:spcPct val="0"/>
              </a:spcBef>
              <a:defRPr/>
            </a:pPr>
            <a:r>
              <a:rPr lang="en-US" altLang="en-US" b="1">
                <a:latin typeface="Courier New" charset="0"/>
              </a:rPr>
              <a:t>   unsigned char top;</a:t>
            </a:r>
          </a:p>
          <a:p>
            <a:pPr defTabSz="762000">
              <a:spcBef>
                <a:spcPct val="0"/>
              </a:spcBef>
              <a:defRPr/>
            </a:pPr>
            <a:r>
              <a:rPr lang="en-US" altLang="en-US" b="1">
                <a:latin typeface="Courier New" charset="0"/>
              </a:rPr>
              <a:t>} Outcode;</a:t>
            </a:r>
          </a:p>
          <a:p>
            <a:pPr defTabSz="762000">
              <a:spcBef>
                <a:spcPct val="0"/>
              </a:spcBef>
              <a:defRPr/>
            </a:pPr>
            <a:endParaRPr lang="en-US" altLang="en-US" b="1">
              <a:latin typeface="Courier New" charset="0"/>
            </a:endParaRPr>
          </a:p>
          <a:p>
            <a:pPr defTabSz="762000">
              <a:spcBef>
                <a:spcPct val="0"/>
              </a:spcBef>
              <a:defRPr/>
            </a:pPr>
            <a:r>
              <a:rPr lang="en-US" altLang="en-US">
                <a:latin typeface="Courier New" charset="0"/>
              </a:rPr>
              <a:t>A rigor só precisariamos de meio Byte para armazenar esta informação, mas para deixar o algoritmo mais simples de entender decidimos criar um código de 5 Bytes que é redundante.  O campo all da estrutura contem todos os 4 códigos posicionados nos 4 últimos bits.  Os campos left, right, bottom e top explicitam o valor de se a região está a esquerda, a direita, abaixo ou acima da janela de interesse.</a:t>
            </a:r>
          </a:p>
          <a:p>
            <a:pPr defTabSz="762000">
              <a:defRPr/>
            </a:pPr>
            <a:endParaRPr lang="pt-BR" altLang="en-US" sz="70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0692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299E837B-0228-2245-BE69-0DD511165C3A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4AA62CB6-86DD-FE41-B1AB-4B9DA3D85A3D}" type="slidenum">
              <a:rPr lang="en-US" altLang="en-US" sz="1000" smtClean="0"/>
              <a:pPr>
                <a:defRPr/>
              </a:pPr>
              <a:t>76</a:t>
            </a:fld>
            <a:endParaRPr lang="en-US" altLang="en-US" sz="1000"/>
          </a:p>
        </p:txBody>
      </p:sp>
      <p:sp>
        <p:nvSpPr>
          <p:cNvPr id="1689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689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pt-BR" altLang="en-US"/>
              <a:t>O algoritmo da Figura determina o código de um vértice através da comparação de suas coordenadas (x,y) com as coordenadas da janela de interesse (xmin, xmax, ymin, ymax).  Notem que o campo all é determinado com a adição de 1, 2, 4 ou 8 caso o ponto esteja acima, abaixo, a diretia e a esquerda, respectivamente. As constantes decimais 1, 2, 4, e 8 tem representação binária  00000001, 00000010, 00000100 e 00001000 e por isto a adição define corretamente a posição do vértice.  Notem tambem que a codificação os valores das bordas são considerados interiores a janela de interesse. </a:t>
            </a:r>
          </a:p>
        </p:txBody>
      </p:sp>
    </p:spTree>
    <p:extLst>
      <p:ext uri="{BB962C8B-B14F-4D97-AF65-F5344CB8AC3E}">
        <p14:creationId xmlns:p14="http://schemas.microsoft.com/office/powerpoint/2010/main" val="8011746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26D79FC8-AB18-F34C-84BC-0D08D76FD7FF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69988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69989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F47AAA49-46F2-2445-8A94-E7EDE906238D}" type="slidenum">
              <a:rPr lang="en-US" altLang="en-US" sz="1000" smtClean="0"/>
              <a:pPr>
                <a:defRPr/>
              </a:pPr>
              <a:t>77</a:t>
            </a:fld>
            <a:endParaRPr lang="en-US" altLang="en-US" sz="1000"/>
          </a:p>
        </p:txBody>
      </p:sp>
      <p:sp>
        <p:nvSpPr>
          <p:cNvPr id="1699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699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marL="228600" indent="-228600" defTabSz="762000">
              <a:defRPr/>
            </a:pPr>
            <a:r>
              <a:rPr lang="pt-BR" altLang="en-US"/>
              <a:t>O algoritmo de </a:t>
            </a:r>
            <a:r>
              <a:rPr lang="en-US" altLang="en-US" sz="700">
                <a:latin typeface="Courier New" charset="0"/>
              </a:rPr>
              <a:t>Cohen e Sutherland se baseia em 3 princípios:</a:t>
            </a:r>
          </a:p>
          <a:p>
            <a:pPr marL="228600" indent="-228600" defTabSz="762000">
              <a:buFontTx/>
              <a:buAutoNum type="arabicParenR"/>
              <a:defRPr/>
            </a:pPr>
            <a:r>
              <a:rPr lang="en-US" altLang="en-US" sz="700">
                <a:latin typeface="Courier New" charset="0"/>
              </a:rPr>
              <a:t>Se uma reta estiver totalmente acima, abaixo, a direita ou a esquerda a janela ela pode ser descartada. Ou seja, não precisa ser desenhada pois não tem interseção com a janela.</a:t>
            </a:r>
          </a:p>
          <a:p>
            <a:pPr marL="228600" indent="-228600" defTabSz="762000">
              <a:buFontTx/>
              <a:buAutoNum type="arabicParenR"/>
              <a:defRPr/>
            </a:pPr>
            <a:r>
              <a:rPr lang="en-US" altLang="en-US" sz="700">
                <a:latin typeface="Courier New" charset="0"/>
              </a:rPr>
              <a:t>Se estiver dentro da janela ela pode ser denhada como ela é.  Ou seja, não precisa ser recortada.</a:t>
            </a:r>
          </a:p>
          <a:p>
            <a:pPr marL="228600" indent="-228600" defTabSz="762000">
              <a:buFontTx/>
              <a:buAutoNum type="arabicParenR"/>
              <a:defRPr/>
            </a:pPr>
            <a:r>
              <a:rPr lang="en-US" altLang="en-US" sz="700">
                <a:latin typeface="Courier New" charset="0"/>
              </a:rPr>
              <a:t>Se descartamos pedaços do segmento que estão acima, abaixo, a direita ou a esquerda o problema não se altera.  Ou seja, podemos trocar uma segmento de reta por um sub-segmento tirando fora partes que estão fora.</a:t>
            </a:r>
          </a:p>
          <a:p>
            <a:pPr marL="228600" indent="-228600" defTabSz="762000">
              <a:defRPr/>
            </a:pPr>
            <a:endParaRPr lang="pt-BR" altLang="en-US" sz="700">
              <a:latin typeface="Courier New" charset="0"/>
            </a:endParaRPr>
          </a:p>
          <a:p>
            <a:pPr marL="228600" indent="-228600" defTabSz="762000">
              <a:defRPr/>
            </a:pPr>
            <a:r>
              <a:rPr lang="pt-BR" altLang="en-US" sz="700">
                <a:latin typeface="Courier New" charset="0"/>
              </a:rPr>
              <a:t>As tres condições acima podem ser re-escritas como:</a:t>
            </a:r>
          </a:p>
          <a:p>
            <a:pPr marL="228600" indent="-228600" defTabSz="762000">
              <a:buFontTx/>
              <a:buAutoNum type="arabicParenR"/>
              <a:defRPr/>
            </a:pPr>
            <a:r>
              <a:rPr lang="pt-BR" altLang="en-US" sz="700">
                <a:latin typeface="Courier New" charset="0"/>
              </a:rPr>
              <a:t>Se o segmento estiver totalmente acima, abaixo, a direita ou a esquerda os códigos dos dois vétices terão necessariamente o valor 1 (verdadeiro) na fronteira correspondente.  Se fizermos um AND lógico nos dois códigos eles produzirão um resultado diferente de zero.  Inversamente, se o AND codigo a código também resultar em algum valor igual a 1 isto significa que os dois vértices estão ou acima, ou abaixo, ou a direita ou a esquerda da janela.  Para implementar este teste de maneira eficiente codificamos as quatro condições no campo </a:t>
            </a:r>
            <a:r>
              <a:rPr lang="pt-BR" altLang="en-US" sz="700" b="1">
                <a:latin typeface="Courier New" charset="0"/>
              </a:rPr>
              <a:t>all</a:t>
            </a:r>
            <a:r>
              <a:rPr lang="pt-BR" altLang="en-US" sz="700">
                <a:latin typeface="Courier New" charset="0"/>
              </a:rPr>
              <a:t>.</a:t>
            </a:r>
          </a:p>
          <a:p>
            <a:pPr marL="228600" indent="-228600" defTabSz="762000">
              <a:buFontTx/>
              <a:buAutoNum type="arabicParenR"/>
              <a:defRPr/>
            </a:pPr>
            <a:r>
              <a:rPr lang="pt-BR" altLang="en-US" sz="700">
                <a:latin typeface="Courier New" charset="0"/>
              </a:rPr>
              <a:t>Se o segmento estiver totalmente dentro ambos os códigos dos vértices tem valor 0 (falso).</a:t>
            </a:r>
          </a:p>
          <a:p>
            <a:pPr marL="228600" indent="-228600" defTabSz="762000">
              <a:buFontTx/>
              <a:buAutoNum type="arabicParenR"/>
              <a:defRPr/>
            </a:pPr>
            <a:r>
              <a:rPr lang="pt-BR" altLang="en-US" sz="700">
                <a:latin typeface="Courier New" charset="0"/>
              </a:rPr>
              <a:t>Se um segmento tem, por exemplo, um vértice com código 1 na fronteira superior da janela podemos trocar este vértice por outro que fica no segmento e tem como ordenada y=ymax.  Ou seja, se trocarmos as coordenadas do vértice para:</a:t>
            </a:r>
          </a:p>
          <a:p>
            <a:pPr marL="228600" indent="-228600" defTabSz="762000">
              <a:defRPr/>
            </a:pPr>
            <a:r>
              <a:rPr lang="en-US" altLang="en-US" b="1"/>
              <a:t>x = x0 + (x1 - x0) * (ymax - y0) / (y1 - y0)</a:t>
            </a:r>
          </a:p>
          <a:p>
            <a:pPr marL="228600" indent="-228600" defTabSz="762000">
              <a:defRPr/>
            </a:pPr>
            <a:r>
              <a:rPr lang="en-US" altLang="en-US" b="1"/>
              <a:t>y = ymax</a:t>
            </a:r>
          </a:p>
          <a:p>
            <a:pPr marL="228600" indent="-228600" defTabSz="762000">
              <a:defRPr/>
            </a:pPr>
            <a:r>
              <a:rPr lang="pt-BR" altLang="en-US" sz="700">
                <a:latin typeface="Courier New" charset="0"/>
              </a:rPr>
              <a:t>Estamos descartando a parte de fora do segmento.  O mesmo raciocínio se aplica para as outras fronteiras. </a:t>
            </a:r>
          </a:p>
          <a:p>
            <a:pPr marL="228600" indent="-228600" defTabSz="762000">
              <a:defRPr/>
            </a:pPr>
            <a:endParaRPr lang="pt-BR" altLang="en-US" sz="700">
              <a:latin typeface="Courier New" charset="0"/>
            </a:endParaRPr>
          </a:p>
          <a:p>
            <a:pPr marL="228600" indent="-228600" defTabSz="762000">
              <a:defRPr/>
            </a:pPr>
            <a:r>
              <a:rPr lang="pt-BR" altLang="en-US" sz="700">
                <a:latin typeface="Courier New" charset="0"/>
              </a:rPr>
              <a:t>É importante notarmos que no caso de recorte de linhas o algoritmo precisa ajustar ambos os vértices para produzir o sub-segmento que é interior a janela.  Quando o problema é de seleção, e não de recorte, o algoritmo pode ser simplificado para recortar apenas um lado do segmento.  Ou seja, só um vértice precisa se mover.  Se o segmento de reta tiver interseção com a janela de seleção qualquer um dos vértices vai ficar com todos os códigos 0 (falso) quando forem descartadas as partes externas.  O algoritmo de seleção é um caso particular do algoritmo de recorte e é deixado come exercício para o leitor.</a:t>
            </a:r>
          </a:p>
        </p:txBody>
      </p:sp>
    </p:spTree>
    <p:extLst>
      <p:ext uri="{BB962C8B-B14F-4D97-AF65-F5344CB8AC3E}">
        <p14:creationId xmlns:p14="http://schemas.microsoft.com/office/powerpoint/2010/main" val="9889921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5954AC57-DF12-D947-99B5-1366C55F3B1F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71013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BD763D8D-77D4-BA46-B8AD-F02B1C319A9C}" type="slidenum">
              <a:rPr lang="en-US" altLang="en-US" sz="1000" smtClean="0"/>
              <a:pPr>
                <a:defRPr/>
              </a:pPr>
              <a:t>78</a:t>
            </a:fld>
            <a:endParaRPr lang="en-US" altLang="en-US" sz="1000"/>
          </a:p>
        </p:txBody>
      </p:sp>
      <p:sp>
        <p:nvSpPr>
          <p:cNvPr id="1710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710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marL="228600" indent="-228600" defTabSz="762000">
              <a:defRPr/>
            </a:pPr>
            <a:r>
              <a:rPr lang="pt-BR" altLang="en-US"/>
              <a:t>Uma outra estratégia para recorte de segmentos de reta contra uma janela de interesse foi apresentada por Cyrus e Beck.  Esta estratégia se baseia na análise dos pontos de interseção da reta suporte do segmento com as retas da janela de interesse.  Um ponto importante deste algoritmo é que a janela pode ser qualquer polígono convexo.</a:t>
            </a:r>
          </a:p>
          <a:p>
            <a:pPr marL="228600" indent="-228600" defTabSz="762000">
              <a:defRPr/>
            </a:pPr>
            <a:endParaRPr lang="pt-BR" altLang="en-US"/>
          </a:p>
          <a:p>
            <a:pPr marL="228600" indent="-228600" defTabSz="762000">
              <a:defRPr/>
            </a:pPr>
            <a:r>
              <a:rPr lang="pt-BR" altLang="en-US"/>
              <a:t>A determinação do ponto de inteseção, P(t), da reta suporte do segmento P</a:t>
            </a:r>
            <a:r>
              <a:rPr lang="pt-BR" altLang="en-US" baseline="-25000"/>
              <a:t>0</a:t>
            </a:r>
            <a:r>
              <a:rPr lang="pt-BR" altLang="en-US"/>
              <a:t>P</a:t>
            </a:r>
            <a:r>
              <a:rPr lang="pt-BR" altLang="en-US" baseline="-25000"/>
              <a:t>1</a:t>
            </a:r>
            <a:r>
              <a:rPr lang="pt-BR" altLang="en-US"/>
              <a:t> com a reta suporte de uma aresta que passa pelo ponto P</a:t>
            </a:r>
            <a:r>
              <a:rPr lang="pt-BR" altLang="en-US" baseline="-25000"/>
              <a:t>Ei</a:t>
            </a:r>
            <a:r>
              <a:rPr lang="pt-BR" altLang="en-US"/>
              <a:t> e tem como normal o vetor N</a:t>
            </a:r>
            <a:r>
              <a:rPr lang="pt-BR" altLang="en-US" baseline="-25000"/>
              <a:t>Ei</a:t>
            </a:r>
            <a:r>
              <a:rPr lang="pt-BR" altLang="en-US"/>
              <a:t> pode ser determinada através de:</a:t>
            </a:r>
          </a:p>
          <a:p>
            <a:pPr marL="228600" indent="-228600" defTabSz="762000">
              <a:defRPr/>
            </a:pPr>
            <a:endParaRPr lang="pt-BR" altLang="en-US"/>
          </a:p>
          <a:p>
            <a:pPr marL="228600" indent="-228600" defTabSz="762000">
              <a:buFontTx/>
              <a:buAutoNum type="alphaLcParenR"/>
              <a:defRPr/>
            </a:pPr>
            <a:r>
              <a:rPr lang="pt-BR" altLang="en-US"/>
              <a:t>a condição do P(t) pertencer a reta suporte de P</a:t>
            </a:r>
            <a:r>
              <a:rPr lang="pt-BR" altLang="en-US" baseline="-25000"/>
              <a:t>0</a:t>
            </a:r>
            <a:r>
              <a:rPr lang="pt-BR" altLang="en-US"/>
              <a:t>P</a:t>
            </a:r>
            <a:r>
              <a:rPr lang="pt-BR" altLang="en-US" baseline="-25000"/>
              <a:t>1</a:t>
            </a:r>
            <a:r>
              <a:rPr lang="pt-BR" altLang="en-US"/>
              <a:t>: P(t) =P</a:t>
            </a:r>
            <a:r>
              <a:rPr lang="pt-BR" altLang="en-US" baseline="-25000"/>
              <a:t>0</a:t>
            </a:r>
            <a:r>
              <a:rPr lang="pt-BR" altLang="en-US"/>
              <a:t> +  (P</a:t>
            </a:r>
            <a:r>
              <a:rPr lang="pt-BR" altLang="en-US" baseline="-25000"/>
              <a:t>1</a:t>
            </a:r>
            <a:r>
              <a:rPr lang="pt-BR" altLang="en-US"/>
              <a:t>-P</a:t>
            </a:r>
            <a:r>
              <a:rPr lang="pt-BR" altLang="en-US" baseline="-25000"/>
              <a:t>0</a:t>
            </a:r>
            <a:r>
              <a:rPr lang="pt-BR" altLang="en-US"/>
              <a:t>) t</a:t>
            </a:r>
          </a:p>
          <a:p>
            <a:pPr marL="228600" indent="-228600" defTabSz="762000">
              <a:buFontTx/>
              <a:buAutoNum type="alphaLcParenR"/>
              <a:defRPr/>
            </a:pPr>
            <a:r>
              <a:rPr lang="pt-BR" altLang="en-US"/>
              <a:t>a condição do vetor P</a:t>
            </a:r>
            <a:r>
              <a:rPr lang="pt-BR" altLang="en-US" baseline="-25000"/>
              <a:t>Ei</a:t>
            </a:r>
            <a:r>
              <a:rPr lang="pt-BR" altLang="en-US"/>
              <a:t>P(t)</a:t>
            </a:r>
            <a:r>
              <a:rPr lang="pt-BR" altLang="en-US" baseline="-25000"/>
              <a:t> </a:t>
            </a:r>
            <a:r>
              <a:rPr lang="pt-BR" altLang="en-US"/>
              <a:t>ser ortogonal a N</a:t>
            </a:r>
            <a:r>
              <a:rPr lang="pt-BR" altLang="en-US" baseline="-25000"/>
              <a:t>Ei</a:t>
            </a:r>
            <a:r>
              <a:rPr lang="pt-BR" altLang="en-US"/>
              <a:t>: N</a:t>
            </a:r>
            <a:r>
              <a:rPr lang="pt-BR" altLang="en-US" baseline="-25000"/>
              <a:t>Ei</a:t>
            </a:r>
            <a:r>
              <a:rPr lang="pt-BR" altLang="en-US" baseline="30000">
                <a:sym typeface="Wingdings" charset="2"/>
              </a:rPr>
              <a:t></a:t>
            </a:r>
            <a:r>
              <a:rPr lang="pt-BR" altLang="en-US"/>
              <a:t>(P(t)-P</a:t>
            </a:r>
            <a:r>
              <a:rPr lang="pt-BR" altLang="en-US" baseline="-25000"/>
              <a:t>Ei</a:t>
            </a:r>
            <a:r>
              <a:rPr lang="pt-BR" altLang="en-US"/>
              <a:t>)=0</a:t>
            </a:r>
          </a:p>
          <a:p>
            <a:pPr marL="228600" indent="-228600" defTabSz="762000">
              <a:buFontTx/>
              <a:buAutoNum type="alphaLcParenR"/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26356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0FCD0635-D1FC-8143-A35C-89FC3B9135E1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5FD465A6-D1C4-3646-B927-B39FF07C514A}" type="slidenum">
              <a:rPr lang="en-US" altLang="en-US" sz="1000" smtClean="0"/>
              <a:pPr>
                <a:defRPr/>
              </a:pPr>
              <a:t>79</a:t>
            </a:fld>
            <a:endParaRPr lang="en-US" altLang="en-US" sz="1000"/>
          </a:p>
        </p:txBody>
      </p:sp>
      <p:sp>
        <p:nvSpPr>
          <p:cNvPr id="1720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720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marL="228600" indent="-228600" defTabSz="762000">
              <a:defRPr/>
            </a:pPr>
            <a:r>
              <a:rPr lang="pt-BR" altLang="en-US"/>
              <a:t>Estas duas condições resultam na expressão de t dada na Figura.</a:t>
            </a:r>
          </a:p>
          <a:p>
            <a:pPr marL="228600" indent="-228600" defTabSz="762000">
              <a:defRPr/>
            </a:pPr>
            <a:endParaRPr lang="en-US" altLang="en-US"/>
          </a:p>
          <a:p>
            <a:pPr marL="228600" indent="-228600" defTabSz="762000">
              <a:defRPr/>
            </a:pPr>
            <a:r>
              <a:rPr lang="en-US" altLang="en-US"/>
              <a:t>Quando os pontos P(t) da reta suporte do segmento que estão no lado positivo da normal temos:</a:t>
            </a:r>
          </a:p>
          <a:p>
            <a:pPr marL="228600" indent="-228600" defTabSz="762000">
              <a:defRPr/>
            </a:pPr>
            <a:endParaRPr lang="en-US" altLang="en-US"/>
          </a:p>
          <a:p>
            <a:pPr marL="228600" indent="-228600" defTabSz="762000">
              <a:defRPr/>
            </a:pPr>
            <a:r>
              <a:rPr lang="pt-BR" altLang="en-US"/>
              <a:t>N</a:t>
            </a:r>
            <a:r>
              <a:rPr lang="pt-BR" altLang="en-US" baseline="-25000"/>
              <a:t>Ei</a:t>
            </a:r>
            <a:r>
              <a:rPr lang="pt-BR" altLang="en-US" baseline="30000">
                <a:sym typeface="Wingdings" charset="2"/>
              </a:rPr>
              <a:t></a:t>
            </a:r>
            <a:r>
              <a:rPr lang="pt-BR" altLang="en-US"/>
              <a:t>(P(t)-P</a:t>
            </a:r>
            <a:r>
              <a:rPr lang="pt-BR" altLang="en-US" baseline="-25000"/>
              <a:t>Ei</a:t>
            </a:r>
            <a:r>
              <a:rPr lang="pt-BR" altLang="en-US"/>
              <a:t>)&gt;0 </a:t>
            </a:r>
          </a:p>
          <a:p>
            <a:pPr marL="228600" indent="-228600" defTabSz="762000">
              <a:defRPr/>
            </a:pPr>
            <a:endParaRPr lang="pt-BR" altLang="en-US"/>
          </a:p>
          <a:p>
            <a:pPr marL="228600" indent="-228600" defTabSz="762000">
              <a:defRPr/>
            </a:pPr>
            <a:r>
              <a:rPr lang="pt-BR" altLang="en-US"/>
              <a:t>Quando est</a:t>
            </a:r>
            <a:r>
              <a:rPr lang="en-US" altLang="en-US"/>
              <a:t> </a:t>
            </a:r>
          </a:p>
          <a:p>
            <a:pPr marL="228600" indent="-228600" defTabSz="762000">
              <a:defRPr/>
            </a:pPr>
            <a:endParaRPr lang="en-US" altLang="en-US"/>
          </a:p>
          <a:p>
            <a:pPr marL="228600" indent="-228600" defTabSz="762000"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4900394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620675D6-9446-014C-A359-1C2B952D9A7F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1DA4918F-872D-164C-9FC7-68A63E4B5D7E}" type="slidenum">
              <a:rPr lang="en-US" altLang="en-US" sz="1000" smtClean="0"/>
              <a:pPr>
                <a:defRPr/>
              </a:pPr>
              <a:t>80</a:t>
            </a:fld>
            <a:endParaRPr lang="en-US" altLang="en-US" sz="1000"/>
          </a:p>
        </p:txBody>
      </p:sp>
      <p:sp>
        <p:nvSpPr>
          <p:cNvPr id="1730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730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pt-BR" altLang="en-US"/>
              <a:t>Uma quest</a:t>
            </a:r>
            <a:r>
              <a:rPr lang="en-US" altLang="en-US"/>
              <a:t>ão importante para o algoritmo é a determinação se o segment P</a:t>
            </a:r>
            <a:r>
              <a:rPr lang="en-US" altLang="en-US" baseline="-25000"/>
              <a:t>0</a:t>
            </a:r>
            <a:r>
              <a:rPr lang="en-US" altLang="en-US"/>
              <a:t>P</a:t>
            </a:r>
            <a:r>
              <a:rPr lang="en-US" altLang="en-US" baseline="-25000"/>
              <a:t>1 </a:t>
            </a:r>
            <a:r>
              <a:rPr lang="en-US" altLang="en-US"/>
              <a:t>está possivelmente entrando ou saindo da  região.  Se a normal das arestas apontar para fora, como mostra as figuras, ele estará entrando quando P</a:t>
            </a:r>
            <a:r>
              <a:rPr lang="en-US" altLang="en-US" baseline="-25000"/>
              <a:t>0</a:t>
            </a:r>
            <a:r>
              <a:rPr lang="en-US" altLang="en-US"/>
              <a:t>P</a:t>
            </a:r>
            <a:r>
              <a:rPr lang="en-US" altLang="en-US" baseline="-25000"/>
              <a:t>1</a:t>
            </a:r>
            <a:r>
              <a:rPr lang="en-US" altLang="en-US"/>
              <a:t> tiver o sentido cotrário.  Ou seja, </a:t>
            </a:r>
          </a:p>
          <a:p>
            <a:pPr defTabSz="762000">
              <a:defRPr/>
            </a:pPr>
            <a:endParaRPr lang="en-US" altLang="en-US" baseline="-25000"/>
          </a:p>
          <a:p>
            <a:pPr defTabSz="762000">
              <a:defRPr/>
            </a:pPr>
            <a:r>
              <a:rPr lang="pt-BR" altLang="en-US"/>
              <a:t>N</a:t>
            </a:r>
            <a:r>
              <a:rPr lang="pt-BR" altLang="en-US" baseline="-25000"/>
              <a:t>Ei</a:t>
            </a:r>
            <a:r>
              <a:rPr lang="pt-BR" altLang="en-US" baseline="30000">
                <a:sym typeface="Wingdings" charset="2"/>
              </a:rPr>
              <a:t></a:t>
            </a:r>
            <a:r>
              <a:rPr lang="pt-BR" altLang="en-US"/>
              <a:t>(P</a:t>
            </a:r>
            <a:r>
              <a:rPr lang="pt-BR" altLang="en-US" baseline="-25000"/>
              <a:t>1 </a:t>
            </a:r>
            <a:r>
              <a:rPr lang="pt-BR" altLang="en-US"/>
              <a:t>- P</a:t>
            </a:r>
            <a:r>
              <a:rPr lang="pt-BR" altLang="en-US" baseline="-25000"/>
              <a:t>0</a:t>
            </a:r>
            <a:r>
              <a:rPr lang="pt-BR" altLang="en-US"/>
              <a:t>)&lt;0 </a:t>
            </a:r>
          </a:p>
          <a:p>
            <a:pPr defTabSz="762000">
              <a:defRPr/>
            </a:pPr>
            <a:endParaRPr lang="en-US" altLang="en-US"/>
          </a:p>
          <a:p>
            <a:pPr defTabSz="762000">
              <a:defRPr/>
            </a:pPr>
            <a:r>
              <a:rPr lang="en-US" altLang="en-US"/>
              <a:t>Contrariamente ele estará saindo se </a:t>
            </a:r>
          </a:p>
          <a:p>
            <a:pPr defTabSz="762000">
              <a:defRPr/>
            </a:pPr>
            <a:endParaRPr lang="en-US" altLang="en-US"/>
          </a:p>
          <a:p>
            <a:pPr defTabSz="762000">
              <a:defRPr/>
            </a:pPr>
            <a:r>
              <a:rPr lang="pt-BR" altLang="en-US"/>
              <a:t>N</a:t>
            </a:r>
            <a:r>
              <a:rPr lang="pt-BR" altLang="en-US" baseline="-25000"/>
              <a:t>Ei</a:t>
            </a:r>
            <a:r>
              <a:rPr lang="pt-BR" altLang="en-US" baseline="30000">
                <a:sym typeface="Wingdings" charset="2"/>
              </a:rPr>
              <a:t></a:t>
            </a:r>
            <a:r>
              <a:rPr lang="pt-BR" altLang="en-US"/>
              <a:t>(P</a:t>
            </a:r>
            <a:r>
              <a:rPr lang="pt-BR" altLang="en-US" baseline="-25000"/>
              <a:t>1 </a:t>
            </a:r>
            <a:r>
              <a:rPr lang="pt-BR" altLang="en-US"/>
              <a:t>- P</a:t>
            </a:r>
            <a:r>
              <a:rPr lang="pt-BR" altLang="en-US" baseline="-25000"/>
              <a:t>0</a:t>
            </a:r>
            <a:r>
              <a:rPr lang="pt-BR" altLang="en-US"/>
              <a:t>)&gt;0 </a:t>
            </a:r>
          </a:p>
          <a:p>
            <a:pPr defTabSz="762000">
              <a:defRPr/>
            </a:pPr>
            <a:endParaRPr lang="en-US" altLang="en-US"/>
          </a:p>
          <a:p>
            <a:pPr defTabSz="762000">
              <a:defRPr/>
            </a:pPr>
            <a:r>
              <a:rPr lang="en-US" altLang="en-US"/>
              <a:t>Como a interseção é de retas suporte e não do segmento e da aresta em si, não podemos garantir que este ponto seja realmente um ponto de entrada ou saida da região.  Na próxima Figura vemos casos onde a interseção se dá fora do segmento e/ou da areasta.  Por isto a palavra “possivelmente”.</a:t>
            </a:r>
            <a:endParaRPr lang="pt-BR" altLang="en-US"/>
          </a:p>
          <a:p>
            <a:pPr defTabSz="762000">
              <a:defRPr/>
            </a:pPr>
            <a:endParaRPr lang="pt-BR" altLang="en-US"/>
          </a:p>
          <a:p>
            <a:pPr defTabSz="762000">
              <a:defRPr/>
            </a:pPr>
            <a:endParaRPr lang="en-US" altLang="en-US"/>
          </a:p>
          <a:p>
            <a:pPr defTabSz="762000">
              <a:defRPr/>
            </a:pPr>
            <a:endParaRPr lang="pt-BR" altLang="en-US"/>
          </a:p>
          <a:p>
            <a:pPr defTabSz="762000">
              <a:defRPr/>
            </a:pPr>
            <a:endParaRPr lang="pt-BR" altLang="en-US" baseline="-25000"/>
          </a:p>
        </p:txBody>
      </p:sp>
    </p:spTree>
    <p:extLst>
      <p:ext uri="{BB962C8B-B14F-4D97-AF65-F5344CB8AC3E}">
        <p14:creationId xmlns:p14="http://schemas.microsoft.com/office/powerpoint/2010/main" val="28243914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1553100B-4823-A64F-8CA6-0726A5703A30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74085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1F3BCA5A-D15F-8F44-A29B-2161379DC82E}" type="slidenum">
              <a:rPr lang="en-US" altLang="en-US" sz="1000" smtClean="0"/>
              <a:pPr>
                <a:defRPr/>
              </a:pPr>
              <a:t>82</a:t>
            </a:fld>
            <a:endParaRPr lang="en-US" altLang="en-US" sz="1000"/>
          </a:p>
        </p:txBody>
      </p:sp>
      <p:sp>
        <p:nvSpPr>
          <p:cNvPr id="1740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740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en-US" altLang="en-US"/>
              <a:t>A Figura mostra um pseudo-código do algoritmo de Cyrus-Beck.  </a:t>
            </a: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2966981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32060A0A-5E44-AD40-9192-B0A00F1D98E3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75109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812AA2FC-C4B5-1547-9333-2D5630ED224B}" type="slidenum">
              <a:rPr lang="en-US" altLang="en-US" sz="1000" smtClean="0"/>
              <a:pPr>
                <a:defRPr/>
              </a:pPr>
              <a:t>83</a:t>
            </a:fld>
            <a:endParaRPr lang="en-US" altLang="en-US" sz="1000"/>
          </a:p>
        </p:txBody>
      </p:sp>
      <p:sp>
        <p:nvSpPr>
          <p:cNvPr id="1751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751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pt-BR" altLang="en-US"/>
              <a:t>Liang e Barky propuseram um mesmo algoritmo restrito para janelas retangulares e alinhadas com os eixos cartesianos.  Nesta situa</a:t>
            </a:r>
            <a:r>
              <a:rPr lang="en-US" altLang="en-US"/>
              <a:t>ção o cálculo do parametro t fica bem mais simplificado como ilustra a Figura.</a:t>
            </a: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0478012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F78BBC9A-F38C-B242-9E0B-6C4D431DD55A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76133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AAA4A13F-F5DE-294D-B775-676DA8014127}" type="slidenum">
              <a:rPr lang="en-US" altLang="en-US" sz="1000" smtClean="0"/>
              <a:pPr>
                <a:defRPr/>
              </a:pPr>
              <a:t>84</a:t>
            </a:fld>
            <a:endParaRPr lang="en-US" altLang="en-US" sz="1000"/>
          </a:p>
        </p:txBody>
      </p:sp>
      <p:sp>
        <p:nvSpPr>
          <p:cNvPr id="1761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761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pt-BR" altLang="en-US"/>
              <a:t>Uma maneira eficiente de implementaruma fun</a:t>
            </a:r>
            <a:r>
              <a:rPr lang="en-US" altLang="en-US"/>
              <a:t>ção que atualiza ou o valor de tE ou de TL dado o numerador numerador e o denominador da equação de t é mostrada na função da Figura.</a:t>
            </a: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0075452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1403AC8F-25E6-4B46-9930-7696539CE0A5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77156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DFE645DB-7EA8-DE4B-93FE-0C51123A7C2C}" type="slidenum">
              <a:rPr lang="en-US" altLang="en-US" sz="1000" smtClean="0"/>
              <a:pPr>
                <a:defRPr/>
              </a:pPr>
              <a:t>85</a:t>
            </a:fld>
            <a:endParaRPr lang="en-US" altLang="en-US" sz="1000"/>
          </a:p>
        </p:txBody>
      </p:sp>
      <p:sp>
        <p:nvSpPr>
          <p:cNvPr id="1771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771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en-US" altLang="en-US"/>
              <a:t>Com base na função de atulização de tE e tL o algoritmo de Liang e Basky pode ser implementado como uma sequencia de atlizações, uma para cada aresta da janela.</a:t>
            </a: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7666244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75E851AE-1E84-224B-81DF-982AFD98EB59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78180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78181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0E98C52B-3198-3D41-9F33-59E1B9260931}" type="slidenum">
              <a:rPr lang="en-US" altLang="en-US" sz="1000" smtClean="0"/>
              <a:pPr>
                <a:defRPr/>
              </a:pPr>
              <a:t>89</a:t>
            </a:fld>
            <a:endParaRPr lang="en-US" altLang="en-US" sz="1000"/>
          </a:p>
        </p:txBody>
      </p:sp>
      <p:sp>
        <p:nvSpPr>
          <p:cNvPr id="178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803275"/>
            <a:ext cx="4576763" cy="3433763"/>
          </a:xfrm>
          <a:ln cap="flat"/>
        </p:spPr>
      </p:sp>
      <p:sp>
        <p:nvSpPr>
          <p:cNvPr id="1781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025" y="4562475"/>
            <a:ext cx="5391150" cy="4318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pt-BR" altLang="en-US"/>
              <a:t>A Figura mostr um exemplo do algoritmo aplicado ao polígono 1,2,...6. O resultado é o polígono definido pelos vértices A,3,4,5,B.</a:t>
            </a:r>
          </a:p>
        </p:txBody>
      </p:sp>
    </p:spTree>
    <p:extLst>
      <p:ext uri="{BB962C8B-B14F-4D97-AF65-F5344CB8AC3E}">
        <p14:creationId xmlns:p14="http://schemas.microsoft.com/office/powerpoint/2010/main" val="477935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5B01884E-1609-6942-BEE2-AB1A5C76C28B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79205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1537D9BB-96D7-CF4F-BBFB-52F5FC96410F}" type="slidenum">
              <a:rPr lang="en-US" altLang="en-US" sz="1000" smtClean="0"/>
              <a:pPr>
                <a:defRPr/>
              </a:pPr>
              <a:t>90</a:t>
            </a:fld>
            <a:endParaRPr lang="en-US" altLang="en-US" sz="1000"/>
          </a:p>
        </p:txBody>
      </p:sp>
      <p:sp>
        <p:nvSpPr>
          <p:cNvPr id="1792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803275"/>
            <a:ext cx="4576763" cy="3433763"/>
          </a:xfrm>
          <a:ln cap="flat"/>
        </p:spPr>
      </p:sp>
      <p:sp>
        <p:nvSpPr>
          <p:cNvPr id="1792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025" y="4562475"/>
            <a:ext cx="5391150" cy="4318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pt-BR" altLang="en-US"/>
              <a:t>A Figura ilusta um caso em que o recorte de um polígono gera duas áreas conectadas por arestas infinitesimais.</a:t>
            </a:r>
          </a:p>
        </p:txBody>
      </p:sp>
    </p:spTree>
    <p:extLst>
      <p:ext uri="{BB962C8B-B14F-4D97-AF65-F5344CB8AC3E}">
        <p14:creationId xmlns:p14="http://schemas.microsoft.com/office/powerpoint/2010/main" val="19625882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9B296606-20E8-4641-999A-91846599BFD1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80229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1466D3C7-CBA4-834F-BCE5-392DCBC82681}" type="slidenum">
              <a:rPr lang="en-US" altLang="en-US" sz="1000" smtClean="0"/>
              <a:pPr>
                <a:defRPr/>
              </a:pPr>
              <a:t>91</a:t>
            </a:fld>
            <a:endParaRPr lang="en-US" altLang="en-US" sz="1000"/>
          </a:p>
        </p:txBody>
      </p:sp>
      <p:sp>
        <p:nvSpPr>
          <p:cNvPr id="1802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803275"/>
            <a:ext cx="4576763" cy="3433763"/>
          </a:xfrm>
          <a:ln cap="flat"/>
        </p:spPr>
      </p:sp>
      <p:sp>
        <p:nvSpPr>
          <p:cNvPr id="1802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025" y="4562475"/>
            <a:ext cx="5391150" cy="4318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pt-BR" altLang="en-US"/>
              <a:t>A Figura ilustra o recorte do polígona da Figura anterior submetido a uma nova fronteira.</a:t>
            </a:r>
          </a:p>
        </p:txBody>
      </p:sp>
    </p:spTree>
    <p:extLst>
      <p:ext uri="{BB962C8B-B14F-4D97-AF65-F5344CB8AC3E}">
        <p14:creationId xmlns:p14="http://schemas.microsoft.com/office/powerpoint/2010/main" val="277704919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753E4CC7-63E0-6345-A769-3D13D4D65FEB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81252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81253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3BFF28E6-BB6A-F443-82F7-19B4A1C6F566}" type="slidenum">
              <a:rPr lang="en-US" altLang="en-US" sz="1000" smtClean="0"/>
              <a:pPr>
                <a:defRPr/>
              </a:pPr>
              <a:t>92</a:t>
            </a:fld>
            <a:endParaRPr lang="en-US" altLang="en-US" sz="1000"/>
          </a:p>
        </p:txBody>
      </p:sp>
      <p:sp>
        <p:nvSpPr>
          <p:cNvPr id="1812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803275"/>
            <a:ext cx="4576763" cy="3433763"/>
          </a:xfrm>
          <a:ln cap="flat"/>
        </p:spPr>
      </p:sp>
      <p:sp>
        <p:nvSpPr>
          <p:cNvPr id="1812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025" y="4562475"/>
            <a:ext cx="5391150" cy="43180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pt-BR" altLang="en-US"/>
              <a:t>Este processo de recorte de polígonos em fronteiras de uma região convexa pode ser implementado com um algoritmo recursivo em que cada vértice que passa pelo recorte em uma fronteira é submetido a fronteira seguinte. A dificuldade da recursão, neste caso, é que a análise de um vértice depende da situação do seu antecessor.  Por isto a implementação mostrada armazena em variáveis globais (que não são afetadas pela pilha de recursão) o primeiro vértice de cada polígono e a situação atual dos vértices S correspondentes a cada fronteira.</a:t>
            </a:r>
          </a:p>
        </p:txBody>
      </p:sp>
    </p:spTree>
    <p:extLst>
      <p:ext uri="{BB962C8B-B14F-4D97-AF65-F5344CB8AC3E}">
        <p14:creationId xmlns:p14="http://schemas.microsoft.com/office/powerpoint/2010/main" val="24351300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3A1C52F3-2EF5-E14E-9750-3CB6CB7468B5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5294E6FC-3AEF-7A40-9625-FAAF4E526E05}" type="slidenum">
              <a:rPr lang="en-US" altLang="en-US" sz="1000" smtClean="0"/>
              <a:pPr>
                <a:defRPr/>
              </a:pPr>
              <a:t>93</a:t>
            </a:fld>
            <a:endParaRPr lang="en-US" altLang="en-US" sz="1000"/>
          </a:p>
        </p:txBody>
      </p:sp>
      <p:sp>
        <p:nvSpPr>
          <p:cNvPr id="1822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822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pt-BR" altLang="en-US"/>
              <a:t>A interface de preenchimento de polígonos adotada aqui segue o formato Begin...End do OpenGL. Assim o algoritmo recebe consecutivamente os vértices do polígono até que uma instrução de fim é chamada.  Notem que neste formato nao temos que criar um tipo abstrato de dados, tipo Point.</a:t>
            </a:r>
          </a:p>
        </p:txBody>
      </p:sp>
    </p:spTree>
    <p:extLst>
      <p:ext uri="{BB962C8B-B14F-4D97-AF65-F5344CB8AC3E}">
        <p14:creationId xmlns:p14="http://schemas.microsoft.com/office/powerpoint/2010/main" val="13909746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6678A31D-5B1B-7642-8CC9-C969581C1EEE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00692BAF-9320-E04F-8F1C-5AA0C6170C6A}" type="slidenum">
              <a:rPr lang="en-US" altLang="en-US" sz="1000" smtClean="0"/>
              <a:pPr>
                <a:defRPr/>
              </a:pPr>
              <a:t>94</a:t>
            </a:fld>
            <a:endParaRPr lang="en-US" altLang="en-US" sz="1000"/>
          </a:p>
        </p:txBody>
      </p:sp>
      <p:sp>
        <p:nvSpPr>
          <p:cNvPr id="1833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833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66187930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72A43744-06EE-1F49-818E-F9F65F84F37B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84325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980E6BFC-D360-D24F-AF25-3561733ED3BD}" type="slidenum">
              <a:rPr lang="en-US" altLang="en-US" sz="1000" smtClean="0"/>
              <a:pPr>
                <a:defRPr/>
              </a:pPr>
              <a:t>95</a:t>
            </a:fld>
            <a:endParaRPr lang="en-US" altLang="en-US" sz="1000"/>
          </a:p>
        </p:txBody>
      </p:sp>
      <p:sp>
        <p:nvSpPr>
          <p:cNvPr id="1843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843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0746390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CB96A1CD-92EF-F648-BC3C-8AE1FD0C4286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85348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85349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807B6654-3E1B-764E-AFF6-829541C00404}" type="slidenum">
              <a:rPr lang="en-US" altLang="en-US" sz="1000" smtClean="0"/>
              <a:pPr>
                <a:defRPr/>
              </a:pPr>
              <a:t>96</a:t>
            </a:fld>
            <a:endParaRPr lang="en-US" altLang="en-US" sz="1000"/>
          </a:p>
        </p:txBody>
      </p:sp>
      <p:sp>
        <p:nvSpPr>
          <p:cNvPr id="1853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853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850812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88110150-E6D2-614F-8B98-B5AA8B762D87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86372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86373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4BBACCD8-8C75-BC44-A9D8-489478F94F78}" type="slidenum">
              <a:rPr lang="en-US" altLang="en-US" sz="1000" smtClean="0"/>
              <a:pPr>
                <a:defRPr/>
              </a:pPr>
              <a:t>97</a:t>
            </a:fld>
            <a:endParaRPr lang="en-US" altLang="en-US" sz="1000"/>
          </a:p>
        </p:txBody>
      </p:sp>
      <p:sp>
        <p:nvSpPr>
          <p:cNvPr id="1863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863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09190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7DB6E867-B0E3-5C4B-B4C7-AB0AB36EFFAD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87396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D75C7DAD-EDCD-594E-90E2-D119C95DCA44}" type="slidenum">
              <a:rPr lang="en-US" altLang="en-US" sz="1000" smtClean="0"/>
              <a:pPr>
                <a:defRPr/>
              </a:pPr>
              <a:t>99</a:t>
            </a:fld>
            <a:endParaRPr lang="en-US" altLang="en-US" sz="1000"/>
          </a:p>
        </p:txBody>
      </p:sp>
      <p:sp>
        <p:nvSpPr>
          <p:cNvPr id="1873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5250" y="798513"/>
            <a:ext cx="4584700" cy="3438525"/>
          </a:xfrm>
          <a:ln cap="flat"/>
        </p:spPr>
      </p:sp>
      <p:sp>
        <p:nvSpPr>
          <p:cNvPr id="187399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1909168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B07212EA-E0C4-8A48-B247-87DA9297EDC8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88420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88421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0D10F7B5-F0EA-2E4A-B87C-FC06E8981E52}" type="slidenum">
              <a:rPr lang="en-US" altLang="en-US" sz="1000" smtClean="0"/>
              <a:pPr>
                <a:defRPr/>
              </a:pPr>
              <a:t>100</a:t>
            </a:fld>
            <a:endParaRPr lang="en-US" altLang="en-US" sz="1000"/>
          </a:p>
        </p:txBody>
      </p:sp>
      <p:sp>
        <p:nvSpPr>
          <p:cNvPr id="1884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5250" y="798513"/>
            <a:ext cx="4584700" cy="3438525"/>
          </a:xfrm>
          <a:ln cap="flat"/>
        </p:spPr>
      </p:sp>
      <p:sp>
        <p:nvSpPr>
          <p:cNvPr id="18842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23012206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F528567D-E372-674C-8C49-87CCF4888CF5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89444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89445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0152AAEC-80C6-1B4F-A7FF-974262417534}" type="slidenum">
              <a:rPr lang="en-US" altLang="en-US" sz="1000" smtClean="0"/>
              <a:pPr>
                <a:defRPr/>
              </a:pPr>
              <a:t>101</a:t>
            </a:fld>
            <a:endParaRPr lang="en-US" altLang="en-US" sz="1000"/>
          </a:p>
        </p:txBody>
      </p:sp>
      <p:sp>
        <p:nvSpPr>
          <p:cNvPr id="1894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5250" y="798513"/>
            <a:ext cx="4584700" cy="3438525"/>
          </a:xfrm>
          <a:ln cap="flat"/>
        </p:spPr>
      </p:sp>
      <p:sp>
        <p:nvSpPr>
          <p:cNvPr id="189447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66774792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A8CE6D46-D9C4-8346-9821-5436D3C44EC2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B06A9F06-9FD5-EB4A-B140-4B8B1DC4713F}" type="slidenum">
              <a:rPr lang="en-US" altLang="en-US" sz="1000" smtClean="0"/>
              <a:pPr>
                <a:defRPr/>
              </a:pPr>
              <a:t>102</a:t>
            </a:fld>
            <a:endParaRPr lang="en-US" altLang="en-US" sz="1000"/>
          </a:p>
        </p:txBody>
      </p:sp>
      <p:sp>
        <p:nvSpPr>
          <p:cNvPr id="1904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904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17324740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70362320-12CA-1D4C-98F5-61847B3E1684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91492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91493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BFA59E4E-5004-564F-B72E-ABC72CEDE710}" type="slidenum">
              <a:rPr lang="en-US" altLang="en-US" sz="1000" smtClean="0"/>
              <a:pPr>
                <a:defRPr/>
              </a:pPr>
              <a:t>103</a:t>
            </a:fld>
            <a:endParaRPr lang="en-US" altLang="en-US" sz="1000"/>
          </a:p>
        </p:txBody>
      </p:sp>
      <p:sp>
        <p:nvSpPr>
          <p:cNvPr id="1914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914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r>
              <a:rPr lang="pt-BR" altLang="en-US"/>
              <a:t>A função Intersect calcula o ponto de inteseção e toma a ação apropriada.</a:t>
            </a:r>
          </a:p>
        </p:txBody>
      </p:sp>
    </p:spTree>
    <p:extLst>
      <p:ext uri="{BB962C8B-B14F-4D97-AF65-F5344CB8AC3E}">
        <p14:creationId xmlns:p14="http://schemas.microsoft.com/office/powerpoint/2010/main" val="407488833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Computação Gráfica Interativa - Gattass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245482C8-AF07-0D44-B2B6-0D44A608EC01}" type="datetime1">
              <a:rPr lang="en-US" altLang="en-US" sz="1000"/>
              <a:pPr>
                <a:defRPr/>
              </a:pPr>
              <a:t>7/3/18</a:t>
            </a:fld>
            <a:endParaRPr lang="en-US" altLang="en-US" sz="1000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000"/>
              <a:t>Modelo de Camera do OpenGL</a:t>
            </a:r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fld id="{B16B2C22-EC14-294A-9600-B69AA4C375AA}" type="slidenum">
              <a:rPr lang="en-US" altLang="en-US" sz="1000" smtClean="0"/>
              <a:pPr>
                <a:defRPr/>
              </a:pPr>
              <a:t>104</a:t>
            </a:fld>
            <a:endParaRPr lang="en-US" altLang="en-US" sz="1000"/>
          </a:p>
        </p:txBody>
      </p:sp>
      <p:sp>
        <p:nvSpPr>
          <p:cNvPr id="1925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3900"/>
            <a:ext cx="4784725" cy="3589338"/>
          </a:xfrm>
          <a:ln cap="flat"/>
        </p:spPr>
      </p:sp>
      <p:sp>
        <p:nvSpPr>
          <p:cNvPr id="1925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2269" tIns="46135" rIns="92269" bIns="46135"/>
          <a:lstStyle/>
          <a:p>
            <a:pPr defTabSz="762000">
              <a:defRPr/>
            </a:pPr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474502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6DB1A-1C5C-B542-A1DB-C95DC06C88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65553-AC76-514A-9026-B0F584C53B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831F1-8486-8F4D-9ED7-B41CCCF3EE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2188" y="1979613"/>
            <a:ext cx="35036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79613"/>
            <a:ext cx="35036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C5B80-538C-524D-8362-F38D8E2DC7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44729-4793-1841-B54C-E6A924ADAD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80710-0643-2C48-8ACD-FB6C37316A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7F2B6-A6C4-C24A-A2E5-C7C1FE167B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F1D33-FD8B-6D4D-ADEB-410C47E279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FB447-229F-8B44-9AA2-C68232A8B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51175-8A2B-AD44-AF5A-35BE519A81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74613"/>
            <a:ext cx="1789113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2188" y="74613"/>
            <a:ext cx="5218112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DA073-6164-EF48-935E-E6A296FAFE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188" y="74613"/>
            <a:ext cx="715962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92188" y="1979613"/>
            <a:ext cx="7159625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A4E185-6BC5-FC42-AECF-5331433C1B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1200" y="6248400"/>
            <a:ext cx="1828800" cy="44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defTabSz="76200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49600" y="6248400"/>
            <a:ext cx="2844800" cy="44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defTabSz="76200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04000" y="6248400"/>
            <a:ext cx="1828800" cy="44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defTabSz="762000">
              <a:defRPr sz="1400"/>
            </a:lvl1pPr>
          </a:lstStyle>
          <a:p>
            <a:pPr>
              <a:defRPr/>
            </a:pPr>
            <a:fld id="{770BFB8A-D877-1442-9F93-BE2BD3C157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0" y="1274763"/>
            <a:ext cx="9132888" cy="152400"/>
            <a:chOff x="0" y="824"/>
            <a:chExt cx="4315" cy="99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824"/>
              <a:ext cx="4315" cy="50"/>
            </a:xfrm>
            <a:prstGeom prst="rect">
              <a:avLst/>
            </a:prstGeom>
            <a:gradFill rotWithShape="0">
              <a:gsLst>
                <a:gs pos="0">
                  <a:srgbClr val="BCBCBC"/>
                </a:gs>
                <a:gs pos="50000">
                  <a:srgbClr val="EBEBEB"/>
                </a:gs>
                <a:gs pos="100000">
                  <a:srgbClr val="BCBCBC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0" y="898"/>
              <a:ext cx="4315" cy="25"/>
            </a:xfrm>
            <a:prstGeom prst="rect">
              <a:avLst/>
            </a:prstGeom>
            <a:gradFill rotWithShape="0">
              <a:gsLst>
                <a:gs pos="0">
                  <a:srgbClr val="7C7C7C"/>
                </a:gs>
                <a:gs pos="50000">
                  <a:srgbClr val="CECECE"/>
                </a:gs>
                <a:gs pos="100000">
                  <a:srgbClr val="7C7C7C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1030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992188" y="74613"/>
            <a:ext cx="71596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9850" tIns="33338" rIns="69850" bIns="333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3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2188" y="1979613"/>
            <a:ext cx="715962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69850" tIns="33338" rIns="69850" bIns="333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2pPr>
      <a:lvl3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3pPr>
      <a:lvl4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4pPr>
      <a:lvl5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5pPr>
      <a:lvl6pPr marL="457200"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6pPr>
      <a:lvl7pPr marL="914400"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7pPr>
      <a:lvl8pPr marL="1371600"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8pPr>
      <a:lvl9pPr marL="1828800"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9pPr>
    </p:titleStyle>
    <p:bodyStyle>
      <a:lvl1pPr marL="214313" indent="-214313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75000"/>
        <a:buFont typeface="Monotype Sorts" charset="2"/>
        <a:buChar char="l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400" b="1">
          <a:solidFill>
            <a:schemeClr val="tx1"/>
          </a:solidFill>
          <a:latin typeface="+mn-lt"/>
        </a:defRPr>
      </a:lvl2pPr>
      <a:lvl3pPr marL="855663" indent="-171450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3pPr>
      <a:lvl4pPr marL="1155700" indent="-128588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60000"/>
        <a:buFont typeface="Monotype Sorts" charset="2"/>
        <a:buChar char="l"/>
        <a:defRPr sz="1100" b="1">
          <a:solidFill>
            <a:schemeClr val="tx1"/>
          </a:solidFill>
          <a:latin typeface="+mn-lt"/>
        </a:defRPr>
      </a:lvl4pPr>
      <a:lvl5pPr marL="1498600" indent="-130175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5pPr>
      <a:lvl6pPr marL="1955800" indent="-130175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6pPr>
      <a:lvl7pPr marL="2413000" indent="-130175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7pPr>
      <a:lvl8pPr marL="2870200" indent="-130175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8pPr>
      <a:lvl9pPr marL="3327400" indent="-130175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3.emf"/><Relationship Id="rId5" Type="http://schemas.openxmlformats.org/officeDocument/2006/relationships/image" Target="../media/image10.e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21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0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10" Type="http://schemas.openxmlformats.org/officeDocument/2006/relationships/image" Target="../media/image6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1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28.wmf"/><Relationship Id="rId3" Type="http://schemas.openxmlformats.org/officeDocument/2006/relationships/image" Target="../media/image29.emf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27.wmf"/><Relationship Id="rId5" Type="http://schemas.openxmlformats.org/officeDocument/2006/relationships/image" Target="../media/image24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6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0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emf"/><Relationship Id="rId18" Type="http://schemas.openxmlformats.org/officeDocument/2006/relationships/oleObject" Target="../embeddings/oleObject35.bin"/><Relationship Id="rId26" Type="http://schemas.openxmlformats.org/officeDocument/2006/relationships/oleObject" Target="../embeddings/oleObject39.bin"/><Relationship Id="rId39" Type="http://schemas.openxmlformats.org/officeDocument/2006/relationships/image" Target="../media/image49.emf"/><Relationship Id="rId21" Type="http://schemas.openxmlformats.org/officeDocument/2006/relationships/image" Target="../media/image40.emf"/><Relationship Id="rId34" Type="http://schemas.openxmlformats.org/officeDocument/2006/relationships/oleObject" Target="../embeddings/oleObject43.bin"/><Relationship Id="rId7" Type="http://schemas.openxmlformats.org/officeDocument/2006/relationships/image" Target="../media/image33.emf"/><Relationship Id="rId12" Type="http://schemas.openxmlformats.org/officeDocument/2006/relationships/oleObject" Target="../embeddings/oleObject32.bin"/><Relationship Id="rId17" Type="http://schemas.openxmlformats.org/officeDocument/2006/relationships/image" Target="../media/image38.emf"/><Relationship Id="rId25" Type="http://schemas.openxmlformats.org/officeDocument/2006/relationships/image" Target="../media/image42.emf"/><Relationship Id="rId33" Type="http://schemas.openxmlformats.org/officeDocument/2006/relationships/image" Target="../media/image46.emf"/><Relationship Id="rId38" Type="http://schemas.openxmlformats.org/officeDocument/2006/relationships/oleObject" Target="../embeddings/oleObject45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34.bin"/><Relationship Id="rId20" Type="http://schemas.openxmlformats.org/officeDocument/2006/relationships/oleObject" Target="../embeddings/oleObject36.bin"/><Relationship Id="rId29" Type="http://schemas.openxmlformats.org/officeDocument/2006/relationships/image" Target="../media/image44.emf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35.emf"/><Relationship Id="rId24" Type="http://schemas.openxmlformats.org/officeDocument/2006/relationships/oleObject" Target="../embeddings/oleObject38.bin"/><Relationship Id="rId32" Type="http://schemas.openxmlformats.org/officeDocument/2006/relationships/oleObject" Target="../embeddings/oleObject42.bin"/><Relationship Id="rId37" Type="http://schemas.openxmlformats.org/officeDocument/2006/relationships/image" Target="../media/image48.emf"/><Relationship Id="rId5" Type="http://schemas.openxmlformats.org/officeDocument/2006/relationships/image" Target="../media/image32.emf"/><Relationship Id="rId15" Type="http://schemas.openxmlformats.org/officeDocument/2006/relationships/image" Target="../media/image37.emf"/><Relationship Id="rId23" Type="http://schemas.openxmlformats.org/officeDocument/2006/relationships/image" Target="../media/image41.emf"/><Relationship Id="rId28" Type="http://schemas.openxmlformats.org/officeDocument/2006/relationships/oleObject" Target="../embeddings/oleObject40.bin"/><Relationship Id="rId36" Type="http://schemas.openxmlformats.org/officeDocument/2006/relationships/oleObject" Target="../embeddings/oleObject44.bin"/><Relationship Id="rId10" Type="http://schemas.openxmlformats.org/officeDocument/2006/relationships/oleObject" Target="../embeddings/oleObject31.bin"/><Relationship Id="rId19" Type="http://schemas.openxmlformats.org/officeDocument/2006/relationships/image" Target="../media/image39.emf"/><Relationship Id="rId31" Type="http://schemas.openxmlformats.org/officeDocument/2006/relationships/image" Target="../media/image45.e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4.emf"/><Relationship Id="rId14" Type="http://schemas.openxmlformats.org/officeDocument/2006/relationships/oleObject" Target="../embeddings/oleObject33.bin"/><Relationship Id="rId22" Type="http://schemas.openxmlformats.org/officeDocument/2006/relationships/oleObject" Target="../embeddings/oleObject37.bin"/><Relationship Id="rId27" Type="http://schemas.openxmlformats.org/officeDocument/2006/relationships/image" Target="../media/image43.emf"/><Relationship Id="rId30" Type="http://schemas.openxmlformats.org/officeDocument/2006/relationships/oleObject" Target="../embeddings/oleObject41.bin"/><Relationship Id="rId35" Type="http://schemas.openxmlformats.org/officeDocument/2006/relationships/image" Target="../media/image47.emf"/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emf"/><Relationship Id="rId18" Type="http://schemas.openxmlformats.org/officeDocument/2006/relationships/oleObject" Target="../embeddings/oleObject36.bin"/><Relationship Id="rId26" Type="http://schemas.openxmlformats.org/officeDocument/2006/relationships/oleObject" Target="../embeddings/oleObject40.bin"/><Relationship Id="rId3" Type="http://schemas.openxmlformats.org/officeDocument/2006/relationships/notesSlide" Target="../notesSlides/notesSlide15.xml"/><Relationship Id="rId21" Type="http://schemas.openxmlformats.org/officeDocument/2006/relationships/image" Target="../media/image41.emf"/><Relationship Id="rId7" Type="http://schemas.openxmlformats.org/officeDocument/2006/relationships/image" Target="../media/image34.emf"/><Relationship Id="rId12" Type="http://schemas.openxmlformats.org/officeDocument/2006/relationships/oleObject" Target="../embeddings/oleObject33.bin"/><Relationship Id="rId17" Type="http://schemas.openxmlformats.org/officeDocument/2006/relationships/image" Target="../media/image39.emf"/><Relationship Id="rId25" Type="http://schemas.openxmlformats.org/officeDocument/2006/relationships/image" Target="../media/image43.emf"/><Relationship Id="rId33" Type="http://schemas.openxmlformats.org/officeDocument/2006/relationships/image" Target="../media/image55.png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35.bin"/><Relationship Id="rId20" Type="http://schemas.openxmlformats.org/officeDocument/2006/relationships/oleObject" Target="../embeddings/oleObject37.bin"/><Relationship Id="rId29" Type="http://schemas.openxmlformats.org/officeDocument/2006/relationships/image" Target="../media/image51.png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36.emf"/><Relationship Id="rId24" Type="http://schemas.openxmlformats.org/officeDocument/2006/relationships/oleObject" Target="../embeddings/oleObject39.bin"/><Relationship Id="rId32" Type="http://schemas.openxmlformats.org/officeDocument/2006/relationships/image" Target="../media/image54.png"/><Relationship Id="rId5" Type="http://schemas.openxmlformats.org/officeDocument/2006/relationships/image" Target="../media/image33.emf"/><Relationship Id="rId15" Type="http://schemas.openxmlformats.org/officeDocument/2006/relationships/image" Target="../media/image38.emf"/><Relationship Id="rId23" Type="http://schemas.openxmlformats.org/officeDocument/2006/relationships/image" Target="../media/image42.emf"/><Relationship Id="rId28" Type="http://schemas.openxmlformats.org/officeDocument/2006/relationships/image" Target="../media/image50.png"/><Relationship Id="rId10" Type="http://schemas.openxmlformats.org/officeDocument/2006/relationships/oleObject" Target="../embeddings/oleObject32.bin"/><Relationship Id="rId19" Type="http://schemas.openxmlformats.org/officeDocument/2006/relationships/image" Target="../media/image40.emf"/><Relationship Id="rId31" Type="http://schemas.openxmlformats.org/officeDocument/2006/relationships/image" Target="../media/image53.png"/><Relationship Id="rId4" Type="http://schemas.openxmlformats.org/officeDocument/2006/relationships/oleObject" Target="../embeddings/oleObject29.bin"/><Relationship Id="rId9" Type="http://schemas.openxmlformats.org/officeDocument/2006/relationships/image" Target="../media/image35.emf"/><Relationship Id="rId14" Type="http://schemas.openxmlformats.org/officeDocument/2006/relationships/oleObject" Target="../embeddings/oleObject34.bin"/><Relationship Id="rId22" Type="http://schemas.openxmlformats.org/officeDocument/2006/relationships/oleObject" Target="../embeddings/oleObject38.bin"/><Relationship Id="rId27" Type="http://schemas.openxmlformats.org/officeDocument/2006/relationships/image" Target="../media/image44.emf"/><Relationship Id="rId30" Type="http://schemas.openxmlformats.org/officeDocument/2006/relationships/image" Target="../media/image52.png"/><Relationship Id="rId8" Type="http://schemas.openxmlformats.org/officeDocument/2006/relationships/oleObject" Target="../embeddings/oleObject31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52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4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50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57.wmf"/><Relationship Id="rId4" Type="http://schemas.openxmlformats.org/officeDocument/2006/relationships/image" Target="../media/image54.wmf"/><Relationship Id="rId9" Type="http://schemas.openxmlformats.org/officeDocument/2006/relationships/oleObject" Target="../embeddings/oleObject54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oleObject" Target="../embeddings/oleObject60.bin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62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64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6.bin"/><Relationship Id="rId15" Type="http://schemas.openxmlformats.org/officeDocument/2006/relationships/oleObject" Target="../embeddings/oleObject61.bin"/><Relationship Id="rId10" Type="http://schemas.openxmlformats.org/officeDocument/2006/relationships/image" Target="../media/image61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58.bin"/><Relationship Id="rId14" Type="http://schemas.openxmlformats.org/officeDocument/2006/relationships/image" Target="../media/image63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65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64.bin"/><Relationship Id="rId10" Type="http://schemas.openxmlformats.org/officeDocument/2006/relationships/image" Target="../media/image69.wmf"/><Relationship Id="rId4" Type="http://schemas.openxmlformats.org/officeDocument/2006/relationships/image" Target="../media/image66.wmf"/><Relationship Id="rId9" Type="http://schemas.openxmlformats.org/officeDocument/2006/relationships/oleObject" Target="../embeddings/oleObject66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70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73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74.wmf"/><Relationship Id="rId4" Type="http://schemas.openxmlformats.org/officeDocument/2006/relationships/oleObject" Target="../embeddings/oleObject71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73.bin"/><Relationship Id="rId10" Type="http://schemas.openxmlformats.org/officeDocument/2006/relationships/image" Target="../media/image78.wmf"/><Relationship Id="rId4" Type="http://schemas.openxmlformats.org/officeDocument/2006/relationships/image" Target="../media/image75.wmf"/><Relationship Id="rId9" Type="http://schemas.openxmlformats.org/officeDocument/2006/relationships/oleObject" Target="../embeddings/oleObject75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8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77.bin"/><Relationship Id="rId5" Type="http://schemas.openxmlformats.org/officeDocument/2006/relationships/image" Target="../media/image79.wmf"/><Relationship Id="rId4" Type="http://schemas.openxmlformats.org/officeDocument/2006/relationships/oleObject" Target="../embeddings/oleObject76.bin"/><Relationship Id="rId9" Type="http://schemas.openxmlformats.org/officeDocument/2006/relationships/image" Target="../media/image81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82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13" Type="http://schemas.openxmlformats.org/officeDocument/2006/relationships/image" Target="../media/image87.wmf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84.wmf"/><Relationship Id="rId12" Type="http://schemas.openxmlformats.org/officeDocument/2006/relationships/oleObject" Target="../embeddings/oleObject84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88.wmf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5" Type="http://schemas.openxmlformats.org/officeDocument/2006/relationships/oleObject" Target="../embeddings/oleObject85.bin"/><Relationship Id="rId10" Type="http://schemas.openxmlformats.org/officeDocument/2006/relationships/oleObject" Target="../embeddings/oleObject83.bin"/><Relationship Id="rId4" Type="http://schemas.openxmlformats.org/officeDocument/2006/relationships/oleObject" Target="../embeddings/oleObject80.bin"/><Relationship Id="rId9" Type="http://schemas.openxmlformats.org/officeDocument/2006/relationships/image" Target="../media/image85.wmf"/><Relationship Id="rId14" Type="http://schemas.openxmlformats.org/officeDocument/2006/relationships/image" Target="../media/image8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13" Type="http://schemas.openxmlformats.org/officeDocument/2006/relationships/oleObject" Target="../embeddings/oleObject91.bin"/><Relationship Id="rId3" Type="http://schemas.openxmlformats.org/officeDocument/2006/relationships/oleObject" Target="../embeddings/oleObject86.bin"/><Relationship Id="rId7" Type="http://schemas.openxmlformats.org/officeDocument/2006/relationships/oleObject" Target="../embeddings/oleObject88.bin"/><Relationship Id="rId12" Type="http://schemas.openxmlformats.org/officeDocument/2006/relationships/image" Target="../media/image9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91.wmf"/><Relationship Id="rId11" Type="http://schemas.openxmlformats.org/officeDocument/2006/relationships/oleObject" Target="../embeddings/oleObject90.bin"/><Relationship Id="rId5" Type="http://schemas.openxmlformats.org/officeDocument/2006/relationships/oleObject" Target="../embeddings/oleObject87.bin"/><Relationship Id="rId10" Type="http://schemas.openxmlformats.org/officeDocument/2006/relationships/image" Target="../media/image93.wmf"/><Relationship Id="rId4" Type="http://schemas.openxmlformats.org/officeDocument/2006/relationships/image" Target="../media/image90.wmf"/><Relationship Id="rId9" Type="http://schemas.openxmlformats.org/officeDocument/2006/relationships/oleObject" Target="../embeddings/oleObject89.bin"/><Relationship Id="rId14" Type="http://schemas.openxmlformats.org/officeDocument/2006/relationships/image" Target="../media/image95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3" Type="http://schemas.openxmlformats.org/officeDocument/2006/relationships/image" Target="../media/image99.png"/><Relationship Id="rId7" Type="http://schemas.openxmlformats.org/officeDocument/2006/relationships/image" Target="../media/image9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93.bin"/><Relationship Id="rId11" Type="http://schemas.openxmlformats.org/officeDocument/2006/relationships/image" Target="../media/image98.wmf"/><Relationship Id="rId5" Type="http://schemas.openxmlformats.org/officeDocument/2006/relationships/image" Target="../media/image96.wmf"/><Relationship Id="rId10" Type="http://schemas.openxmlformats.org/officeDocument/2006/relationships/oleObject" Target="../embeddings/oleObject95.bin"/><Relationship Id="rId4" Type="http://schemas.openxmlformats.org/officeDocument/2006/relationships/oleObject" Target="../embeddings/oleObject92.bin"/><Relationship Id="rId9" Type="http://schemas.openxmlformats.org/officeDocument/2006/relationships/image" Target="../media/image84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0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97.bin"/><Relationship Id="rId5" Type="http://schemas.openxmlformats.org/officeDocument/2006/relationships/image" Target="../media/image100.wmf"/><Relationship Id="rId4" Type="http://schemas.openxmlformats.org/officeDocument/2006/relationships/oleObject" Target="../embeddings/oleObject96.bin"/><Relationship Id="rId9" Type="http://schemas.openxmlformats.org/officeDocument/2006/relationships/image" Target="../media/image102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04.wmf"/><Relationship Id="rId5" Type="http://schemas.openxmlformats.org/officeDocument/2006/relationships/oleObject" Target="../embeddings/oleObject100.bin"/><Relationship Id="rId4" Type="http://schemas.openxmlformats.org/officeDocument/2006/relationships/image" Target="../media/image103.w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3" Type="http://schemas.openxmlformats.org/officeDocument/2006/relationships/oleObject" Target="../embeddings/oleObject102.bin"/><Relationship Id="rId7" Type="http://schemas.openxmlformats.org/officeDocument/2006/relationships/oleObject" Target="../embeddings/oleObject10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07.wmf"/><Relationship Id="rId5" Type="http://schemas.openxmlformats.org/officeDocument/2006/relationships/oleObject" Target="../embeddings/oleObject103.bin"/><Relationship Id="rId4" Type="http://schemas.openxmlformats.org/officeDocument/2006/relationships/image" Target="../media/image106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png"/><Relationship Id="rId7" Type="http://schemas.openxmlformats.org/officeDocument/2006/relationships/image" Target="../media/image256.png"/><Relationship Id="rId12" Type="http://schemas.openxmlformats.org/officeDocument/2006/relationships/image" Target="../media/image2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5.png"/><Relationship Id="rId11" Type="http://schemas.openxmlformats.org/officeDocument/2006/relationships/image" Target="../media/image260.png"/><Relationship Id="rId10" Type="http://schemas.openxmlformats.org/officeDocument/2006/relationships/image" Target="../media/image259.png"/><Relationship Id="rId9" Type="http://schemas.openxmlformats.org/officeDocument/2006/relationships/image" Target="../media/image258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wmf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10.wmf"/><Relationship Id="rId5" Type="http://schemas.openxmlformats.org/officeDocument/2006/relationships/oleObject" Target="../embeddings/oleObject106.bin"/><Relationship Id="rId4" Type="http://schemas.openxmlformats.org/officeDocument/2006/relationships/image" Target="../media/image109.w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wmf"/><Relationship Id="rId13" Type="http://schemas.openxmlformats.org/officeDocument/2006/relationships/oleObject" Target="../embeddings/oleObject113.bin"/><Relationship Id="rId18" Type="http://schemas.openxmlformats.org/officeDocument/2006/relationships/image" Target="../media/image119.wmf"/><Relationship Id="rId3" Type="http://schemas.openxmlformats.org/officeDocument/2006/relationships/oleObject" Target="../embeddings/oleObject108.bin"/><Relationship Id="rId21" Type="http://schemas.openxmlformats.org/officeDocument/2006/relationships/oleObject" Target="../embeddings/oleObject117.bin"/><Relationship Id="rId7" Type="http://schemas.openxmlformats.org/officeDocument/2006/relationships/oleObject" Target="../embeddings/oleObject110.bin"/><Relationship Id="rId12" Type="http://schemas.openxmlformats.org/officeDocument/2006/relationships/image" Target="../media/image116.wmf"/><Relationship Id="rId17" Type="http://schemas.openxmlformats.org/officeDocument/2006/relationships/oleObject" Target="../embeddings/oleObject115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18.wmf"/><Relationship Id="rId20" Type="http://schemas.openxmlformats.org/officeDocument/2006/relationships/image" Target="../media/image120.wmf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13.wmf"/><Relationship Id="rId11" Type="http://schemas.openxmlformats.org/officeDocument/2006/relationships/oleObject" Target="../embeddings/oleObject112.bin"/><Relationship Id="rId5" Type="http://schemas.openxmlformats.org/officeDocument/2006/relationships/oleObject" Target="../embeddings/oleObject109.bin"/><Relationship Id="rId15" Type="http://schemas.openxmlformats.org/officeDocument/2006/relationships/oleObject" Target="../embeddings/oleObject114.bin"/><Relationship Id="rId10" Type="http://schemas.openxmlformats.org/officeDocument/2006/relationships/image" Target="../media/image115.wmf"/><Relationship Id="rId19" Type="http://schemas.openxmlformats.org/officeDocument/2006/relationships/oleObject" Target="../embeddings/oleObject116.bin"/><Relationship Id="rId4" Type="http://schemas.openxmlformats.org/officeDocument/2006/relationships/image" Target="../media/image112.wmf"/><Relationship Id="rId9" Type="http://schemas.openxmlformats.org/officeDocument/2006/relationships/oleObject" Target="../embeddings/oleObject111.bin"/><Relationship Id="rId14" Type="http://schemas.openxmlformats.org/officeDocument/2006/relationships/image" Target="../media/image117.wmf"/><Relationship Id="rId22" Type="http://schemas.openxmlformats.org/officeDocument/2006/relationships/image" Target="../media/image121.w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7.tif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0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2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19.bin"/><Relationship Id="rId5" Type="http://schemas.openxmlformats.org/officeDocument/2006/relationships/image" Target="../media/image128.wmf"/><Relationship Id="rId4" Type="http://schemas.openxmlformats.org/officeDocument/2006/relationships/oleObject" Target="../embeddings/oleObject118.bin"/><Relationship Id="rId9" Type="http://schemas.openxmlformats.org/officeDocument/2006/relationships/image" Target="../media/image130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2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13" Type="http://schemas.openxmlformats.org/officeDocument/2006/relationships/oleObject" Target="../embeddings/oleObject126.bin"/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3.bin"/><Relationship Id="rId12" Type="http://schemas.openxmlformats.org/officeDocument/2006/relationships/image" Target="../media/image9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91.wmf"/><Relationship Id="rId11" Type="http://schemas.openxmlformats.org/officeDocument/2006/relationships/oleObject" Target="../embeddings/oleObject125.bin"/><Relationship Id="rId5" Type="http://schemas.openxmlformats.org/officeDocument/2006/relationships/oleObject" Target="../embeddings/oleObject122.bin"/><Relationship Id="rId10" Type="http://schemas.openxmlformats.org/officeDocument/2006/relationships/image" Target="../media/image93.wmf"/><Relationship Id="rId4" Type="http://schemas.openxmlformats.org/officeDocument/2006/relationships/image" Target="../media/image90.wmf"/><Relationship Id="rId9" Type="http://schemas.openxmlformats.org/officeDocument/2006/relationships/oleObject" Target="../embeddings/oleObject124.bin"/><Relationship Id="rId14" Type="http://schemas.openxmlformats.org/officeDocument/2006/relationships/image" Target="../media/image95.w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wmf"/><Relationship Id="rId13" Type="http://schemas.openxmlformats.org/officeDocument/2006/relationships/oleObject" Target="../embeddings/oleObject132.bin"/><Relationship Id="rId18" Type="http://schemas.openxmlformats.org/officeDocument/2006/relationships/image" Target="../media/image140.wmf"/><Relationship Id="rId3" Type="http://schemas.openxmlformats.org/officeDocument/2006/relationships/oleObject" Target="../embeddings/oleObject127.bin"/><Relationship Id="rId21" Type="http://schemas.openxmlformats.org/officeDocument/2006/relationships/oleObject" Target="../embeddings/oleObject136.bin"/><Relationship Id="rId7" Type="http://schemas.openxmlformats.org/officeDocument/2006/relationships/oleObject" Target="../embeddings/oleObject129.bin"/><Relationship Id="rId12" Type="http://schemas.openxmlformats.org/officeDocument/2006/relationships/image" Target="../media/image137.wmf"/><Relationship Id="rId17" Type="http://schemas.openxmlformats.org/officeDocument/2006/relationships/oleObject" Target="../embeddings/oleObject134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39.wmf"/><Relationship Id="rId20" Type="http://schemas.openxmlformats.org/officeDocument/2006/relationships/image" Target="../media/image141.wmf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34.wmf"/><Relationship Id="rId11" Type="http://schemas.openxmlformats.org/officeDocument/2006/relationships/oleObject" Target="../embeddings/oleObject131.bin"/><Relationship Id="rId24" Type="http://schemas.openxmlformats.org/officeDocument/2006/relationships/image" Target="../media/image143.wmf"/><Relationship Id="rId5" Type="http://schemas.openxmlformats.org/officeDocument/2006/relationships/oleObject" Target="../embeddings/oleObject128.bin"/><Relationship Id="rId15" Type="http://schemas.openxmlformats.org/officeDocument/2006/relationships/oleObject" Target="../embeddings/oleObject133.bin"/><Relationship Id="rId23" Type="http://schemas.openxmlformats.org/officeDocument/2006/relationships/oleObject" Target="../embeddings/oleObject137.bin"/><Relationship Id="rId10" Type="http://schemas.openxmlformats.org/officeDocument/2006/relationships/image" Target="../media/image136.wmf"/><Relationship Id="rId19" Type="http://schemas.openxmlformats.org/officeDocument/2006/relationships/oleObject" Target="../embeddings/oleObject135.bin"/><Relationship Id="rId4" Type="http://schemas.openxmlformats.org/officeDocument/2006/relationships/image" Target="../media/image133.wmf"/><Relationship Id="rId9" Type="http://schemas.openxmlformats.org/officeDocument/2006/relationships/oleObject" Target="../embeddings/oleObject130.bin"/><Relationship Id="rId14" Type="http://schemas.openxmlformats.org/officeDocument/2006/relationships/image" Target="../media/image138.wmf"/><Relationship Id="rId22" Type="http://schemas.openxmlformats.org/officeDocument/2006/relationships/image" Target="../media/image142.w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wmf"/><Relationship Id="rId13" Type="http://schemas.openxmlformats.org/officeDocument/2006/relationships/oleObject" Target="../embeddings/oleObject143.bin"/><Relationship Id="rId18" Type="http://schemas.openxmlformats.org/officeDocument/2006/relationships/image" Target="../media/image151.wmf"/><Relationship Id="rId3" Type="http://schemas.openxmlformats.org/officeDocument/2006/relationships/oleObject" Target="../embeddings/oleObject138.bin"/><Relationship Id="rId7" Type="http://schemas.openxmlformats.org/officeDocument/2006/relationships/oleObject" Target="../embeddings/oleObject140.bin"/><Relationship Id="rId12" Type="http://schemas.openxmlformats.org/officeDocument/2006/relationships/image" Target="../media/image148.wmf"/><Relationship Id="rId17" Type="http://schemas.openxmlformats.org/officeDocument/2006/relationships/oleObject" Target="../embeddings/oleObject145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50.wmf"/><Relationship Id="rId20" Type="http://schemas.openxmlformats.org/officeDocument/2006/relationships/image" Target="../media/image152.wmf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45.wmf"/><Relationship Id="rId11" Type="http://schemas.openxmlformats.org/officeDocument/2006/relationships/oleObject" Target="../embeddings/oleObject142.bin"/><Relationship Id="rId5" Type="http://schemas.openxmlformats.org/officeDocument/2006/relationships/oleObject" Target="../embeddings/oleObject139.bin"/><Relationship Id="rId15" Type="http://schemas.openxmlformats.org/officeDocument/2006/relationships/oleObject" Target="../embeddings/oleObject144.bin"/><Relationship Id="rId10" Type="http://schemas.openxmlformats.org/officeDocument/2006/relationships/image" Target="../media/image147.wmf"/><Relationship Id="rId19" Type="http://schemas.openxmlformats.org/officeDocument/2006/relationships/oleObject" Target="../embeddings/oleObject146.bin"/><Relationship Id="rId4" Type="http://schemas.openxmlformats.org/officeDocument/2006/relationships/image" Target="../media/image144.wmf"/><Relationship Id="rId9" Type="http://schemas.openxmlformats.org/officeDocument/2006/relationships/oleObject" Target="../embeddings/oleObject141.bin"/><Relationship Id="rId14" Type="http://schemas.openxmlformats.org/officeDocument/2006/relationships/image" Target="../media/image149.w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9.bin"/><Relationship Id="rId13" Type="http://schemas.openxmlformats.org/officeDocument/2006/relationships/image" Target="../media/image157.wmf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154.wmf"/><Relationship Id="rId12" Type="http://schemas.openxmlformats.org/officeDocument/2006/relationships/oleObject" Target="../embeddings/oleObject151.bin"/><Relationship Id="rId17" Type="http://schemas.openxmlformats.org/officeDocument/2006/relationships/image" Target="../media/image159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53.bin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148.bin"/><Relationship Id="rId11" Type="http://schemas.openxmlformats.org/officeDocument/2006/relationships/image" Target="../media/image156.wmf"/><Relationship Id="rId5" Type="http://schemas.openxmlformats.org/officeDocument/2006/relationships/image" Target="../media/image153.wmf"/><Relationship Id="rId15" Type="http://schemas.openxmlformats.org/officeDocument/2006/relationships/image" Target="../media/image158.wmf"/><Relationship Id="rId10" Type="http://schemas.openxmlformats.org/officeDocument/2006/relationships/oleObject" Target="../embeddings/oleObject150.bin"/><Relationship Id="rId4" Type="http://schemas.openxmlformats.org/officeDocument/2006/relationships/oleObject" Target="../embeddings/oleObject147.bin"/><Relationship Id="rId9" Type="http://schemas.openxmlformats.org/officeDocument/2006/relationships/image" Target="../media/image155.wmf"/><Relationship Id="rId14" Type="http://schemas.openxmlformats.org/officeDocument/2006/relationships/oleObject" Target="../embeddings/oleObject152.bin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6.bin"/><Relationship Id="rId13" Type="http://schemas.openxmlformats.org/officeDocument/2006/relationships/image" Target="../media/image157.wmf"/><Relationship Id="rId18" Type="http://schemas.openxmlformats.org/officeDocument/2006/relationships/oleObject" Target="../embeddings/oleObject161.bin"/><Relationship Id="rId3" Type="http://schemas.openxmlformats.org/officeDocument/2006/relationships/notesSlide" Target="../notesSlides/notesSlide34.xml"/><Relationship Id="rId21" Type="http://schemas.openxmlformats.org/officeDocument/2006/relationships/image" Target="../media/image163.wmf"/><Relationship Id="rId7" Type="http://schemas.openxmlformats.org/officeDocument/2006/relationships/image" Target="../media/image154.wmf"/><Relationship Id="rId12" Type="http://schemas.openxmlformats.org/officeDocument/2006/relationships/oleObject" Target="../embeddings/oleObject158.bin"/><Relationship Id="rId17" Type="http://schemas.openxmlformats.org/officeDocument/2006/relationships/image" Target="../media/image161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60.bin"/><Relationship Id="rId20" Type="http://schemas.openxmlformats.org/officeDocument/2006/relationships/oleObject" Target="../embeddings/oleObject162.bin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155.bin"/><Relationship Id="rId11" Type="http://schemas.openxmlformats.org/officeDocument/2006/relationships/image" Target="../media/image156.wmf"/><Relationship Id="rId5" Type="http://schemas.openxmlformats.org/officeDocument/2006/relationships/image" Target="../media/image153.wmf"/><Relationship Id="rId15" Type="http://schemas.openxmlformats.org/officeDocument/2006/relationships/image" Target="../media/image160.wmf"/><Relationship Id="rId23" Type="http://schemas.openxmlformats.org/officeDocument/2006/relationships/image" Target="../media/image164.wmf"/><Relationship Id="rId10" Type="http://schemas.openxmlformats.org/officeDocument/2006/relationships/oleObject" Target="../embeddings/oleObject157.bin"/><Relationship Id="rId19" Type="http://schemas.openxmlformats.org/officeDocument/2006/relationships/image" Target="../media/image162.wmf"/><Relationship Id="rId4" Type="http://schemas.openxmlformats.org/officeDocument/2006/relationships/oleObject" Target="../embeddings/oleObject154.bin"/><Relationship Id="rId9" Type="http://schemas.openxmlformats.org/officeDocument/2006/relationships/image" Target="../media/image155.wmf"/><Relationship Id="rId14" Type="http://schemas.openxmlformats.org/officeDocument/2006/relationships/oleObject" Target="../embeddings/oleObject159.bin"/><Relationship Id="rId22" Type="http://schemas.openxmlformats.org/officeDocument/2006/relationships/oleObject" Target="../embeddings/oleObject163.bin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6.bin"/><Relationship Id="rId13" Type="http://schemas.openxmlformats.org/officeDocument/2006/relationships/image" Target="../media/image169.wmf"/><Relationship Id="rId18" Type="http://schemas.openxmlformats.org/officeDocument/2006/relationships/oleObject" Target="../embeddings/oleObject171.bin"/><Relationship Id="rId3" Type="http://schemas.openxmlformats.org/officeDocument/2006/relationships/notesSlide" Target="../notesSlides/notesSlide35.xml"/><Relationship Id="rId21" Type="http://schemas.openxmlformats.org/officeDocument/2006/relationships/image" Target="../media/image173.wmf"/><Relationship Id="rId7" Type="http://schemas.openxmlformats.org/officeDocument/2006/relationships/image" Target="../media/image166.wmf"/><Relationship Id="rId12" Type="http://schemas.openxmlformats.org/officeDocument/2006/relationships/oleObject" Target="../embeddings/oleObject168.bin"/><Relationship Id="rId17" Type="http://schemas.openxmlformats.org/officeDocument/2006/relationships/image" Target="../media/image171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70.bin"/><Relationship Id="rId20" Type="http://schemas.openxmlformats.org/officeDocument/2006/relationships/oleObject" Target="../embeddings/oleObject172.bin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165.bin"/><Relationship Id="rId11" Type="http://schemas.openxmlformats.org/officeDocument/2006/relationships/image" Target="../media/image168.wmf"/><Relationship Id="rId5" Type="http://schemas.openxmlformats.org/officeDocument/2006/relationships/image" Target="../media/image165.wmf"/><Relationship Id="rId15" Type="http://schemas.openxmlformats.org/officeDocument/2006/relationships/image" Target="../media/image170.wmf"/><Relationship Id="rId23" Type="http://schemas.openxmlformats.org/officeDocument/2006/relationships/image" Target="../media/image174.wmf"/><Relationship Id="rId10" Type="http://schemas.openxmlformats.org/officeDocument/2006/relationships/oleObject" Target="../embeddings/oleObject167.bin"/><Relationship Id="rId19" Type="http://schemas.openxmlformats.org/officeDocument/2006/relationships/image" Target="../media/image172.wmf"/><Relationship Id="rId4" Type="http://schemas.openxmlformats.org/officeDocument/2006/relationships/oleObject" Target="../embeddings/oleObject164.bin"/><Relationship Id="rId9" Type="http://schemas.openxmlformats.org/officeDocument/2006/relationships/image" Target="../media/image167.wmf"/><Relationship Id="rId14" Type="http://schemas.openxmlformats.org/officeDocument/2006/relationships/oleObject" Target="../embeddings/oleObject169.bin"/><Relationship Id="rId22" Type="http://schemas.openxmlformats.org/officeDocument/2006/relationships/oleObject" Target="../embeddings/oleObject173.bin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90.wmf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7.bin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17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176.bin"/><Relationship Id="rId11" Type="http://schemas.openxmlformats.org/officeDocument/2006/relationships/image" Target="../media/image178.wmf"/><Relationship Id="rId5" Type="http://schemas.openxmlformats.org/officeDocument/2006/relationships/image" Target="../media/image175.wmf"/><Relationship Id="rId10" Type="http://schemas.openxmlformats.org/officeDocument/2006/relationships/oleObject" Target="../embeddings/oleObject178.bin"/><Relationship Id="rId4" Type="http://schemas.openxmlformats.org/officeDocument/2006/relationships/oleObject" Target="../embeddings/oleObject175.bin"/><Relationship Id="rId9" Type="http://schemas.openxmlformats.org/officeDocument/2006/relationships/image" Target="../media/image177.wmf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1.bin"/><Relationship Id="rId13" Type="http://schemas.openxmlformats.org/officeDocument/2006/relationships/image" Target="../media/image183.wmf"/><Relationship Id="rId18" Type="http://schemas.openxmlformats.org/officeDocument/2006/relationships/oleObject" Target="../embeddings/oleObject186.bin"/><Relationship Id="rId26" Type="http://schemas.openxmlformats.org/officeDocument/2006/relationships/image" Target="../media/image190.png"/><Relationship Id="rId3" Type="http://schemas.openxmlformats.org/officeDocument/2006/relationships/notesSlide" Target="../notesSlides/notesSlide50.xml"/><Relationship Id="rId21" Type="http://schemas.openxmlformats.org/officeDocument/2006/relationships/image" Target="../media/image187.wmf"/><Relationship Id="rId7" Type="http://schemas.openxmlformats.org/officeDocument/2006/relationships/image" Target="../media/image180.wmf"/><Relationship Id="rId12" Type="http://schemas.openxmlformats.org/officeDocument/2006/relationships/oleObject" Target="../embeddings/oleObject183.bin"/><Relationship Id="rId17" Type="http://schemas.openxmlformats.org/officeDocument/2006/relationships/image" Target="../media/image185.wmf"/><Relationship Id="rId25" Type="http://schemas.openxmlformats.org/officeDocument/2006/relationships/image" Target="../media/image189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85.bin"/><Relationship Id="rId20" Type="http://schemas.openxmlformats.org/officeDocument/2006/relationships/oleObject" Target="../embeddings/oleObject187.bin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180.bin"/><Relationship Id="rId11" Type="http://schemas.openxmlformats.org/officeDocument/2006/relationships/image" Target="../media/image182.wmf"/><Relationship Id="rId24" Type="http://schemas.openxmlformats.org/officeDocument/2006/relationships/oleObject" Target="../embeddings/oleObject189.bin"/><Relationship Id="rId5" Type="http://schemas.openxmlformats.org/officeDocument/2006/relationships/image" Target="../media/image179.wmf"/><Relationship Id="rId15" Type="http://schemas.openxmlformats.org/officeDocument/2006/relationships/image" Target="../media/image184.wmf"/><Relationship Id="rId23" Type="http://schemas.openxmlformats.org/officeDocument/2006/relationships/image" Target="../media/image188.wmf"/><Relationship Id="rId10" Type="http://schemas.openxmlformats.org/officeDocument/2006/relationships/oleObject" Target="../embeddings/oleObject182.bin"/><Relationship Id="rId19" Type="http://schemas.openxmlformats.org/officeDocument/2006/relationships/image" Target="../media/image186.wmf"/><Relationship Id="rId4" Type="http://schemas.openxmlformats.org/officeDocument/2006/relationships/oleObject" Target="../embeddings/oleObject179.bin"/><Relationship Id="rId9" Type="http://schemas.openxmlformats.org/officeDocument/2006/relationships/image" Target="../media/image181.wmf"/><Relationship Id="rId14" Type="http://schemas.openxmlformats.org/officeDocument/2006/relationships/oleObject" Target="../embeddings/oleObject184.bin"/><Relationship Id="rId22" Type="http://schemas.openxmlformats.org/officeDocument/2006/relationships/oleObject" Target="../embeddings/oleObject188.bin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2.bin"/><Relationship Id="rId13" Type="http://schemas.openxmlformats.org/officeDocument/2006/relationships/image" Target="../media/image148.wmf"/><Relationship Id="rId18" Type="http://schemas.openxmlformats.org/officeDocument/2006/relationships/oleObject" Target="../embeddings/oleObject197.bin"/><Relationship Id="rId3" Type="http://schemas.openxmlformats.org/officeDocument/2006/relationships/notesSlide" Target="../notesSlides/notesSlide51.xml"/><Relationship Id="rId21" Type="http://schemas.openxmlformats.org/officeDocument/2006/relationships/image" Target="../media/image191.wmf"/><Relationship Id="rId7" Type="http://schemas.openxmlformats.org/officeDocument/2006/relationships/image" Target="../media/image145.wmf"/><Relationship Id="rId12" Type="http://schemas.openxmlformats.org/officeDocument/2006/relationships/oleObject" Target="../embeddings/oleObject194.bin"/><Relationship Id="rId17" Type="http://schemas.openxmlformats.org/officeDocument/2006/relationships/image" Target="../media/image150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96.bin"/><Relationship Id="rId20" Type="http://schemas.openxmlformats.org/officeDocument/2006/relationships/oleObject" Target="../embeddings/oleObject198.bin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191.bin"/><Relationship Id="rId11" Type="http://schemas.openxmlformats.org/officeDocument/2006/relationships/image" Target="../media/image147.wmf"/><Relationship Id="rId5" Type="http://schemas.openxmlformats.org/officeDocument/2006/relationships/image" Target="../media/image144.wmf"/><Relationship Id="rId15" Type="http://schemas.openxmlformats.org/officeDocument/2006/relationships/image" Target="../media/image149.wmf"/><Relationship Id="rId10" Type="http://schemas.openxmlformats.org/officeDocument/2006/relationships/oleObject" Target="../embeddings/oleObject193.bin"/><Relationship Id="rId19" Type="http://schemas.openxmlformats.org/officeDocument/2006/relationships/image" Target="../media/image151.wmf"/><Relationship Id="rId4" Type="http://schemas.openxmlformats.org/officeDocument/2006/relationships/oleObject" Target="../embeddings/oleObject190.bin"/><Relationship Id="rId9" Type="http://schemas.openxmlformats.org/officeDocument/2006/relationships/image" Target="../media/image146.wmf"/><Relationship Id="rId14" Type="http://schemas.openxmlformats.org/officeDocument/2006/relationships/oleObject" Target="../embeddings/oleObject195.bin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7650" y="655638"/>
            <a:ext cx="8702675" cy="2328862"/>
          </a:xfrm>
        </p:spPr>
        <p:txBody>
          <a:bodyPr anchor="ctr"/>
          <a:lstStyle/>
          <a:p>
            <a:pPr>
              <a:defRPr/>
            </a:pPr>
            <a:r>
              <a:rPr lang="en-US" altLang="en-US" dirty="0" err="1">
                <a:solidFill>
                  <a:schemeClr val="bg2"/>
                </a:solidFill>
              </a:rPr>
              <a:t>ZBuffer</a:t>
            </a:r>
            <a:br>
              <a:rPr lang="en-US" altLang="en-US" dirty="0">
                <a:solidFill>
                  <a:schemeClr val="bg2"/>
                </a:solidFill>
              </a:rPr>
            </a:br>
            <a:r>
              <a:rPr lang="en-US" altLang="en-US" dirty="0">
                <a:solidFill>
                  <a:schemeClr val="bg2"/>
                </a:solidFill>
              </a:rPr>
              <a:t>Rendering com </a:t>
            </a:r>
            <a:r>
              <a:rPr lang="en-US" altLang="en-US" dirty="0" err="1">
                <a:solidFill>
                  <a:schemeClr val="bg2"/>
                </a:solidFill>
              </a:rPr>
              <a:t>Mapa</a:t>
            </a:r>
            <a:r>
              <a:rPr lang="en-US" altLang="en-US" dirty="0">
                <a:solidFill>
                  <a:schemeClr val="bg2"/>
                </a:solidFill>
              </a:rPr>
              <a:t> de </a:t>
            </a:r>
            <a:r>
              <a:rPr lang="en-US" altLang="en-US" dirty="0" err="1">
                <a:solidFill>
                  <a:schemeClr val="bg2"/>
                </a:solidFill>
              </a:rPr>
              <a:t>Profundidade</a:t>
            </a:r>
            <a:br>
              <a:rPr lang="en-US" altLang="en-US" dirty="0">
                <a:solidFill>
                  <a:schemeClr val="bg2"/>
                </a:solidFill>
              </a:rPr>
            </a:br>
            <a:r>
              <a:rPr lang="en-US" altLang="en-US" dirty="0">
                <a:solidFill>
                  <a:schemeClr val="bg2"/>
                </a:solidFill>
              </a:rPr>
              <a:t>(</a:t>
            </a:r>
            <a:r>
              <a:rPr lang="en-US" altLang="en-US" i="1" dirty="0">
                <a:solidFill>
                  <a:schemeClr val="bg2"/>
                </a:solidFill>
              </a:rPr>
              <a:t>OpenGL Rendering</a:t>
            </a:r>
            <a:r>
              <a:rPr lang="en-US" altLang="en-US" dirty="0">
                <a:solidFill>
                  <a:schemeClr val="bg2"/>
                </a:solidFill>
              </a:rPr>
              <a:t>)</a:t>
            </a:r>
          </a:p>
        </p:txBody>
      </p:sp>
      <p:pic>
        <p:nvPicPr>
          <p:cNvPr id="16387" name="Picture 33" descr="plataformaModelo5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3522663"/>
            <a:ext cx="4232275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34" descr="platformaImages5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513" y="3522663"/>
            <a:ext cx="4232275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Group 2"/>
          <p:cNvGrpSpPr>
            <a:grpSpLocks/>
          </p:cNvGrpSpPr>
          <p:nvPr/>
        </p:nvGrpSpPr>
        <p:grpSpPr bwMode="auto">
          <a:xfrm>
            <a:off x="4694238" y="1668463"/>
            <a:ext cx="3849687" cy="1828800"/>
            <a:chOff x="188" y="1135"/>
            <a:chExt cx="2453" cy="1780"/>
          </a:xfrm>
        </p:grpSpPr>
        <p:sp>
          <p:nvSpPr>
            <p:cNvPr id="3078" name="Line 3"/>
            <p:cNvSpPr>
              <a:spLocks noChangeShapeType="1"/>
            </p:cNvSpPr>
            <p:nvPr/>
          </p:nvSpPr>
          <p:spPr bwMode="auto">
            <a:xfrm flipV="1">
              <a:off x="490" y="1181"/>
              <a:ext cx="1493" cy="6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79" name="Line 4"/>
            <p:cNvSpPr>
              <a:spLocks noChangeShapeType="1"/>
            </p:cNvSpPr>
            <p:nvPr/>
          </p:nvSpPr>
          <p:spPr bwMode="auto">
            <a:xfrm>
              <a:off x="1997" y="1184"/>
              <a:ext cx="644" cy="4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0" name="Line 5"/>
            <p:cNvSpPr>
              <a:spLocks noChangeShapeType="1"/>
            </p:cNvSpPr>
            <p:nvPr/>
          </p:nvSpPr>
          <p:spPr bwMode="auto">
            <a:xfrm>
              <a:off x="1200" y="1551"/>
              <a:ext cx="304" cy="1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1" name="Line 6"/>
            <p:cNvSpPr>
              <a:spLocks noChangeShapeType="1"/>
            </p:cNvSpPr>
            <p:nvPr/>
          </p:nvSpPr>
          <p:spPr bwMode="auto">
            <a:xfrm>
              <a:off x="1506" y="1742"/>
              <a:ext cx="0" cy="4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2" name="Line 7"/>
            <p:cNvSpPr>
              <a:spLocks noChangeShapeType="1"/>
            </p:cNvSpPr>
            <p:nvPr/>
          </p:nvSpPr>
          <p:spPr bwMode="auto">
            <a:xfrm>
              <a:off x="1200" y="2010"/>
              <a:ext cx="303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3" name="Line 8"/>
            <p:cNvSpPr>
              <a:spLocks noChangeShapeType="1"/>
            </p:cNvSpPr>
            <p:nvPr/>
          </p:nvSpPr>
          <p:spPr bwMode="auto">
            <a:xfrm>
              <a:off x="1196" y="1551"/>
              <a:ext cx="0" cy="4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4" name="Line 9"/>
            <p:cNvSpPr>
              <a:spLocks noChangeShapeType="1"/>
            </p:cNvSpPr>
            <p:nvPr/>
          </p:nvSpPr>
          <p:spPr bwMode="auto">
            <a:xfrm>
              <a:off x="494" y="1864"/>
              <a:ext cx="2140" cy="6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5" name="Line 10"/>
            <p:cNvSpPr>
              <a:spLocks noChangeShapeType="1"/>
            </p:cNvSpPr>
            <p:nvPr/>
          </p:nvSpPr>
          <p:spPr bwMode="auto">
            <a:xfrm>
              <a:off x="494" y="1870"/>
              <a:ext cx="1489" cy="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6" name="Line 11"/>
            <p:cNvSpPr>
              <a:spLocks noChangeShapeType="1"/>
            </p:cNvSpPr>
            <p:nvPr/>
          </p:nvSpPr>
          <p:spPr bwMode="auto">
            <a:xfrm>
              <a:off x="1983" y="1203"/>
              <a:ext cx="0" cy="9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7" name="Line 12"/>
            <p:cNvSpPr>
              <a:spLocks noChangeShapeType="1"/>
            </p:cNvSpPr>
            <p:nvPr/>
          </p:nvSpPr>
          <p:spPr bwMode="auto">
            <a:xfrm>
              <a:off x="1992" y="2169"/>
              <a:ext cx="645" cy="3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8" name="Line 13"/>
            <p:cNvSpPr>
              <a:spLocks noChangeShapeType="1"/>
            </p:cNvSpPr>
            <p:nvPr/>
          </p:nvSpPr>
          <p:spPr bwMode="auto">
            <a:xfrm>
              <a:off x="494" y="1864"/>
              <a:ext cx="136" cy="1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9" name="Line 14"/>
            <p:cNvSpPr>
              <a:spLocks noChangeShapeType="1"/>
            </p:cNvSpPr>
            <p:nvPr/>
          </p:nvSpPr>
          <p:spPr bwMode="auto">
            <a:xfrm>
              <a:off x="2640" y="1600"/>
              <a:ext cx="0" cy="9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0" name="Line 15"/>
            <p:cNvSpPr>
              <a:spLocks noChangeShapeType="1"/>
            </p:cNvSpPr>
            <p:nvPr/>
          </p:nvSpPr>
          <p:spPr bwMode="auto">
            <a:xfrm flipV="1">
              <a:off x="493" y="1608"/>
              <a:ext cx="0" cy="2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8450" name="Group 16"/>
            <p:cNvGrpSpPr>
              <a:grpSpLocks/>
            </p:cNvGrpSpPr>
            <p:nvPr/>
          </p:nvGrpSpPr>
          <p:grpSpPr bwMode="auto">
            <a:xfrm>
              <a:off x="1660" y="1418"/>
              <a:ext cx="601" cy="804"/>
              <a:chOff x="2592" y="1827"/>
              <a:chExt cx="999" cy="1040"/>
            </a:xfrm>
          </p:grpSpPr>
          <p:grpSp>
            <p:nvGrpSpPr>
              <p:cNvPr id="18518" name="Group 17"/>
              <p:cNvGrpSpPr>
                <a:grpSpLocks/>
              </p:cNvGrpSpPr>
              <p:nvPr/>
            </p:nvGrpSpPr>
            <p:grpSpPr bwMode="auto">
              <a:xfrm>
                <a:off x="2820" y="1892"/>
                <a:ext cx="310" cy="463"/>
                <a:chOff x="2820" y="1892"/>
                <a:chExt cx="310" cy="463"/>
              </a:xfrm>
            </p:grpSpPr>
            <p:grpSp>
              <p:nvGrpSpPr>
                <p:cNvPr id="18643" name="Group 18"/>
                <p:cNvGrpSpPr>
                  <a:grpSpLocks/>
                </p:cNvGrpSpPr>
                <p:nvPr/>
              </p:nvGrpSpPr>
              <p:grpSpPr bwMode="auto">
                <a:xfrm>
                  <a:off x="2820" y="1892"/>
                  <a:ext cx="310" cy="463"/>
                  <a:chOff x="2820" y="1892"/>
                  <a:chExt cx="310" cy="463"/>
                </a:xfrm>
              </p:grpSpPr>
              <p:sp>
                <p:nvSpPr>
                  <p:cNvPr id="18654" name="Freeform 19"/>
                  <p:cNvSpPr>
                    <a:spLocks/>
                  </p:cNvSpPr>
                  <p:nvPr/>
                </p:nvSpPr>
                <p:spPr bwMode="auto">
                  <a:xfrm>
                    <a:off x="2820" y="1992"/>
                    <a:ext cx="310" cy="61"/>
                  </a:xfrm>
                  <a:custGeom>
                    <a:avLst/>
                    <a:gdLst>
                      <a:gd name="T0" fmla="*/ 229 w 310"/>
                      <a:gd name="T1" fmla="*/ 60 h 61"/>
                      <a:gd name="T2" fmla="*/ 309 w 310"/>
                      <a:gd name="T3" fmla="*/ 28 h 61"/>
                      <a:gd name="T4" fmla="*/ 86 w 310"/>
                      <a:gd name="T5" fmla="*/ 0 h 61"/>
                      <a:gd name="T6" fmla="*/ 0 w 310"/>
                      <a:gd name="T7" fmla="*/ 33 h 61"/>
                      <a:gd name="T8" fmla="*/ 229 w 310"/>
                      <a:gd name="T9" fmla="*/ 60 h 6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10" h="61">
                        <a:moveTo>
                          <a:pt x="229" y="60"/>
                        </a:moveTo>
                        <a:lnTo>
                          <a:pt x="309" y="28"/>
                        </a:lnTo>
                        <a:lnTo>
                          <a:pt x="86" y="0"/>
                        </a:lnTo>
                        <a:lnTo>
                          <a:pt x="0" y="33"/>
                        </a:lnTo>
                        <a:lnTo>
                          <a:pt x="229" y="60"/>
                        </a:lnTo>
                      </a:path>
                    </a:pathLst>
                  </a:custGeom>
                  <a:solidFill>
                    <a:srgbClr val="5FB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55" name="Freeform 20"/>
                  <p:cNvSpPr>
                    <a:spLocks/>
                  </p:cNvSpPr>
                  <p:nvPr/>
                </p:nvSpPr>
                <p:spPr bwMode="auto">
                  <a:xfrm>
                    <a:off x="2836" y="1892"/>
                    <a:ext cx="257" cy="28"/>
                  </a:xfrm>
                  <a:custGeom>
                    <a:avLst/>
                    <a:gdLst>
                      <a:gd name="T0" fmla="*/ 0 w 257"/>
                      <a:gd name="T1" fmla="*/ 13 h 28"/>
                      <a:gd name="T2" fmla="*/ 199 w 257"/>
                      <a:gd name="T3" fmla="*/ 27 h 28"/>
                      <a:gd name="T4" fmla="*/ 256 w 257"/>
                      <a:gd name="T5" fmla="*/ 15 h 28"/>
                      <a:gd name="T6" fmla="*/ 61 w 257"/>
                      <a:gd name="T7" fmla="*/ 0 h 28"/>
                      <a:gd name="T8" fmla="*/ 0 w 257"/>
                      <a:gd name="T9" fmla="*/ 13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7" h="28">
                        <a:moveTo>
                          <a:pt x="0" y="13"/>
                        </a:moveTo>
                        <a:lnTo>
                          <a:pt x="199" y="27"/>
                        </a:lnTo>
                        <a:lnTo>
                          <a:pt x="256" y="15"/>
                        </a:lnTo>
                        <a:lnTo>
                          <a:pt x="61" y="0"/>
                        </a:lnTo>
                        <a:lnTo>
                          <a:pt x="0" y="13"/>
                        </a:lnTo>
                      </a:path>
                    </a:pathLst>
                  </a:custGeom>
                  <a:solidFill>
                    <a:srgbClr val="5FB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56" name="Freeform 21"/>
                  <p:cNvSpPr>
                    <a:spLocks/>
                  </p:cNvSpPr>
                  <p:nvPr/>
                </p:nvSpPr>
                <p:spPr bwMode="auto">
                  <a:xfrm>
                    <a:off x="3041" y="1910"/>
                    <a:ext cx="52" cy="131"/>
                  </a:xfrm>
                  <a:custGeom>
                    <a:avLst/>
                    <a:gdLst>
                      <a:gd name="T0" fmla="*/ 0 w 52"/>
                      <a:gd name="T1" fmla="*/ 13 h 131"/>
                      <a:gd name="T2" fmla="*/ 51 w 52"/>
                      <a:gd name="T3" fmla="*/ 0 h 131"/>
                      <a:gd name="T4" fmla="*/ 51 w 52"/>
                      <a:gd name="T5" fmla="*/ 109 h 131"/>
                      <a:gd name="T6" fmla="*/ 0 w 52"/>
                      <a:gd name="T7" fmla="*/ 130 h 131"/>
                      <a:gd name="T8" fmla="*/ 0 w 52"/>
                      <a:gd name="T9" fmla="*/ 13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52" h="131">
                        <a:moveTo>
                          <a:pt x="0" y="13"/>
                        </a:moveTo>
                        <a:lnTo>
                          <a:pt x="51" y="0"/>
                        </a:lnTo>
                        <a:lnTo>
                          <a:pt x="51" y="109"/>
                        </a:lnTo>
                        <a:lnTo>
                          <a:pt x="0" y="130"/>
                        </a:lnTo>
                        <a:lnTo>
                          <a:pt x="0" y="13"/>
                        </a:lnTo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57" name="Freeform 22"/>
                  <p:cNvSpPr>
                    <a:spLocks/>
                  </p:cNvSpPr>
                  <p:nvPr/>
                </p:nvSpPr>
                <p:spPr bwMode="auto">
                  <a:xfrm>
                    <a:off x="2836" y="1908"/>
                    <a:ext cx="200" cy="132"/>
                  </a:xfrm>
                  <a:custGeom>
                    <a:avLst/>
                    <a:gdLst>
                      <a:gd name="T0" fmla="*/ 0 w 200"/>
                      <a:gd name="T1" fmla="*/ 0 h 132"/>
                      <a:gd name="T2" fmla="*/ 199 w 200"/>
                      <a:gd name="T3" fmla="*/ 16 h 132"/>
                      <a:gd name="T4" fmla="*/ 199 w 200"/>
                      <a:gd name="T5" fmla="*/ 131 h 132"/>
                      <a:gd name="T6" fmla="*/ 0 w 200"/>
                      <a:gd name="T7" fmla="*/ 105 h 132"/>
                      <a:gd name="T8" fmla="*/ 0 w 200"/>
                      <a:gd name="T9" fmla="*/ 0 h 13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00" h="132">
                        <a:moveTo>
                          <a:pt x="0" y="0"/>
                        </a:moveTo>
                        <a:lnTo>
                          <a:pt x="199" y="16"/>
                        </a:lnTo>
                        <a:lnTo>
                          <a:pt x="199" y="131"/>
                        </a:lnTo>
                        <a:lnTo>
                          <a:pt x="0" y="10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7FF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58" name="Freeform 23"/>
                  <p:cNvSpPr>
                    <a:spLocks/>
                  </p:cNvSpPr>
                  <p:nvPr/>
                </p:nvSpPr>
                <p:spPr bwMode="auto">
                  <a:xfrm>
                    <a:off x="3053" y="2023"/>
                    <a:ext cx="77" cy="332"/>
                  </a:xfrm>
                  <a:custGeom>
                    <a:avLst/>
                    <a:gdLst>
                      <a:gd name="T0" fmla="*/ 76 w 77"/>
                      <a:gd name="T1" fmla="*/ 0 h 332"/>
                      <a:gd name="T2" fmla="*/ 0 w 77"/>
                      <a:gd name="T3" fmla="*/ 34 h 332"/>
                      <a:gd name="T4" fmla="*/ 0 w 77"/>
                      <a:gd name="T5" fmla="*/ 331 h 332"/>
                      <a:gd name="T6" fmla="*/ 76 w 77"/>
                      <a:gd name="T7" fmla="*/ 289 h 332"/>
                      <a:gd name="T8" fmla="*/ 76 w 77"/>
                      <a:gd name="T9" fmla="*/ 0 h 33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77" h="332">
                        <a:moveTo>
                          <a:pt x="76" y="0"/>
                        </a:moveTo>
                        <a:lnTo>
                          <a:pt x="0" y="34"/>
                        </a:lnTo>
                        <a:lnTo>
                          <a:pt x="0" y="331"/>
                        </a:lnTo>
                        <a:lnTo>
                          <a:pt x="76" y="289"/>
                        </a:lnTo>
                        <a:lnTo>
                          <a:pt x="76" y="0"/>
                        </a:lnTo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59" name="Freeform 24"/>
                  <p:cNvSpPr>
                    <a:spLocks/>
                  </p:cNvSpPr>
                  <p:nvPr/>
                </p:nvSpPr>
                <p:spPr bwMode="auto">
                  <a:xfrm>
                    <a:off x="2820" y="2028"/>
                    <a:ext cx="229" cy="327"/>
                  </a:xfrm>
                  <a:custGeom>
                    <a:avLst/>
                    <a:gdLst>
                      <a:gd name="T0" fmla="*/ 0 w 229"/>
                      <a:gd name="T1" fmla="*/ 0 h 327"/>
                      <a:gd name="T2" fmla="*/ 228 w 229"/>
                      <a:gd name="T3" fmla="*/ 29 h 327"/>
                      <a:gd name="T4" fmla="*/ 227 w 229"/>
                      <a:gd name="T5" fmla="*/ 326 h 327"/>
                      <a:gd name="T6" fmla="*/ 0 w 229"/>
                      <a:gd name="T7" fmla="*/ 287 h 327"/>
                      <a:gd name="T8" fmla="*/ 0 w 229"/>
                      <a:gd name="T9" fmla="*/ 0 h 3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29" h="327">
                        <a:moveTo>
                          <a:pt x="0" y="0"/>
                        </a:moveTo>
                        <a:lnTo>
                          <a:pt x="228" y="29"/>
                        </a:lnTo>
                        <a:lnTo>
                          <a:pt x="227" y="326"/>
                        </a:lnTo>
                        <a:lnTo>
                          <a:pt x="0" y="28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7FF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644" name="Group 25"/>
                <p:cNvGrpSpPr>
                  <a:grpSpLocks/>
                </p:cNvGrpSpPr>
                <p:nvPr/>
              </p:nvGrpSpPr>
              <p:grpSpPr bwMode="auto">
                <a:xfrm>
                  <a:off x="2845" y="1914"/>
                  <a:ext cx="194" cy="192"/>
                  <a:chOff x="2845" y="1914"/>
                  <a:chExt cx="194" cy="192"/>
                </a:xfrm>
              </p:grpSpPr>
              <p:sp>
                <p:nvSpPr>
                  <p:cNvPr id="18645" name="Freeform 26"/>
                  <p:cNvSpPr>
                    <a:spLocks/>
                  </p:cNvSpPr>
                  <p:nvPr/>
                </p:nvSpPr>
                <p:spPr bwMode="auto">
                  <a:xfrm>
                    <a:off x="2845" y="1914"/>
                    <a:ext cx="26" cy="7"/>
                  </a:xfrm>
                  <a:custGeom>
                    <a:avLst/>
                    <a:gdLst>
                      <a:gd name="T0" fmla="*/ 0 w 26"/>
                      <a:gd name="T1" fmla="*/ 0 h 7"/>
                      <a:gd name="T2" fmla="*/ 25 w 26"/>
                      <a:gd name="T3" fmla="*/ 2 h 7"/>
                      <a:gd name="T4" fmla="*/ 25 w 26"/>
                      <a:gd name="T5" fmla="*/ 6 h 7"/>
                      <a:gd name="T6" fmla="*/ 0 w 26"/>
                      <a:gd name="T7" fmla="*/ 5 h 7"/>
                      <a:gd name="T8" fmla="*/ 0 w 26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6" h="7">
                        <a:moveTo>
                          <a:pt x="0" y="0"/>
                        </a:moveTo>
                        <a:lnTo>
                          <a:pt x="25" y="2"/>
                        </a:lnTo>
                        <a:lnTo>
                          <a:pt x="25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46" name="Freeform 27"/>
                  <p:cNvSpPr>
                    <a:spLocks/>
                  </p:cNvSpPr>
                  <p:nvPr/>
                </p:nvSpPr>
                <p:spPr bwMode="auto">
                  <a:xfrm>
                    <a:off x="2884" y="1934"/>
                    <a:ext cx="26" cy="7"/>
                  </a:xfrm>
                  <a:custGeom>
                    <a:avLst/>
                    <a:gdLst>
                      <a:gd name="T0" fmla="*/ 0 w 26"/>
                      <a:gd name="T1" fmla="*/ 0 h 7"/>
                      <a:gd name="T2" fmla="*/ 25 w 26"/>
                      <a:gd name="T3" fmla="*/ 2 h 7"/>
                      <a:gd name="T4" fmla="*/ 25 w 26"/>
                      <a:gd name="T5" fmla="*/ 6 h 7"/>
                      <a:gd name="T6" fmla="*/ 0 w 26"/>
                      <a:gd name="T7" fmla="*/ 5 h 7"/>
                      <a:gd name="T8" fmla="*/ 0 w 26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6" h="7">
                        <a:moveTo>
                          <a:pt x="0" y="0"/>
                        </a:moveTo>
                        <a:lnTo>
                          <a:pt x="25" y="2"/>
                        </a:lnTo>
                        <a:lnTo>
                          <a:pt x="25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47" name="Freeform 28"/>
                  <p:cNvSpPr>
                    <a:spLocks/>
                  </p:cNvSpPr>
                  <p:nvPr/>
                </p:nvSpPr>
                <p:spPr bwMode="auto">
                  <a:xfrm>
                    <a:off x="2927" y="1920"/>
                    <a:ext cx="25" cy="7"/>
                  </a:xfrm>
                  <a:custGeom>
                    <a:avLst/>
                    <a:gdLst>
                      <a:gd name="T0" fmla="*/ 0 w 25"/>
                      <a:gd name="T1" fmla="*/ 0 h 7"/>
                      <a:gd name="T2" fmla="*/ 24 w 25"/>
                      <a:gd name="T3" fmla="*/ 2 h 7"/>
                      <a:gd name="T4" fmla="*/ 24 w 25"/>
                      <a:gd name="T5" fmla="*/ 6 h 7"/>
                      <a:gd name="T6" fmla="*/ 0 w 25"/>
                      <a:gd name="T7" fmla="*/ 5 h 7"/>
                      <a:gd name="T8" fmla="*/ 0 w 25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7">
                        <a:moveTo>
                          <a:pt x="0" y="0"/>
                        </a:moveTo>
                        <a:lnTo>
                          <a:pt x="24" y="2"/>
                        </a:lnTo>
                        <a:lnTo>
                          <a:pt x="24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48" name="Freeform 29"/>
                  <p:cNvSpPr>
                    <a:spLocks/>
                  </p:cNvSpPr>
                  <p:nvPr/>
                </p:nvSpPr>
                <p:spPr bwMode="auto">
                  <a:xfrm>
                    <a:off x="2972" y="1925"/>
                    <a:ext cx="25" cy="6"/>
                  </a:xfrm>
                  <a:custGeom>
                    <a:avLst/>
                    <a:gdLst>
                      <a:gd name="T0" fmla="*/ 0 w 25"/>
                      <a:gd name="T1" fmla="*/ 0 h 6"/>
                      <a:gd name="T2" fmla="*/ 24 w 25"/>
                      <a:gd name="T3" fmla="*/ 1 h 6"/>
                      <a:gd name="T4" fmla="*/ 24 w 25"/>
                      <a:gd name="T5" fmla="*/ 5 h 6"/>
                      <a:gd name="T6" fmla="*/ 0 w 25"/>
                      <a:gd name="T7" fmla="*/ 4 h 6"/>
                      <a:gd name="T8" fmla="*/ 0 w 25"/>
                      <a:gd name="T9" fmla="*/ 0 h 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6">
                        <a:moveTo>
                          <a:pt x="0" y="0"/>
                        </a:moveTo>
                        <a:lnTo>
                          <a:pt x="24" y="1"/>
                        </a:lnTo>
                        <a:lnTo>
                          <a:pt x="24" y="5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49" name="Freeform 30"/>
                  <p:cNvSpPr>
                    <a:spLocks/>
                  </p:cNvSpPr>
                  <p:nvPr/>
                </p:nvSpPr>
                <p:spPr bwMode="auto">
                  <a:xfrm>
                    <a:off x="2972" y="1943"/>
                    <a:ext cx="25" cy="7"/>
                  </a:xfrm>
                  <a:custGeom>
                    <a:avLst/>
                    <a:gdLst>
                      <a:gd name="T0" fmla="*/ 0 w 25"/>
                      <a:gd name="T1" fmla="*/ 0 h 7"/>
                      <a:gd name="T2" fmla="*/ 24 w 25"/>
                      <a:gd name="T3" fmla="*/ 2 h 7"/>
                      <a:gd name="T4" fmla="*/ 24 w 25"/>
                      <a:gd name="T5" fmla="*/ 6 h 7"/>
                      <a:gd name="T6" fmla="*/ 0 w 25"/>
                      <a:gd name="T7" fmla="*/ 5 h 7"/>
                      <a:gd name="T8" fmla="*/ 0 w 25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7">
                        <a:moveTo>
                          <a:pt x="0" y="0"/>
                        </a:moveTo>
                        <a:lnTo>
                          <a:pt x="24" y="2"/>
                        </a:lnTo>
                        <a:lnTo>
                          <a:pt x="24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50" name="Freeform 31"/>
                  <p:cNvSpPr>
                    <a:spLocks/>
                  </p:cNvSpPr>
                  <p:nvPr/>
                </p:nvSpPr>
                <p:spPr bwMode="auto">
                  <a:xfrm>
                    <a:off x="2926" y="1960"/>
                    <a:ext cx="25" cy="7"/>
                  </a:xfrm>
                  <a:custGeom>
                    <a:avLst/>
                    <a:gdLst>
                      <a:gd name="T0" fmla="*/ 0 w 25"/>
                      <a:gd name="T1" fmla="*/ 0 h 7"/>
                      <a:gd name="T2" fmla="*/ 24 w 25"/>
                      <a:gd name="T3" fmla="*/ 2 h 7"/>
                      <a:gd name="T4" fmla="*/ 24 w 25"/>
                      <a:gd name="T5" fmla="*/ 6 h 7"/>
                      <a:gd name="T6" fmla="*/ 0 w 25"/>
                      <a:gd name="T7" fmla="*/ 5 h 7"/>
                      <a:gd name="T8" fmla="*/ 0 w 25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7">
                        <a:moveTo>
                          <a:pt x="0" y="0"/>
                        </a:moveTo>
                        <a:lnTo>
                          <a:pt x="24" y="2"/>
                        </a:lnTo>
                        <a:lnTo>
                          <a:pt x="24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51" name="Freeform 32"/>
                  <p:cNvSpPr>
                    <a:spLocks/>
                  </p:cNvSpPr>
                  <p:nvPr/>
                </p:nvSpPr>
                <p:spPr bwMode="auto">
                  <a:xfrm>
                    <a:off x="2972" y="1983"/>
                    <a:ext cx="25" cy="6"/>
                  </a:xfrm>
                  <a:custGeom>
                    <a:avLst/>
                    <a:gdLst>
                      <a:gd name="T0" fmla="*/ 0 w 25"/>
                      <a:gd name="T1" fmla="*/ 0 h 6"/>
                      <a:gd name="T2" fmla="*/ 24 w 25"/>
                      <a:gd name="T3" fmla="*/ 1 h 6"/>
                      <a:gd name="T4" fmla="*/ 24 w 25"/>
                      <a:gd name="T5" fmla="*/ 5 h 6"/>
                      <a:gd name="T6" fmla="*/ 0 w 25"/>
                      <a:gd name="T7" fmla="*/ 4 h 6"/>
                      <a:gd name="T8" fmla="*/ 0 w 25"/>
                      <a:gd name="T9" fmla="*/ 0 h 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6">
                        <a:moveTo>
                          <a:pt x="0" y="0"/>
                        </a:moveTo>
                        <a:lnTo>
                          <a:pt x="24" y="1"/>
                        </a:lnTo>
                        <a:lnTo>
                          <a:pt x="24" y="5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52" name="Freeform 33"/>
                  <p:cNvSpPr>
                    <a:spLocks/>
                  </p:cNvSpPr>
                  <p:nvPr/>
                </p:nvSpPr>
                <p:spPr bwMode="auto">
                  <a:xfrm>
                    <a:off x="3012" y="2063"/>
                    <a:ext cx="25" cy="7"/>
                  </a:xfrm>
                  <a:custGeom>
                    <a:avLst/>
                    <a:gdLst>
                      <a:gd name="T0" fmla="*/ 0 w 25"/>
                      <a:gd name="T1" fmla="*/ 0 h 7"/>
                      <a:gd name="T2" fmla="*/ 24 w 25"/>
                      <a:gd name="T3" fmla="*/ 2 h 7"/>
                      <a:gd name="T4" fmla="*/ 24 w 25"/>
                      <a:gd name="T5" fmla="*/ 6 h 7"/>
                      <a:gd name="T6" fmla="*/ 0 w 25"/>
                      <a:gd name="T7" fmla="*/ 5 h 7"/>
                      <a:gd name="T8" fmla="*/ 0 w 25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7">
                        <a:moveTo>
                          <a:pt x="0" y="0"/>
                        </a:moveTo>
                        <a:lnTo>
                          <a:pt x="24" y="2"/>
                        </a:lnTo>
                        <a:lnTo>
                          <a:pt x="24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53" name="Freeform 34"/>
                  <p:cNvSpPr>
                    <a:spLocks/>
                  </p:cNvSpPr>
                  <p:nvPr/>
                </p:nvSpPr>
                <p:spPr bwMode="auto">
                  <a:xfrm>
                    <a:off x="3014" y="2100"/>
                    <a:ext cx="25" cy="6"/>
                  </a:xfrm>
                  <a:custGeom>
                    <a:avLst/>
                    <a:gdLst>
                      <a:gd name="T0" fmla="*/ 0 w 25"/>
                      <a:gd name="T1" fmla="*/ 0 h 6"/>
                      <a:gd name="T2" fmla="*/ 24 w 25"/>
                      <a:gd name="T3" fmla="*/ 1 h 6"/>
                      <a:gd name="T4" fmla="*/ 24 w 25"/>
                      <a:gd name="T5" fmla="*/ 5 h 6"/>
                      <a:gd name="T6" fmla="*/ 0 w 25"/>
                      <a:gd name="T7" fmla="*/ 4 h 6"/>
                      <a:gd name="T8" fmla="*/ 0 w 25"/>
                      <a:gd name="T9" fmla="*/ 0 h 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6">
                        <a:moveTo>
                          <a:pt x="0" y="0"/>
                        </a:moveTo>
                        <a:lnTo>
                          <a:pt x="24" y="1"/>
                        </a:lnTo>
                        <a:lnTo>
                          <a:pt x="24" y="5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519" name="Group 35"/>
              <p:cNvGrpSpPr>
                <a:grpSpLocks/>
              </p:cNvGrpSpPr>
              <p:nvPr/>
            </p:nvGrpSpPr>
            <p:grpSpPr bwMode="auto">
              <a:xfrm>
                <a:off x="3071" y="1827"/>
                <a:ext cx="384" cy="650"/>
                <a:chOff x="3071" y="1827"/>
                <a:chExt cx="384" cy="650"/>
              </a:xfrm>
            </p:grpSpPr>
            <p:grpSp>
              <p:nvGrpSpPr>
                <p:cNvPr id="18611" name="Group 36"/>
                <p:cNvGrpSpPr>
                  <a:grpSpLocks/>
                </p:cNvGrpSpPr>
                <p:nvPr/>
              </p:nvGrpSpPr>
              <p:grpSpPr bwMode="auto">
                <a:xfrm>
                  <a:off x="3071" y="1827"/>
                  <a:ext cx="384" cy="650"/>
                  <a:chOff x="3071" y="1827"/>
                  <a:chExt cx="384" cy="650"/>
                </a:xfrm>
              </p:grpSpPr>
              <p:sp>
                <p:nvSpPr>
                  <p:cNvPr id="18634" name="Freeform 37"/>
                  <p:cNvSpPr>
                    <a:spLocks/>
                  </p:cNvSpPr>
                  <p:nvPr/>
                </p:nvSpPr>
                <p:spPr bwMode="auto">
                  <a:xfrm>
                    <a:off x="3073" y="2015"/>
                    <a:ext cx="382" cy="121"/>
                  </a:xfrm>
                  <a:custGeom>
                    <a:avLst/>
                    <a:gdLst>
                      <a:gd name="T0" fmla="*/ 0 w 382"/>
                      <a:gd name="T1" fmla="*/ 88 h 121"/>
                      <a:gd name="T2" fmla="*/ 216 w 382"/>
                      <a:gd name="T3" fmla="*/ 120 h 121"/>
                      <a:gd name="T4" fmla="*/ 381 w 382"/>
                      <a:gd name="T5" fmla="*/ 23 h 121"/>
                      <a:gd name="T6" fmla="*/ 173 w 382"/>
                      <a:gd name="T7" fmla="*/ 0 h 121"/>
                      <a:gd name="T8" fmla="*/ 0 w 382"/>
                      <a:gd name="T9" fmla="*/ 88 h 12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82" h="121">
                        <a:moveTo>
                          <a:pt x="0" y="88"/>
                        </a:moveTo>
                        <a:lnTo>
                          <a:pt x="216" y="120"/>
                        </a:lnTo>
                        <a:lnTo>
                          <a:pt x="381" y="23"/>
                        </a:lnTo>
                        <a:lnTo>
                          <a:pt x="173" y="0"/>
                        </a:lnTo>
                        <a:lnTo>
                          <a:pt x="0" y="88"/>
                        </a:lnTo>
                      </a:path>
                    </a:pathLst>
                  </a:custGeom>
                  <a:solidFill>
                    <a:srgbClr val="FF5F1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35" name="Freeform 38"/>
                  <p:cNvSpPr>
                    <a:spLocks/>
                  </p:cNvSpPr>
                  <p:nvPr/>
                </p:nvSpPr>
                <p:spPr bwMode="auto">
                  <a:xfrm>
                    <a:off x="3126" y="1908"/>
                    <a:ext cx="156" cy="209"/>
                  </a:xfrm>
                  <a:custGeom>
                    <a:avLst/>
                    <a:gdLst>
                      <a:gd name="T0" fmla="*/ 0 w 156"/>
                      <a:gd name="T1" fmla="*/ 0 h 209"/>
                      <a:gd name="T2" fmla="*/ 155 w 156"/>
                      <a:gd name="T3" fmla="*/ 11 h 209"/>
                      <a:gd name="T4" fmla="*/ 155 w 156"/>
                      <a:gd name="T5" fmla="*/ 208 h 209"/>
                      <a:gd name="T6" fmla="*/ 0 w 156"/>
                      <a:gd name="T7" fmla="*/ 180 h 209"/>
                      <a:gd name="T8" fmla="*/ 0 w 156"/>
                      <a:gd name="T9" fmla="*/ 0 h 20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56" h="209">
                        <a:moveTo>
                          <a:pt x="0" y="0"/>
                        </a:moveTo>
                        <a:lnTo>
                          <a:pt x="155" y="11"/>
                        </a:lnTo>
                        <a:lnTo>
                          <a:pt x="155" y="208"/>
                        </a:lnTo>
                        <a:lnTo>
                          <a:pt x="0" y="180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5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36" name="Freeform 39"/>
                  <p:cNvSpPr>
                    <a:spLocks/>
                  </p:cNvSpPr>
                  <p:nvPr/>
                </p:nvSpPr>
                <p:spPr bwMode="auto">
                  <a:xfrm>
                    <a:off x="3285" y="1873"/>
                    <a:ext cx="133" cy="242"/>
                  </a:xfrm>
                  <a:custGeom>
                    <a:avLst/>
                    <a:gdLst>
                      <a:gd name="T0" fmla="*/ 0 w 133"/>
                      <a:gd name="T1" fmla="*/ 45 h 242"/>
                      <a:gd name="T2" fmla="*/ 0 w 133"/>
                      <a:gd name="T3" fmla="*/ 241 h 242"/>
                      <a:gd name="T4" fmla="*/ 132 w 133"/>
                      <a:gd name="T5" fmla="*/ 162 h 242"/>
                      <a:gd name="T6" fmla="*/ 132 w 133"/>
                      <a:gd name="T7" fmla="*/ 0 h 242"/>
                      <a:gd name="T8" fmla="*/ 0 w 133"/>
                      <a:gd name="T9" fmla="*/ 45 h 2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33" h="242">
                        <a:moveTo>
                          <a:pt x="0" y="45"/>
                        </a:moveTo>
                        <a:lnTo>
                          <a:pt x="0" y="241"/>
                        </a:lnTo>
                        <a:lnTo>
                          <a:pt x="132" y="162"/>
                        </a:lnTo>
                        <a:lnTo>
                          <a:pt x="132" y="0"/>
                        </a:lnTo>
                        <a:lnTo>
                          <a:pt x="0" y="45"/>
                        </a:lnTo>
                      </a:path>
                    </a:pathLst>
                  </a:custGeom>
                  <a:solidFill>
                    <a:srgbClr val="BF3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37" name="Freeform 40"/>
                  <p:cNvSpPr>
                    <a:spLocks/>
                  </p:cNvSpPr>
                  <p:nvPr/>
                </p:nvSpPr>
                <p:spPr bwMode="auto">
                  <a:xfrm>
                    <a:off x="3126" y="1864"/>
                    <a:ext cx="292" cy="50"/>
                  </a:xfrm>
                  <a:custGeom>
                    <a:avLst/>
                    <a:gdLst>
                      <a:gd name="T0" fmla="*/ 0 w 292"/>
                      <a:gd name="T1" fmla="*/ 39 h 50"/>
                      <a:gd name="T2" fmla="*/ 156 w 292"/>
                      <a:gd name="T3" fmla="*/ 49 h 50"/>
                      <a:gd name="T4" fmla="*/ 291 w 292"/>
                      <a:gd name="T5" fmla="*/ 8 h 50"/>
                      <a:gd name="T6" fmla="*/ 156 w 292"/>
                      <a:gd name="T7" fmla="*/ 0 h 50"/>
                      <a:gd name="T8" fmla="*/ 0 w 292"/>
                      <a:gd name="T9" fmla="*/ 39 h 5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92" h="50">
                        <a:moveTo>
                          <a:pt x="0" y="39"/>
                        </a:moveTo>
                        <a:lnTo>
                          <a:pt x="156" y="49"/>
                        </a:lnTo>
                        <a:lnTo>
                          <a:pt x="291" y="8"/>
                        </a:lnTo>
                        <a:lnTo>
                          <a:pt x="156" y="0"/>
                        </a:lnTo>
                        <a:lnTo>
                          <a:pt x="0" y="39"/>
                        </a:lnTo>
                      </a:path>
                    </a:pathLst>
                  </a:custGeom>
                  <a:solidFill>
                    <a:srgbClr val="FF5F1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38" name="Freeform 41"/>
                  <p:cNvSpPr>
                    <a:spLocks/>
                  </p:cNvSpPr>
                  <p:nvPr/>
                </p:nvSpPr>
                <p:spPr bwMode="auto">
                  <a:xfrm>
                    <a:off x="3165" y="1827"/>
                    <a:ext cx="212" cy="29"/>
                  </a:xfrm>
                  <a:custGeom>
                    <a:avLst/>
                    <a:gdLst>
                      <a:gd name="T0" fmla="*/ 0 w 212"/>
                      <a:gd name="T1" fmla="*/ 22 h 29"/>
                      <a:gd name="T2" fmla="*/ 112 w 212"/>
                      <a:gd name="T3" fmla="*/ 28 h 29"/>
                      <a:gd name="T4" fmla="*/ 211 w 212"/>
                      <a:gd name="T5" fmla="*/ 7 h 29"/>
                      <a:gd name="T6" fmla="*/ 105 w 212"/>
                      <a:gd name="T7" fmla="*/ 0 h 29"/>
                      <a:gd name="T8" fmla="*/ 0 w 212"/>
                      <a:gd name="T9" fmla="*/ 22 h 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2" h="29">
                        <a:moveTo>
                          <a:pt x="0" y="22"/>
                        </a:moveTo>
                        <a:lnTo>
                          <a:pt x="112" y="28"/>
                        </a:lnTo>
                        <a:lnTo>
                          <a:pt x="211" y="7"/>
                        </a:lnTo>
                        <a:lnTo>
                          <a:pt x="105" y="0"/>
                        </a:lnTo>
                        <a:lnTo>
                          <a:pt x="0" y="22"/>
                        </a:lnTo>
                      </a:path>
                    </a:pathLst>
                  </a:custGeom>
                  <a:solidFill>
                    <a:srgbClr val="FF5F1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39" name="Freeform 42"/>
                  <p:cNvSpPr>
                    <a:spLocks/>
                  </p:cNvSpPr>
                  <p:nvPr/>
                </p:nvSpPr>
                <p:spPr bwMode="auto">
                  <a:xfrm>
                    <a:off x="3165" y="1854"/>
                    <a:ext cx="108" cy="47"/>
                  </a:xfrm>
                  <a:custGeom>
                    <a:avLst/>
                    <a:gdLst>
                      <a:gd name="T0" fmla="*/ 0 w 108"/>
                      <a:gd name="T1" fmla="*/ 0 h 47"/>
                      <a:gd name="T2" fmla="*/ 107 w 108"/>
                      <a:gd name="T3" fmla="*/ 5 h 47"/>
                      <a:gd name="T4" fmla="*/ 107 w 108"/>
                      <a:gd name="T5" fmla="*/ 46 h 47"/>
                      <a:gd name="T6" fmla="*/ 0 w 108"/>
                      <a:gd name="T7" fmla="*/ 38 h 47"/>
                      <a:gd name="T8" fmla="*/ 0 w 108"/>
                      <a:gd name="T9" fmla="*/ 0 h 4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8" h="47">
                        <a:moveTo>
                          <a:pt x="0" y="0"/>
                        </a:moveTo>
                        <a:lnTo>
                          <a:pt x="107" y="5"/>
                        </a:lnTo>
                        <a:lnTo>
                          <a:pt x="107" y="46"/>
                        </a:lnTo>
                        <a:lnTo>
                          <a:pt x="0" y="3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5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40" name="Freeform 43"/>
                  <p:cNvSpPr>
                    <a:spLocks/>
                  </p:cNvSpPr>
                  <p:nvPr/>
                </p:nvSpPr>
                <p:spPr bwMode="auto">
                  <a:xfrm>
                    <a:off x="3278" y="1836"/>
                    <a:ext cx="99" cy="65"/>
                  </a:xfrm>
                  <a:custGeom>
                    <a:avLst/>
                    <a:gdLst>
                      <a:gd name="T0" fmla="*/ 0 w 99"/>
                      <a:gd name="T1" fmla="*/ 23 h 65"/>
                      <a:gd name="T2" fmla="*/ 0 w 99"/>
                      <a:gd name="T3" fmla="*/ 64 h 65"/>
                      <a:gd name="T4" fmla="*/ 98 w 99"/>
                      <a:gd name="T5" fmla="*/ 33 h 65"/>
                      <a:gd name="T6" fmla="*/ 98 w 99"/>
                      <a:gd name="T7" fmla="*/ 0 h 65"/>
                      <a:gd name="T8" fmla="*/ 0 w 99"/>
                      <a:gd name="T9" fmla="*/ 23 h 6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99" h="65">
                        <a:moveTo>
                          <a:pt x="0" y="23"/>
                        </a:moveTo>
                        <a:lnTo>
                          <a:pt x="0" y="64"/>
                        </a:lnTo>
                        <a:lnTo>
                          <a:pt x="98" y="33"/>
                        </a:lnTo>
                        <a:lnTo>
                          <a:pt x="98" y="0"/>
                        </a:lnTo>
                        <a:lnTo>
                          <a:pt x="0" y="23"/>
                        </a:lnTo>
                      </a:path>
                    </a:pathLst>
                  </a:custGeom>
                  <a:solidFill>
                    <a:srgbClr val="BF3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41" name="Freeform 44"/>
                  <p:cNvSpPr>
                    <a:spLocks/>
                  </p:cNvSpPr>
                  <p:nvPr/>
                </p:nvSpPr>
                <p:spPr bwMode="auto">
                  <a:xfrm>
                    <a:off x="3290" y="2038"/>
                    <a:ext cx="165" cy="439"/>
                  </a:xfrm>
                  <a:custGeom>
                    <a:avLst/>
                    <a:gdLst>
                      <a:gd name="T0" fmla="*/ 164 w 165"/>
                      <a:gd name="T1" fmla="*/ 0 h 439"/>
                      <a:gd name="T2" fmla="*/ 1 w 165"/>
                      <a:gd name="T3" fmla="*/ 102 h 439"/>
                      <a:gd name="T4" fmla="*/ 0 w 165"/>
                      <a:gd name="T5" fmla="*/ 438 h 439"/>
                      <a:gd name="T6" fmla="*/ 164 w 165"/>
                      <a:gd name="T7" fmla="*/ 307 h 439"/>
                      <a:gd name="T8" fmla="*/ 164 w 165"/>
                      <a:gd name="T9" fmla="*/ 0 h 43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5" h="439">
                        <a:moveTo>
                          <a:pt x="164" y="0"/>
                        </a:moveTo>
                        <a:lnTo>
                          <a:pt x="1" y="102"/>
                        </a:lnTo>
                        <a:lnTo>
                          <a:pt x="0" y="438"/>
                        </a:lnTo>
                        <a:lnTo>
                          <a:pt x="164" y="307"/>
                        </a:lnTo>
                        <a:lnTo>
                          <a:pt x="164" y="0"/>
                        </a:lnTo>
                      </a:path>
                    </a:pathLst>
                  </a:custGeom>
                  <a:solidFill>
                    <a:srgbClr val="BF3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42" name="Freeform 45"/>
                  <p:cNvSpPr>
                    <a:spLocks/>
                  </p:cNvSpPr>
                  <p:nvPr/>
                </p:nvSpPr>
                <p:spPr bwMode="auto">
                  <a:xfrm>
                    <a:off x="3071" y="2107"/>
                    <a:ext cx="215" cy="370"/>
                  </a:xfrm>
                  <a:custGeom>
                    <a:avLst/>
                    <a:gdLst>
                      <a:gd name="T0" fmla="*/ 2 w 215"/>
                      <a:gd name="T1" fmla="*/ 0 h 370"/>
                      <a:gd name="T2" fmla="*/ 214 w 215"/>
                      <a:gd name="T3" fmla="*/ 33 h 370"/>
                      <a:gd name="T4" fmla="*/ 214 w 215"/>
                      <a:gd name="T5" fmla="*/ 369 h 370"/>
                      <a:gd name="T6" fmla="*/ 0 w 215"/>
                      <a:gd name="T7" fmla="*/ 309 h 370"/>
                      <a:gd name="T8" fmla="*/ 2 w 215"/>
                      <a:gd name="T9" fmla="*/ 0 h 3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5" h="370">
                        <a:moveTo>
                          <a:pt x="2" y="0"/>
                        </a:moveTo>
                        <a:lnTo>
                          <a:pt x="214" y="33"/>
                        </a:lnTo>
                        <a:lnTo>
                          <a:pt x="214" y="369"/>
                        </a:lnTo>
                        <a:lnTo>
                          <a:pt x="0" y="309"/>
                        </a:lnTo>
                        <a:lnTo>
                          <a:pt x="2" y="0"/>
                        </a:lnTo>
                      </a:path>
                    </a:pathLst>
                  </a:custGeom>
                  <a:solidFill>
                    <a:srgbClr val="FF5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612" name="Group 46"/>
                <p:cNvGrpSpPr>
                  <a:grpSpLocks/>
                </p:cNvGrpSpPr>
                <p:nvPr/>
              </p:nvGrpSpPr>
              <p:grpSpPr bwMode="auto">
                <a:xfrm>
                  <a:off x="3096" y="1914"/>
                  <a:ext cx="169" cy="274"/>
                  <a:chOff x="3096" y="1914"/>
                  <a:chExt cx="169" cy="274"/>
                </a:xfrm>
              </p:grpSpPr>
              <p:grpSp>
                <p:nvGrpSpPr>
                  <p:cNvPr id="18613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3137" y="1914"/>
                    <a:ext cx="128" cy="59"/>
                    <a:chOff x="3137" y="1914"/>
                    <a:chExt cx="128" cy="59"/>
                  </a:xfrm>
                </p:grpSpPr>
                <p:sp>
                  <p:nvSpPr>
                    <p:cNvPr id="18630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3137" y="1914"/>
                      <a:ext cx="22" cy="46"/>
                    </a:xfrm>
                    <a:custGeom>
                      <a:avLst/>
                      <a:gdLst>
                        <a:gd name="T0" fmla="*/ 0 w 22"/>
                        <a:gd name="T1" fmla="*/ 0 h 46"/>
                        <a:gd name="T2" fmla="*/ 21 w 22"/>
                        <a:gd name="T3" fmla="*/ 3 h 46"/>
                        <a:gd name="T4" fmla="*/ 21 w 22"/>
                        <a:gd name="T5" fmla="*/ 45 h 46"/>
                        <a:gd name="T6" fmla="*/ 0 w 22"/>
                        <a:gd name="T7" fmla="*/ 41 h 46"/>
                        <a:gd name="T8" fmla="*/ 0 w 22"/>
                        <a:gd name="T9" fmla="*/ 0 h 4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2" h="46">
                          <a:moveTo>
                            <a:pt x="0" y="0"/>
                          </a:moveTo>
                          <a:lnTo>
                            <a:pt x="21" y="3"/>
                          </a:lnTo>
                          <a:lnTo>
                            <a:pt x="21" y="45"/>
                          </a:lnTo>
                          <a:lnTo>
                            <a:pt x="0" y="4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31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3172" y="1918"/>
                      <a:ext cx="21" cy="46"/>
                    </a:xfrm>
                    <a:custGeom>
                      <a:avLst/>
                      <a:gdLst>
                        <a:gd name="T0" fmla="*/ 0 w 21"/>
                        <a:gd name="T1" fmla="*/ 0 h 46"/>
                        <a:gd name="T2" fmla="*/ 20 w 21"/>
                        <a:gd name="T3" fmla="*/ 2 h 46"/>
                        <a:gd name="T4" fmla="*/ 20 w 21"/>
                        <a:gd name="T5" fmla="*/ 45 h 46"/>
                        <a:gd name="T6" fmla="*/ 0 w 21"/>
                        <a:gd name="T7" fmla="*/ 42 h 46"/>
                        <a:gd name="T8" fmla="*/ 0 w 21"/>
                        <a:gd name="T9" fmla="*/ 0 h 4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1" h="46">
                          <a:moveTo>
                            <a:pt x="0" y="0"/>
                          </a:moveTo>
                          <a:lnTo>
                            <a:pt x="20" y="2"/>
                          </a:lnTo>
                          <a:lnTo>
                            <a:pt x="20" y="45"/>
                          </a:lnTo>
                          <a:lnTo>
                            <a:pt x="0" y="42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32" name="Freeform 50"/>
                    <p:cNvSpPr>
                      <a:spLocks/>
                    </p:cNvSpPr>
                    <p:nvPr/>
                  </p:nvSpPr>
                  <p:spPr bwMode="auto">
                    <a:xfrm>
                      <a:off x="3207" y="1921"/>
                      <a:ext cx="23" cy="47"/>
                    </a:xfrm>
                    <a:custGeom>
                      <a:avLst/>
                      <a:gdLst>
                        <a:gd name="T0" fmla="*/ 0 w 23"/>
                        <a:gd name="T1" fmla="*/ 0 h 47"/>
                        <a:gd name="T2" fmla="*/ 22 w 23"/>
                        <a:gd name="T3" fmla="*/ 2 h 47"/>
                        <a:gd name="T4" fmla="*/ 21 w 23"/>
                        <a:gd name="T5" fmla="*/ 46 h 47"/>
                        <a:gd name="T6" fmla="*/ 0 w 23"/>
                        <a:gd name="T7" fmla="*/ 43 h 47"/>
                        <a:gd name="T8" fmla="*/ 0 w 23"/>
                        <a:gd name="T9" fmla="*/ 0 h 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3" h="47">
                          <a:moveTo>
                            <a:pt x="0" y="0"/>
                          </a:moveTo>
                          <a:lnTo>
                            <a:pt x="22" y="2"/>
                          </a:lnTo>
                          <a:lnTo>
                            <a:pt x="21" y="46"/>
                          </a:lnTo>
                          <a:lnTo>
                            <a:pt x="0" y="4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33" name="Freeform 51"/>
                    <p:cNvSpPr>
                      <a:spLocks/>
                    </p:cNvSpPr>
                    <p:nvPr/>
                  </p:nvSpPr>
                  <p:spPr bwMode="auto">
                    <a:xfrm>
                      <a:off x="3243" y="1924"/>
                      <a:ext cx="22" cy="49"/>
                    </a:xfrm>
                    <a:custGeom>
                      <a:avLst/>
                      <a:gdLst>
                        <a:gd name="T0" fmla="*/ 0 w 22"/>
                        <a:gd name="T1" fmla="*/ 0 h 49"/>
                        <a:gd name="T2" fmla="*/ 21 w 22"/>
                        <a:gd name="T3" fmla="*/ 2 h 49"/>
                        <a:gd name="T4" fmla="*/ 21 w 22"/>
                        <a:gd name="T5" fmla="*/ 48 h 49"/>
                        <a:gd name="T6" fmla="*/ 0 w 22"/>
                        <a:gd name="T7" fmla="*/ 45 h 49"/>
                        <a:gd name="T8" fmla="*/ 0 w 22"/>
                        <a:gd name="T9" fmla="*/ 0 h 4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2" h="49">
                          <a:moveTo>
                            <a:pt x="0" y="0"/>
                          </a:moveTo>
                          <a:lnTo>
                            <a:pt x="21" y="2"/>
                          </a:lnTo>
                          <a:lnTo>
                            <a:pt x="21" y="48"/>
                          </a:lnTo>
                          <a:lnTo>
                            <a:pt x="0" y="4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614" name="Group 52"/>
                  <p:cNvGrpSpPr>
                    <a:grpSpLocks/>
                  </p:cNvGrpSpPr>
                  <p:nvPr/>
                </p:nvGrpSpPr>
                <p:grpSpPr bwMode="auto">
                  <a:xfrm>
                    <a:off x="3136" y="1974"/>
                    <a:ext cx="128" cy="60"/>
                    <a:chOff x="3136" y="1974"/>
                    <a:chExt cx="128" cy="60"/>
                  </a:xfrm>
                </p:grpSpPr>
                <p:sp>
                  <p:nvSpPr>
                    <p:cNvPr id="18626" name="Freeform 53"/>
                    <p:cNvSpPr>
                      <a:spLocks/>
                    </p:cNvSpPr>
                    <p:nvPr/>
                  </p:nvSpPr>
                  <p:spPr bwMode="auto">
                    <a:xfrm>
                      <a:off x="3136" y="1974"/>
                      <a:ext cx="22" cy="47"/>
                    </a:xfrm>
                    <a:custGeom>
                      <a:avLst/>
                      <a:gdLst>
                        <a:gd name="T0" fmla="*/ 0 w 22"/>
                        <a:gd name="T1" fmla="*/ 0 h 47"/>
                        <a:gd name="T2" fmla="*/ 21 w 22"/>
                        <a:gd name="T3" fmla="*/ 4 h 47"/>
                        <a:gd name="T4" fmla="*/ 21 w 22"/>
                        <a:gd name="T5" fmla="*/ 46 h 47"/>
                        <a:gd name="T6" fmla="*/ 1 w 22"/>
                        <a:gd name="T7" fmla="*/ 43 h 47"/>
                        <a:gd name="T8" fmla="*/ 0 w 22"/>
                        <a:gd name="T9" fmla="*/ 0 h 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2" h="47">
                          <a:moveTo>
                            <a:pt x="0" y="0"/>
                          </a:moveTo>
                          <a:lnTo>
                            <a:pt x="21" y="4"/>
                          </a:lnTo>
                          <a:lnTo>
                            <a:pt x="21" y="46"/>
                          </a:lnTo>
                          <a:lnTo>
                            <a:pt x="1" y="4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27" name="Freeform 54"/>
                    <p:cNvSpPr>
                      <a:spLocks/>
                    </p:cNvSpPr>
                    <p:nvPr/>
                  </p:nvSpPr>
                  <p:spPr bwMode="auto">
                    <a:xfrm>
                      <a:off x="3171" y="1978"/>
                      <a:ext cx="22" cy="48"/>
                    </a:xfrm>
                    <a:custGeom>
                      <a:avLst/>
                      <a:gdLst>
                        <a:gd name="T0" fmla="*/ 1 w 22"/>
                        <a:gd name="T1" fmla="*/ 0 h 48"/>
                        <a:gd name="T2" fmla="*/ 21 w 22"/>
                        <a:gd name="T3" fmla="*/ 4 h 48"/>
                        <a:gd name="T4" fmla="*/ 21 w 22"/>
                        <a:gd name="T5" fmla="*/ 47 h 48"/>
                        <a:gd name="T6" fmla="*/ 0 w 22"/>
                        <a:gd name="T7" fmla="*/ 43 h 48"/>
                        <a:gd name="T8" fmla="*/ 1 w 22"/>
                        <a:gd name="T9" fmla="*/ 0 h 4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2" h="48">
                          <a:moveTo>
                            <a:pt x="1" y="0"/>
                          </a:moveTo>
                          <a:lnTo>
                            <a:pt x="21" y="4"/>
                          </a:lnTo>
                          <a:lnTo>
                            <a:pt x="21" y="47"/>
                          </a:lnTo>
                          <a:lnTo>
                            <a:pt x="0" y="43"/>
                          </a:lnTo>
                          <a:lnTo>
                            <a:pt x="1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28" name="Freeform 55"/>
                    <p:cNvSpPr>
                      <a:spLocks/>
                    </p:cNvSpPr>
                    <p:nvPr/>
                  </p:nvSpPr>
                  <p:spPr bwMode="auto">
                    <a:xfrm>
                      <a:off x="3206" y="1983"/>
                      <a:ext cx="24" cy="47"/>
                    </a:xfrm>
                    <a:custGeom>
                      <a:avLst/>
                      <a:gdLst>
                        <a:gd name="T0" fmla="*/ 0 w 24"/>
                        <a:gd name="T1" fmla="*/ 0 h 47"/>
                        <a:gd name="T2" fmla="*/ 23 w 24"/>
                        <a:gd name="T3" fmla="*/ 3 h 47"/>
                        <a:gd name="T4" fmla="*/ 22 w 24"/>
                        <a:gd name="T5" fmla="*/ 46 h 47"/>
                        <a:gd name="T6" fmla="*/ 0 w 24"/>
                        <a:gd name="T7" fmla="*/ 43 h 47"/>
                        <a:gd name="T8" fmla="*/ 0 w 24"/>
                        <a:gd name="T9" fmla="*/ 0 h 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4" h="47">
                          <a:moveTo>
                            <a:pt x="0" y="0"/>
                          </a:moveTo>
                          <a:lnTo>
                            <a:pt x="23" y="3"/>
                          </a:lnTo>
                          <a:lnTo>
                            <a:pt x="22" y="46"/>
                          </a:lnTo>
                          <a:lnTo>
                            <a:pt x="0" y="4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29" name="Freeform 56"/>
                    <p:cNvSpPr>
                      <a:spLocks/>
                    </p:cNvSpPr>
                    <p:nvPr/>
                  </p:nvSpPr>
                  <p:spPr bwMode="auto">
                    <a:xfrm>
                      <a:off x="3243" y="1988"/>
                      <a:ext cx="21" cy="46"/>
                    </a:xfrm>
                    <a:custGeom>
                      <a:avLst/>
                      <a:gdLst>
                        <a:gd name="T0" fmla="*/ 0 w 21"/>
                        <a:gd name="T1" fmla="*/ 0 h 46"/>
                        <a:gd name="T2" fmla="*/ 20 w 21"/>
                        <a:gd name="T3" fmla="*/ 3 h 46"/>
                        <a:gd name="T4" fmla="*/ 20 w 21"/>
                        <a:gd name="T5" fmla="*/ 45 h 46"/>
                        <a:gd name="T6" fmla="*/ 0 w 21"/>
                        <a:gd name="T7" fmla="*/ 42 h 46"/>
                        <a:gd name="T8" fmla="*/ 0 w 21"/>
                        <a:gd name="T9" fmla="*/ 0 h 4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1" h="46">
                          <a:moveTo>
                            <a:pt x="0" y="0"/>
                          </a:moveTo>
                          <a:lnTo>
                            <a:pt x="20" y="3"/>
                          </a:lnTo>
                          <a:lnTo>
                            <a:pt x="20" y="45"/>
                          </a:lnTo>
                          <a:lnTo>
                            <a:pt x="0" y="42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615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3096" y="2120"/>
                    <a:ext cx="161" cy="68"/>
                    <a:chOff x="3096" y="2120"/>
                    <a:chExt cx="161" cy="68"/>
                  </a:xfrm>
                </p:grpSpPr>
                <p:grpSp>
                  <p:nvGrpSpPr>
                    <p:cNvPr id="18616" name="Group 5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96" y="2120"/>
                      <a:ext cx="161" cy="42"/>
                      <a:chOff x="3096" y="2120"/>
                      <a:chExt cx="161" cy="42"/>
                    </a:xfrm>
                  </p:grpSpPr>
                  <p:sp>
                    <p:nvSpPr>
                      <p:cNvPr id="18622" name="Freeform 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38" y="2127"/>
                        <a:ext cx="31" cy="19"/>
                      </a:xfrm>
                      <a:custGeom>
                        <a:avLst/>
                        <a:gdLst>
                          <a:gd name="T0" fmla="*/ 1 w 31"/>
                          <a:gd name="T1" fmla="*/ 0 h 19"/>
                          <a:gd name="T2" fmla="*/ 30 w 31"/>
                          <a:gd name="T3" fmla="*/ 5 h 19"/>
                          <a:gd name="T4" fmla="*/ 30 w 31"/>
                          <a:gd name="T5" fmla="*/ 18 h 19"/>
                          <a:gd name="T6" fmla="*/ 0 w 31"/>
                          <a:gd name="T7" fmla="*/ 14 h 19"/>
                          <a:gd name="T8" fmla="*/ 1 w 31"/>
                          <a:gd name="T9" fmla="*/ 0 h 1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1" h="19">
                            <a:moveTo>
                              <a:pt x="1" y="0"/>
                            </a:moveTo>
                            <a:lnTo>
                              <a:pt x="30" y="5"/>
                            </a:lnTo>
                            <a:lnTo>
                              <a:pt x="30" y="18"/>
                            </a:lnTo>
                            <a:lnTo>
                              <a:pt x="0" y="14"/>
                            </a:lnTo>
                            <a:lnTo>
                              <a:pt x="1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23" name="Freeform 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83" y="2134"/>
                        <a:ext cx="30" cy="20"/>
                      </a:xfrm>
                      <a:custGeom>
                        <a:avLst/>
                        <a:gdLst>
                          <a:gd name="T0" fmla="*/ 0 w 30"/>
                          <a:gd name="T1" fmla="*/ 0 h 20"/>
                          <a:gd name="T2" fmla="*/ 29 w 30"/>
                          <a:gd name="T3" fmla="*/ 5 h 20"/>
                          <a:gd name="T4" fmla="*/ 29 w 30"/>
                          <a:gd name="T5" fmla="*/ 19 h 20"/>
                          <a:gd name="T6" fmla="*/ 0 w 30"/>
                          <a:gd name="T7" fmla="*/ 14 h 20"/>
                          <a:gd name="T8" fmla="*/ 0 w 30"/>
                          <a:gd name="T9" fmla="*/ 0 h 2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0" h="20">
                            <a:moveTo>
                              <a:pt x="0" y="0"/>
                            </a:moveTo>
                            <a:lnTo>
                              <a:pt x="29" y="5"/>
                            </a:lnTo>
                            <a:lnTo>
                              <a:pt x="29" y="19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24" name="Freeform 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27" y="2141"/>
                        <a:ext cx="30" cy="21"/>
                      </a:xfrm>
                      <a:custGeom>
                        <a:avLst/>
                        <a:gdLst>
                          <a:gd name="T0" fmla="*/ 0 w 30"/>
                          <a:gd name="T1" fmla="*/ 0 h 21"/>
                          <a:gd name="T2" fmla="*/ 29 w 30"/>
                          <a:gd name="T3" fmla="*/ 5 h 21"/>
                          <a:gd name="T4" fmla="*/ 29 w 30"/>
                          <a:gd name="T5" fmla="*/ 20 h 21"/>
                          <a:gd name="T6" fmla="*/ 0 w 30"/>
                          <a:gd name="T7" fmla="*/ 15 h 21"/>
                          <a:gd name="T8" fmla="*/ 0 w 30"/>
                          <a:gd name="T9" fmla="*/ 0 h 21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0" h="21">
                            <a:moveTo>
                              <a:pt x="0" y="0"/>
                            </a:moveTo>
                            <a:lnTo>
                              <a:pt x="29" y="5"/>
                            </a:lnTo>
                            <a:lnTo>
                              <a:pt x="29" y="20"/>
                            </a:lnTo>
                            <a:lnTo>
                              <a:pt x="0" y="15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25" name="Freeform 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96" y="2120"/>
                        <a:ext cx="31" cy="19"/>
                      </a:xfrm>
                      <a:custGeom>
                        <a:avLst/>
                        <a:gdLst>
                          <a:gd name="T0" fmla="*/ 0 w 31"/>
                          <a:gd name="T1" fmla="*/ 0 h 19"/>
                          <a:gd name="T2" fmla="*/ 30 w 31"/>
                          <a:gd name="T3" fmla="*/ 5 h 19"/>
                          <a:gd name="T4" fmla="*/ 30 w 31"/>
                          <a:gd name="T5" fmla="*/ 18 h 19"/>
                          <a:gd name="T6" fmla="*/ 0 w 31"/>
                          <a:gd name="T7" fmla="*/ 14 h 19"/>
                          <a:gd name="T8" fmla="*/ 0 w 31"/>
                          <a:gd name="T9" fmla="*/ 0 h 1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1" h="19">
                            <a:moveTo>
                              <a:pt x="0" y="0"/>
                            </a:moveTo>
                            <a:lnTo>
                              <a:pt x="30" y="5"/>
                            </a:lnTo>
                            <a:lnTo>
                              <a:pt x="30" y="18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8617" name="Group 6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96" y="2146"/>
                      <a:ext cx="161" cy="42"/>
                      <a:chOff x="3096" y="2146"/>
                      <a:chExt cx="161" cy="42"/>
                    </a:xfrm>
                  </p:grpSpPr>
                  <p:sp>
                    <p:nvSpPr>
                      <p:cNvPr id="18618" name="Freeform 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38" y="2153"/>
                        <a:ext cx="31" cy="20"/>
                      </a:xfrm>
                      <a:custGeom>
                        <a:avLst/>
                        <a:gdLst>
                          <a:gd name="T0" fmla="*/ 1 w 31"/>
                          <a:gd name="T1" fmla="*/ 0 h 20"/>
                          <a:gd name="T2" fmla="*/ 30 w 31"/>
                          <a:gd name="T3" fmla="*/ 5 h 20"/>
                          <a:gd name="T4" fmla="*/ 30 w 31"/>
                          <a:gd name="T5" fmla="*/ 19 h 20"/>
                          <a:gd name="T6" fmla="*/ 0 w 31"/>
                          <a:gd name="T7" fmla="*/ 14 h 20"/>
                          <a:gd name="T8" fmla="*/ 1 w 31"/>
                          <a:gd name="T9" fmla="*/ 0 h 2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1" h="20">
                            <a:moveTo>
                              <a:pt x="1" y="0"/>
                            </a:moveTo>
                            <a:lnTo>
                              <a:pt x="30" y="5"/>
                            </a:lnTo>
                            <a:lnTo>
                              <a:pt x="30" y="19"/>
                            </a:lnTo>
                            <a:lnTo>
                              <a:pt x="0" y="14"/>
                            </a:lnTo>
                            <a:lnTo>
                              <a:pt x="1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19" name="Freeform 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82" y="2160"/>
                        <a:ext cx="31" cy="20"/>
                      </a:xfrm>
                      <a:custGeom>
                        <a:avLst/>
                        <a:gdLst>
                          <a:gd name="T0" fmla="*/ 0 w 31"/>
                          <a:gd name="T1" fmla="*/ 0 h 20"/>
                          <a:gd name="T2" fmla="*/ 30 w 31"/>
                          <a:gd name="T3" fmla="*/ 5 h 20"/>
                          <a:gd name="T4" fmla="*/ 30 w 31"/>
                          <a:gd name="T5" fmla="*/ 19 h 20"/>
                          <a:gd name="T6" fmla="*/ 0 w 31"/>
                          <a:gd name="T7" fmla="*/ 14 h 20"/>
                          <a:gd name="T8" fmla="*/ 0 w 31"/>
                          <a:gd name="T9" fmla="*/ 0 h 2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1" h="20">
                            <a:moveTo>
                              <a:pt x="0" y="0"/>
                            </a:moveTo>
                            <a:lnTo>
                              <a:pt x="30" y="5"/>
                            </a:lnTo>
                            <a:lnTo>
                              <a:pt x="30" y="19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20" name="Freeform 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27" y="2169"/>
                        <a:ext cx="30" cy="19"/>
                      </a:xfrm>
                      <a:custGeom>
                        <a:avLst/>
                        <a:gdLst>
                          <a:gd name="T0" fmla="*/ 0 w 30"/>
                          <a:gd name="T1" fmla="*/ 0 h 19"/>
                          <a:gd name="T2" fmla="*/ 29 w 30"/>
                          <a:gd name="T3" fmla="*/ 5 h 19"/>
                          <a:gd name="T4" fmla="*/ 29 w 30"/>
                          <a:gd name="T5" fmla="*/ 18 h 19"/>
                          <a:gd name="T6" fmla="*/ 0 w 30"/>
                          <a:gd name="T7" fmla="*/ 13 h 19"/>
                          <a:gd name="T8" fmla="*/ 0 w 30"/>
                          <a:gd name="T9" fmla="*/ 0 h 1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0" h="19">
                            <a:moveTo>
                              <a:pt x="0" y="0"/>
                            </a:moveTo>
                            <a:lnTo>
                              <a:pt x="29" y="5"/>
                            </a:lnTo>
                            <a:lnTo>
                              <a:pt x="29" y="18"/>
                            </a:lnTo>
                            <a:lnTo>
                              <a:pt x="0" y="13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21" name="Freeform 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96" y="2146"/>
                        <a:ext cx="31" cy="19"/>
                      </a:xfrm>
                      <a:custGeom>
                        <a:avLst/>
                        <a:gdLst>
                          <a:gd name="T0" fmla="*/ 0 w 31"/>
                          <a:gd name="T1" fmla="*/ 0 h 19"/>
                          <a:gd name="T2" fmla="*/ 30 w 31"/>
                          <a:gd name="T3" fmla="*/ 5 h 19"/>
                          <a:gd name="T4" fmla="*/ 30 w 31"/>
                          <a:gd name="T5" fmla="*/ 18 h 19"/>
                          <a:gd name="T6" fmla="*/ 0 w 31"/>
                          <a:gd name="T7" fmla="*/ 14 h 19"/>
                          <a:gd name="T8" fmla="*/ 0 w 31"/>
                          <a:gd name="T9" fmla="*/ 0 h 1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1" h="19">
                            <a:moveTo>
                              <a:pt x="0" y="0"/>
                            </a:moveTo>
                            <a:lnTo>
                              <a:pt x="30" y="5"/>
                            </a:lnTo>
                            <a:lnTo>
                              <a:pt x="30" y="18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  <p:grpSp>
            <p:nvGrpSpPr>
              <p:cNvPr id="18520" name="Group 68"/>
              <p:cNvGrpSpPr>
                <a:grpSpLocks/>
              </p:cNvGrpSpPr>
              <p:nvPr/>
            </p:nvGrpSpPr>
            <p:grpSpPr bwMode="auto">
              <a:xfrm>
                <a:off x="3321" y="2063"/>
                <a:ext cx="270" cy="588"/>
                <a:chOff x="3321" y="2063"/>
                <a:chExt cx="270" cy="588"/>
              </a:xfrm>
            </p:grpSpPr>
            <p:grpSp>
              <p:nvGrpSpPr>
                <p:cNvPr id="18586" name="Group 69"/>
                <p:cNvGrpSpPr>
                  <a:grpSpLocks/>
                </p:cNvGrpSpPr>
                <p:nvPr/>
              </p:nvGrpSpPr>
              <p:grpSpPr bwMode="auto">
                <a:xfrm>
                  <a:off x="3321" y="2063"/>
                  <a:ext cx="270" cy="588"/>
                  <a:chOff x="3321" y="2063"/>
                  <a:chExt cx="270" cy="588"/>
                </a:xfrm>
              </p:grpSpPr>
              <p:sp>
                <p:nvSpPr>
                  <p:cNvPr id="18600" name="Freeform 70"/>
                  <p:cNvSpPr>
                    <a:spLocks/>
                  </p:cNvSpPr>
                  <p:nvPr/>
                </p:nvSpPr>
                <p:spPr bwMode="auto">
                  <a:xfrm>
                    <a:off x="3372" y="2083"/>
                    <a:ext cx="157" cy="46"/>
                  </a:xfrm>
                  <a:custGeom>
                    <a:avLst/>
                    <a:gdLst>
                      <a:gd name="T0" fmla="*/ 0 w 157"/>
                      <a:gd name="T1" fmla="*/ 35 h 46"/>
                      <a:gd name="T2" fmla="*/ 96 w 157"/>
                      <a:gd name="T3" fmla="*/ 45 h 46"/>
                      <a:gd name="T4" fmla="*/ 156 w 157"/>
                      <a:gd name="T5" fmla="*/ 6 h 46"/>
                      <a:gd name="T6" fmla="*/ 65 w 157"/>
                      <a:gd name="T7" fmla="*/ 0 h 46"/>
                      <a:gd name="T8" fmla="*/ 0 w 157"/>
                      <a:gd name="T9" fmla="*/ 35 h 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57" h="46">
                        <a:moveTo>
                          <a:pt x="0" y="35"/>
                        </a:moveTo>
                        <a:lnTo>
                          <a:pt x="96" y="45"/>
                        </a:lnTo>
                        <a:lnTo>
                          <a:pt x="156" y="6"/>
                        </a:lnTo>
                        <a:lnTo>
                          <a:pt x="65" y="0"/>
                        </a:lnTo>
                        <a:lnTo>
                          <a:pt x="0" y="35"/>
                        </a:lnTo>
                      </a:path>
                    </a:pathLst>
                  </a:custGeom>
                  <a:solidFill>
                    <a:srgbClr val="00D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8601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3398" y="2063"/>
                    <a:ext cx="108" cy="57"/>
                    <a:chOff x="3398" y="2063"/>
                    <a:chExt cx="108" cy="57"/>
                  </a:xfrm>
                </p:grpSpPr>
                <p:sp>
                  <p:nvSpPr>
                    <p:cNvPr id="18608" name="Freeform 72"/>
                    <p:cNvSpPr>
                      <a:spLocks/>
                    </p:cNvSpPr>
                    <p:nvPr/>
                  </p:nvSpPr>
                  <p:spPr bwMode="auto">
                    <a:xfrm>
                      <a:off x="3398" y="2088"/>
                      <a:ext cx="63" cy="32"/>
                    </a:xfrm>
                    <a:custGeom>
                      <a:avLst/>
                      <a:gdLst>
                        <a:gd name="T0" fmla="*/ 1 w 63"/>
                        <a:gd name="T1" fmla="*/ 0 h 32"/>
                        <a:gd name="T2" fmla="*/ 62 w 63"/>
                        <a:gd name="T3" fmla="*/ 4 h 32"/>
                        <a:gd name="T4" fmla="*/ 62 w 63"/>
                        <a:gd name="T5" fmla="*/ 31 h 32"/>
                        <a:gd name="T6" fmla="*/ 0 w 63"/>
                        <a:gd name="T7" fmla="*/ 25 h 32"/>
                        <a:gd name="T8" fmla="*/ 1 w 63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63" h="32">
                          <a:moveTo>
                            <a:pt x="1" y="0"/>
                          </a:moveTo>
                          <a:lnTo>
                            <a:pt x="62" y="4"/>
                          </a:lnTo>
                          <a:lnTo>
                            <a:pt x="62" y="31"/>
                          </a:lnTo>
                          <a:lnTo>
                            <a:pt x="0" y="25"/>
                          </a:lnTo>
                          <a:lnTo>
                            <a:pt x="1" y="0"/>
                          </a:lnTo>
                        </a:path>
                      </a:pathLst>
                    </a:custGeom>
                    <a:solidFill>
                      <a:srgbClr val="00BFD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09" name="Freeform 73"/>
                    <p:cNvSpPr>
                      <a:spLocks/>
                    </p:cNvSpPr>
                    <p:nvPr/>
                  </p:nvSpPr>
                  <p:spPr bwMode="auto">
                    <a:xfrm>
                      <a:off x="3466" y="2068"/>
                      <a:ext cx="40" cy="52"/>
                    </a:xfrm>
                    <a:custGeom>
                      <a:avLst/>
                      <a:gdLst>
                        <a:gd name="T0" fmla="*/ 0 w 40"/>
                        <a:gd name="T1" fmla="*/ 23 h 52"/>
                        <a:gd name="T2" fmla="*/ 0 w 40"/>
                        <a:gd name="T3" fmla="*/ 51 h 52"/>
                        <a:gd name="T4" fmla="*/ 39 w 40"/>
                        <a:gd name="T5" fmla="*/ 23 h 52"/>
                        <a:gd name="T6" fmla="*/ 39 w 40"/>
                        <a:gd name="T7" fmla="*/ 0 h 52"/>
                        <a:gd name="T8" fmla="*/ 0 w 40"/>
                        <a:gd name="T9" fmla="*/ 23 h 5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40" h="52">
                          <a:moveTo>
                            <a:pt x="0" y="23"/>
                          </a:moveTo>
                          <a:lnTo>
                            <a:pt x="0" y="51"/>
                          </a:lnTo>
                          <a:lnTo>
                            <a:pt x="39" y="23"/>
                          </a:lnTo>
                          <a:lnTo>
                            <a:pt x="39" y="0"/>
                          </a:lnTo>
                          <a:lnTo>
                            <a:pt x="0" y="23"/>
                          </a:lnTo>
                        </a:path>
                      </a:pathLst>
                    </a:custGeom>
                    <a:solidFill>
                      <a:srgbClr val="009FB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10" name="Freeform 74"/>
                    <p:cNvSpPr>
                      <a:spLocks/>
                    </p:cNvSpPr>
                    <p:nvPr/>
                  </p:nvSpPr>
                  <p:spPr bwMode="auto">
                    <a:xfrm>
                      <a:off x="3399" y="2063"/>
                      <a:ext cx="107" cy="26"/>
                    </a:xfrm>
                    <a:custGeom>
                      <a:avLst/>
                      <a:gdLst>
                        <a:gd name="T0" fmla="*/ 0 w 107"/>
                        <a:gd name="T1" fmla="*/ 20 h 26"/>
                        <a:gd name="T2" fmla="*/ 63 w 107"/>
                        <a:gd name="T3" fmla="*/ 25 h 26"/>
                        <a:gd name="T4" fmla="*/ 106 w 107"/>
                        <a:gd name="T5" fmla="*/ 4 h 26"/>
                        <a:gd name="T6" fmla="*/ 43 w 107"/>
                        <a:gd name="T7" fmla="*/ 0 h 26"/>
                        <a:gd name="T8" fmla="*/ 0 w 107"/>
                        <a:gd name="T9" fmla="*/ 20 h 2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07" h="26">
                          <a:moveTo>
                            <a:pt x="0" y="20"/>
                          </a:moveTo>
                          <a:lnTo>
                            <a:pt x="63" y="25"/>
                          </a:lnTo>
                          <a:lnTo>
                            <a:pt x="106" y="4"/>
                          </a:lnTo>
                          <a:lnTo>
                            <a:pt x="43" y="0"/>
                          </a:lnTo>
                          <a:lnTo>
                            <a:pt x="0" y="20"/>
                          </a:lnTo>
                        </a:path>
                      </a:pathLst>
                    </a:custGeom>
                    <a:solidFill>
                      <a:srgbClr val="00D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8602" name="Freeform 75"/>
                  <p:cNvSpPr>
                    <a:spLocks/>
                  </p:cNvSpPr>
                  <p:nvPr/>
                </p:nvSpPr>
                <p:spPr bwMode="auto">
                  <a:xfrm>
                    <a:off x="3373" y="2123"/>
                    <a:ext cx="93" cy="200"/>
                  </a:xfrm>
                  <a:custGeom>
                    <a:avLst/>
                    <a:gdLst>
                      <a:gd name="T0" fmla="*/ 0 w 93"/>
                      <a:gd name="T1" fmla="*/ 0 h 200"/>
                      <a:gd name="T2" fmla="*/ 92 w 93"/>
                      <a:gd name="T3" fmla="*/ 10 h 200"/>
                      <a:gd name="T4" fmla="*/ 92 w 93"/>
                      <a:gd name="T5" fmla="*/ 199 h 200"/>
                      <a:gd name="T6" fmla="*/ 0 w 93"/>
                      <a:gd name="T7" fmla="*/ 179 h 200"/>
                      <a:gd name="T8" fmla="*/ 0 w 93"/>
                      <a:gd name="T9" fmla="*/ 0 h 20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93" h="200">
                        <a:moveTo>
                          <a:pt x="0" y="0"/>
                        </a:moveTo>
                        <a:lnTo>
                          <a:pt x="92" y="10"/>
                        </a:lnTo>
                        <a:lnTo>
                          <a:pt x="92" y="199"/>
                        </a:lnTo>
                        <a:lnTo>
                          <a:pt x="0" y="179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BFD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03" name="Freeform 76"/>
                  <p:cNvSpPr>
                    <a:spLocks/>
                  </p:cNvSpPr>
                  <p:nvPr/>
                </p:nvSpPr>
                <p:spPr bwMode="auto">
                  <a:xfrm>
                    <a:off x="3471" y="2090"/>
                    <a:ext cx="57" cy="233"/>
                  </a:xfrm>
                  <a:custGeom>
                    <a:avLst/>
                    <a:gdLst>
                      <a:gd name="T0" fmla="*/ 0 w 57"/>
                      <a:gd name="T1" fmla="*/ 43 h 233"/>
                      <a:gd name="T2" fmla="*/ 56 w 57"/>
                      <a:gd name="T3" fmla="*/ 0 h 233"/>
                      <a:gd name="T4" fmla="*/ 56 w 57"/>
                      <a:gd name="T5" fmla="*/ 177 h 233"/>
                      <a:gd name="T6" fmla="*/ 0 w 57"/>
                      <a:gd name="T7" fmla="*/ 232 h 233"/>
                      <a:gd name="T8" fmla="*/ 0 w 57"/>
                      <a:gd name="T9" fmla="*/ 43 h 23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57" h="233">
                        <a:moveTo>
                          <a:pt x="0" y="43"/>
                        </a:moveTo>
                        <a:lnTo>
                          <a:pt x="56" y="0"/>
                        </a:lnTo>
                        <a:lnTo>
                          <a:pt x="56" y="177"/>
                        </a:lnTo>
                        <a:lnTo>
                          <a:pt x="0" y="232"/>
                        </a:lnTo>
                        <a:lnTo>
                          <a:pt x="0" y="43"/>
                        </a:lnTo>
                      </a:path>
                    </a:pathLst>
                  </a:custGeom>
                  <a:solidFill>
                    <a:srgbClr val="009FB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04" name="Freeform 77"/>
                  <p:cNvSpPr>
                    <a:spLocks/>
                  </p:cNvSpPr>
                  <p:nvPr/>
                </p:nvSpPr>
                <p:spPr bwMode="auto">
                  <a:xfrm>
                    <a:off x="3470" y="2272"/>
                    <a:ext cx="121" cy="164"/>
                  </a:xfrm>
                  <a:custGeom>
                    <a:avLst/>
                    <a:gdLst>
                      <a:gd name="T0" fmla="*/ 60 w 121"/>
                      <a:gd name="T1" fmla="*/ 0 h 164"/>
                      <a:gd name="T2" fmla="*/ 0 w 121"/>
                      <a:gd name="T3" fmla="*/ 53 h 164"/>
                      <a:gd name="T4" fmla="*/ 23 w 121"/>
                      <a:gd name="T5" fmla="*/ 163 h 164"/>
                      <a:gd name="T6" fmla="*/ 120 w 121"/>
                      <a:gd name="T7" fmla="*/ 60 h 164"/>
                      <a:gd name="T8" fmla="*/ 60 w 121"/>
                      <a:gd name="T9" fmla="*/ 0 h 16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21" h="164">
                        <a:moveTo>
                          <a:pt x="60" y="0"/>
                        </a:moveTo>
                        <a:lnTo>
                          <a:pt x="0" y="53"/>
                        </a:lnTo>
                        <a:lnTo>
                          <a:pt x="23" y="163"/>
                        </a:lnTo>
                        <a:lnTo>
                          <a:pt x="120" y="60"/>
                        </a:lnTo>
                        <a:lnTo>
                          <a:pt x="60" y="0"/>
                        </a:lnTo>
                      </a:path>
                    </a:pathLst>
                  </a:custGeom>
                  <a:solidFill>
                    <a:srgbClr val="00808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05" name="Freeform 78"/>
                  <p:cNvSpPr>
                    <a:spLocks/>
                  </p:cNvSpPr>
                  <p:nvPr/>
                </p:nvSpPr>
                <p:spPr bwMode="auto">
                  <a:xfrm>
                    <a:off x="3321" y="2307"/>
                    <a:ext cx="168" cy="129"/>
                  </a:xfrm>
                  <a:custGeom>
                    <a:avLst/>
                    <a:gdLst>
                      <a:gd name="T0" fmla="*/ 48 w 168"/>
                      <a:gd name="T1" fmla="*/ 0 h 129"/>
                      <a:gd name="T2" fmla="*/ 144 w 168"/>
                      <a:gd name="T3" fmla="*/ 19 h 129"/>
                      <a:gd name="T4" fmla="*/ 167 w 168"/>
                      <a:gd name="T5" fmla="*/ 128 h 129"/>
                      <a:gd name="T6" fmla="*/ 0 w 168"/>
                      <a:gd name="T7" fmla="*/ 92 h 129"/>
                      <a:gd name="T8" fmla="*/ 48 w 168"/>
                      <a:gd name="T9" fmla="*/ 0 h 1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8" h="129">
                        <a:moveTo>
                          <a:pt x="48" y="0"/>
                        </a:moveTo>
                        <a:lnTo>
                          <a:pt x="144" y="19"/>
                        </a:lnTo>
                        <a:lnTo>
                          <a:pt x="167" y="128"/>
                        </a:lnTo>
                        <a:lnTo>
                          <a:pt x="0" y="92"/>
                        </a:lnTo>
                        <a:lnTo>
                          <a:pt x="48" y="0"/>
                        </a:lnTo>
                      </a:path>
                    </a:pathLst>
                  </a:custGeom>
                  <a:solidFill>
                    <a:srgbClr val="009FB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06" name="Freeform 79"/>
                  <p:cNvSpPr>
                    <a:spLocks/>
                  </p:cNvSpPr>
                  <p:nvPr/>
                </p:nvSpPr>
                <p:spPr bwMode="auto">
                  <a:xfrm>
                    <a:off x="3492" y="2334"/>
                    <a:ext cx="99" cy="317"/>
                  </a:xfrm>
                  <a:custGeom>
                    <a:avLst/>
                    <a:gdLst>
                      <a:gd name="T0" fmla="*/ 1 w 99"/>
                      <a:gd name="T1" fmla="*/ 105 h 317"/>
                      <a:gd name="T2" fmla="*/ 98 w 99"/>
                      <a:gd name="T3" fmla="*/ 0 h 317"/>
                      <a:gd name="T4" fmla="*/ 98 w 99"/>
                      <a:gd name="T5" fmla="*/ 172 h 317"/>
                      <a:gd name="T6" fmla="*/ 0 w 99"/>
                      <a:gd name="T7" fmla="*/ 316 h 317"/>
                      <a:gd name="T8" fmla="*/ 1 w 99"/>
                      <a:gd name="T9" fmla="*/ 105 h 31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99" h="317">
                        <a:moveTo>
                          <a:pt x="1" y="105"/>
                        </a:moveTo>
                        <a:lnTo>
                          <a:pt x="98" y="0"/>
                        </a:lnTo>
                        <a:lnTo>
                          <a:pt x="98" y="172"/>
                        </a:lnTo>
                        <a:lnTo>
                          <a:pt x="0" y="316"/>
                        </a:lnTo>
                        <a:lnTo>
                          <a:pt x="1" y="105"/>
                        </a:lnTo>
                      </a:path>
                    </a:pathLst>
                  </a:custGeom>
                  <a:solidFill>
                    <a:srgbClr val="009FB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07" name="Freeform 80"/>
                  <p:cNvSpPr>
                    <a:spLocks/>
                  </p:cNvSpPr>
                  <p:nvPr/>
                </p:nvSpPr>
                <p:spPr bwMode="auto">
                  <a:xfrm>
                    <a:off x="3321" y="2403"/>
                    <a:ext cx="167" cy="247"/>
                  </a:xfrm>
                  <a:custGeom>
                    <a:avLst/>
                    <a:gdLst>
                      <a:gd name="T0" fmla="*/ 0 w 167"/>
                      <a:gd name="T1" fmla="*/ 0 h 247"/>
                      <a:gd name="T2" fmla="*/ 166 w 167"/>
                      <a:gd name="T3" fmla="*/ 37 h 247"/>
                      <a:gd name="T4" fmla="*/ 166 w 167"/>
                      <a:gd name="T5" fmla="*/ 246 h 247"/>
                      <a:gd name="T6" fmla="*/ 0 w 167"/>
                      <a:gd name="T7" fmla="*/ 199 h 247"/>
                      <a:gd name="T8" fmla="*/ 0 w 167"/>
                      <a:gd name="T9" fmla="*/ 0 h 24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7" h="247">
                        <a:moveTo>
                          <a:pt x="0" y="0"/>
                        </a:moveTo>
                        <a:lnTo>
                          <a:pt x="166" y="37"/>
                        </a:lnTo>
                        <a:lnTo>
                          <a:pt x="166" y="246"/>
                        </a:lnTo>
                        <a:lnTo>
                          <a:pt x="0" y="199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BFD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587" name="Group 81"/>
                <p:cNvGrpSpPr>
                  <a:grpSpLocks/>
                </p:cNvGrpSpPr>
                <p:nvPr/>
              </p:nvGrpSpPr>
              <p:grpSpPr bwMode="auto">
                <a:xfrm>
                  <a:off x="3383" y="2132"/>
                  <a:ext cx="69" cy="128"/>
                  <a:chOff x="3383" y="2132"/>
                  <a:chExt cx="69" cy="128"/>
                </a:xfrm>
              </p:grpSpPr>
              <p:grpSp>
                <p:nvGrpSpPr>
                  <p:cNvPr id="18588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3383" y="2132"/>
                    <a:ext cx="69" cy="39"/>
                    <a:chOff x="3383" y="2132"/>
                    <a:chExt cx="69" cy="39"/>
                  </a:xfrm>
                </p:grpSpPr>
                <p:sp>
                  <p:nvSpPr>
                    <p:cNvPr id="18597" name="Freeform 83"/>
                    <p:cNvSpPr>
                      <a:spLocks/>
                    </p:cNvSpPr>
                    <p:nvPr/>
                  </p:nvSpPr>
                  <p:spPr bwMode="auto">
                    <a:xfrm>
                      <a:off x="3383" y="2132"/>
                      <a:ext cx="11" cy="31"/>
                    </a:xfrm>
                    <a:custGeom>
                      <a:avLst/>
                      <a:gdLst>
                        <a:gd name="T0" fmla="*/ 0 w 11"/>
                        <a:gd name="T1" fmla="*/ 0 h 31"/>
                        <a:gd name="T2" fmla="*/ 10 w 11"/>
                        <a:gd name="T3" fmla="*/ 2 h 31"/>
                        <a:gd name="T4" fmla="*/ 10 w 11"/>
                        <a:gd name="T5" fmla="*/ 30 h 31"/>
                        <a:gd name="T6" fmla="*/ 0 w 11"/>
                        <a:gd name="T7" fmla="*/ 28 h 31"/>
                        <a:gd name="T8" fmla="*/ 0 w 11"/>
                        <a:gd name="T9" fmla="*/ 0 h 3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1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0"/>
                          </a:lnTo>
                          <a:lnTo>
                            <a:pt x="0" y="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98" name="Freeform 84"/>
                    <p:cNvSpPr>
                      <a:spLocks/>
                    </p:cNvSpPr>
                    <p:nvPr/>
                  </p:nvSpPr>
                  <p:spPr bwMode="auto">
                    <a:xfrm>
                      <a:off x="3411" y="2135"/>
                      <a:ext cx="11" cy="33"/>
                    </a:xfrm>
                    <a:custGeom>
                      <a:avLst/>
                      <a:gdLst>
                        <a:gd name="T0" fmla="*/ 0 w 11"/>
                        <a:gd name="T1" fmla="*/ 0 h 33"/>
                        <a:gd name="T2" fmla="*/ 10 w 11"/>
                        <a:gd name="T3" fmla="*/ 2 h 33"/>
                        <a:gd name="T4" fmla="*/ 10 w 11"/>
                        <a:gd name="T5" fmla="*/ 32 h 33"/>
                        <a:gd name="T6" fmla="*/ 0 w 11"/>
                        <a:gd name="T7" fmla="*/ 29 h 33"/>
                        <a:gd name="T8" fmla="*/ 0 w 11"/>
                        <a:gd name="T9" fmla="*/ 0 h 3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3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2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99" name="Freeform 85"/>
                    <p:cNvSpPr>
                      <a:spLocks/>
                    </p:cNvSpPr>
                    <p:nvPr/>
                  </p:nvSpPr>
                  <p:spPr bwMode="auto">
                    <a:xfrm>
                      <a:off x="3441" y="2139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2 h 32"/>
                        <a:gd name="T4" fmla="*/ 10 w 11"/>
                        <a:gd name="T5" fmla="*/ 31 h 32"/>
                        <a:gd name="T6" fmla="*/ 0 w 11"/>
                        <a:gd name="T7" fmla="*/ 29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1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589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3383" y="2174"/>
                    <a:ext cx="69" cy="42"/>
                    <a:chOff x="3383" y="2174"/>
                    <a:chExt cx="69" cy="42"/>
                  </a:xfrm>
                </p:grpSpPr>
                <p:sp>
                  <p:nvSpPr>
                    <p:cNvPr id="18594" name="Freeform 87"/>
                    <p:cNvSpPr>
                      <a:spLocks/>
                    </p:cNvSpPr>
                    <p:nvPr/>
                  </p:nvSpPr>
                  <p:spPr bwMode="auto">
                    <a:xfrm>
                      <a:off x="3383" y="2174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3 h 32"/>
                        <a:gd name="T4" fmla="*/ 10 w 11"/>
                        <a:gd name="T5" fmla="*/ 31 h 32"/>
                        <a:gd name="T6" fmla="*/ 0 w 11"/>
                        <a:gd name="T7" fmla="*/ 29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3"/>
                          </a:lnTo>
                          <a:lnTo>
                            <a:pt x="10" y="31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95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3411" y="2179"/>
                      <a:ext cx="11" cy="33"/>
                    </a:xfrm>
                    <a:custGeom>
                      <a:avLst/>
                      <a:gdLst>
                        <a:gd name="T0" fmla="*/ 0 w 11"/>
                        <a:gd name="T1" fmla="*/ 0 h 33"/>
                        <a:gd name="T2" fmla="*/ 10 w 11"/>
                        <a:gd name="T3" fmla="*/ 3 h 33"/>
                        <a:gd name="T4" fmla="*/ 10 w 11"/>
                        <a:gd name="T5" fmla="*/ 32 h 33"/>
                        <a:gd name="T6" fmla="*/ 0 w 11"/>
                        <a:gd name="T7" fmla="*/ 29 h 33"/>
                        <a:gd name="T8" fmla="*/ 0 w 11"/>
                        <a:gd name="T9" fmla="*/ 0 h 3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3">
                          <a:moveTo>
                            <a:pt x="0" y="0"/>
                          </a:moveTo>
                          <a:lnTo>
                            <a:pt x="10" y="3"/>
                          </a:lnTo>
                          <a:lnTo>
                            <a:pt x="10" y="32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96" name="Freeform 89"/>
                    <p:cNvSpPr>
                      <a:spLocks/>
                    </p:cNvSpPr>
                    <p:nvPr/>
                  </p:nvSpPr>
                  <p:spPr bwMode="auto">
                    <a:xfrm>
                      <a:off x="3441" y="2184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3 h 32"/>
                        <a:gd name="T4" fmla="*/ 10 w 11"/>
                        <a:gd name="T5" fmla="*/ 31 h 32"/>
                        <a:gd name="T6" fmla="*/ 0 w 11"/>
                        <a:gd name="T7" fmla="*/ 28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3"/>
                          </a:lnTo>
                          <a:lnTo>
                            <a:pt x="10" y="31"/>
                          </a:lnTo>
                          <a:lnTo>
                            <a:pt x="0" y="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590" name="Group 90"/>
                  <p:cNvGrpSpPr>
                    <a:grpSpLocks/>
                  </p:cNvGrpSpPr>
                  <p:nvPr/>
                </p:nvGrpSpPr>
                <p:grpSpPr bwMode="auto">
                  <a:xfrm>
                    <a:off x="3383" y="2217"/>
                    <a:ext cx="69" cy="43"/>
                    <a:chOff x="3383" y="2217"/>
                    <a:chExt cx="69" cy="43"/>
                  </a:xfrm>
                </p:grpSpPr>
                <p:sp>
                  <p:nvSpPr>
                    <p:cNvPr id="18591" name="Freeform 91"/>
                    <p:cNvSpPr>
                      <a:spLocks/>
                    </p:cNvSpPr>
                    <p:nvPr/>
                  </p:nvSpPr>
                  <p:spPr bwMode="auto">
                    <a:xfrm>
                      <a:off x="3383" y="2217"/>
                      <a:ext cx="11" cy="33"/>
                    </a:xfrm>
                    <a:custGeom>
                      <a:avLst/>
                      <a:gdLst>
                        <a:gd name="T0" fmla="*/ 0 w 11"/>
                        <a:gd name="T1" fmla="*/ 0 h 33"/>
                        <a:gd name="T2" fmla="*/ 10 w 11"/>
                        <a:gd name="T3" fmla="*/ 3 h 33"/>
                        <a:gd name="T4" fmla="*/ 10 w 11"/>
                        <a:gd name="T5" fmla="*/ 32 h 33"/>
                        <a:gd name="T6" fmla="*/ 0 w 11"/>
                        <a:gd name="T7" fmla="*/ 29 h 33"/>
                        <a:gd name="T8" fmla="*/ 0 w 11"/>
                        <a:gd name="T9" fmla="*/ 0 h 3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3">
                          <a:moveTo>
                            <a:pt x="0" y="0"/>
                          </a:moveTo>
                          <a:lnTo>
                            <a:pt x="10" y="3"/>
                          </a:lnTo>
                          <a:lnTo>
                            <a:pt x="10" y="32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92" name="Freeform 92"/>
                    <p:cNvSpPr>
                      <a:spLocks/>
                    </p:cNvSpPr>
                    <p:nvPr/>
                  </p:nvSpPr>
                  <p:spPr bwMode="auto">
                    <a:xfrm>
                      <a:off x="3411" y="2223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2 h 32"/>
                        <a:gd name="T4" fmla="*/ 10 w 11"/>
                        <a:gd name="T5" fmla="*/ 31 h 32"/>
                        <a:gd name="T6" fmla="*/ 0 w 11"/>
                        <a:gd name="T7" fmla="*/ 29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1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93" name="Freeform 93"/>
                    <p:cNvSpPr>
                      <a:spLocks/>
                    </p:cNvSpPr>
                    <p:nvPr/>
                  </p:nvSpPr>
                  <p:spPr bwMode="auto">
                    <a:xfrm>
                      <a:off x="3441" y="2228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2 h 32"/>
                        <a:gd name="T4" fmla="*/ 10 w 11"/>
                        <a:gd name="T5" fmla="*/ 31 h 32"/>
                        <a:gd name="T6" fmla="*/ 0 w 11"/>
                        <a:gd name="T7" fmla="*/ 28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1"/>
                          </a:lnTo>
                          <a:lnTo>
                            <a:pt x="0" y="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8521" name="Group 94"/>
              <p:cNvGrpSpPr>
                <a:grpSpLocks/>
              </p:cNvGrpSpPr>
              <p:nvPr/>
            </p:nvGrpSpPr>
            <p:grpSpPr bwMode="auto">
              <a:xfrm>
                <a:off x="2592" y="1938"/>
                <a:ext cx="407" cy="719"/>
                <a:chOff x="2592" y="1938"/>
                <a:chExt cx="407" cy="719"/>
              </a:xfrm>
            </p:grpSpPr>
            <p:sp>
              <p:nvSpPr>
                <p:cNvPr id="18558" name="Freeform 95"/>
                <p:cNvSpPr>
                  <a:spLocks/>
                </p:cNvSpPr>
                <p:nvPr/>
              </p:nvSpPr>
              <p:spPr bwMode="auto">
                <a:xfrm>
                  <a:off x="2592" y="1980"/>
                  <a:ext cx="406" cy="75"/>
                </a:xfrm>
                <a:custGeom>
                  <a:avLst/>
                  <a:gdLst>
                    <a:gd name="T0" fmla="*/ 0 w 406"/>
                    <a:gd name="T1" fmla="*/ 44 h 75"/>
                    <a:gd name="T2" fmla="*/ 232 w 406"/>
                    <a:gd name="T3" fmla="*/ 74 h 75"/>
                    <a:gd name="T4" fmla="*/ 405 w 406"/>
                    <a:gd name="T5" fmla="*/ 22 h 75"/>
                    <a:gd name="T6" fmla="*/ 193 w 406"/>
                    <a:gd name="T7" fmla="*/ 0 h 75"/>
                    <a:gd name="T8" fmla="*/ 0 w 406"/>
                    <a:gd name="T9" fmla="*/ 44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06" h="75">
                      <a:moveTo>
                        <a:pt x="0" y="44"/>
                      </a:moveTo>
                      <a:lnTo>
                        <a:pt x="232" y="74"/>
                      </a:lnTo>
                      <a:lnTo>
                        <a:pt x="405" y="22"/>
                      </a:lnTo>
                      <a:lnTo>
                        <a:pt x="193" y="0"/>
                      </a:lnTo>
                      <a:lnTo>
                        <a:pt x="0" y="44"/>
                      </a:lnTo>
                    </a:path>
                  </a:pathLst>
                </a:custGeom>
                <a:solidFill>
                  <a:srgbClr val="DF3F5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59" name="Freeform 96"/>
                <p:cNvSpPr>
                  <a:spLocks/>
                </p:cNvSpPr>
                <p:nvPr/>
              </p:nvSpPr>
              <p:spPr bwMode="auto">
                <a:xfrm>
                  <a:off x="2592" y="2027"/>
                  <a:ext cx="230" cy="629"/>
                </a:xfrm>
                <a:custGeom>
                  <a:avLst/>
                  <a:gdLst>
                    <a:gd name="T0" fmla="*/ 0 w 230"/>
                    <a:gd name="T1" fmla="*/ 0 h 629"/>
                    <a:gd name="T2" fmla="*/ 229 w 230"/>
                    <a:gd name="T3" fmla="*/ 32 h 629"/>
                    <a:gd name="T4" fmla="*/ 229 w 230"/>
                    <a:gd name="T5" fmla="*/ 628 h 629"/>
                    <a:gd name="T6" fmla="*/ 180 w 230"/>
                    <a:gd name="T7" fmla="*/ 614 h 629"/>
                    <a:gd name="T8" fmla="*/ 181 w 230"/>
                    <a:gd name="T9" fmla="*/ 539 h 629"/>
                    <a:gd name="T10" fmla="*/ 117 w 230"/>
                    <a:gd name="T11" fmla="*/ 518 h 629"/>
                    <a:gd name="T12" fmla="*/ 117 w 230"/>
                    <a:gd name="T13" fmla="*/ 584 h 629"/>
                    <a:gd name="T14" fmla="*/ 80 w 230"/>
                    <a:gd name="T15" fmla="*/ 571 h 629"/>
                    <a:gd name="T16" fmla="*/ 80 w 230"/>
                    <a:gd name="T17" fmla="*/ 504 h 629"/>
                    <a:gd name="T18" fmla="*/ 29 w 230"/>
                    <a:gd name="T19" fmla="*/ 484 h 629"/>
                    <a:gd name="T20" fmla="*/ 29 w 230"/>
                    <a:gd name="T21" fmla="*/ 552 h 629"/>
                    <a:gd name="T22" fmla="*/ 0 w 230"/>
                    <a:gd name="T23" fmla="*/ 541 h 629"/>
                    <a:gd name="T24" fmla="*/ 0 w 230"/>
                    <a:gd name="T25" fmla="*/ 0 h 62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30" h="629">
                      <a:moveTo>
                        <a:pt x="0" y="0"/>
                      </a:moveTo>
                      <a:lnTo>
                        <a:pt x="229" y="32"/>
                      </a:lnTo>
                      <a:lnTo>
                        <a:pt x="229" y="628"/>
                      </a:lnTo>
                      <a:lnTo>
                        <a:pt x="180" y="614"/>
                      </a:lnTo>
                      <a:lnTo>
                        <a:pt x="181" y="539"/>
                      </a:lnTo>
                      <a:lnTo>
                        <a:pt x="117" y="518"/>
                      </a:lnTo>
                      <a:lnTo>
                        <a:pt x="117" y="584"/>
                      </a:lnTo>
                      <a:lnTo>
                        <a:pt x="80" y="571"/>
                      </a:lnTo>
                      <a:lnTo>
                        <a:pt x="80" y="504"/>
                      </a:lnTo>
                      <a:lnTo>
                        <a:pt x="29" y="484"/>
                      </a:lnTo>
                      <a:lnTo>
                        <a:pt x="29" y="552"/>
                      </a:lnTo>
                      <a:lnTo>
                        <a:pt x="0" y="54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5F7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8560" name="Group 97"/>
                <p:cNvGrpSpPr>
                  <a:grpSpLocks/>
                </p:cNvGrpSpPr>
                <p:nvPr/>
              </p:nvGrpSpPr>
              <p:grpSpPr bwMode="auto">
                <a:xfrm>
                  <a:off x="2606" y="1938"/>
                  <a:ext cx="393" cy="719"/>
                  <a:chOff x="2606" y="1938"/>
                  <a:chExt cx="393" cy="719"/>
                </a:xfrm>
              </p:grpSpPr>
              <p:sp>
                <p:nvSpPr>
                  <p:cNvPr id="18561" name="Freeform 98"/>
                  <p:cNvSpPr>
                    <a:spLocks/>
                  </p:cNvSpPr>
                  <p:nvPr/>
                </p:nvSpPr>
                <p:spPr bwMode="auto">
                  <a:xfrm>
                    <a:off x="2827" y="2003"/>
                    <a:ext cx="172" cy="654"/>
                  </a:xfrm>
                  <a:custGeom>
                    <a:avLst/>
                    <a:gdLst>
                      <a:gd name="T0" fmla="*/ 0 w 172"/>
                      <a:gd name="T1" fmla="*/ 55 h 654"/>
                      <a:gd name="T2" fmla="*/ 169 w 172"/>
                      <a:gd name="T3" fmla="*/ 0 h 654"/>
                      <a:gd name="T4" fmla="*/ 171 w 172"/>
                      <a:gd name="T5" fmla="*/ 504 h 654"/>
                      <a:gd name="T6" fmla="*/ 0 w 172"/>
                      <a:gd name="T7" fmla="*/ 653 h 654"/>
                      <a:gd name="T8" fmla="*/ 0 w 172"/>
                      <a:gd name="T9" fmla="*/ 55 h 6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72" h="654">
                        <a:moveTo>
                          <a:pt x="0" y="55"/>
                        </a:moveTo>
                        <a:lnTo>
                          <a:pt x="169" y="0"/>
                        </a:lnTo>
                        <a:lnTo>
                          <a:pt x="171" y="504"/>
                        </a:lnTo>
                        <a:lnTo>
                          <a:pt x="0" y="653"/>
                        </a:lnTo>
                        <a:lnTo>
                          <a:pt x="0" y="55"/>
                        </a:lnTo>
                      </a:path>
                    </a:pathLst>
                  </a:custGeom>
                  <a:solidFill>
                    <a:srgbClr val="DF1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8562" name="Group 99"/>
                  <p:cNvGrpSpPr>
                    <a:grpSpLocks/>
                  </p:cNvGrpSpPr>
                  <p:nvPr/>
                </p:nvGrpSpPr>
                <p:grpSpPr bwMode="auto">
                  <a:xfrm>
                    <a:off x="2712" y="2547"/>
                    <a:ext cx="63" cy="65"/>
                    <a:chOff x="2712" y="2547"/>
                    <a:chExt cx="63" cy="65"/>
                  </a:xfrm>
                </p:grpSpPr>
                <p:sp>
                  <p:nvSpPr>
                    <p:cNvPr id="18584" name="Freeform 100"/>
                    <p:cNvSpPr>
                      <a:spLocks/>
                    </p:cNvSpPr>
                    <p:nvPr/>
                  </p:nvSpPr>
                  <p:spPr bwMode="auto">
                    <a:xfrm>
                      <a:off x="2750" y="2561"/>
                      <a:ext cx="25" cy="44"/>
                    </a:xfrm>
                    <a:custGeom>
                      <a:avLst/>
                      <a:gdLst>
                        <a:gd name="T0" fmla="*/ 0 w 25"/>
                        <a:gd name="T1" fmla="*/ 0 h 44"/>
                        <a:gd name="T2" fmla="*/ 0 w 25"/>
                        <a:gd name="T3" fmla="*/ 32 h 44"/>
                        <a:gd name="T4" fmla="*/ 24 w 25"/>
                        <a:gd name="T5" fmla="*/ 43 h 44"/>
                        <a:gd name="T6" fmla="*/ 24 w 25"/>
                        <a:gd name="T7" fmla="*/ 9 h 44"/>
                        <a:gd name="T8" fmla="*/ 0 w 25"/>
                        <a:gd name="T9" fmla="*/ 0 h 4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5" h="44">
                          <a:moveTo>
                            <a:pt x="0" y="0"/>
                          </a:moveTo>
                          <a:lnTo>
                            <a:pt x="0" y="32"/>
                          </a:lnTo>
                          <a:lnTo>
                            <a:pt x="24" y="43"/>
                          </a:lnTo>
                          <a:lnTo>
                            <a:pt x="24" y="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001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85" name="Freeform 101"/>
                    <p:cNvSpPr>
                      <a:spLocks/>
                    </p:cNvSpPr>
                    <p:nvPr/>
                  </p:nvSpPr>
                  <p:spPr bwMode="auto">
                    <a:xfrm>
                      <a:off x="2712" y="2547"/>
                      <a:ext cx="34" cy="65"/>
                    </a:xfrm>
                    <a:custGeom>
                      <a:avLst/>
                      <a:gdLst>
                        <a:gd name="T0" fmla="*/ 0 w 34"/>
                        <a:gd name="T1" fmla="*/ 0 h 65"/>
                        <a:gd name="T2" fmla="*/ 0 w 34"/>
                        <a:gd name="T3" fmla="*/ 64 h 65"/>
                        <a:gd name="T4" fmla="*/ 33 w 34"/>
                        <a:gd name="T5" fmla="*/ 46 h 65"/>
                        <a:gd name="T6" fmla="*/ 33 w 34"/>
                        <a:gd name="T7" fmla="*/ 13 h 65"/>
                        <a:gd name="T8" fmla="*/ 0 w 34"/>
                        <a:gd name="T9" fmla="*/ 0 h 6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34" h="65">
                          <a:moveTo>
                            <a:pt x="0" y="0"/>
                          </a:moveTo>
                          <a:lnTo>
                            <a:pt x="0" y="64"/>
                          </a:lnTo>
                          <a:lnTo>
                            <a:pt x="33" y="46"/>
                          </a:lnTo>
                          <a:lnTo>
                            <a:pt x="33" y="1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DF1F3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563" name="Group 102"/>
                  <p:cNvGrpSpPr>
                    <a:grpSpLocks/>
                  </p:cNvGrpSpPr>
                  <p:nvPr/>
                </p:nvGrpSpPr>
                <p:grpSpPr bwMode="auto">
                  <a:xfrm>
                    <a:off x="2621" y="2513"/>
                    <a:ext cx="65" cy="67"/>
                    <a:chOff x="2621" y="2513"/>
                    <a:chExt cx="65" cy="67"/>
                  </a:xfrm>
                </p:grpSpPr>
                <p:sp>
                  <p:nvSpPr>
                    <p:cNvPr id="18582" name="Freeform 103"/>
                    <p:cNvSpPr>
                      <a:spLocks/>
                    </p:cNvSpPr>
                    <p:nvPr/>
                  </p:nvSpPr>
                  <p:spPr bwMode="auto">
                    <a:xfrm>
                      <a:off x="2660" y="2527"/>
                      <a:ext cx="26" cy="44"/>
                    </a:xfrm>
                    <a:custGeom>
                      <a:avLst/>
                      <a:gdLst>
                        <a:gd name="T0" fmla="*/ 0 w 26"/>
                        <a:gd name="T1" fmla="*/ 0 h 44"/>
                        <a:gd name="T2" fmla="*/ 0 w 26"/>
                        <a:gd name="T3" fmla="*/ 33 h 44"/>
                        <a:gd name="T4" fmla="*/ 25 w 26"/>
                        <a:gd name="T5" fmla="*/ 43 h 44"/>
                        <a:gd name="T6" fmla="*/ 25 w 26"/>
                        <a:gd name="T7" fmla="*/ 10 h 44"/>
                        <a:gd name="T8" fmla="*/ 0 w 26"/>
                        <a:gd name="T9" fmla="*/ 0 h 4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6" h="44">
                          <a:moveTo>
                            <a:pt x="0" y="0"/>
                          </a:moveTo>
                          <a:lnTo>
                            <a:pt x="0" y="33"/>
                          </a:lnTo>
                          <a:lnTo>
                            <a:pt x="25" y="43"/>
                          </a:lnTo>
                          <a:lnTo>
                            <a:pt x="25" y="1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001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83" name="Freeform 104"/>
                    <p:cNvSpPr>
                      <a:spLocks/>
                    </p:cNvSpPr>
                    <p:nvPr/>
                  </p:nvSpPr>
                  <p:spPr bwMode="auto">
                    <a:xfrm>
                      <a:off x="2621" y="2513"/>
                      <a:ext cx="35" cy="67"/>
                    </a:xfrm>
                    <a:custGeom>
                      <a:avLst/>
                      <a:gdLst>
                        <a:gd name="T0" fmla="*/ 0 w 35"/>
                        <a:gd name="T1" fmla="*/ 0 h 67"/>
                        <a:gd name="T2" fmla="*/ 0 w 35"/>
                        <a:gd name="T3" fmla="*/ 66 h 67"/>
                        <a:gd name="T4" fmla="*/ 34 w 35"/>
                        <a:gd name="T5" fmla="*/ 48 h 67"/>
                        <a:gd name="T6" fmla="*/ 34 w 35"/>
                        <a:gd name="T7" fmla="*/ 15 h 67"/>
                        <a:gd name="T8" fmla="*/ 0 w 35"/>
                        <a:gd name="T9" fmla="*/ 0 h 6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35" h="67">
                          <a:moveTo>
                            <a:pt x="0" y="0"/>
                          </a:moveTo>
                          <a:lnTo>
                            <a:pt x="0" y="66"/>
                          </a:lnTo>
                          <a:lnTo>
                            <a:pt x="34" y="48"/>
                          </a:lnTo>
                          <a:lnTo>
                            <a:pt x="34" y="1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DF1F3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564" name="Group 105"/>
                  <p:cNvGrpSpPr>
                    <a:grpSpLocks/>
                  </p:cNvGrpSpPr>
                  <p:nvPr/>
                </p:nvGrpSpPr>
                <p:grpSpPr bwMode="auto">
                  <a:xfrm>
                    <a:off x="2606" y="2043"/>
                    <a:ext cx="202" cy="495"/>
                    <a:chOff x="2606" y="2043"/>
                    <a:chExt cx="202" cy="495"/>
                  </a:xfrm>
                </p:grpSpPr>
                <p:sp>
                  <p:nvSpPr>
                    <p:cNvPr id="18571" name="Freeform 106"/>
                    <p:cNvSpPr>
                      <a:spLocks/>
                    </p:cNvSpPr>
                    <p:nvPr/>
                  </p:nvSpPr>
                  <p:spPr bwMode="auto">
                    <a:xfrm>
                      <a:off x="2609" y="2043"/>
                      <a:ext cx="186" cy="495"/>
                    </a:xfrm>
                    <a:custGeom>
                      <a:avLst/>
                      <a:gdLst>
                        <a:gd name="T0" fmla="*/ 0 w 186"/>
                        <a:gd name="T1" fmla="*/ 0 h 495"/>
                        <a:gd name="T2" fmla="*/ 185 w 186"/>
                        <a:gd name="T3" fmla="*/ 26 h 495"/>
                        <a:gd name="T4" fmla="*/ 185 w 186"/>
                        <a:gd name="T5" fmla="*/ 494 h 495"/>
                        <a:gd name="T6" fmla="*/ 1 w 186"/>
                        <a:gd name="T7" fmla="*/ 428 h 495"/>
                        <a:gd name="T8" fmla="*/ 0 w 186"/>
                        <a:gd name="T9" fmla="*/ 0 h 49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86" h="495">
                          <a:moveTo>
                            <a:pt x="0" y="0"/>
                          </a:moveTo>
                          <a:lnTo>
                            <a:pt x="185" y="26"/>
                          </a:lnTo>
                          <a:lnTo>
                            <a:pt x="185" y="494"/>
                          </a:lnTo>
                          <a:lnTo>
                            <a:pt x="1" y="4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8572" name="Group 10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06" y="2047"/>
                      <a:ext cx="202" cy="482"/>
                      <a:chOff x="2606" y="2047"/>
                      <a:chExt cx="202" cy="482"/>
                    </a:xfrm>
                  </p:grpSpPr>
                  <p:sp>
                    <p:nvSpPr>
                      <p:cNvPr id="3214" name="Line 10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7" y="2424"/>
                        <a:ext cx="197" cy="48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215" name="Line 10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2" y="2360"/>
                        <a:ext cx="200" cy="42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216" name="Line 11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7" y="2296"/>
                        <a:ext cx="195" cy="3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217" name="Line 11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7" y="2228"/>
                        <a:ext cx="193" cy="32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218" name="Line 11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2" y="2162"/>
                        <a:ext cx="192" cy="26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219" name="Line 11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2" y="2105"/>
                        <a:ext cx="195" cy="18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220" name="Line 1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49" y="2047"/>
                        <a:ext cx="0" cy="448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221" name="Line 11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93" y="2055"/>
                        <a:ext cx="0" cy="46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222" name="Line 11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745" y="2063"/>
                        <a:ext cx="0" cy="466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</p:grpSp>
              <p:grpSp>
                <p:nvGrpSpPr>
                  <p:cNvPr id="18565" name="Group 117"/>
                  <p:cNvGrpSpPr>
                    <a:grpSpLocks/>
                  </p:cNvGrpSpPr>
                  <p:nvPr/>
                </p:nvGrpSpPr>
                <p:grpSpPr bwMode="auto">
                  <a:xfrm>
                    <a:off x="2680" y="1938"/>
                    <a:ext cx="240" cy="96"/>
                    <a:chOff x="2680" y="1938"/>
                    <a:chExt cx="240" cy="96"/>
                  </a:xfrm>
                </p:grpSpPr>
                <p:grpSp>
                  <p:nvGrpSpPr>
                    <p:cNvPr id="18566" name="Group 1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80" y="1938"/>
                      <a:ext cx="240" cy="96"/>
                      <a:chOff x="2680" y="1938"/>
                      <a:chExt cx="240" cy="96"/>
                    </a:xfrm>
                  </p:grpSpPr>
                  <p:sp>
                    <p:nvSpPr>
                      <p:cNvPr id="18568" name="Freeform 11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80" y="1938"/>
                        <a:ext cx="240" cy="35"/>
                      </a:xfrm>
                      <a:custGeom>
                        <a:avLst/>
                        <a:gdLst>
                          <a:gd name="T0" fmla="*/ 0 w 240"/>
                          <a:gd name="T1" fmla="*/ 22 h 35"/>
                          <a:gd name="T2" fmla="*/ 139 w 240"/>
                          <a:gd name="T3" fmla="*/ 34 h 35"/>
                          <a:gd name="T4" fmla="*/ 239 w 240"/>
                          <a:gd name="T5" fmla="*/ 11 h 35"/>
                          <a:gd name="T6" fmla="*/ 104 w 240"/>
                          <a:gd name="T7" fmla="*/ 0 h 35"/>
                          <a:gd name="T8" fmla="*/ 0 w 240"/>
                          <a:gd name="T9" fmla="*/ 22 h 3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240" h="35">
                            <a:moveTo>
                              <a:pt x="0" y="22"/>
                            </a:moveTo>
                            <a:lnTo>
                              <a:pt x="139" y="34"/>
                            </a:lnTo>
                            <a:lnTo>
                              <a:pt x="239" y="11"/>
                            </a:lnTo>
                            <a:lnTo>
                              <a:pt x="104" y="0"/>
                            </a:lnTo>
                            <a:lnTo>
                              <a:pt x="0" y="22"/>
                            </a:lnTo>
                          </a:path>
                        </a:pathLst>
                      </a:custGeom>
                      <a:solidFill>
                        <a:srgbClr val="DF3F5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569" name="Freeform 12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823" y="1951"/>
                        <a:ext cx="96" cy="83"/>
                      </a:xfrm>
                      <a:custGeom>
                        <a:avLst/>
                        <a:gdLst>
                          <a:gd name="T0" fmla="*/ 0 w 96"/>
                          <a:gd name="T1" fmla="*/ 25 h 83"/>
                          <a:gd name="T2" fmla="*/ 95 w 96"/>
                          <a:gd name="T3" fmla="*/ 0 h 83"/>
                          <a:gd name="T4" fmla="*/ 95 w 96"/>
                          <a:gd name="T5" fmla="*/ 52 h 83"/>
                          <a:gd name="T6" fmla="*/ 0 w 96"/>
                          <a:gd name="T7" fmla="*/ 82 h 83"/>
                          <a:gd name="T8" fmla="*/ 0 w 96"/>
                          <a:gd name="T9" fmla="*/ 25 h 8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96" h="83">
                            <a:moveTo>
                              <a:pt x="0" y="25"/>
                            </a:moveTo>
                            <a:lnTo>
                              <a:pt x="95" y="0"/>
                            </a:lnTo>
                            <a:lnTo>
                              <a:pt x="95" y="52"/>
                            </a:lnTo>
                            <a:lnTo>
                              <a:pt x="0" y="82"/>
                            </a:lnTo>
                            <a:lnTo>
                              <a:pt x="0" y="25"/>
                            </a:lnTo>
                          </a:path>
                        </a:pathLst>
                      </a:custGeom>
                      <a:solidFill>
                        <a:srgbClr val="DF1F3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570" name="Freeform 12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80" y="1964"/>
                        <a:ext cx="138" cy="70"/>
                      </a:xfrm>
                      <a:custGeom>
                        <a:avLst/>
                        <a:gdLst>
                          <a:gd name="T0" fmla="*/ 137 w 138"/>
                          <a:gd name="T1" fmla="*/ 13 h 70"/>
                          <a:gd name="T2" fmla="*/ 137 w 138"/>
                          <a:gd name="T3" fmla="*/ 69 h 70"/>
                          <a:gd name="T4" fmla="*/ 0 w 138"/>
                          <a:gd name="T5" fmla="*/ 53 h 70"/>
                          <a:gd name="T6" fmla="*/ 0 w 138"/>
                          <a:gd name="T7" fmla="*/ 0 h 70"/>
                          <a:gd name="T8" fmla="*/ 137 w 138"/>
                          <a:gd name="T9" fmla="*/ 13 h 7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138" h="70">
                            <a:moveTo>
                              <a:pt x="137" y="13"/>
                            </a:moveTo>
                            <a:lnTo>
                              <a:pt x="137" y="69"/>
                            </a:lnTo>
                            <a:lnTo>
                              <a:pt x="0" y="53"/>
                            </a:lnTo>
                            <a:lnTo>
                              <a:pt x="0" y="0"/>
                            </a:lnTo>
                            <a:lnTo>
                              <a:pt x="137" y="13"/>
                            </a:lnTo>
                          </a:path>
                        </a:pathLst>
                      </a:custGeom>
                      <a:solidFill>
                        <a:srgbClr val="FF5F7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18567" name="Freeform 122"/>
                    <p:cNvSpPr>
                      <a:spLocks/>
                    </p:cNvSpPr>
                    <p:nvPr/>
                  </p:nvSpPr>
                  <p:spPr bwMode="auto">
                    <a:xfrm>
                      <a:off x="2699" y="1976"/>
                      <a:ext cx="77" cy="13"/>
                    </a:xfrm>
                    <a:custGeom>
                      <a:avLst/>
                      <a:gdLst>
                        <a:gd name="T0" fmla="*/ 0 w 77"/>
                        <a:gd name="T1" fmla="*/ 0 h 13"/>
                        <a:gd name="T2" fmla="*/ 76 w 77"/>
                        <a:gd name="T3" fmla="*/ 5 h 13"/>
                        <a:gd name="T4" fmla="*/ 76 w 77"/>
                        <a:gd name="T5" fmla="*/ 12 h 13"/>
                        <a:gd name="T6" fmla="*/ 0 w 77"/>
                        <a:gd name="T7" fmla="*/ 8 h 13"/>
                        <a:gd name="T8" fmla="*/ 0 w 77"/>
                        <a:gd name="T9" fmla="*/ 0 h 1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77" h="13">
                          <a:moveTo>
                            <a:pt x="0" y="0"/>
                          </a:moveTo>
                          <a:lnTo>
                            <a:pt x="76" y="5"/>
                          </a:lnTo>
                          <a:lnTo>
                            <a:pt x="76" y="12"/>
                          </a:lnTo>
                          <a:lnTo>
                            <a:pt x="0" y="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8522" name="Group 123"/>
              <p:cNvGrpSpPr>
                <a:grpSpLocks/>
              </p:cNvGrpSpPr>
              <p:nvPr/>
            </p:nvGrpSpPr>
            <p:grpSpPr bwMode="auto">
              <a:xfrm>
                <a:off x="2861" y="2167"/>
                <a:ext cx="388" cy="575"/>
                <a:chOff x="2861" y="2167"/>
                <a:chExt cx="388" cy="575"/>
              </a:xfrm>
            </p:grpSpPr>
            <p:grpSp>
              <p:nvGrpSpPr>
                <p:cNvPr id="18545" name="Group 124"/>
                <p:cNvGrpSpPr>
                  <a:grpSpLocks/>
                </p:cNvGrpSpPr>
                <p:nvPr/>
              </p:nvGrpSpPr>
              <p:grpSpPr bwMode="auto">
                <a:xfrm>
                  <a:off x="2861" y="2167"/>
                  <a:ext cx="388" cy="575"/>
                  <a:chOff x="2861" y="2167"/>
                  <a:chExt cx="388" cy="575"/>
                </a:xfrm>
              </p:grpSpPr>
              <p:sp>
                <p:nvSpPr>
                  <p:cNvPr id="18551" name="Freeform 125"/>
                  <p:cNvSpPr>
                    <a:spLocks/>
                  </p:cNvSpPr>
                  <p:nvPr/>
                </p:nvSpPr>
                <p:spPr bwMode="auto">
                  <a:xfrm>
                    <a:off x="2861" y="2176"/>
                    <a:ext cx="388" cy="152"/>
                  </a:xfrm>
                  <a:custGeom>
                    <a:avLst/>
                    <a:gdLst>
                      <a:gd name="T0" fmla="*/ 0 w 388"/>
                      <a:gd name="T1" fmla="*/ 111 h 152"/>
                      <a:gd name="T2" fmla="*/ 187 w 388"/>
                      <a:gd name="T3" fmla="*/ 151 h 152"/>
                      <a:gd name="T4" fmla="*/ 387 w 388"/>
                      <a:gd name="T5" fmla="*/ 28 h 152"/>
                      <a:gd name="T6" fmla="*/ 226 w 388"/>
                      <a:gd name="T7" fmla="*/ 0 h 152"/>
                      <a:gd name="T8" fmla="*/ 0 w 388"/>
                      <a:gd name="T9" fmla="*/ 111 h 15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88" h="152">
                        <a:moveTo>
                          <a:pt x="0" y="111"/>
                        </a:moveTo>
                        <a:lnTo>
                          <a:pt x="187" y="151"/>
                        </a:lnTo>
                        <a:lnTo>
                          <a:pt x="387" y="28"/>
                        </a:lnTo>
                        <a:lnTo>
                          <a:pt x="226" y="0"/>
                        </a:lnTo>
                        <a:lnTo>
                          <a:pt x="0" y="111"/>
                        </a:lnTo>
                      </a:path>
                    </a:pathLst>
                  </a:custGeom>
                  <a:solidFill>
                    <a:srgbClr val="DF9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52" name="Freeform 126"/>
                  <p:cNvSpPr>
                    <a:spLocks/>
                  </p:cNvSpPr>
                  <p:nvPr/>
                </p:nvSpPr>
                <p:spPr bwMode="auto">
                  <a:xfrm>
                    <a:off x="2861" y="2291"/>
                    <a:ext cx="185" cy="451"/>
                  </a:xfrm>
                  <a:custGeom>
                    <a:avLst/>
                    <a:gdLst>
                      <a:gd name="T0" fmla="*/ 0 w 185"/>
                      <a:gd name="T1" fmla="*/ 0 h 451"/>
                      <a:gd name="T2" fmla="*/ 184 w 185"/>
                      <a:gd name="T3" fmla="*/ 41 h 451"/>
                      <a:gd name="T4" fmla="*/ 184 w 185"/>
                      <a:gd name="T5" fmla="*/ 450 h 451"/>
                      <a:gd name="T6" fmla="*/ 0 w 185"/>
                      <a:gd name="T7" fmla="*/ 383 h 451"/>
                      <a:gd name="T8" fmla="*/ 0 w 185"/>
                      <a:gd name="T9" fmla="*/ 0 h 45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85" h="451">
                        <a:moveTo>
                          <a:pt x="0" y="0"/>
                        </a:moveTo>
                        <a:lnTo>
                          <a:pt x="184" y="41"/>
                        </a:lnTo>
                        <a:lnTo>
                          <a:pt x="184" y="450"/>
                        </a:lnTo>
                        <a:lnTo>
                          <a:pt x="0" y="38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53" name="Freeform 127"/>
                  <p:cNvSpPr>
                    <a:spLocks/>
                  </p:cNvSpPr>
                  <p:nvPr/>
                </p:nvSpPr>
                <p:spPr bwMode="auto">
                  <a:xfrm>
                    <a:off x="3050" y="2205"/>
                    <a:ext cx="198" cy="537"/>
                  </a:xfrm>
                  <a:custGeom>
                    <a:avLst/>
                    <a:gdLst>
                      <a:gd name="T0" fmla="*/ 0 w 198"/>
                      <a:gd name="T1" fmla="*/ 127 h 537"/>
                      <a:gd name="T2" fmla="*/ 0 w 198"/>
                      <a:gd name="T3" fmla="*/ 536 h 537"/>
                      <a:gd name="T4" fmla="*/ 197 w 198"/>
                      <a:gd name="T5" fmla="*/ 342 h 537"/>
                      <a:gd name="T6" fmla="*/ 197 w 198"/>
                      <a:gd name="T7" fmla="*/ 0 h 537"/>
                      <a:gd name="T8" fmla="*/ 0 w 198"/>
                      <a:gd name="T9" fmla="*/ 127 h 53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98" h="537">
                        <a:moveTo>
                          <a:pt x="0" y="127"/>
                        </a:moveTo>
                        <a:lnTo>
                          <a:pt x="0" y="536"/>
                        </a:lnTo>
                        <a:lnTo>
                          <a:pt x="197" y="342"/>
                        </a:lnTo>
                        <a:lnTo>
                          <a:pt x="197" y="0"/>
                        </a:lnTo>
                        <a:lnTo>
                          <a:pt x="0" y="127"/>
                        </a:lnTo>
                      </a:path>
                    </a:pathLst>
                  </a:custGeom>
                  <a:solidFill>
                    <a:srgbClr val="9F3FD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8554" name="Group 128"/>
                  <p:cNvGrpSpPr>
                    <a:grpSpLocks/>
                  </p:cNvGrpSpPr>
                  <p:nvPr/>
                </p:nvGrpSpPr>
                <p:grpSpPr bwMode="auto">
                  <a:xfrm>
                    <a:off x="2910" y="2167"/>
                    <a:ext cx="294" cy="138"/>
                    <a:chOff x="2910" y="2167"/>
                    <a:chExt cx="294" cy="138"/>
                  </a:xfrm>
                </p:grpSpPr>
                <p:sp>
                  <p:nvSpPr>
                    <p:cNvPr id="18555" name="Freeform 129"/>
                    <p:cNvSpPr>
                      <a:spLocks/>
                    </p:cNvSpPr>
                    <p:nvPr/>
                  </p:nvSpPr>
                  <p:spPr bwMode="auto">
                    <a:xfrm>
                      <a:off x="2910" y="2167"/>
                      <a:ext cx="294" cy="113"/>
                    </a:xfrm>
                    <a:custGeom>
                      <a:avLst/>
                      <a:gdLst>
                        <a:gd name="T0" fmla="*/ 0 w 294"/>
                        <a:gd name="T1" fmla="*/ 84 h 113"/>
                        <a:gd name="T2" fmla="*/ 133 w 294"/>
                        <a:gd name="T3" fmla="*/ 112 h 113"/>
                        <a:gd name="T4" fmla="*/ 293 w 294"/>
                        <a:gd name="T5" fmla="*/ 18 h 113"/>
                        <a:gd name="T6" fmla="*/ 175 w 294"/>
                        <a:gd name="T7" fmla="*/ 0 h 113"/>
                        <a:gd name="T8" fmla="*/ 0 w 294"/>
                        <a:gd name="T9" fmla="*/ 84 h 11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94" h="113">
                          <a:moveTo>
                            <a:pt x="0" y="84"/>
                          </a:moveTo>
                          <a:lnTo>
                            <a:pt x="133" y="112"/>
                          </a:lnTo>
                          <a:lnTo>
                            <a:pt x="293" y="18"/>
                          </a:lnTo>
                          <a:lnTo>
                            <a:pt x="175" y="0"/>
                          </a:lnTo>
                          <a:lnTo>
                            <a:pt x="0" y="84"/>
                          </a:lnTo>
                        </a:path>
                      </a:pathLst>
                    </a:custGeom>
                    <a:solidFill>
                      <a:srgbClr val="DF9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56" name="Freeform 130"/>
                    <p:cNvSpPr>
                      <a:spLocks/>
                    </p:cNvSpPr>
                    <p:nvPr/>
                  </p:nvSpPr>
                  <p:spPr bwMode="auto">
                    <a:xfrm>
                      <a:off x="3046" y="2187"/>
                      <a:ext cx="158" cy="118"/>
                    </a:xfrm>
                    <a:custGeom>
                      <a:avLst/>
                      <a:gdLst>
                        <a:gd name="T0" fmla="*/ 0 w 158"/>
                        <a:gd name="T1" fmla="*/ 93 h 118"/>
                        <a:gd name="T2" fmla="*/ 157 w 158"/>
                        <a:gd name="T3" fmla="*/ 0 h 118"/>
                        <a:gd name="T4" fmla="*/ 157 w 158"/>
                        <a:gd name="T5" fmla="*/ 22 h 118"/>
                        <a:gd name="T6" fmla="*/ 0 w 158"/>
                        <a:gd name="T7" fmla="*/ 117 h 118"/>
                        <a:gd name="T8" fmla="*/ 0 w 158"/>
                        <a:gd name="T9" fmla="*/ 93 h 11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58" h="118">
                          <a:moveTo>
                            <a:pt x="0" y="93"/>
                          </a:moveTo>
                          <a:lnTo>
                            <a:pt x="157" y="0"/>
                          </a:lnTo>
                          <a:lnTo>
                            <a:pt x="157" y="22"/>
                          </a:lnTo>
                          <a:lnTo>
                            <a:pt x="0" y="117"/>
                          </a:lnTo>
                          <a:lnTo>
                            <a:pt x="0" y="93"/>
                          </a:lnTo>
                        </a:path>
                      </a:pathLst>
                    </a:custGeom>
                    <a:solidFill>
                      <a:srgbClr val="9F3FD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57" name="Freeform 131"/>
                    <p:cNvSpPr>
                      <a:spLocks/>
                    </p:cNvSpPr>
                    <p:nvPr/>
                  </p:nvSpPr>
                  <p:spPr bwMode="auto">
                    <a:xfrm>
                      <a:off x="2910" y="2255"/>
                      <a:ext cx="131" cy="50"/>
                    </a:xfrm>
                    <a:custGeom>
                      <a:avLst/>
                      <a:gdLst>
                        <a:gd name="T0" fmla="*/ 130 w 131"/>
                        <a:gd name="T1" fmla="*/ 26 h 50"/>
                        <a:gd name="T2" fmla="*/ 130 w 131"/>
                        <a:gd name="T3" fmla="*/ 49 h 50"/>
                        <a:gd name="T4" fmla="*/ 0 w 131"/>
                        <a:gd name="T5" fmla="*/ 22 h 50"/>
                        <a:gd name="T6" fmla="*/ 0 w 131"/>
                        <a:gd name="T7" fmla="*/ 0 h 50"/>
                        <a:gd name="T8" fmla="*/ 130 w 131"/>
                        <a:gd name="T9" fmla="*/ 26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31" h="50">
                          <a:moveTo>
                            <a:pt x="130" y="26"/>
                          </a:moveTo>
                          <a:lnTo>
                            <a:pt x="130" y="49"/>
                          </a:lnTo>
                          <a:lnTo>
                            <a:pt x="0" y="22"/>
                          </a:lnTo>
                          <a:lnTo>
                            <a:pt x="0" y="0"/>
                          </a:lnTo>
                          <a:lnTo>
                            <a:pt x="130" y="26"/>
                          </a:lnTo>
                        </a:path>
                      </a:pathLst>
                    </a:custGeom>
                    <a:solidFill>
                      <a:srgbClr val="BF5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8546" name="Group 132"/>
                <p:cNvGrpSpPr>
                  <a:grpSpLocks/>
                </p:cNvGrpSpPr>
                <p:nvPr/>
              </p:nvGrpSpPr>
              <p:grpSpPr bwMode="auto">
                <a:xfrm>
                  <a:off x="2871" y="2306"/>
                  <a:ext cx="164" cy="417"/>
                  <a:chOff x="2871" y="2306"/>
                  <a:chExt cx="164" cy="417"/>
                </a:xfrm>
              </p:grpSpPr>
              <p:sp>
                <p:nvSpPr>
                  <p:cNvPr id="18547" name="Freeform 133"/>
                  <p:cNvSpPr>
                    <a:spLocks/>
                  </p:cNvSpPr>
                  <p:nvPr/>
                </p:nvSpPr>
                <p:spPr bwMode="auto">
                  <a:xfrm>
                    <a:off x="2871" y="2306"/>
                    <a:ext cx="164" cy="417"/>
                  </a:xfrm>
                  <a:custGeom>
                    <a:avLst/>
                    <a:gdLst>
                      <a:gd name="T0" fmla="*/ 0 w 164"/>
                      <a:gd name="T1" fmla="*/ 0 h 417"/>
                      <a:gd name="T2" fmla="*/ 163 w 164"/>
                      <a:gd name="T3" fmla="*/ 37 h 417"/>
                      <a:gd name="T4" fmla="*/ 163 w 164"/>
                      <a:gd name="T5" fmla="*/ 416 h 417"/>
                      <a:gd name="T6" fmla="*/ 0 w 164"/>
                      <a:gd name="T7" fmla="*/ 354 h 417"/>
                      <a:gd name="T8" fmla="*/ 0 w 164"/>
                      <a:gd name="T9" fmla="*/ 0 h 41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4" h="417">
                        <a:moveTo>
                          <a:pt x="0" y="0"/>
                        </a:moveTo>
                        <a:lnTo>
                          <a:pt x="163" y="37"/>
                        </a:lnTo>
                        <a:lnTo>
                          <a:pt x="163" y="416"/>
                        </a:lnTo>
                        <a:lnTo>
                          <a:pt x="0" y="35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48" name="Freeform 134"/>
                  <p:cNvSpPr>
                    <a:spLocks/>
                  </p:cNvSpPr>
                  <p:nvPr/>
                </p:nvSpPr>
                <p:spPr bwMode="auto">
                  <a:xfrm>
                    <a:off x="2895" y="2311"/>
                    <a:ext cx="13" cy="368"/>
                  </a:xfrm>
                  <a:custGeom>
                    <a:avLst/>
                    <a:gdLst>
                      <a:gd name="T0" fmla="*/ 0 w 13"/>
                      <a:gd name="T1" fmla="*/ 0 h 368"/>
                      <a:gd name="T2" fmla="*/ 0 w 13"/>
                      <a:gd name="T3" fmla="*/ 361 h 368"/>
                      <a:gd name="T4" fmla="*/ 11 w 13"/>
                      <a:gd name="T5" fmla="*/ 367 h 368"/>
                      <a:gd name="T6" fmla="*/ 12 w 13"/>
                      <a:gd name="T7" fmla="*/ 4 h 368"/>
                      <a:gd name="T8" fmla="*/ 0 w 13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3" h="368">
                        <a:moveTo>
                          <a:pt x="0" y="0"/>
                        </a:moveTo>
                        <a:lnTo>
                          <a:pt x="0" y="361"/>
                        </a:lnTo>
                        <a:lnTo>
                          <a:pt x="11" y="367"/>
                        </a:lnTo>
                        <a:lnTo>
                          <a:pt x="12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49" name="Freeform 135"/>
                  <p:cNvSpPr>
                    <a:spLocks/>
                  </p:cNvSpPr>
                  <p:nvPr/>
                </p:nvSpPr>
                <p:spPr bwMode="auto">
                  <a:xfrm>
                    <a:off x="2941" y="2319"/>
                    <a:ext cx="14" cy="376"/>
                  </a:xfrm>
                  <a:custGeom>
                    <a:avLst/>
                    <a:gdLst>
                      <a:gd name="T0" fmla="*/ 0 w 14"/>
                      <a:gd name="T1" fmla="*/ 0 h 376"/>
                      <a:gd name="T2" fmla="*/ 0 w 14"/>
                      <a:gd name="T3" fmla="*/ 368 h 376"/>
                      <a:gd name="T4" fmla="*/ 12 w 14"/>
                      <a:gd name="T5" fmla="*/ 375 h 376"/>
                      <a:gd name="T6" fmla="*/ 13 w 14"/>
                      <a:gd name="T7" fmla="*/ 6 h 376"/>
                      <a:gd name="T8" fmla="*/ 0 w 14"/>
                      <a:gd name="T9" fmla="*/ 0 h 37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4" h="376">
                        <a:moveTo>
                          <a:pt x="0" y="0"/>
                        </a:moveTo>
                        <a:lnTo>
                          <a:pt x="0" y="368"/>
                        </a:lnTo>
                        <a:lnTo>
                          <a:pt x="12" y="375"/>
                        </a:lnTo>
                        <a:lnTo>
                          <a:pt x="13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50" name="Freeform 136"/>
                  <p:cNvSpPr>
                    <a:spLocks/>
                  </p:cNvSpPr>
                  <p:nvPr/>
                </p:nvSpPr>
                <p:spPr bwMode="auto">
                  <a:xfrm>
                    <a:off x="2991" y="2332"/>
                    <a:ext cx="15" cy="379"/>
                  </a:xfrm>
                  <a:custGeom>
                    <a:avLst/>
                    <a:gdLst>
                      <a:gd name="T0" fmla="*/ 1 w 15"/>
                      <a:gd name="T1" fmla="*/ 0 h 379"/>
                      <a:gd name="T2" fmla="*/ 0 w 15"/>
                      <a:gd name="T3" fmla="*/ 370 h 379"/>
                      <a:gd name="T4" fmla="*/ 14 w 15"/>
                      <a:gd name="T5" fmla="*/ 378 h 379"/>
                      <a:gd name="T6" fmla="*/ 13 w 15"/>
                      <a:gd name="T7" fmla="*/ 4 h 379"/>
                      <a:gd name="T8" fmla="*/ 1 w 15"/>
                      <a:gd name="T9" fmla="*/ 0 h 37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5" h="379">
                        <a:moveTo>
                          <a:pt x="1" y="0"/>
                        </a:moveTo>
                        <a:lnTo>
                          <a:pt x="0" y="370"/>
                        </a:lnTo>
                        <a:lnTo>
                          <a:pt x="14" y="378"/>
                        </a:lnTo>
                        <a:lnTo>
                          <a:pt x="13" y="4"/>
                        </a:lnTo>
                        <a:lnTo>
                          <a:pt x="1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523" name="Group 137"/>
              <p:cNvGrpSpPr>
                <a:grpSpLocks/>
              </p:cNvGrpSpPr>
              <p:nvPr/>
            </p:nvGrpSpPr>
            <p:grpSpPr bwMode="auto">
              <a:xfrm>
                <a:off x="3133" y="2195"/>
                <a:ext cx="361" cy="672"/>
                <a:chOff x="3133" y="2195"/>
                <a:chExt cx="361" cy="672"/>
              </a:xfrm>
            </p:grpSpPr>
            <p:grpSp>
              <p:nvGrpSpPr>
                <p:cNvPr id="18524" name="Group 138"/>
                <p:cNvGrpSpPr>
                  <a:grpSpLocks/>
                </p:cNvGrpSpPr>
                <p:nvPr/>
              </p:nvGrpSpPr>
              <p:grpSpPr bwMode="auto">
                <a:xfrm>
                  <a:off x="3133" y="2195"/>
                  <a:ext cx="361" cy="672"/>
                  <a:chOff x="3133" y="2195"/>
                  <a:chExt cx="361" cy="672"/>
                </a:xfrm>
              </p:grpSpPr>
              <p:grpSp>
                <p:nvGrpSpPr>
                  <p:cNvPr id="18534" name="Group 139"/>
                  <p:cNvGrpSpPr>
                    <a:grpSpLocks/>
                  </p:cNvGrpSpPr>
                  <p:nvPr/>
                </p:nvGrpSpPr>
                <p:grpSpPr bwMode="auto">
                  <a:xfrm>
                    <a:off x="3175" y="2705"/>
                    <a:ext cx="278" cy="162"/>
                    <a:chOff x="3175" y="2705"/>
                    <a:chExt cx="278" cy="162"/>
                  </a:xfrm>
                </p:grpSpPr>
                <p:sp>
                  <p:nvSpPr>
                    <p:cNvPr id="18543" name="Freeform 140"/>
                    <p:cNvSpPr>
                      <a:spLocks/>
                    </p:cNvSpPr>
                    <p:nvPr/>
                  </p:nvSpPr>
                  <p:spPr bwMode="auto">
                    <a:xfrm>
                      <a:off x="3175" y="2768"/>
                      <a:ext cx="176" cy="99"/>
                    </a:xfrm>
                    <a:custGeom>
                      <a:avLst/>
                      <a:gdLst>
                        <a:gd name="T0" fmla="*/ 0 w 176"/>
                        <a:gd name="T1" fmla="*/ 0 h 99"/>
                        <a:gd name="T2" fmla="*/ 0 w 176"/>
                        <a:gd name="T3" fmla="*/ 29 h 99"/>
                        <a:gd name="T4" fmla="*/ 175 w 176"/>
                        <a:gd name="T5" fmla="*/ 98 h 99"/>
                        <a:gd name="T6" fmla="*/ 175 w 176"/>
                        <a:gd name="T7" fmla="*/ 67 h 99"/>
                        <a:gd name="T8" fmla="*/ 0 w 176"/>
                        <a:gd name="T9" fmla="*/ 0 h 9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76" h="99">
                          <a:moveTo>
                            <a:pt x="0" y="0"/>
                          </a:moveTo>
                          <a:lnTo>
                            <a:pt x="0" y="29"/>
                          </a:lnTo>
                          <a:lnTo>
                            <a:pt x="175" y="98"/>
                          </a:lnTo>
                          <a:lnTo>
                            <a:pt x="175" y="67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1F9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44" name="Freeform 141"/>
                    <p:cNvSpPr>
                      <a:spLocks/>
                    </p:cNvSpPr>
                    <p:nvPr/>
                  </p:nvSpPr>
                  <p:spPr bwMode="auto">
                    <a:xfrm>
                      <a:off x="3356" y="2705"/>
                      <a:ext cx="97" cy="162"/>
                    </a:xfrm>
                    <a:custGeom>
                      <a:avLst/>
                      <a:gdLst>
                        <a:gd name="T0" fmla="*/ 0 w 97"/>
                        <a:gd name="T1" fmla="*/ 129 h 162"/>
                        <a:gd name="T2" fmla="*/ 0 w 97"/>
                        <a:gd name="T3" fmla="*/ 161 h 162"/>
                        <a:gd name="T4" fmla="*/ 96 w 97"/>
                        <a:gd name="T5" fmla="*/ 26 h 162"/>
                        <a:gd name="T6" fmla="*/ 96 w 97"/>
                        <a:gd name="T7" fmla="*/ 0 h 162"/>
                        <a:gd name="T8" fmla="*/ 0 w 97"/>
                        <a:gd name="T9" fmla="*/ 129 h 16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97" h="162">
                          <a:moveTo>
                            <a:pt x="0" y="129"/>
                          </a:moveTo>
                          <a:lnTo>
                            <a:pt x="0" y="161"/>
                          </a:lnTo>
                          <a:lnTo>
                            <a:pt x="96" y="26"/>
                          </a:lnTo>
                          <a:lnTo>
                            <a:pt x="96" y="0"/>
                          </a:lnTo>
                          <a:lnTo>
                            <a:pt x="0" y="129"/>
                          </a:lnTo>
                        </a:path>
                      </a:pathLst>
                    </a:custGeom>
                    <a:solidFill>
                      <a:srgbClr val="001F5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8535" name="Freeform 142"/>
                  <p:cNvSpPr>
                    <a:spLocks/>
                  </p:cNvSpPr>
                  <p:nvPr/>
                </p:nvSpPr>
                <p:spPr bwMode="auto">
                  <a:xfrm>
                    <a:off x="3133" y="2594"/>
                    <a:ext cx="361" cy="251"/>
                  </a:xfrm>
                  <a:custGeom>
                    <a:avLst/>
                    <a:gdLst>
                      <a:gd name="T0" fmla="*/ 0 w 361"/>
                      <a:gd name="T1" fmla="*/ 157 h 251"/>
                      <a:gd name="T2" fmla="*/ 239 w 361"/>
                      <a:gd name="T3" fmla="*/ 250 h 251"/>
                      <a:gd name="T4" fmla="*/ 360 w 361"/>
                      <a:gd name="T5" fmla="*/ 85 h 251"/>
                      <a:gd name="T6" fmla="*/ 131 w 361"/>
                      <a:gd name="T7" fmla="*/ 0 h 251"/>
                      <a:gd name="T8" fmla="*/ 0 w 361"/>
                      <a:gd name="T9" fmla="*/ 157 h 25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1" h="251">
                        <a:moveTo>
                          <a:pt x="0" y="157"/>
                        </a:moveTo>
                        <a:lnTo>
                          <a:pt x="239" y="250"/>
                        </a:lnTo>
                        <a:lnTo>
                          <a:pt x="360" y="85"/>
                        </a:lnTo>
                        <a:lnTo>
                          <a:pt x="131" y="0"/>
                        </a:lnTo>
                        <a:lnTo>
                          <a:pt x="0" y="157"/>
                        </a:lnTo>
                      </a:path>
                    </a:pathLst>
                  </a:custGeom>
                  <a:solidFill>
                    <a:srgbClr val="5F7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36" name="Freeform 143"/>
                  <p:cNvSpPr>
                    <a:spLocks/>
                  </p:cNvSpPr>
                  <p:nvPr/>
                </p:nvSpPr>
                <p:spPr bwMode="auto">
                  <a:xfrm>
                    <a:off x="3166" y="2435"/>
                    <a:ext cx="283" cy="141"/>
                  </a:xfrm>
                  <a:custGeom>
                    <a:avLst/>
                    <a:gdLst>
                      <a:gd name="T0" fmla="*/ 186 w 283"/>
                      <a:gd name="T1" fmla="*/ 140 h 141"/>
                      <a:gd name="T2" fmla="*/ 282 w 283"/>
                      <a:gd name="T3" fmla="*/ 48 h 141"/>
                      <a:gd name="T4" fmla="*/ 107 w 283"/>
                      <a:gd name="T5" fmla="*/ 0 h 141"/>
                      <a:gd name="T6" fmla="*/ 0 w 283"/>
                      <a:gd name="T7" fmla="*/ 89 h 141"/>
                      <a:gd name="T8" fmla="*/ 186 w 283"/>
                      <a:gd name="T9" fmla="*/ 140 h 14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83" h="141">
                        <a:moveTo>
                          <a:pt x="186" y="140"/>
                        </a:moveTo>
                        <a:lnTo>
                          <a:pt x="282" y="48"/>
                        </a:lnTo>
                        <a:lnTo>
                          <a:pt x="107" y="0"/>
                        </a:lnTo>
                        <a:lnTo>
                          <a:pt x="0" y="89"/>
                        </a:lnTo>
                        <a:lnTo>
                          <a:pt x="186" y="140"/>
                        </a:lnTo>
                      </a:path>
                    </a:pathLst>
                  </a:custGeom>
                  <a:solidFill>
                    <a:srgbClr val="9FB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37" name="Freeform 144"/>
                  <p:cNvSpPr>
                    <a:spLocks/>
                  </p:cNvSpPr>
                  <p:nvPr/>
                </p:nvSpPr>
                <p:spPr bwMode="auto">
                  <a:xfrm>
                    <a:off x="3311" y="2196"/>
                    <a:ext cx="94" cy="166"/>
                  </a:xfrm>
                  <a:custGeom>
                    <a:avLst/>
                    <a:gdLst>
                      <a:gd name="T0" fmla="*/ 0 w 94"/>
                      <a:gd name="T1" fmla="*/ 0 h 166"/>
                      <a:gd name="T2" fmla="*/ 23 w 94"/>
                      <a:gd name="T3" fmla="*/ 165 h 166"/>
                      <a:gd name="T4" fmla="*/ 93 w 94"/>
                      <a:gd name="T5" fmla="*/ 110 h 166"/>
                      <a:gd name="T6" fmla="*/ 0 w 94"/>
                      <a:gd name="T7" fmla="*/ 0 h 16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94" h="166">
                        <a:moveTo>
                          <a:pt x="0" y="0"/>
                        </a:moveTo>
                        <a:lnTo>
                          <a:pt x="23" y="165"/>
                        </a:lnTo>
                        <a:lnTo>
                          <a:pt x="93" y="110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5F7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38" name="Freeform 145"/>
                  <p:cNvSpPr>
                    <a:spLocks/>
                  </p:cNvSpPr>
                  <p:nvPr/>
                </p:nvSpPr>
                <p:spPr bwMode="auto">
                  <a:xfrm>
                    <a:off x="3224" y="2195"/>
                    <a:ext cx="106" cy="167"/>
                  </a:xfrm>
                  <a:custGeom>
                    <a:avLst/>
                    <a:gdLst>
                      <a:gd name="T0" fmla="*/ 83 w 106"/>
                      <a:gd name="T1" fmla="*/ 0 h 167"/>
                      <a:gd name="T2" fmla="*/ 105 w 106"/>
                      <a:gd name="T3" fmla="*/ 166 h 167"/>
                      <a:gd name="T4" fmla="*/ 0 w 106"/>
                      <a:gd name="T5" fmla="*/ 149 h 167"/>
                      <a:gd name="T6" fmla="*/ 83 w 106"/>
                      <a:gd name="T7" fmla="*/ 0 h 16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06" h="167">
                        <a:moveTo>
                          <a:pt x="83" y="0"/>
                        </a:moveTo>
                        <a:lnTo>
                          <a:pt x="105" y="166"/>
                        </a:lnTo>
                        <a:lnTo>
                          <a:pt x="0" y="149"/>
                        </a:lnTo>
                        <a:lnTo>
                          <a:pt x="83" y="0"/>
                        </a:lnTo>
                      </a:path>
                    </a:pathLst>
                  </a:custGeom>
                  <a:solidFill>
                    <a:srgbClr val="9FB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39" name="Freeform 146"/>
                  <p:cNvSpPr>
                    <a:spLocks/>
                  </p:cNvSpPr>
                  <p:nvPr/>
                </p:nvSpPr>
                <p:spPr bwMode="auto">
                  <a:xfrm>
                    <a:off x="3224" y="2349"/>
                    <a:ext cx="106" cy="203"/>
                  </a:xfrm>
                  <a:custGeom>
                    <a:avLst/>
                    <a:gdLst>
                      <a:gd name="T0" fmla="*/ 0 w 106"/>
                      <a:gd name="T1" fmla="*/ 0 h 203"/>
                      <a:gd name="T2" fmla="*/ 105 w 106"/>
                      <a:gd name="T3" fmla="*/ 17 h 203"/>
                      <a:gd name="T4" fmla="*/ 105 w 106"/>
                      <a:gd name="T5" fmla="*/ 202 h 203"/>
                      <a:gd name="T6" fmla="*/ 0 w 106"/>
                      <a:gd name="T7" fmla="*/ 172 h 203"/>
                      <a:gd name="T8" fmla="*/ 0 w 106"/>
                      <a:gd name="T9" fmla="*/ 0 h 20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6" h="203">
                        <a:moveTo>
                          <a:pt x="0" y="0"/>
                        </a:moveTo>
                        <a:lnTo>
                          <a:pt x="105" y="17"/>
                        </a:lnTo>
                        <a:lnTo>
                          <a:pt x="105" y="202"/>
                        </a:lnTo>
                        <a:lnTo>
                          <a:pt x="0" y="17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5F7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40" name="Freeform 147"/>
                  <p:cNvSpPr>
                    <a:spLocks/>
                  </p:cNvSpPr>
                  <p:nvPr/>
                </p:nvSpPr>
                <p:spPr bwMode="auto">
                  <a:xfrm>
                    <a:off x="3335" y="2310"/>
                    <a:ext cx="70" cy="242"/>
                  </a:xfrm>
                  <a:custGeom>
                    <a:avLst/>
                    <a:gdLst>
                      <a:gd name="T0" fmla="*/ 0 w 70"/>
                      <a:gd name="T1" fmla="*/ 56 h 242"/>
                      <a:gd name="T2" fmla="*/ 69 w 70"/>
                      <a:gd name="T3" fmla="*/ 0 h 242"/>
                      <a:gd name="T4" fmla="*/ 69 w 70"/>
                      <a:gd name="T5" fmla="*/ 173 h 242"/>
                      <a:gd name="T6" fmla="*/ 0 w 70"/>
                      <a:gd name="T7" fmla="*/ 241 h 242"/>
                      <a:gd name="T8" fmla="*/ 0 w 70"/>
                      <a:gd name="T9" fmla="*/ 56 h 2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70" h="242">
                        <a:moveTo>
                          <a:pt x="0" y="56"/>
                        </a:moveTo>
                        <a:lnTo>
                          <a:pt x="69" y="0"/>
                        </a:lnTo>
                        <a:lnTo>
                          <a:pt x="69" y="173"/>
                        </a:lnTo>
                        <a:lnTo>
                          <a:pt x="0" y="241"/>
                        </a:lnTo>
                        <a:lnTo>
                          <a:pt x="0" y="56"/>
                        </a:lnTo>
                      </a:path>
                    </a:pathLst>
                  </a:custGeom>
                  <a:solidFill>
                    <a:srgbClr val="3F7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41" name="Freeform 148"/>
                  <p:cNvSpPr>
                    <a:spLocks/>
                  </p:cNvSpPr>
                  <p:nvPr/>
                </p:nvSpPr>
                <p:spPr bwMode="auto">
                  <a:xfrm>
                    <a:off x="3166" y="2528"/>
                    <a:ext cx="183" cy="273"/>
                  </a:xfrm>
                  <a:custGeom>
                    <a:avLst/>
                    <a:gdLst>
                      <a:gd name="T0" fmla="*/ 0 w 183"/>
                      <a:gd name="T1" fmla="*/ 0 h 273"/>
                      <a:gd name="T2" fmla="*/ 182 w 183"/>
                      <a:gd name="T3" fmla="*/ 52 h 273"/>
                      <a:gd name="T4" fmla="*/ 182 w 183"/>
                      <a:gd name="T5" fmla="*/ 272 h 273"/>
                      <a:gd name="T6" fmla="*/ 0 w 183"/>
                      <a:gd name="T7" fmla="*/ 204 h 273"/>
                      <a:gd name="T8" fmla="*/ 0 w 183"/>
                      <a:gd name="T9" fmla="*/ 0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83" h="273">
                        <a:moveTo>
                          <a:pt x="0" y="0"/>
                        </a:moveTo>
                        <a:lnTo>
                          <a:pt x="182" y="52"/>
                        </a:lnTo>
                        <a:lnTo>
                          <a:pt x="182" y="272"/>
                        </a:lnTo>
                        <a:lnTo>
                          <a:pt x="0" y="20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3F7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42" name="Freeform 149"/>
                  <p:cNvSpPr>
                    <a:spLocks/>
                  </p:cNvSpPr>
                  <p:nvPr/>
                </p:nvSpPr>
                <p:spPr bwMode="auto">
                  <a:xfrm>
                    <a:off x="3355" y="2485"/>
                    <a:ext cx="94" cy="316"/>
                  </a:xfrm>
                  <a:custGeom>
                    <a:avLst/>
                    <a:gdLst>
                      <a:gd name="T0" fmla="*/ 0 w 94"/>
                      <a:gd name="T1" fmla="*/ 94 h 316"/>
                      <a:gd name="T2" fmla="*/ 93 w 94"/>
                      <a:gd name="T3" fmla="*/ 0 h 316"/>
                      <a:gd name="T4" fmla="*/ 93 w 94"/>
                      <a:gd name="T5" fmla="*/ 188 h 316"/>
                      <a:gd name="T6" fmla="*/ 0 w 94"/>
                      <a:gd name="T7" fmla="*/ 315 h 316"/>
                      <a:gd name="T8" fmla="*/ 0 w 94"/>
                      <a:gd name="T9" fmla="*/ 94 h 31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94" h="316">
                        <a:moveTo>
                          <a:pt x="0" y="94"/>
                        </a:moveTo>
                        <a:lnTo>
                          <a:pt x="93" y="0"/>
                        </a:lnTo>
                        <a:lnTo>
                          <a:pt x="93" y="188"/>
                        </a:lnTo>
                        <a:lnTo>
                          <a:pt x="0" y="315"/>
                        </a:lnTo>
                        <a:lnTo>
                          <a:pt x="0" y="94"/>
                        </a:lnTo>
                      </a:path>
                    </a:pathLst>
                  </a:custGeom>
                  <a:solidFill>
                    <a:srgbClr val="001F9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525" name="Group 150"/>
                <p:cNvGrpSpPr>
                  <a:grpSpLocks/>
                </p:cNvGrpSpPr>
                <p:nvPr/>
              </p:nvGrpSpPr>
              <p:grpSpPr bwMode="auto">
                <a:xfrm>
                  <a:off x="3202" y="2376"/>
                  <a:ext cx="112" cy="379"/>
                  <a:chOff x="3202" y="2376"/>
                  <a:chExt cx="112" cy="379"/>
                </a:xfrm>
              </p:grpSpPr>
              <p:grpSp>
                <p:nvGrpSpPr>
                  <p:cNvPr id="18526" name="Group 151"/>
                  <p:cNvGrpSpPr>
                    <a:grpSpLocks/>
                  </p:cNvGrpSpPr>
                  <p:nvPr/>
                </p:nvGrpSpPr>
                <p:grpSpPr bwMode="auto">
                  <a:xfrm>
                    <a:off x="3260" y="2376"/>
                    <a:ext cx="38" cy="107"/>
                    <a:chOff x="3260" y="2376"/>
                    <a:chExt cx="38" cy="107"/>
                  </a:xfrm>
                </p:grpSpPr>
                <p:sp>
                  <p:nvSpPr>
                    <p:cNvPr id="18530" name="Arc 152"/>
                    <p:cNvSpPr>
                      <a:spLocks/>
                    </p:cNvSpPr>
                    <p:nvPr/>
                  </p:nvSpPr>
                  <p:spPr bwMode="auto">
                    <a:xfrm>
                      <a:off x="3281" y="2377"/>
                      <a:ext cx="10" cy="53"/>
                    </a:xfrm>
                    <a:custGeom>
                      <a:avLst/>
                      <a:gdLst>
                        <a:gd name="T0" fmla="*/ 0 w 21600"/>
                        <a:gd name="T1" fmla="*/ 0 h 23571"/>
                        <a:gd name="T2" fmla="*/ 0 w 21600"/>
                        <a:gd name="T3" fmla="*/ 0 h 23571"/>
                        <a:gd name="T4" fmla="*/ 0 w 21600"/>
                        <a:gd name="T5" fmla="*/ 0 h 23571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3571" fill="none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2258"/>
                            <a:pt x="21569" y="22915"/>
                            <a:pt x="21509" y="23570"/>
                          </a:cubicBezTo>
                        </a:path>
                        <a:path w="21600" h="23571" stroke="0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2258"/>
                            <a:pt x="21569" y="22915"/>
                            <a:pt x="21509" y="23570"/>
                          </a:cubicBezTo>
                          <a:lnTo>
                            <a:pt x="0" y="2160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31" name="Arc 153"/>
                    <p:cNvSpPr>
                      <a:spLocks/>
                    </p:cNvSpPr>
                    <p:nvPr/>
                  </p:nvSpPr>
                  <p:spPr bwMode="auto">
                    <a:xfrm>
                      <a:off x="3266" y="2376"/>
                      <a:ext cx="8" cy="49"/>
                    </a:xfrm>
                    <a:custGeom>
                      <a:avLst/>
                      <a:gdLst>
                        <a:gd name="T0" fmla="*/ 0 w 21318"/>
                        <a:gd name="T1" fmla="*/ 0 h 21600"/>
                        <a:gd name="T2" fmla="*/ 0 w 21318"/>
                        <a:gd name="T3" fmla="*/ 0 h 21600"/>
                        <a:gd name="T4" fmla="*/ 0 w 21318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318" h="21600" fill="none" extrusionOk="0">
                          <a:moveTo>
                            <a:pt x="0" y="18120"/>
                          </a:moveTo>
                          <a:cubicBezTo>
                            <a:pt x="1705" y="7672"/>
                            <a:pt x="10731" y="-1"/>
                            <a:pt x="21318" y="0"/>
                          </a:cubicBezTo>
                        </a:path>
                        <a:path w="21318" h="21600" stroke="0" extrusionOk="0">
                          <a:moveTo>
                            <a:pt x="0" y="18120"/>
                          </a:moveTo>
                          <a:cubicBezTo>
                            <a:pt x="1705" y="7672"/>
                            <a:pt x="10731" y="-1"/>
                            <a:pt x="21318" y="0"/>
                          </a:cubicBezTo>
                          <a:lnTo>
                            <a:pt x="21318" y="21600"/>
                          </a:lnTo>
                          <a:lnTo>
                            <a:pt x="0" y="181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32" name="Freeform 154"/>
                    <p:cNvSpPr>
                      <a:spLocks/>
                    </p:cNvSpPr>
                    <p:nvPr/>
                  </p:nvSpPr>
                  <p:spPr bwMode="auto">
                    <a:xfrm>
                      <a:off x="3260" y="2427"/>
                      <a:ext cx="14" cy="50"/>
                    </a:xfrm>
                    <a:custGeom>
                      <a:avLst/>
                      <a:gdLst>
                        <a:gd name="T0" fmla="*/ 0 w 14"/>
                        <a:gd name="T1" fmla="*/ 0 h 50"/>
                        <a:gd name="T2" fmla="*/ 0 w 14"/>
                        <a:gd name="T3" fmla="*/ 45 h 50"/>
                        <a:gd name="T4" fmla="*/ 13 w 14"/>
                        <a:gd name="T5" fmla="*/ 49 h 50"/>
                        <a:gd name="T6" fmla="*/ 13 w 14"/>
                        <a:gd name="T7" fmla="*/ 4 h 50"/>
                        <a:gd name="T8" fmla="*/ 0 w 14"/>
                        <a:gd name="T9" fmla="*/ 0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4" h="50">
                          <a:moveTo>
                            <a:pt x="0" y="0"/>
                          </a:moveTo>
                          <a:lnTo>
                            <a:pt x="0" y="45"/>
                          </a:lnTo>
                          <a:lnTo>
                            <a:pt x="13" y="49"/>
                          </a:lnTo>
                          <a:lnTo>
                            <a:pt x="13" y="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33" name="Freeform 155"/>
                    <p:cNvSpPr>
                      <a:spLocks/>
                    </p:cNvSpPr>
                    <p:nvPr/>
                  </p:nvSpPr>
                  <p:spPr bwMode="auto">
                    <a:xfrm>
                      <a:off x="3284" y="2433"/>
                      <a:ext cx="14" cy="50"/>
                    </a:xfrm>
                    <a:custGeom>
                      <a:avLst/>
                      <a:gdLst>
                        <a:gd name="T0" fmla="*/ 0 w 14"/>
                        <a:gd name="T1" fmla="*/ 0 h 50"/>
                        <a:gd name="T2" fmla="*/ 0 w 14"/>
                        <a:gd name="T3" fmla="*/ 45 h 50"/>
                        <a:gd name="T4" fmla="*/ 13 w 14"/>
                        <a:gd name="T5" fmla="*/ 49 h 50"/>
                        <a:gd name="T6" fmla="*/ 13 w 14"/>
                        <a:gd name="T7" fmla="*/ 5 h 50"/>
                        <a:gd name="T8" fmla="*/ 0 w 14"/>
                        <a:gd name="T9" fmla="*/ 0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4" h="50">
                          <a:moveTo>
                            <a:pt x="0" y="0"/>
                          </a:moveTo>
                          <a:lnTo>
                            <a:pt x="0" y="45"/>
                          </a:lnTo>
                          <a:lnTo>
                            <a:pt x="13" y="49"/>
                          </a:lnTo>
                          <a:lnTo>
                            <a:pt x="13" y="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527" name="Group 156"/>
                  <p:cNvGrpSpPr>
                    <a:grpSpLocks/>
                  </p:cNvGrpSpPr>
                  <p:nvPr/>
                </p:nvGrpSpPr>
                <p:grpSpPr bwMode="auto">
                  <a:xfrm>
                    <a:off x="3202" y="2588"/>
                    <a:ext cx="112" cy="167"/>
                    <a:chOff x="3202" y="2588"/>
                    <a:chExt cx="112" cy="167"/>
                  </a:xfrm>
                </p:grpSpPr>
                <p:sp>
                  <p:nvSpPr>
                    <p:cNvPr id="18528" name="Freeform 157"/>
                    <p:cNvSpPr>
                      <a:spLocks/>
                    </p:cNvSpPr>
                    <p:nvPr/>
                  </p:nvSpPr>
                  <p:spPr bwMode="auto">
                    <a:xfrm>
                      <a:off x="3202" y="2648"/>
                      <a:ext cx="112" cy="107"/>
                    </a:xfrm>
                    <a:custGeom>
                      <a:avLst/>
                      <a:gdLst>
                        <a:gd name="T0" fmla="*/ 0 w 112"/>
                        <a:gd name="T1" fmla="*/ 0 h 107"/>
                        <a:gd name="T2" fmla="*/ 0 w 112"/>
                        <a:gd name="T3" fmla="*/ 66 h 107"/>
                        <a:gd name="T4" fmla="*/ 111 w 112"/>
                        <a:gd name="T5" fmla="*/ 106 h 107"/>
                        <a:gd name="T6" fmla="*/ 111 w 112"/>
                        <a:gd name="T7" fmla="*/ 39 h 107"/>
                        <a:gd name="T8" fmla="*/ 0 w 112"/>
                        <a:gd name="T9" fmla="*/ 0 h 10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2" h="107">
                          <a:moveTo>
                            <a:pt x="0" y="0"/>
                          </a:moveTo>
                          <a:lnTo>
                            <a:pt x="0" y="66"/>
                          </a:lnTo>
                          <a:lnTo>
                            <a:pt x="111" y="106"/>
                          </a:lnTo>
                          <a:lnTo>
                            <a:pt x="111" y="3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29" name="Freeform 158"/>
                    <p:cNvSpPr>
                      <a:spLocks/>
                    </p:cNvSpPr>
                    <p:nvPr/>
                  </p:nvSpPr>
                  <p:spPr bwMode="auto">
                    <a:xfrm>
                      <a:off x="3204" y="2588"/>
                      <a:ext cx="105" cy="79"/>
                    </a:xfrm>
                    <a:custGeom>
                      <a:avLst/>
                      <a:gdLst>
                        <a:gd name="T0" fmla="*/ 0 w 105"/>
                        <a:gd name="T1" fmla="*/ 0 h 79"/>
                        <a:gd name="T2" fmla="*/ 0 w 105"/>
                        <a:gd name="T3" fmla="*/ 45 h 79"/>
                        <a:gd name="T4" fmla="*/ 104 w 105"/>
                        <a:gd name="T5" fmla="*/ 78 h 79"/>
                        <a:gd name="T6" fmla="*/ 104 w 105"/>
                        <a:gd name="T7" fmla="*/ 33 h 79"/>
                        <a:gd name="T8" fmla="*/ 0 w 105"/>
                        <a:gd name="T9" fmla="*/ 0 h 7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05" h="79">
                          <a:moveTo>
                            <a:pt x="0" y="0"/>
                          </a:moveTo>
                          <a:lnTo>
                            <a:pt x="0" y="45"/>
                          </a:lnTo>
                          <a:lnTo>
                            <a:pt x="104" y="78"/>
                          </a:lnTo>
                          <a:lnTo>
                            <a:pt x="104" y="3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3092" name="Line 159"/>
            <p:cNvSpPr>
              <a:spLocks noChangeShapeType="1"/>
            </p:cNvSpPr>
            <p:nvPr/>
          </p:nvSpPr>
          <p:spPr bwMode="auto">
            <a:xfrm flipV="1">
              <a:off x="494" y="1599"/>
              <a:ext cx="2134" cy="2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8452" name="Group 160"/>
            <p:cNvGrpSpPr>
              <a:grpSpLocks/>
            </p:cNvGrpSpPr>
            <p:nvPr/>
          </p:nvGrpSpPr>
          <p:grpSpPr bwMode="auto">
            <a:xfrm>
              <a:off x="2362" y="1135"/>
              <a:ext cx="186" cy="287"/>
              <a:chOff x="3759" y="1461"/>
              <a:chExt cx="310" cy="371"/>
            </a:xfrm>
          </p:grpSpPr>
          <p:grpSp>
            <p:nvGrpSpPr>
              <p:cNvPr id="18483" name="Group 161"/>
              <p:cNvGrpSpPr>
                <a:grpSpLocks/>
              </p:cNvGrpSpPr>
              <p:nvPr/>
            </p:nvGrpSpPr>
            <p:grpSpPr bwMode="auto">
              <a:xfrm>
                <a:off x="3833" y="1461"/>
                <a:ext cx="164" cy="291"/>
                <a:chOff x="3833" y="1461"/>
                <a:chExt cx="164" cy="291"/>
              </a:xfrm>
            </p:grpSpPr>
            <p:sp>
              <p:nvSpPr>
                <p:cNvPr id="18510" name="Freeform 162"/>
                <p:cNvSpPr>
                  <a:spLocks/>
                </p:cNvSpPr>
                <p:nvPr/>
              </p:nvSpPr>
              <p:spPr bwMode="auto">
                <a:xfrm>
                  <a:off x="3833" y="1529"/>
                  <a:ext cx="164" cy="223"/>
                </a:xfrm>
                <a:custGeom>
                  <a:avLst/>
                  <a:gdLst>
                    <a:gd name="T0" fmla="*/ 138 w 164"/>
                    <a:gd name="T1" fmla="*/ 76 h 223"/>
                    <a:gd name="T2" fmla="*/ 145 w 164"/>
                    <a:gd name="T3" fmla="*/ 88 h 223"/>
                    <a:gd name="T4" fmla="*/ 154 w 164"/>
                    <a:gd name="T5" fmla="*/ 104 h 223"/>
                    <a:gd name="T6" fmla="*/ 160 w 164"/>
                    <a:gd name="T7" fmla="*/ 116 h 223"/>
                    <a:gd name="T8" fmla="*/ 163 w 164"/>
                    <a:gd name="T9" fmla="*/ 132 h 223"/>
                    <a:gd name="T10" fmla="*/ 163 w 164"/>
                    <a:gd name="T11" fmla="*/ 145 h 223"/>
                    <a:gd name="T12" fmla="*/ 160 w 164"/>
                    <a:gd name="T13" fmla="*/ 165 h 223"/>
                    <a:gd name="T14" fmla="*/ 153 w 164"/>
                    <a:gd name="T15" fmla="*/ 180 h 223"/>
                    <a:gd name="T16" fmla="*/ 142 w 164"/>
                    <a:gd name="T17" fmla="*/ 196 h 223"/>
                    <a:gd name="T18" fmla="*/ 127 w 164"/>
                    <a:gd name="T19" fmla="*/ 207 h 223"/>
                    <a:gd name="T20" fmla="*/ 114 w 164"/>
                    <a:gd name="T21" fmla="*/ 214 h 223"/>
                    <a:gd name="T22" fmla="*/ 100 w 164"/>
                    <a:gd name="T23" fmla="*/ 220 h 223"/>
                    <a:gd name="T24" fmla="*/ 79 w 164"/>
                    <a:gd name="T25" fmla="*/ 222 h 223"/>
                    <a:gd name="T26" fmla="*/ 60 w 164"/>
                    <a:gd name="T27" fmla="*/ 220 h 223"/>
                    <a:gd name="T28" fmla="*/ 48 w 164"/>
                    <a:gd name="T29" fmla="*/ 215 h 223"/>
                    <a:gd name="T30" fmla="*/ 35 w 164"/>
                    <a:gd name="T31" fmla="*/ 208 h 223"/>
                    <a:gd name="T32" fmla="*/ 25 w 164"/>
                    <a:gd name="T33" fmla="*/ 200 h 223"/>
                    <a:gd name="T34" fmla="*/ 16 w 164"/>
                    <a:gd name="T35" fmla="*/ 190 h 223"/>
                    <a:gd name="T36" fmla="*/ 10 w 164"/>
                    <a:gd name="T37" fmla="*/ 181 h 223"/>
                    <a:gd name="T38" fmla="*/ 6 w 164"/>
                    <a:gd name="T39" fmla="*/ 170 h 223"/>
                    <a:gd name="T40" fmla="*/ 2 w 164"/>
                    <a:gd name="T41" fmla="*/ 159 h 223"/>
                    <a:gd name="T42" fmla="*/ 0 w 164"/>
                    <a:gd name="T43" fmla="*/ 145 h 223"/>
                    <a:gd name="T44" fmla="*/ 1 w 164"/>
                    <a:gd name="T45" fmla="*/ 131 h 223"/>
                    <a:gd name="T46" fmla="*/ 5 w 164"/>
                    <a:gd name="T47" fmla="*/ 118 h 223"/>
                    <a:gd name="T48" fmla="*/ 10 w 164"/>
                    <a:gd name="T49" fmla="*/ 103 h 223"/>
                    <a:gd name="T50" fmla="*/ 19 w 164"/>
                    <a:gd name="T51" fmla="*/ 87 h 223"/>
                    <a:gd name="T52" fmla="*/ 24 w 164"/>
                    <a:gd name="T53" fmla="*/ 76 h 223"/>
                    <a:gd name="T54" fmla="*/ 29 w 164"/>
                    <a:gd name="T55" fmla="*/ 63 h 223"/>
                    <a:gd name="T56" fmla="*/ 34 w 164"/>
                    <a:gd name="T57" fmla="*/ 47 h 223"/>
                    <a:gd name="T58" fmla="*/ 37 w 164"/>
                    <a:gd name="T59" fmla="*/ 33 h 223"/>
                    <a:gd name="T60" fmla="*/ 40 w 164"/>
                    <a:gd name="T61" fmla="*/ 18 h 223"/>
                    <a:gd name="T62" fmla="*/ 40 w 164"/>
                    <a:gd name="T63" fmla="*/ 0 h 223"/>
                    <a:gd name="T64" fmla="*/ 117 w 164"/>
                    <a:gd name="T65" fmla="*/ 0 h 223"/>
                    <a:gd name="T66" fmla="*/ 117 w 164"/>
                    <a:gd name="T67" fmla="*/ 15 h 223"/>
                    <a:gd name="T68" fmla="*/ 121 w 164"/>
                    <a:gd name="T69" fmla="*/ 34 h 223"/>
                    <a:gd name="T70" fmla="*/ 126 w 164"/>
                    <a:gd name="T71" fmla="*/ 49 h 223"/>
                    <a:gd name="T72" fmla="*/ 131 w 164"/>
                    <a:gd name="T73" fmla="*/ 63 h 223"/>
                    <a:gd name="T74" fmla="*/ 138 w 164"/>
                    <a:gd name="T75" fmla="*/ 76 h 22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164" h="223">
                      <a:moveTo>
                        <a:pt x="138" y="76"/>
                      </a:moveTo>
                      <a:lnTo>
                        <a:pt x="145" y="88"/>
                      </a:lnTo>
                      <a:lnTo>
                        <a:pt x="154" y="104"/>
                      </a:lnTo>
                      <a:lnTo>
                        <a:pt x="160" y="116"/>
                      </a:lnTo>
                      <a:lnTo>
                        <a:pt x="163" y="132"/>
                      </a:lnTo>
                      <a:lnTo>
                        <a:pt x="163" y="145"/>
                      </a:lnTo>
                      <a:lnTo>
                        <a:pt x="160" y="165"/>
                      </a:lnTo>
                      <a:lnTo>
                        <a:pt x="153" y="180"/>
                      </a:lnTo>
                      <a:lnTo>
                        <a:pt x="142" y="196"/>
                      </a:lnTo>
                      <a:lnTo>
                        <a:pt x="127" y="207"/>
                      </a:lnTo>
                      <a:lnTo>
                        <a:pt x="114" y="214"/>
                      </a:lnTo>
                      <a:lnTo>
                        <a:pt x="100" y="220"/>
                      </a:lnTo>
                      <a:lnTo>
                        <a:pt x="79" y="222"/>
                      </a:lnTo>
                      <a:lnTo>
                        <a:pt x="60" y="220"/>
                      </a:lnTo>
                      <a:lnTo>
                        <a:pt x="48" y="215"/>
                      </a:lnTo>
                      <a:lnTo>
                        <a:pt x="35" y="208"/>
                      </a:lnTo>
                      <a:lnTo>
                        <a:pt x="25" y="200"/>
                      </a:lnTo>
                      <a:lnTo>
                        <a:pt x="16" y="190"/>
                      </a:lnTo>
                      <a:lnTo>
                        <a:pt x="10" y="181"/>
                      </a:lnTo>
                      <a:lnTo>
                        <a:pt x="6" y="170"/>
                      </a:lnTo>
                      <a:lnTo>
                        <a:pt x="2" y="159"/>
                      </a:lnTo>
                      <a:lnTo>
                        <a:pt x="0" y="145"/>
                      </a:lnTo>
                      <a:lnTo>
                        <a:pt x="1" y="131"/>
                      </a:lnTo>
                      <a:lnTo>
                        <a:pt x="5" y="118"/>
                      </a:lnTo>
                      <a:lnTo>
                        <a:pt x="10" y="103"/>
                      </a:lnTo>
                      <a:lnTo>
                        <a:pt x="19" y="87"/>
                      </a:lnTo>
                      <a:lnTo>
                        <a:pt x="24" y="76"/>
                      </a:lnTo>
                      <a:lnTo>
                        <a:pt x="29" y="63"/>
                      </a:lnTo>
                      <a:lnTo>
                        <a:pt x="34" y="47"/>
                      </a:lnTo>
                      <a:lnTo>
                        <a:pt x="37" y="33"/>
                      </a:lnTo>
                      <a:lnTo>
                        <a:pt x="40" y="18"/>
                      </a:lnTo>
                      <a:lnTo>
                        <a:pt x="40" y="0"/>
                      </a:lnTo>
                      <a:lnTo>
                        <a:pt x="117" y="0"/>
                      </a:lnTo>
                      <a:lnTo>
                        <a:pt x="117" y="15"/>
                      </a:lnTo>
                      <a:lnTo>
                        <a:pt x="121" y="34"/>
                      </a:lnTo>
                      <a:lnTo>
                        <a:pt x="126" y="49"/>
                      </a:lnTo>
                      <a:lnTo>
                        <a:pt x="131" y="63"/>
                      </a:lnTo>
                      <a:lnTo>
                        <a:pt x="138" y="76"/>
                      </a:lnTo>
                    </a:path>
                  </a:pathLst>
                </a:custGeom>
                <a:solidFill>
                  <a:srgbClr val="FFFFF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8511" name="Group 163"/>
                <p:cNvGrpSpPr>
                  <a:grpSpLocks/>
                </p:cNvGrpSpPr>
                <p:nvPr/>
              </p:nvGrpSpPr>
              <p:grpSpPr bwMode="auto">
                <a:xfrm>
                  <a:off x="3873" y="1461"/>
                  <a:ext cx="77" cy="72"/>
                  <a:chOff x="3873" y="1461"/>
                  <a:chExt cx="77" cy="72"/>
                </a:xfrm>
              </p:grpSpPr>
              <p:sp>
                <p:nvSpPr>
                  <p:cNvPr id="3153" name="Oval 164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1461"/>
                    <a:ext cx="44" cy="4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9pPr>
                  </a:lstStyle>
                  <a:p>
                    <a:pPr>
                      <a:defRPr/>
                    </a:pPr>
                    <a:endParaRPr lang="en-US" altLang="en-US"/>
                  </a:p>
                </p:txBody>
              </p:sp>
              <p:sp>
                <p:nvSpPr>
                  <p:cNvPr id="18513" name="Freeform 165"/>
                  <p:cNvSpPr>
                    <a:spLocks/>
                  </p:cNvSpPr>
                  <p:nvPr/>
                </p:nvSpPr>
                <p:spPr bwMode="auto">
                  <a:xfrm>
                    <a:off x="3873" y="1512"/>
                    <a:ext cx="77" cy="21"/>
                  </a:xfrm>
                  <a:custGeom>
                    <a:avLst/>
                    <a:gdLst>
                      <a:gd name="T0" fmla="*/ 76 w 77"/>
                      <a:gd name="T1" fmla="*/ 20 h 21"/>
                      <a:gd name="T2" fmla="*/ 76 w 77"/>
                      <a:gd name="T3" fmla="*/ 0 h 21"/>
                      <a:gd name="T4" fmla="*/ 59 w 77"/>
                      <a:gd name="T5" fmla="*/ 0 h 21"/>
                      <a:gd name="T6" fmla="*/ 0 w 77"/>
                      <a:gd name="T7" fmla="*/ 13 h 21"/>
                      <a:gd name="T8" fmla="*/ 0 w 77"/>
                      <a:gd name="T9" fmla="*/ 20 h 21"/>
                      <a:gd name="T10" fmla="*/ 76 w 77"/>
                      <a:gd name="T11" fmla="*/ 20 h 2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77" h="21">
                        <a:moveTo>
                          <a:pt x="76" y="20"/>
                        </a:move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3"/>
                        </a:lnTo>
                        <a:lnTo>
                          <a:pt x="0" y="20"/>
                        </a:lnTo>
                        <a:lnTo>
                          <a:pt x="76" y="2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14" name="Freeform 166"/>
                  <p:cNvSpPr>
                    <a:spLocks/>
                  </p:cNvSpPr>
                  <p:nvPr/>
                </p:nvSpPr>
                <p:spPr bwMode="auto">
                  <a:xfrm>
                    <a:off x="3873" y="1498"/>
                    <a:ext cx="77" cy="28"/>
                  </a:xfrm>
                  <a:custGeom>
                    <a:avLst/>
                    <a:gdLst>
                      <a:gd name="T0" fmla="*/ 59 w 77"/>
                      <a:gd name="T1" fmla="*/ 13 h 28"/>
                      <a:gd name="T2" fmla="*/ 76 w 77"/>
                      <a:gd name="T3" fmla="*/ 13 h 28"/>
                      <a:gd name="T4" fmla="*/ 76 w 77"/>
                      <a:gd name="T5" fmla="*/ 0 h 28"/>
                      <a:gd name="T6" fmla="*/ 59 w 77"/>
                      <a:gd name="T7" fmla="*/ 0 h 28"/>
                      <a:gd name="T8" fmla="*/ 0 w 77"/>
                      <a:gd name="T9" fmla="*/ 13 h 28"/>
                      <a:gd name="T10" fmla="*/ 0 w 77"/>
                      <a:gd name="T11" fmla="*/ 27 h 28"/>
                      <a:gd name="T12" fmla="*/ 59 w 77"/>
                      <a:gd name="T13" fmla="*/ 13 h 2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77" h="28">
                        <a:moveTo>
                          <a:pt x="59" y="13"/>
                        </a:moveTo>
                        <a:lnTo>
                          <a:pt x="76" y="13"/>
                        </a:ln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3"/>
                        </a:lnTo>
                        <a:lnTo>
                          <a:pt x="0" y="27"/>
                        </a:lnTo>
                        <a:lnTo>
                          <a:pt x="59" y="13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15" name="Freeform 167"/>
                  <p:cNvSpPr>
                    <a:spLocks/>
                  </p:cNvSpPr>
                  <p:nvPr/>
                </p:nvSpPr>
                <p:spPr bwMode="auto">
                  <a:xfrm>
                    <a:off x="3873" y="1484"/>
                    <a:ext cx="77" cy="29"/>
                  </a:xfrm>
                  <a:custGeom>
                    <a:avLst/>
                    <a:gdLst>
                      <a:gd name="T0" fmla="*/ 59 w 77"/>
                      <a:gd name="T1" fmla="*/ 14 h 29"/>
                      <a:gd name="T2" fmla="*/ 76 w 77"/>
                      <a:gd name="T3" fmla="*/ 14 h 29"/>
                      <a:gd name="T4" fmla="*/ 76 w 77"/>
                      <a:gd name="T5" fmla="*/ 0 h 29"/>
                      <a:gd name="T6" fmla="*/ 59 w 77"/>
                      <a:gd name="T7" fmla="*/ 0 h 29"/>
                      <a:gd name="T8" fmla="*/ 0 w 77"/>
                      <a:gd name="T9" fmla="*/ 14 h 29"/>
                      <a:gd name="T10" fmla="*/ 0 w 77"/>
                      <a:gd name="T11" fmla="*/ 28 h 29"/>
                      <a:gd name="T12" fmla="*/ 59 w 77"/>
                      <a:gd name="T13" fmla="*/ 14 h 2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77" h="29">
                        <a:moveTo>
                          <a:pt x="59" y="14"/>
                        </a:moveTo>
                        <a:lnTo>
                          <a:pt x="76" y="14"/>
                        </a:ln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4"/>
                        </a:lnTo>
                        <a:lnTo>
                          <a:pt x="0" y="28"/>
                        </a:lnTo>
                        <a:lnTo>
                          <a:pt x="59" y="14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16" name="Freeform 168"/>
                  <p:cNvSpPr>
                    <a:spLocks/>
                  </p:cNvSpPr>
                  <p:nvPr/>
                </p:nvSpPr>
                <p:spPr bwMode="auto">
                  <a:xfrm>
                    <a:off x="3873" y="1471"/>
                    <a:ext cx="77" cy="28"/>
                  </a:xfrm>
                  <a:custGeom>
                    <a:avLst/>
                    <a:gdLst>
                      <a:gd name="T0" fmla="*/ 59 w 77"/>
                      <a:gd name="T1" fmla="*/ 14 h 28"/>
                      <a:gd name="T2" fmla="*/ 61 w 77"/>
                      <a:gd name="T3" fmla="*/ 13 h 28"/>
                      <a:gd name="T4" fmla="*/ 76 w 77"/>
                      <a:gd name="T5" fmla="*/ 14 h 28"/>
                      <a:gd name="T6" fmla="*/ 76 w 77"/>
                      <a:gd name="T7" fmla="*/ 0 h 28"/>
                      <a:gd name="T8" fmla="*/ 59 w 77"/>
                      <a:gd name="T9" fmla="*/ 0 h 28"/>
                      <a:gd name="T10" fmla="*/ 0 w 77"/>
                      <a:gd name="T11" fmla="*/ 14 h 28"/>
                      <a:gd name="T12" fmla="*/ 0 w 77"/>
                      <a:gd name="T13" fmla="*/ 27 h 28"/>
                      <a:gd name="T14" fmla="*/ 59 w 77"/>
                      <a:gd name="T15" fmla="*/ 14 h 2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77" h="28">
                        <a:moveTo>
                          <a:pt x="59" y="14"/>
                        </a:moveTo>
                        <a:lnTo>
                          <a:pt x="61" y="13"/>
                        </a:lnTo>
                        <a:lnTo>
                          <a:pt x="76" y="14"/>
                        </a:ln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4"/>
                        </a:lnTo>
                        <a:lnTo>
                          <a:pt x="0" y="27"/>
                        </a:lnTo>
                        <a:lnTo>
                          <a:pt x="59" y="14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17" name="Freeform 169"/>
                  <p:cNvSpPr>
                    <a:spLocks/>
                  </p:cNvSpPr>
                  <p:nvPr/>
                </p:nvSpPr>
                <p:spPr bwMode="auto">
                  <a:xfrm>
                    <a:off x="3873" y="1463"/>
                    <a:ext cx="77" cy="22"/>
                  </a:xfrm>
                  <a:custGeom>
                    <a:avLst/>
                    <a:gdLst>
                      <a:gd name="T0" fmla="*/ 59 w 77"/>
                      <a:gd name="T1" fmla="*/ 7 h 22"/>
                      <a:gd name="T2" fmla="*/ 76 w 77"/>
                      <a:gd name="T3" fmla="*/ 7 h 22"/>
                      <a:gd name="T4" fmla="*/ 68 w 77"/>
                      <a:gd name="T5" fmla="*/ 0 h 22"/>
                      <a:gd name="T6" fmla="*/ 9 w 77"/>
                      <a:gd name="T7" fmla="*/ 0 h 22"/>
                      <a:gd name="T8" fmla="*/ 0 w 77"/>
                      <a:gd name="T9" fmla="*/ 7 h 22"/>
                      <a:gd name="T10" fmla="*/ 0 w 77"/>
                      <a:gd name="T11" fmla="*/ 21 h 22"/>
                      <a:gd name="T12" fmla="*/ 59 w 77"/>
                      <a:gd name="T13" fmla="*/ 7 h 2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77" h="22">
                        <a:moveTo>
                          <a:pt x="59" y="7"/>
                        </a:moveTo>
                        <a:lnTo>
                          <a:pt x="76" y="7"/>
                        </a:lnTo>
                        <a:lnTo>
                          <a:pt x="68" y="0"/>
                        </a:lnTo>
                        <a:lnTo>
                          <a:pt x="9" y="0"/>
                        </a:lnTo>
                        <a:lnTo>
                          <a:pt x="0" y="7"/>
                        </a:lnTo>
                        <a:lnTo>
                          <a:pt x="0" y="21"/>
                        </a:lnTo>
                        <a:lnTo>
                          <a:pt x="59" y="7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484" name="Group 170"/>
              <p:cNvGrpSpPr>
                <a:grpSpLocks/>
              </p:cNvGrpSpPr>
              <p:nvPr/>
            </p:nvGrpSpPr>
            <p:grpSpPr bwMode="auto">
              <a:xfrm>
                <a:off x="3759" y="1584"/>
                <a:ext cx="310" cy="248"/>
                <a:chOff x="3759" y="1584"/>
                <a:chExt cx="310" cy="248"/>
              </a:xfrm>
            </p:grpSpPr>
            <p:sp>
              <p:nvSpPr>
                <p:cNvPr id="3126" name="Line 171"/>
                <p:cNvSpPr>
                  <a:spLocks noChangeShapeType="1"/>
                </p:cNvSpPr>
                <p:nvPr/>
              </p:nvSpPr>
              <p:spPr bwMode="auto">
                <a:xfrm flipV="1">
                  <a:off x="3841" y="1753"/>
                  <a:ext cx="19" cy="5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27" name="Line 172"/>
                <p:cNvSpPr>
                  <a:spLocks noChangeShapeType="1"/>
                </p:cNvSpPr>
                <p:nvPr/>
              </p:nvSpPr>
              <p:spPr bwMode="auto">
                <a:xfrm flipV="1">
                  <a:off x="3873" y="1765"/>
                  <a:ext cx="0" cy="3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28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3892" y="1769"/>
                  <a:ext cx="3" cy="6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29" name="Line 174"/>
                <p:cNvSpPr>
                  <a:spLocks noChangeShapeType="1"/>
                </p:cNvSpPr>
                <p:nvPr/>
              </p:nvSpPr>
              <p:spPr bwMode="auto">
                <a:xfrm flipH="1" flipV="1">
                  <a:off x="3910" y="1771"/>
                  <a:ext cx="7" cy="3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30" name="Line 175"/>
                <p:cNvSpPr>
                  <a:spLocks noChangeShapeType="1"/>
                </p:cNvSpPr>
                <p:nvPr/>
              </p:nvSpPr>
              <p:spPr bwMode="auto">
                <a:xfrm flipH="1" flipV="1">
                  <a:off x="3927" y="1771"/>
                  <a:ext cx="15" cy="6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31" name="Line 176"/>
                <p:cNvSpPr>
                  <a:spLocks noChangeShapeType="1"/>
                </p:cNvSpPr>
                <p:nvPr/>
              </p:nvSpPr>
              <p:spPr bwMode="auto">
                <a:xfrm>
                  <a:off x="3954" y="1777"/>
                  <a:ext cx="2" cy="1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32" name="Line 177"/>
                <p:cNvSpPr>
                  <a:spLocks noChangeShapeType="1"/>
                </p:cNvSpPr>
                <p:nvPr/>
              </p:nvSpPr>
              <p:spPr bwMode="auto">
                <a:xfrm>
                  <a:off x="3973" y="1763"/>
                  <a:ext cx="13" cy="4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33" name="Line 178"/>
                <p:cNvSpPr>
                  <a:spLocks noChangeShapeType="1"/>
                </p:cNvSpPr>
                <p:nvPr/>
              </p:nvSpPr>
              <p:spPr bwMode="auto">
                <a:xfrm>
                  <a:off x="3990" y="1753"/>
                  <a:ext cx="2" cy="1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34" name="Line 179"/>
                <p:cNvSpPr>
                  <a:spLocks noChangeShapeType="1"/>
                </p:cNvSpPr>
                <p:nvPr/>
              </p:nvSpPr>
              <p:spPr bwMode="auto">
                <a:xfrm>
                  <a:off x="4001" y="1737"/>
                  <a:ext cx="32" cy="2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35" name="Line 180"/>
                <p:cNvSpPr>
                  <a:spLocks noChangeShapeType="1"/>
                </p:cNvSpPr>
                <p:nvPr/>
              </p:nvSpPr>
              <p:spPr bwMode="auto">
                <a:xfrm>
                  <a:off x="4013" y="1721"/>
                  <a:ext cx="12" cy="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36" name="Line 181"/>
                <p:cNvSpPr>
                  <a:spLocks noChangeShapeType="1"/>
                </p:cNvSpPr>
                <p:nvPr/>
              </p:nvSpPr>
              <p:spPr bwMode="auto">
                <a:xfrm>
                  <a:off x="4018" y="1705"/>
                  <a:ext cx="42" cy="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37" name="Line 182"/>
                <p:cNvSpPr>
                  <a:spLocks noChangeShapeType="1"/>
                </p:cNvSpPr>
                <p:nvPr/>
              </p:nvSpPr>
              <p:spPr bwMode="auto">
                <a:xfrm>
                  <a:off x="4022" y="1681"/>
                  <a:ext cx="13" cy="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38" name="Line 183"/>
                <p:cNvSpPr>
                  <a:spLocks noChangeShapeType="1"/>
                </p:cNvSpPr>
                <p:nvPr/>
              </p:nvSpPr>
              <p:spPr bwMode="auto">
                <a:xfrm>
                  <a:off x="4022" y="1663"/>
                  <a:ext cx="47" cy="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39" name="Line 184"/>
                <p:cNvSpPr>
                  <a:spLocks noChangeShapeType="1"/>
                </p:cNvSpPr>
                <p:nvPr/>
              </p:nvSpPr>
              <p:spPr bwMode="auto">
                <a:xfrm flipV="1">
                  <a:off x="4022" y="1633"/>
                  <a:ext cx="8" cy="1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40" name="Line 185"/>
                <p:cNvSpPr>
                  <a:spLocks noChangeShapeType="1"/>
                </p:cNvSpPr>
                <p:nvPr/>
              </p:nvSpPr>
              <p:spPr bwMode="auto">
                <a:xfrm flipV="1">
                  <a:off x="4008" y="1595"/>
                  <a:ext cx="57" cy="3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41" name="Line 186"/>
                <p:cNvSpPr>
                  <a:spLocks noChangeShapeType="1"/>
                </p:cNvSpPr>
                <p:nvPr/>
              </p:nvSpPr>
              <p:spPr bwMode="auto">
                <a:xfrm flipV="1">
                  <a:off x="3998" y="1589"/>
                  <a:ext cx="7" cy="1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42" name="Line 187"/>
                <p:cNvSpPr>
                  <a:spLocks noChangeShapeType="1"/>
                </p:cNvSpPr>
                <p:nvPr/>
              </p:nvSpPr>
              <p:spPr bwMode="auto">
                <a:xfrm flipH="1">
                  <a:off x="3794" y="1745"/>
                  <a:ext cx="47" cy="2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43" name="Line 188"/>
                <p:cNvSpPr>
                  <a:spLocks noChangeShapeType="1"/>
                </p:cNvSpPr>
                <p:nvPr/>
              </p:nvSpPr>
              <p:spPr bwMode="auto">
                <a:xfrm flipH="1">
                  <a:off x="3803" y="1731"/>
                  <a:ext cx="27" cy="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44" name="Line 189"/>
                <p:cNvSpPr>
                  <a:spLocks noChangeShapeType="1"/>
                </p:cNvSpPr>
                <p:nvPr/>
              </p:nvSpPr>
              <p:spPr bwMode="auto">
                <a:xfrm flipH="1">
                  <a:off x="3767" y="1715"/>
                  <a:ext cx="59" cy="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45" name="Line 190"/>
                <p:cNvSpPr>
                  <a:spLocks noChangeShapeType="1"/>
                </p:cNvSpPr>
                <p:nvPr/>
              </p:nvSpPr>
              <p:spPr bwMode="auto">
                <a:xfrm flipH="1">
                  <a:off x="3792" y="1691"/>
                  <a:ext cx="29" cy="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46" name="Line 191"/>
                <p:cNvSpPr>
                  <a:spLocks noChangeShapeType="1"/>
                </p:cNvSpPr>
                <p:nvPr/>
              </p:nvSpPr>
              <p:spPr bwMode="auto">
                <a:xfrm flipH="1">
                  <a:off x="3759" y="1671"/>
                  <a:ext cx="62" cy="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47" name="Line 192"/>
                <p:cNvSpPr>
                  <a:spLocks noChangeShapeType="1"/>
                </p:cNvSpPr>
                <p:nvPr/>
              </p:nvSpPr>
              <p:spPr bwMode="auto">
                <a:xfrm flipH="1" flipV="1">
                  <a:off x="3794" y="1641"/>
                  <a:ext cx="27" cy="1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48" name="Line 193"/>
                <p:cNvSpPr>
                  <a:spLocks noChangeShapeType="1"/>
                </p:cNvSpPr>
                <p:nvPr/>
              </p:nvSpPr>
              <p:spPr bwMode="auto">
                <a:xfrm flipH="1" flipV="1">
                  <a:off x="3762" y="1603"/>
                  <a:ext cx="72" cy="3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49" name="Line 194"/>
                <p:cNvSpPr>
                  <a:spLocks noChangeShapeType="1"/>
                </p:cNvSpPr>
                <p:nvPr/>
              </p:nvSpPr>
              <p:spPr bwMode="auto">
                <a:xfrm flipH="1" flipV="1">
                  <a:off x="3821" y="1599"/>
                  <a:ext cx="22" cy="1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50" name="Line 195"/>
                <p:cNvSpPr>
                  <a:spLocks noChangeShapeType="1"/>
                </p:cNvSpPr>
                <p:nvPr/>
              </p:nvSpPr>
              <p:spPr bwMode="auto">
                <a:xfrm flipV="1">
                  <a:off x="3838" y="1745"/>
                  <a:ext cx="5" cy="2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3094" name="Line 196"/>
            <p:cNvSpPr>
              <a:spLocks noChangeShapeType="1"/>
            </p:cNvSpPr>
            <p:nvPr/>
          </p:nvSpPr>
          <p:spPr bwMode="auto">
            <a:xfrm>
              <a:off x="1510" y="1877"/>
              <a:ext cx="520" cy="8"/>
            </a:xfrm>
            <a:prstGeom prst="line">
              <a:avLst/>
            </a:prstGeom>
            <a:noFill/>
            <a:ln w="38100">
              <a:solidFill>
                <a:srgbClr val="24248E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107763" dir="2700000" algn="ctr" rotWithShape="0">
                      <a:schemeClr val="hlink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5" name="Oval 197"/>
            <p:cNvSpPr>
              <a:spLocks noChangeArrowheads="1"/>
            </p:cNvSpPr>
            <p:nvPr/>
          </p:nvSpPr>
          <p:spPr bwMode="auto">
            <a:xfrm>
              <a:off x="1331" y="1860"/>
              <a:ext cx="38" cy="43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107763" dir="2700000" algn="ctr" rotWithShape="0">
                      <a:schemeClr val="hlink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096" name="Rectangle 198"/>
            <p:cNvSpPr>
              <a:spLocks noChangeArrowheads="1"/>
            </p:cNvSpPr>
            <p:nvPr/>
          </p:nvSpPr>
          <p:spPr bwMode="auto">
            <a:xfrm>
              <a:off x="593" y="2013"/>
              <a:ext cx="224" cy="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600" b="1" i="1"/>
                <a:t>x</a:t>
              </a:r>
              <a:r>
                <a:rPr lang="en-US" altLang="en-US" sz="1600" b="1" i="1" baseline="-25000"/>
                <a:t>e</a:t>
              </a:r>
              <a:endParaRPr lang="en-US" altLang="en-US" sz="1600" b="1" i="1"/>
            </a:p>
          </p:txBody>
        </p:sp>
        <p:sp>
          <p:nvSpPr>
            <p:cNvPr id="3097" name="Rectangle 199"/>
            <p:cNvSpPr>
              <a:spLocks noChangeArrowheads="1"/>
            </p:cNvSpPr>
            <p:nvPr/>
          </p:nvSpPr>
          <p:spPr bwMode="auto">
            <a:xfrm>
              <a:off x="365" y="1358"/>
              <a:ext cx="214" cy="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600" b="1" i="1"/>
                <a:t>y</a:t>
              </a:r>
              <a:r>
                <a:rPr lang="en-US" altLang="en-US" sz="1600" b="1" i="1" baseline="-25000"/>
                <a:t>e</a:t>
              </a:r>
              <a:endParaRPr lang="en-US" altLang="en-US" sz="1600" b="1" i="1"/>
            </a:p>
          </p:txBody>
        </p:sp>
        <p:sp>
          <p:nvSpPr>
            <p:cNvPr id="3098" name="Line 200"/>
            <p:cNvSpPr>
              <a:spLocks noChangeShapeType="1"/>
            </p:cNvSpPr>
            <p:nvPr/>
          </p:nvSpPr>
          <p:spPr bwMode="auto">
            <a:xfrm flipH="1">
              <a:off x="236" y="1863"/>
              <a:ext cx="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107763" dir="2700000" algn="ctr" rotWithShape="0">
                      <a:schemeClr val="hlink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9" name="Rectangle 201"/>
            <p:cNvSpPr>
              <a:spLocks noChangeArrowheads="1"/>
            </p:cNvSpPr>
            <p:nvPr/>
          </p:nvSpPr>
          <p:spPr bwMode="auto">
            <a:xfrm>
              <a:off x="188" y="1793"/>
              <a:ext cx="207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1600" b="1" i="1"/>
                <a:t>z</a:t>
              </a:r>
              <a:r>
                <a:rPr lang="en-US" altLang="en-US" sz="1600" b="1" i="1" baseline="-25000"/>
                <a:t>e</a:t>
              </a:r>
              <a:endParaRPr lang="en-US" altLang="en-US" sz="1600" b="1" i="1"/>
            </a:p>
          </p:txBody>
        </p:sp>
        <p:sp>
          <p:nvSpPr>
            <p:cNvPr id="3100" name="Oval 202"/>
            <p:cNvSpPr>
              <a:spLocks noChangeArrowheads="1"/>
            </p:cNvSpPr>
            <p:nvPr/>
          </p:nvSpPr>
          <p:spPr bwMode="auto">
            <a:xfrm>
              <a:off x="478" y="1846"/>
              <a:ext cx="35" cy="4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24248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107763" dir="2700000" algn="ctr" rotWithShape="0">
                      <a:schemeClr val="hlink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pSp>
          <p:nvGrpSpPr>
            <p:cNvPr id="18460" name="Group 203"/>
            <p:cNvGrpSpPr>
              <a:grpSpLocks/>
            </p:cNvGrpSpPr>
            <p:nvPr/>
          </p:nvGrpSpPr>
          <p:grpSpPr bwMode="auto">
            <a:xfrm>
              <a:off x="861" y="1872"/>
              <a:ext cx="714" cy="1043"/>
              <a:chOff x="319" y="2714"/>
              <a:chExt cx="714" cy="1043"/>
            </a:xfrm>
          </p:grpSpPr>
          <p:grpSp>
            <p:nvGrpSpPr>
              <p:cNvPr id="18475" name="Group 204"/>
              <p:cNvGrpSpPr>
                <a:grpSpLocks/>
              </p:cNvGrpSpPr>
              <p:nvPr/>
            </p:nvGrpSpPr>
            <p:grpSpPr bwMode="auto">
              <a:xfrm>
                <a:off x="319" y="2823"/>
                <a:ext cx="604" cy="778"/>
                <a:chOff x="290" y="3073"/>
                <a:chExt cx="1006" cy="1007"/>
              </a:xfrm>
            </p:grpSpPr>
            <p:sp>
              <p:nvSpPr>
                <p:cNvPr id="3121" name="Line 205"/>
                <p:cNvSpPr>
                  <a:spLocks noChangeShapeType="1"/>
                </p:cNvSpPr>
                <p:nvPr/>
              </p:nvSpPr>
              <p:spPr bwMode="auto">
                <a:xfrm>
                  <a:off x="578" y="3696"/>
                  <a:ext cx="71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22" name="Line 206"/>
                <p:cNvSpPr>
                  <a:spLocks noChangeShapeType="1"/>
                </p:cNvSpPr>
                <p:nvPr/>
              </p:nvSpPr>
              <p:spPr bwMode="auto">
                <a:xfrm flipV="1">
                  <a:off x="672" y="3074"/>
                  <a:ext cx="0" cy="71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23" name="Line 207"/>
                <p:cNvSpPr>
                  <a:spLocks noChangeShapeType="1"/>
                </p:cNvSpPr>
                <p:nvPr/>
              </p:nvSpPr>
              <p:spPr bwMode="auto">
                <a:xfrm flipH="1">
                  <a:off x="288" y="3650"/>
                  <a:ext cx="431" cy="43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3117" name="Rectangle 208"/>
              <p:cNvSpPr>
                <a:spLocks noChangeArrowheads="1"/>
              </p:cNvSpPr>
              <p:nvPr/>
            </p:nvSpPr>
            <p:spPr bwMode="auto">
              <a:xfrm>
                <a:off x="346" y="3429"/>
                <a:ext cx="227" cy="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1600" b="1" i="1"/>
                  <a:t>x</a:t>
                </a:r>
                <a:r>
                  <a:rPr lang="en-US" altLang="en-US" sz="1600" b="1" i="1" baseline="-25000"/>
                  <a:t>o</a:t>
                </a:r>
                <a:endParaRPr lang="en-US" altLang="en-US" sz="1600" b="1" i="1"/>
              </a:p>
            </p:txBody>
          </p:sp>
          <p:sp>
            <p:nvSpPr>
              <p:cNvPr id="3118" name="Rectangle 209"/>
              <p:cNvSpPr>
                <a:spLocks noChangeArrowheads="1"/>
              </p:cNvSpPr>
              <p:nvPr/>
            </p:nvSpPr>
            <p:spPr bwMode="auto">
              <a:xfrm>
                <a:off x="810" y="3263"/>
                <a:ext cx="223" cy="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1600" b="1" i="1"/>
                  <a:t>y</a:t>
                </a:r>
                <a:r>
                  <a:rPr lang="en-US" altLang="en-US" sz="1600" b="1" i="1" baseline="-25000"/>
                  <a:t>o</a:t>
                </a:r>
                <a:endParaRPr lang="en-US" altLang="en-US" sz="1600" b="1" i="1"/>
              </a:p>
            </p:txBody>
          </p:sp>
          <p:sp>
            <p:nvSpPr>
              <p:cNvPr id="3119" name="Rectangle 210"/>
              <p:cNvSpPr>
                <a:spLocks noChangeArrowheads="1"/>
              </p:cNvSpPr>
              <p:nvPr/>
            </p:nvSpPr>
            <p:spPr bwMode="auto">
              <a:xfrm>
                <a:off x="339" y="2714"/>
                <a:ext cx="210" cy="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1600" b="1" i="1"/>
                  <a:t>z</a:t>
                </a:r>
                <a:r>
                  <a:rPr lang="en-US" altLang="en-US" sz="1600" b="1" i="1" baseline="-25000"/>
                  <a:t>o</a:t>
                </a:r>
                <a:endParaRPr lang="en-US" altLang="en-US" sz="1600" b="1" i="1"/>
              </a:p>
            </p:txBody>
          </p:sp>
          <p:sp>
            <p:nvSpPr>
              <p:cNvPr id="3120" name="Oval 211"/>
              <p:cNvSpPr>
                <a:spLocks noChangeArrowheads="1"/>
              </p:cNvSpPr>
              <p:nvPr/>
            </p:nvSpPr>
            <p:spPr bwMode="auto">
              <a:xfrm>
                <a:off x="531" y="3283"/>
                <a:ext cx="35" cy="43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24248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107763" dir="2700000" algn="ctr" rotWithShape="0">
                        <a:schemeClr val="hlink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sp>
          <p:nvSpPr>
            <p:cNvPr id="3102" name="Line 212"/>
            <p:cNvSpPr>
              <a:spLocks noChangeShapeType="1"/>
            </p:cNvSpPr>
            <p:nvPr/>
          </p:nvSpPr>
          <p:spPr bwMode="auto">
            <a:xfrm>
              <a:off x="520" y="1872"/>
              <a:ext cx="838" cy="12"/>
            </a:xfrm>
            <a:prstGeom prst="line">
              <a:avLst/>
            </a:prstGeom>
            <a:noFill/>
            <a:ln w="38100">
              <a:solidFill>
                <a:srgbClr val="24248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107763" dir="2700000" algn="ctr" rotWithShape="0">
                      <a:schemeClr val="hlink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8462" name="Group 213"/>
            <p:cNvGrpSpPr>
              <a:grpSpLocks/>
            </p:cNvGrpSpPr>
            <p:nvPr/>
          </p:nvGrpSpPr>
          <p:grpSpPr bwMode="auto">
            <a:xfrm>
              <a:off x="392" y="1776"/>
              <a:ext cx="112" cy="187"/>
              <a:chOff x="407" y="2215"/>
              <a:chExt cx="112" cy="187"/>
            </a:xfrm>
          </p:grpSpPr>
          <p:sp>
            <p:nvSpPr>
              <p:cNvPr id="3104" name="Line 214"/>
              <p:cNvSpPr>
                <a:spLocks noChangeShapeType="1"/>
              </p:cNvSpPr>
              <p:nvPr/>
            </p:nvSpPr>
            <p:spPr bwMode="auto">
              <a:xfrm flipV="1">
                <a:off x="407" y="2235"/>
                <a:ext cx="106" cy="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05" name="Line 215"/>
              <p:cNvSpPr>
                <a:spLocks noChangeShapeType="1"/>
              </p:cNvSpPr>
              <p:nvPr/>
            </p:nvSpPr>
            <p:spPr bwMode="auto">
              <a:xfrm>
                <a:off x="412" y="2325"/>
                <a:ext cx="101" cy="4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06" name="Oval 216"/>
              <p:cNvSpPr>
                <a:spLocks noChangeArrowheads="1"/>
              </p:cNvSpPr>
              <p:nvPr/>
            </p:nvSpPr>
            <p:spPr bwMode="auto">
              <a:xfrm>
                <a:off x="491" y="2282"/>
                <a:ext cx="24" cy="51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3107" name="Line 217"/>
              <p:cNvSpPr>
                <a:spLocks noChangeShapeType="1"/>
              </p:cNvSpPr>
              <p:nvPr/>
            </p:nvSpPr>
            <p:spPr bwMode="auto">
              <a:xfrm flipH="1">
                <a:off x="494" y="2215"/>
                <a:ext cx="11" cy="2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08" name="Line 218"/>
              <p:cNvSpPr>
                <a:spLocks noChangeShapeType="1"/>
              </p:cNvSpPr>
              <p:nvPr/>
            </p:nvSpPr>
            <p:spPr bwMode="auto">
              <a:xfrm flipH="1">
                <a:off x="479" y="2228"/>
                <a:ext cx="7" cy="2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09" name="Line 219"/>
              <p:cNvSpPr>
                <a:spLocks noChangeShapeType="1"/>
              </p:cNvSpPr>
              <p:nvPr/>
            </p:nvSpPr>
            <p:spPr bwMode="auto">
              <a:xfrm flipH="1">
                <a:off x="458" y="2248"/>
                <a:ext cx="8" cy="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0" name="Line 220"/>
              <p:cNvSpPr>
                <a:spLocks noChangeShapeType="1"/>
              </p:cNvSpPr>
              <p:nvPr/>
            </p:nvSpPr>
            <p:spPr bwMode="auto">
              <a:xfrm flipH="1">
                <a:off x="436" y="2265"/>
                <a:ext cx="7" cy="2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1" name="Line 221"/>
              <p:cNvSpPr>
                <a:spLocks noChangeShapeType="1"/>
              </p:cNvSpPr>
              <p:nvPr/>
            </p:nvSpPr>
            <p:spPr bwMode="auto">
              <a:xfrm>
                <a:off x="513" y="2376"/>
                <a:ext cx="3" cy="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Line 222"/>
              <p:cNvSpPr>
                <a:spLocks noChangeShapeType="1"/>
              </p:cNvSpPr>
              <p:nvPr/>
            </p:nvSpPr>
            <p:spPr bwMode="auto">
              <a:xfrm>
                <a:off x="485" y="2367"/>
                <a:ext cx="1" cy="1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Line 223"/>
              <p:cNvSpPr>
                <a:spLocks noChangeShapeType="1"/>
              </p:cNvSpPr>
              <p:nvPr/>
            </p:nvSpPr>
            <p:spPr bwMode="auto">
              <a:xfrm>
                <a:off x="437" y="2342"/>
                <a:ext cx="4" cy="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Line 224"/>
              <p:cNvSpPr>
                <a:spLocks noChangeShapeType="1"/>
              </p:cNvSpPr>
              <p:nvPr/>
            </p:nvSpPr>
            <p:spPr bwMode="auto">
              <a:xfrm>
                <a:off x="464" y="2353"/>
                <a:ext cx="0" cy="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8474" name="Arc 225"/>
              <p:cNvSpPr>
                <a:spLocks/>
              </p:cNvSpPr>
              <p:nvPr/>
            </p:nvSpPr>
            <p:spPr bwMode="auto">
              <a:xfrm>
                <a:off x="489" y="2266"/>
                <a:ext cx="30" cy="91"/>
              </a:xfrm>
              <a:custGeom>
                <a:avLst/>
                <a:gdLst>
                  <a:gd name="T0" fmla="*/ 0 w 22971"/>
                  <a:gd name="T1" fmla="*/ 0 h 43033"/>
                  <a:gd name="T2" fmla="*/ 0 w 22971"/>
                  <a:gd name="T3" fmla="*/ 0 h 43033"/>
                  <a:gd name="T4" fmla="*/ 0 w 22971"/>
                  <a:gd name="T5" fmla="*/ 0 h 4303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971" h="43033" fill="none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</a:path>
                  <a:path w="22971" h="43033" stroke="0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  <a:lnTo>
                      <a:pt x="1371" y="21433"/>
                    </a:lnTo>
                    <a:lnTo>
                      <a:pt x="4050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075" name="Rectangle 2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/>
              <a:t>Complexidade do Algoritmo de Rastreamento de Raios</a:t>
            </a:r>
          </a:p>
        </p:txBody>
      </p:sp>
      <p:sp>
        <p:nvSpPr>
          <p:cNvPr id="3076" name="Text Box 227"/>
          <p:cNvSpPr txBox="1">
            <a:spLocks noChangeArrowheads="1"/>
          </p:cNvSpPr>
          <p:nvPr/>
        </p:nvSpPr>
        <p:spPr bwMode="auto">
          <a:xfrm>
            <a:off x="374650" y="3208338"/>
            <a:ext cx="8585200" cy="256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i="1" dirty="0"/>
              <a:t>Para </a:t>
            </a:r>
            <a:r>
              <a:rPr lang="en-US" altLang="en-US" sz="1800" i="1" dirty="0" err="1"/>
              <a:t>cada</a:t>
            </a:r>
            <a:r>
              <a:rPr lang="en-US" altLang="en-US" sz="1800" i="1" dirty="0"/>
              <a:t> pixel da </a:t>
            </a:r>
            <a:r>
              <a:rPr lang="en-US" altLang="en-US" sz="1800" i="1" dirty="0" err="1"/>
              <a:t>tela</a:t>
            </a:r>
            <a:endParaRPr lang="en-US" altLang="en-US" sz="1800" i="1" dirty="0"/>
          </a:p>
          <a:p>
            <a:pPr>
              <a:defRPr/>
            </a:pPr>
            <a:r>
              <a:rPr lang="en-US" altLang="en-US" sz="1800" i="1" dirty="0"/>
              <a:t>	</a:t>
            </a:r>
            <a:r>
              <a:rPr lang="en-US" altLang="en-US" sz="1800" i="1" dirty="0" err="1"/>
              <a:t>Defina</a:t>
            </a:r>
            <a:r>
              <a:rPr lang="en-US" altLang="en-US" sz="1800" i="1" dirty="0"/>
              <a:t> um </a:t>
            </a:r>
            <a:r>
              <a:rPr lang="en-US" altLang="en-US" sz="1800" i="1" dirty="0" err="1"/>
              <a:t>raio</a:t>
            </a:r>
            <a:endParaRPr lang="en-US" altLang="en-US" sz="1800" i="1" dirty="0"/>
          </a:p>
          <a:p>
            <a:pPr>
              <a:defRPr/>
            </a:pPr>
            <a:r>
              <a:rPr lang="en-US" altLang="en-US" sz="1800" i="1" dirty="0"/>
              <a:t>		Para </a:t>
            </a:r>
            <a:r>
              <a:rPr lang="en-US" altLang="en-US" sz="1800" i="1" dirty="0" err="1"/>
              <a:t>cada</a:t>
            </a:r>
            <a:r>
              <a:rPr lang="en-US" altLang="en-US" sz="1800" i="1" dirty="0"/>
              <a:t> </a:t>
            </a:r>
            <a:r>
              <a:rPr lang="en-US" altLang="en-US" sz="1800" i="1" dirty="0" err="1"/>
              <a:t>objeto</a:t>
            </a:r>
            <a:r>
              <a:rPr lang="en-US" altLang="en-US" sz="1800" i="1" dirty="0"/>
              <a:t> da </a:t>
            </a:r>
            <a:r>
              <a:rPr lang="en-US" altLang="en-US" sz="1800" i="1" dirty="0" err="1"/>
              <a:t>cena</a:t>
            </a:r>
            <a:endParaRPr lang="en-US" altLang="en-US" sz="1800" i="1" dirty="0"/>
          </a:p>
          <a:p>
            <a:pPr>
              <a:defRPr/>
            </a:pPr>
            <a:r>
              <a:rPr lang="en-US" altLang="en-US" sz="1800" i="1" dirty="0"/>
              <a:t>			</a:t>
            </a:r>
            <a:r>
              <a:rPr lang="en-US" altLang="en-US" sz="1800" i="1" dirty="0" err="1"/>
              <a:t>Calcule</a:t>
            </a:r>
            <a:r>
              <a:rPr lang="en-US" altLang="en-US" sz="1800" i="1" dirty="0"/>
              <a:t> o </a:t>
            </a:r>
            <a:r>
              <a:rPr lang="en-US" altLang="en-US" sz="1800" i="1" dirty="0" err="1"/>
              <a:t>objeto</a:t>
            </a:r>
            <a:r>
              <a:rPr lang="en-US" altLang="en-US" sz="1800" i="1" dirty="0"/>
              <a:t> </a:t>
            </a:r>
            <a:r>
              <a:rPr lang="en-US" altLang="en-US" sz="1800" i="1" dirty="0" err="1"/>
              <a:t>visível</a:t>
            </a:r>
            <a:endParaRPr lang="en-US" altLang="en-US" sz="1800" i="1" dirty="0"/>
          </a:p>
          <a:p>
            <a:pPr>
              <a:defRPr/>
            </a:pPr>
            <a:r>
              <a:rPr lang="en-US" altLang="en-US" sz="1800" i="1" dirty="0"/>
              <a:t>		Para </a:t>
            </a:r>
            <a:r>
              <a:rPr lang="en-US" altLang="en-US" sz="1800" i="1" dirty="0" err="1"/>
              <a:t>cada</a:t>
            </a:r>
            <a:r>
              <a:rPr lang="en-US" altLang="en-US" sz="1800" i="1" dirty="0"/>
              <a:t> luz da </a:t>
            </a:r>
            <a:r>
              <a:rPr lang="en-US" altLang="en-US" sz="1800" i="1" dirty="0" err="1"/>
              <a:t>cena</a:t>
            </a:r>
            <a:endParaRPr lang="en-US" altLang="en-US" sz="1800" i="1" dirty="0"/>
          </a:p>
          <a:p>
            <a:pPr>
              <a:defRPr/>
            </a:pPr>
            <a:r>
              <a:rPr lang="en-US" altLang="en-US" sz="1800" i="1" dirty="0"/>
              <a:t>			Lance um </a:t>
            </a:r>
            <a:r>
              <a:rPr lang="en-US" altLang="en-US" sz="1800" i="1" dirty="0" err="1"/>
              <a:t>raio</a:t>
            </a:r>
            <a:endParaRPr lang="en-US" altLang="en-US" sz="1800" i="1" dirty="0"/>
          </a:p>
          <a:p>
            <a:pPr>
              <a:defRPr/>
            </a:pPr>
            <a:r>
              <a:rPr lang="en-US" altLang="en-US" sz="1800" i="1" dirty="0"/>
              <a:t>			Para </a:t>
            </a:r>
            <a:r>
              <a:rPr lang="en-US" altLang="en-US" sz="1800" i="1" dirty="0" err="1"/>
              <a:t>cada</a:t>
            </a:r>
            <a:r>
              <a:rPr lang="en-US" altLang="en-US" sz="1800" i="1" dirty="0"/>
              <a:t> </a:t>
            </a:r>
            <a:r>
              <a:rPr lang="en-US" altLang="en-US" sz="1800" i="1" dirty="0" err="1"/>
              <a:t>objeto</a:t>
            </a:r>
            <a:r>
              <a:rPr lang="en-US" altLang="en-US" sz="1800" i="1" dirty="0"/>
              <a:t> da </a:t>
            </a:r>
            <a:r>
              <a:rPr lang="en-US" altLang="en-US" sz="1800" i="1" dirty="0" err="1"/>
              <a:t>cena</a:t>
            </a:r>
            <a:endParaRPr lang="en-US" altLang="en-US" sz="1800" i="1" dirty="0"/>
          </a:p>
          <a:p>
            <a:pPr>
              <a:defRPr/>
            </a:pPr>
            <a:r>
              <a:rPr lang="en-US" altLang="en-US" sz="1800" i="1" dirty="0"/>
              <a:t>				Teste se o </a:t>
            </a:r>
            <a:r>
              <a:rPr lang="en-US" altLang="en-US" sz="1800" i="1" dirty="0" err="1"/>
              <a:t>objeto</a:t>
            </a:r>
            <a:r>
              <a:rPr lang="en-US" altLang="en-US" sz="1800" i="1" dirty="0"/>
              <a:t> </a:t>
            </a:r>
            <a:r>
              <a:rPr lang="en-US" altLang="en-US" sz="1800" i="1" dirty="0" err="1"/>
              <a:t>faz</a:t>
            </a:r>
            <a:r>
              <a:rPr lang="en-US" altLang="en-US" sz="1800" i="1" dirty="0"/>
              <a:t> </a:t>
            </a:r>
            <a:r>
              <a:rPr lang="en-US" altLang="en-US" sz="1800" i="1" dirty="0" err="1"/>
              <a:t>sombra</a:t>
            </a:r>
            <a:endParaRPr lang="en-US" altLang="en-US" sz="1800" i="1" dirty="0"/>
          </a:p>
          <a:p>
            <a:pPr>
              <a:defRPr/>
            </a:pPr>
            <a:r>
              <a:rPr lang="en-US" altLang="en-US" sz="1800" i="1" dirty="0"/>
              <a:t>			</a:t>
            </a:r>
            <a:r>
              <a:rPr lang="en-US" altLang="en-US" sz="1800" i="1" dirty="0" err="1"/>
              <a:t>Calcule</a:t>
            </a:r>
            <a:r>
              <a:rPr lang="en-US" altLang="en-US" sz="1800" i="1" dirty="0"/>
              <a:t> </a:t>
            </a:r>
            <a:r>
              <a:rPr lang="en-US" altLang="en-US" sz="1800" i="1" dirty="0" err="1"/>
              <a:t>sua</a:t>
            </a:r>
            <a:r>
              <a:rPr lang="en-US" altLang="en-US" sz="1800" i="1" dirty="0"/>
              <a:t> </a:t>
            </a:r>
            <a:r>
              <a:rPr lang="en-US" altLang="en-US" sz="1800" i="1" dirty="0" err="1"/>
              <a:t>iluminação</a:t>
            </a:r>
            <a:endParaRPr lang="en-US" altLang="en-US" sz="1800" i="1" dirty="0"/>
          </a:p>
        </p:txBody>
      </p:sp>
      <p:sp>
        <p:nvSpPr>
          <p:cNvPr id="3077" name="Text Box 228"/>
          <p:cNvSpPr txBox="1">
            <a:spLocks noChangeArrowheads="1"/>
          </p:cNvSpPr>
          <p:nvPr/>
        </p:nvSpPr>
        <p:spPr bwMode="auto">
          <a:xfrm>
            <a:off x="2792413" y="6220021"/>
            <a:ext cx="59420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i="1" dirty="0" err="1"/>
              <a:t>Complexidade</a:t>
            </a:r>
            <a:r>
              <a:rPr lang="en-US" altLang="en-US" sz="1800" i="1" dirty="0"/>
              <a:t> </a:t>
            </a:r>
            <a:r>
              <a:rPr lang="en-US" altLang="en-US" sz="1800" i="1" dirty="0" err="1"/>
              <a:t>maior</a:t>
            </a:r>
            <a:r>
              <a:rPr lang="en-US" altLang="en-US" sz="1800" i="1" dirty="0"/>
              <a:t> que </a:t>
            </a:r>
            <a:r>
              <a:rPr lang="en-US" altLang="en-US" sz="1800" b="1" i="1" dirty="0"/>
              <a:t>O</a:t>
            </a:r>
            <a:r>
              <a:rPr lang="en-US" altLang="en-US" sz="1800" i="1" dirty="0"/>
              <a:t>(num</a:t>
            </a:r>
            <a:r>
              <a:rPr lang="en-US" altLang="en-US" sz="1800" dirty="0"/>
              <a:t>. </a:t>
            </a:r>
            <a:r>
              <a:rPr lang="en-US" altLang="en-US" sz="1800" i="1" dirty="0"/>
              <a:t>de</a:t>
            </a:r>
            <a:r>
              <a:rPr lang="en-US" altLang="en-US" sz="1800" dirty="0"/>
              <a:t> </a:t>
            </a:r>
            <a:r>
              <a:rPr lang="en-US" altLang="en-US" sz="1800" i="1" dirty="0"/>
              <a:t>pixels </a:t>
            </a:r>
            <a:r>
              <a:rPr lang="en-US" altLang="en-US" sz="1800" dirty="0">
                <a:sym typeface="Symbol" charset="2"/>
              </a:rPr>
              <a:t></a:t>
            </a:r>
            <a:r>
              <a:rPr lang="en-US" altLang="en-US" sz="1800" i="1" dirty="0">
                <a:sym typeface="Symbol" charset="2"/>
              </a:rPr>
              <a:t> num. de objetos</a:t>
            </a:r>
            <a:r>
              <a:rPr lang="en-US" altLang="en-US" sz="1800" baseline="30000" dirty="0"/>
              <a:t>2</a:t>
            </a:r>
            <a:r>
              <a:rPr lang="en-US" altLang="en-US" sz="1800" dirty="0"/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err="1"/>
              <a:t>Mapa</a:t>
            </a:r>
            <a:r>
              <a:rPr lang="en-US" altLang="en-US" dirty="0"/>
              <a:t> de </a:t>
            </a:r>
            <a:r>
              <a:rPr lang="en-US" altLang="en-US" dirty="0" err="1"/>
              <a:t>Profundidade</a:t>
            </a:r>
            <a:r>
              <a:rPr lang="en-US" altLang="en-US" dirty="0"/>
              <a:t> </a:t>
            </a:r>
            <a:r>
              <a:rPr lang="en-US" altLang="en-US" dirty="0" err="1"/>
              <a:t>ou</a:t>
            </a:r>
            <a:r>
              <a:rPr lang="en-US" altLang="en-US" dirty="0"/>
              <a:t> </a:t>
            </a:r>
            <a:r>
              <a:rPr lang="en-US" altLang="en-US" dirty="0" err="1"/>
              <a:t>ZBuffer</a:t>
            </a:r>
            <a:endParaRPr lang="en-US" altLang="en-US" dirty="0"/>
          </a:p>
        </p:txBody>
      </p:sp>
      <p:sp>
        <p:nvSpPr>
          <p:cNvPr id="4099" name="Text Box 28"/>
          <p:cNvSpPr txBox="1">
            <a:spLocks noChangeArrowheads="1"/>
          </p:cNvSpPr>
          <p:nvPr/>
        </p:nvSpPr>
        <p:spPr bwMode="auto">
          <a:xfrm>
            <a:off x="358693" y="4502542"/>
            <a:ext cx="842839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 i="1" dirty="0"/>
              <a:t>Calcule a cor de cada vértice através da equação de iluminação</a:t>
            </a:r>
          </a:p>
          <a:p>
            <a:pPr>
              <a:defRPr/>
            </a:pPr>
            <a:r>
              <a:rPr lang="pt-BR" altLang="en-US" sz="1800" i="1" dirty="0"/>
              <a:t>Projete cada vértice</a:t>
            </a:r>
          </a:p>
          <a:p>
            <a:pPr>
              <a:defRPr/>
            </a:pPr>
            <a:r>
              <a:rPr lang="pt-BR" altLang="en-US" sz="1800" i="1" dirty="0"/>
              <a:t>	Transforme o triângulo em fragmentos correspondentes a cada pixel encoberto</a:t>
            </a:r>
          </a:p>
          <a:p>
            <a:pPr>
              <a:defRPr/>
            </a:pPr>
            <a:r>
              <a:rPr lang="pt-BR" altLang="en-US" sz="1800" i="1" dirty="0"/>
              <a:t> 	Para cada fragmento</a:t>
            </a:r>
          </a:p>
          <a:p>
            <a:pPr>
              <a:defRPr/>
            </a:pPr>
            <a:r>
              <a:rPr lang="pt-BR" altLang="en-US" sz="1800" i="1" dirty="0"/>
              <a:t>		Se a profundidade do fragmento é menor que a atual no pixel</a:t>
            </a:r>
          </a:p>
          <a:p>
            <a:pPr>
              <a:defRPr/>
            </a:pPr>
            <a:r>
              <a:rPr lang="pt-BR" altLang="en-US" sz="1800" i="1" dirty="0"/>
              <a:t>			Pinte o pixel com a cor interpolada dos vértices	</a:t>
            </a:r>
          </a:p>
        </p:txBody>
      </p:sp>
      <p:sp>
        <p:nvSpPr>
          <p:cNvPr id="4100" name="Line 30"/>
          <p:cNvSpPr>
            <a:spLocks noChangeAspect="1" noChangeShapeType="1"/>
          </p:cNvSpPr>
          <p:nvPr/>
        </p:nvSpPr>
        <p:spPr bwMode="auto">
          <a:xfrm rot="781946">
            <a:off x="995363" y="2713038"/>
            <a:ext cx="2325687" cy="419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9460" name="Picture 31" descr="image00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25" y="2232025"/>
            <a:ext cx="1604963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Line 32"/>
          <p:cNvSpPr>
            <a:spLocks noChangeAspect="1" noChangeShapeType="1"/>
          </p:cNvSpPr>
          <p:nvPr/>
        </p:nvSpPr>
        <p:spPr bwMode="auto">
          <a:xfrm rot="781946" flipH="1">
            <a:off x="742950" y="2405063"/>
            <a:ext cx="34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03" name="Line 33"/>
          <p:cNvSpPr>
            <a:spLocks noChangeAspect="1" noChangeShapeType="1"/>
          </p:cNvSpPr>
          <p:nvPr/>
        </p:nvSpPr>
        <p:spPr bwMode="auto">
          <a:xfrm rot="781946" flipV="1">
            <a:off x="1111250" y="1944688"/>
            <a:ext cx="0" cy="639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04" name="Line 34"/>
          <p:cNvSpPr>
            <a:spLocks noChangeAspect="1" noChangeShapeType="1"/>
          </p:cNvSpPr>
          <p:nvPr/>
        </p:nvSpPr>
        <p:spPr bwMode="auto">
          <a:xfrm rot="781946">
            <a:off x="939800" y="2370138"/>
            <a:ext cx="422275" cy="4397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05" name="Line 35"/>
          <p:cNvSpPr>
            <a:spLocks noChangeAspect="1" noChangeShapeType="1"/>
          </p:cNvSpPr>
          <p:nvPr/>
        </p:nvSpPr>
        <p:spPr bwMode="auto">
          <a:xfrm rot="781946" flipV="1">
            <a:off x="1123950" y="1858963"/>
            <a:ext cx="2281238" cy="869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06" name="Line 36"/>
          <p:cNvSpPr>
            <a:spLocks noChangeAspect="1" noChangeShapeType="1"/>
          </p:cNvSpPr>
          <p:nvPr/>
        </p:nvSpPr>
        <p:spPr bwMode="auto">
          <a:xfrm rot="781946">
            <a:off x="927100" y="2778125"/>
            <a:ext cx="2886075" cy="963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466" name="Freeform 37"/>
          <p:cNvSpPr>
            <a:spLocks noChangeAspect="1"/>
          </p:cNvSpPr>
          <p:nvPr/>
        </p:nvSpPr>
        <p:spPr bwMode="auto">
          <a:xfrm rot="781946">
            <a:off x="2165350" y="2332038"/>
            <a:ext cx="290513" cy="901700"/>
          </a:xfrm>
          <a:custGeom>
            <a:avLst/>
            <a:gdLst>
              <a:gd name="T0" fmla="*/ 0 w 246"/>
              <a:gd name="T1" fmla="*/ 2147483646 h 729"/>
              <a:gd name="T2" fmla="*/ 0 w 246"/>
              <a:gd name="T3" fmla="*/ 0 h 729"/>
              <a:gd name="T4" fmla="*/ 2147483646 w 246"/>
              <a:gd name="T5" fmla="*/ 2147483646 h 729"/>
              <a:gd name="T6" fmla="*/ 2147483646 w 246"/>
              <a:gd name="T7" fmla="*/ 2147483646 h 729"/>
              <a:gd name="T8" fmla="*/ 0 w 246"/>
              <a:gd name="T9" fmla="*/ 2147483646 h 7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6" h="729">
                <a:moveTo>
                  <a:pt x="0" y="491"/>
                </a:moveTo>
                <a:lnTo>
                  <a:pt x="0" y="0"/>
                </a:lnTo>
                <a:lnTo>
                  <a:pt x="246" y="178"/>
                </a:lnTo>
                <a:lnTo>
                  <a:pt x="246" y="729"/>
                </a:lnTo>
                <a:lnTo>
                  <a:pt x="0" y="491"/>
                </a:lnTo>
                <a:close/>
              </a:path>
            </a:pathLst>
          </a:cu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8" name="Line 38"/>
          <p:cNvSpPr>
            <a:spLocks noChangeAspect="1" noChangeShapeType="1"/>
          </p:cNvSpPr>
          <p:nvPr/>
        </p:nvSpPr>
        <p:spPr bwMode="auto">
          <a:xfrm rot="781946" flipV="1">
            <a:off x="1074738" y="2398713"/>
            <a:ext cx="2887662" cy="398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09" name="Text Box 39"/>
          <p:cNvSpPr txBox="1">
            <a:spLocks noChangeAspect="1" noChangeArrowheads="1"/>
          </p:cNvSpPr>
          <p:nvPr/>
        </p:nvSpPr>
        <p:spPr bwMode="auto">
          <a:xfrm rot="781946">
            <a:off x="465138" y="2343150"/>
            <a:ext cx="35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i="1"/>
              <a:t>z</a:t>
            </a:r>
            <a:r>
              <a:rPr lang="en-US" altLang="en-US" i="1" baseline="-25000"/>
              <a:t>e</a:t>
            </a:r>
            <a:endParaRPr lang="en-US" altLang="en-US" i="1"/>
          </a:p>
        </p:txBody>
      </p:sp>
      <p:sp>
        <p:nvSpPr>
          <p:cNvPr id="4110" name="Text Box 40"/>
          <p:cNvSpPr txBox="1">
            <a:spLocks noChangeAspect="1" noChangeArrowheads="1"/>
          </p:cNvSpPr>
          <p:nvPr/>
        </p:nvSpPr>
        <p:spPr bwMode="auto">
          <a:xfrm rot="781946">
            <a:off x="1146175" y="2860675"/>
            <a:ext cx="3698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i="1"/>
              <a:t>x</a:t>
            </a:r>
            <a:r>
              <a:rPr lang="en-US" altLang="en-US" i="1" baseline="-25000"/>
              <a:t>e</a:t>
            </a:r>
            <a:endParaRPr lang="en-US" altLang="en-US" i="1"/>
          </a:p>
        </p:txBody>
      </p:sp>
      <p:sp>
        <p:nvSpPr>
          <p:cNvPr id="4111" name="Text Box 41"/>
          <p:cNvSpPr txBox="1">
            <a:spLocks noChangeAspect="1" noChangeArrowheads="1"/>
          </p:cNvSpPr>
          <p:nvPr/>
        </p:nvSpPr>
        <p:spPr bwMode="auto">
          <a:xfrm rot="781946">
            <a:off x="727075" y="1749425"/>
            <a:ext cx="3698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i="1"/>
              <a:t>y</a:t>
            </a:r>
            <a:r>
              <a:rPr lang="en-US" altLang="en-US" i="1" baseline="-25000"/>
              <a:t>e</a:t>
            </a:r>
            <a:endParaRPr lang="en-US" altLang="en-US" i="1"/>
          </a:p>
        </p:txBody>
      </p:sp>
      <p:sp>
        <p:nvSpPr>
          <p:cNvPr id="4112" name="Line 42"/>
          <p:cNvSpPr>
            <a:spLocks noChangeAspect="1" noChangeShapeType="1"/>
          </p:cNvSpPr>
          <p:nvPr/>
        </p:nvSpPr>
        <p:spPr bwMode="auto">
          <a:xfrm rot="781946" flipV="1">
            <a:off x="2505075" y="2570163"/>
            <a:ext cx="1479550" cy="200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13" name="Line 43"/>
          <p:cNvSpPr>
            <a:spLocks noChangeAspect="1" noChangeShapeType="1"/>
          </p:cNvSpPr>
          <p:nvPr/>
        </p:nvSpPr>
        <p:spPr bwMode="auto">
          <a:xfrm rot="781946">
            <a:off x="2282825" y="3414713"/>
            <a:ext cx="1490663" cy="514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14" name="Line 44"/>
          <p:cNvSpPr>
            <a:spLocks noChangeAspect="1" noChangeShapeType="1"/>
          </p:cNvSpPr>
          <p:nvPr/>
        </p:nvSpPr>
        <p:spPr bwMode="auto">
          <a:xfrm rot="781946" flipV="1">
            <a:off x="2303463" y="1998663"/>
            <a:ext cx="113665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15" name="Line 45"/>
          <p:cNvSpPr>
            <a:spLocks noChangeShapeType="1"/>
          </p:cNvSpPr>
          <p:nvPr/>
        </p:nvSpPr>
        <p:spPr bwMode="auto">
          <a:xfrm>
            <a:off x="2276475" y="4049713"/>
            <a:ext cx="1022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hlink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4116" name="Line 46"/>
          <p:cNvSpPr>
            <a:spLocks noChangeShapeType="1"/>
          </p:cNvSpPr>
          <p:nvPr/>
        </p:nvSpPr>
        <p:spPr bwMode="auto">
          <a:xfrm flipV="1">
            <a:off x="2359025" y="3455988"/>
            <a:ext cx="0" cy="779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hlink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4117" name="Line 47"/>
          <p:cNvSpPr>
            <a:spLocks noChangeShapeType="1"/>
          </p:cNvSpPr>
          <p:nvPr/>
        </p:nvSpPr>
        <p:spPr bwMode="auto">
          <a:xfrm flipH="1">
            <a:off x="1990725" y="3949700"/>
            <a:ext cx="476250" cy="495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hlink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19477" name="Freeform 48"/>
          <p:cNvSpPr>
            <a:spLocks/>
          </p:cNvSpPr>
          <p:nvPr/>
        </p:nvSpPr>
        <p:spPr bwMode="auto">
          <a:xfrm>
            <a:off x="3430588" y="3551238"/>
            <a:ext cx="149225" cy="174625"/>
          </a:xfrm>
          <a:custGeom>
            <a:avLst/>
            <a:gdLst>
              <a:gd name="T0" fmla="*/ 2147483646 w 101"/>
              <a:gd name="T1" fmla="*/ 2147483646 h 113"/>
              <a:gd name="T2" fmla="*/ 2147483646 w 101"/>
              <a:gd name="T3" fmla="*/ 0 h 113"/>
              <a:gd name="T4" fmla="*/ 0 w 101"/>
              <a:gd name="T5" fmla="*/ 2147483646 h 113"/>
              <a:gd name="T6" fmla="*/ 2147483646 w 101"/>
              <a:gd name="T7" fmla="*/ 2147483646 h 11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1" h="113">
                <a:moveTo>
                  <a:pt x="101" y="113"/>
                </a:moveTo>
                <a:lnTo>
                  <a:pt x="86" y="0"/>
                </a:lnTo>
                <a:lnTo>
                  <a:pt x="0" y="24"/>
                </a:lnTo>
                <a:lnTo>
                  <a:pt x="101" y="113"/>
                </a:lnTo>
                <a:close/>
              </a:path>
            </a:pathLst>
          </a:custGeom>
          <a:gradFill rotWithShape="1">
            <a:gsLst>
              <a:gs pos="0">
                <a:srgbClr val="FF0000">
                  <a:alpha val="62999"/>
                </a:srgbClr>
              </a:gs>
              <a:gs pos="100000">
                <a:srgbClr val="0BC337">
                  <a:alpha val="64998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8" name="Freeform 49"/>
          <p:cNvSpPr>
            <a:spLocks/>
          </p:cNvSpPr>
          <p:nvPr/>
        </p:nvSpPr>
        <p:spPr bwMode="auto">
          <a:xfrm>
            <a:off x="2254250" y="2752725"/>
            <a:ext cx="88900" cy="125413"/>
          </a:xfrm>
          <a:custGeom>
            <a:avLst/>
            <a:gdLst>
              <a:gd name="T0" fmla="*/ 2147483646 w 60"/>
              <a:gd name="T1" fmla="*/ 2147483646 h 81"/>
              <a:gd name="T2" fmla="*/ 2147483646 w 60"/>
              <a:gd name="T3" fmla="*/ 0 h 81"/>
              <a:gd name="T4" fmla="*/ 0 w 60"/>
              <a:gd name="T5" fmla="*/ 2147483646 h 81"/>
              <a:gd name="T6" fmla="*/ 2147483646 w 60"/>
              <a:gd name="T7" fmla="*/ 2147483646 h 8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0" h="81">
                <a:moveTo>
                  <a:pt x="60" y="81"/>
                </a:moveTo>
                <a:lnTo>
                  <a:pt x="54" y="0"/>
                </a:lnTo>
                <a:lnTo>
                  <a:pt x="0" y="12"/>
                </a:lnTo>
                <a:lnTo>
                  <a:pt x="60" y="81"/>
                </a:lnTo>
                <a:close/>
              </a:path>
            </a:pathLst>
          </a:custGeom>
          <a:gradFill rotWithShape="1">
            <a:gsLst>
              <a:gs pos="0">
                <a:srgbClr val="FF0000">
                  <a:alpha val="62999"/>
                </a:srgbClr>
              </a:gs>
              <a:gs pos="100000">
                <a:srgbClr val="0BC337">
                  <a:alpha val="64998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0" name="Rectangle 51" descr="Small grid"/>
          <p:cNvSpPr>
            <a:spLocks noChangeArrowheads="1"/>
          </p:cNvSpPr>
          <p:nvPr/>
        </p:nvSpPr>
        <p:spPr bwMode="auto">
          <a:xfrm>
            <a:off x="5557838" y="1741488"/>
            <a:ext cx="2641600" cy="2243137"/>
          </a:xfrm>
          <a:prstGeom prst="rect">
            <a:avLst/>
          </a:prstGeom>
          <a:pattFill prst="smGrid">
            <a:fgClr>
              <a:schemeClr val="hlink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9480" name="Freeform 52"/>
          <p:cNvSpPr>
            <a:spLocks/>
          </p:cNvSpPr>
          <p:nvPr/>
        </p:nvSpPr>
        <p:spPr bwMode="auto">
          <a:xfrm>
            <a:off x="6253163" y="2300288"/>
            <a:ext cx="1258887" cy="1217612"/>
          </a:xfrm>
          <a:custGeom>
            <a:avLst/>
            <a:gdLst>
              <a:gd name="T0" fmla="*/ 0 w 793"/>
              <a:gd name="T1" fmla="*/ 2147483646 h 767"/>
              <a:gd name="T2" fmla="*/ 2147483646 w 793"/>
              <a:gd name="T3" fmla="*/ 2147483646 h 767"/>
              <a:gd name="T4" fmla="*/ 2147483646 w 793"/>
              <a:gd name="T5" fmla="*/ 0 h 767"/>
              <a:gd name="T6" fmla="*/ 0 w 793"/>
              <a:gd name="T7" fmla="*/ 2147483646 h 76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93" h="767">
                <a:moveTo>
                  <a:pt x="0" y="746"/>
                </a:moveTo>
                <a:lnTo>
                  <a:pt x="793" y="767"/>
                </a:lnTo>
                <a:lnTo>
                  <a:pt x="248" y="0"/>
                </a:lnTo>
                <a:lnTo>
                  <a:pt x="0" y="746"/>
                </a:lnTo>
                <a:close/>
              </a:path>
            </a:pathLst>
          </a:custGeom>
          <a:gradFill rotWithShape="1">
            <a:gsLst>
              <a:gs pos="0">
                <a:srgbClr val="FF0000">
                  <a:alpha val="62999"/>
                </a:srgbClr>
              </a:gs>
              <a:gs pos="100000">
                <a:srgbClr val="0BC337">
                  <a:alpha val="64998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2" name="Oval 55"/>
          <p:cNvSpPr>
            <a:spLocks noChangeArrowheads="1"/>
          </p:cNvSpPr>
          <p:nvPr/>
        </p:nvSpPr>
        <p:spPr bwMode="auto">
          <a:xfrm>
            <a:off x="6216650" y="3448050"/>
            <a:ext cx="66675" cy="58738"/>
          </a:xfrm>
          <a:prstGeom prst="ellipse">
            <a:avLst/>
          </a:prstGeom>
          <a:solidFill>
            <a:srgbClr val="0BC337"/>
          </a:solidFill>
          <a:ln w="28575">
            <a:solidFill>
              <a:srgbClr val="0BC337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4123" name="Oval 56"/>
          <p:cNvSpPr>
            <a:spLocks noChangeArrowheads="1"/>
          </p:cNvSpPr>
          <p:nvPr/>
        </p:nvSpPr>
        <p:spPr bwMode="auto">
          <a:xfrm>
            <a:off x="7485063" y="3479800"/>
            <a:ext cx="68262" cy="58738"/>
          </a:xfrm>
          <a:prstGeom prst="ellipse">
            <a:avLst/>
          </a:prstGeom>
          <a:solidFill>
            <a:srgbClr val="0BC337"/>
          </a:solidFill>
          <a:ln w="28575">
            <a:solidFill>
              <a:srgbClr val="0BC337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4124" name="Oval 58"/>
          <p:cNvSpPr>
            <a:spLocks noChangeArrowheads="1"/>
          </p:cNvSpPr>
          <p:nvPr/>
        </p:nvSpPr>
        <p:spPr bwMode="auto">
          <a:xfrm>
            <a:off x="6610350" y="2295525"/>
            <a:ext cx="68263" cy="58738"/>
          </a:xfrm>
          <a:prstGeom prst="ellipse">
            <a:avLst/>
          </a:prstGeom>
          <a:solidFill>
            <a:srgbClr val="CC3300"/>
          </a:solidFill>
          <a:ln w="28575">
            <a:solidFill>
              <a:srgbClr val="CC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altLang="en-US"/>
              <a:t>View Matrix</a:t>
            </a:r>
          </a:p>
        </p:txBody>
      </p:sp>
      <p:pic>
        <p:nvPicPr>
          <p:cNvPr id="32770" name="Picture 3" descr="Dsc031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896938"/>
            <a:ext cx="2789238" cy="57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8452" name="Group 4"/>
          <p:cNvGrpSpPr>
            <a:grpSpLocks/>
          </p:cNvGrpSpPr>
          <p:nvPr/>
        </p:nvGrpSpPr>
        <p:grpSpPr bwMode="auto">
          <a:xfrm>
            <a:off x="6315075" y="696913"/>
            <a:ext cx="1687513" cy="1157287"/>
            <a:chOff x="3978" y="439"/>
            <a:chExt cx="1063" cy="729"/>
          </a:xfrm>
        </p:grpSpPr>
        <p:sp>
          <p:nvSpPr>
            <p:cNvPr id="16404" name="Line 5"/>
            <p:cNvSpPr>
              <a:spLocks noChangeShapeType="1"/>
            </p:cNvSpPr>
            <p:nvPr/>
          </p:nvSpPr>
          <p:spPr bwMode="auto">
            <a:xfrm flipV="1">
              <a:off x="4690" y="690"/>
              <a:ext cx="124" cy="473"/>
            </a:xfrm>
            <a:prstGeom prst="line">
              <a:avLst/>
            </a:prstGeom>
            <a:noFill/>
            <a:ln w="19050">
              <a:solidFill>
                <a:srgbClr val="66FF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05" name="Line 6"/>
            <p:cNvSpPr>
              <a:spLocks noChangeShapeType="1"/>
            </p:cNvSpPr>
            <p:nvPr/>
          </p:nvSpPr>
          <p:spPr bwMode="auto">
            <a:xfrm flipH="1" flipV="1">
              <a:off x="4244" y="1032"/>
              <a:ext cx="451" cy="136"/>
            </a:xfrm>
            <a:prstGeom prst="line">
              <a:avLst/>
            </a:prstGeom>
            <a:noFill/>
            <a:ln w="19050">
              <a:solidFill>
                <a:srgbClr val="66FF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06" name="Line 7"/>
            <p:cNvSpPr>
              <a:spLocks noChangeShapeType="1"/>
            </p:cNvSpPr>
            <p:nvPr/>
          </p:nvSpPr>
          <p:spPr bwMode="auto">
            <a:xfrm>
              <a:off x="4466" y="831"/>
              <a:ext cx="217" cy="332"/>
            </a:xfrm>
            <a:prstGeom prst="line">
              <a:avLst/>
            </a:prstGeom>
            <a:noFill/>
            <a:ln w="19050">
              <a:solidFill>
                <a:srgbClr val="66FF66"/>
              </a:solidFill>
              <a:round/>
              <a:headEnd type="triangle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07" name="Rectangle 8"/>
            <p:cNvSpPr>
              <a:spLocks noChangeArrowheads="1"/>
            </p:cNvSpPr>
            <p:nvPr/>
          </p:nvSpPr>
          <p:spPr bwMode="auto">
            <a:xfrm>
              <a:off x="4310" y="543"/>
              <a:ext cx="2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b="1" i="1">
                  <a:solidFill>
                    <a:srgbClr val="66FF66"/>
                  </a:solidFill>
                </a:rPr>
                <a:t>x</a:t>
              </a:r>
              <a:r>
                <a:rPr lang="en-US" altLang="en-US" sz="2400" b="1" i="1" baseline="-25000">
                  <a:solidFill>
                    <a:srgbClr val="66FF66"/>
                  </a:solidFill>
                </a:rPr>
                <a:t>c</a:t>
              </a:r>
            </a:p>
          </p:txBody>
        </p:sp>
        <p:sp>
          <p:nvSpPr>
            <p:cNvPr id="16408" name="Rectangle 9"/>
            <p:cNvSpPr>
              <a:spLocks noChangeArrowheads="1"/>
            </p:cNvSpPr>
            <p:nvPr/>
          </p:nvSpPr>
          <p:spPr bwMode="auto">
            <a:xfrm>
              <a:off x="3978" y="803"/>
              <a:ext cx="25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b="1" i="1">
                  <a:solidFill>
                    <a:srgbClr val="66FF66"/>
                  </a:solidFill>
                </a:rPr>
                <a:t>y</a:t>
              </a:r>
              <a:r>
                <a:rPr lang="en-US" altLang="en-US" sz="2400" b="1" i="1" baseline="-25000">
                  <a:solidFill>
                    <a:srgbClr val="66FF66"/>
                  </a:solidFill>
                </a:rPr>
                <a:t>c</a:t>
              </a:r>
            </a:p>
          </p:txBody>
        </p:sp>
        <p:sp>
          <p:nvSpPr>
            <p:cNvPr id="16409" name="Rectangle 10"/>
            <p:cNvSpPr>
              <a:spLocks noChangeArrowheads="1"/>
            </p:cNvSpPr>
            <p:nvPr/>
          </p:nvSpPr>
          <p:spPr bwMode="auto">
            <a:xfrm>
              <a:off x="4793" y="439"/>
              <a:ext cx="2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b="1" i="1">
                  <a:solidFill>
                    <a:srgbClr val="66FF66"/>
                  </a:solidFill>
                </a:rPr>
                <a:t>z</a:t>
              </a:r>
              <a:r>
                <a:rPr lang="en-US" altLang="en-US" sz="2400" b="1" i="1" baseline="-25000">
                  <a:solidFill>
                    <a:srgbClr val="66FF66"/>
                  </a:solidFill>
                </a:rPr>
                <a:t>c</a:t>
              </a:r>
            </a:p>
          </p:txBody>
        </p:sp>
      </p:grpSp>
      <p:grpSp>
        <p:nvGrpSpPr>
          <p:cNvPr id="488459" name="Group 11"/>
          <p:cNvGrpSpPr>
            <a:grpSpLocks/>
          </p:cNvGrpSpPr>
          <p:nvPr/>
        </p:nvGrpSpPr>
        <p:grpSpPr bwMode="auto">
          <a:xfrm>
            <a:off x="5659438" y="3629025"/>
            <a:ext cx="2438400" cy="2476500"/>
            <a:chOff x="3565" y="2286"/>
            <a:chExt cx="1536" cy="1560"/>
          </a:xfrm>
        </p:grpSpPr>
        <p:grpSp>
          <p:nvGrpSpPr>
            <p:cNvPr id="32780" name="Group 12"/>
            <p:cNvGrpSpPr>
              <a:grpSpLocks/>
            </p:cNvGrpSpPr>
            <p:nvPr/>
          </p:nvGrpSpPr>
          <p:grpSpPr bwMode="auto">
            <a:xfrm>
              <a:off x="3782" y="2440"/>
              <a:ext cx="1087" cy="1228"/>
              <a:chOff x="3782" y="2440"/>
              <a:chExt cx="1087" cy="1228"/>
            </a:xfrm>
          </p:grpSpPr>
          <p:sp>
            <p:nvSpPr>
              <p:cNvPr id="16401" name="Line 13"/>
              <p:cNvSpPr>
                <a:spLocks noChangeShapeType="1"/>
              </p:cNvSpPr>
              <p:nvPr/>
            </p:nvSpPr>
            <p:spPr bwMode="auto">
              <a:xfrm flipV="1">
                <a:off x="4315" y="2440"/>
                <a:ext cx="0" cy="712"/>
              </a:xfrm>
              <a:prstGeom prst="line">
                <a:avLst/>
              </a:prstGeom>
              <a:noFill/>
              <a:ln w="19050">
                <a:solidFill>
                  <a:srgbClr val="A5002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402" name="Line 14"/>
              <p:cNvSpPr>
                <a:spLocks noChangeShapeType="1"/>
              </p:cNvSpPr>
              <p:nvPr/>
            </p:nvSpPr>
            <p:spPr bwMode="auto">
              <a:xfrm>
                <a:off x="4315" y="3157"/>
                <a:ext cx="554" cy="511"/>
              </a:xfrm>
              <a:prstGeom prst="line">
                <a:avLst/>
              </a:prstGeom>
              <a:noFill/>
              <a:ln w="19050">
                <a:solidFill>
                  <a:srgbClr val="A5002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403" name="Line 15"/>
              <p:cNvSpPr>
                <a:spLocks noChangeShapeType="1"/>
              </p:cNvSpPr>
              <p:nvPr/>
            </p:nvSpPr>
            <p:spPr bwMode="auto">
              <a:xfrm flipH="1">
                <a:off x="3782" y="3157"/>
                <a:ext cx="538" cy="364"/>
              </a:xfrm>
              <a:prstGeom prst="line">
                <a:avLst/>
              </a:prstGeom>
              <a:noFill/>
              <a:ln w="19050">
                <a:solidFill>
                  <a:srgbClr val="A5002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6398" name="Rectangle 16"/>
            <p:cNvSpPr>
              <a:spLocks noChangeArrowheads="1"/>
            </p:cNvSpPr>
            <p:nvPr/>
          </p:nvSpPr>
          <p:spPr bwMode="auto">
            <a:xfrm>
              <a:off x="4815" y="3558"/>
              <a:ext cx="28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b="1" i="1">
                  <a:solidFill>
                    <a:srgbClr val="A50021"/>
                  </a:solidFill>
                </a:rPr>
                <a:t>y</a:t>
              </a:r>
              <a:r>
                <a:rPr lang="en-US" altLang="en-US" sz="2400" b="1" i="1" baseline="-25000">
                  <a:solidFill>
                    <a:srgbClr val="A50021"/>
                  </a:solidFill>
                </a:rPr>
                <a:t>w</a:t>
              </a:r>
            </a:p>
          </p:txBody>
        </p:sp>
        <p:sp>
          <p:nvSpPr>
            <p:cNvPr id="16399" name="Rectangle 17"/>
            <p:cNvSpPr>
              <a:spLocks noChangeArrowheads="1"/>
            </p:cNvSpPr>
            <p:nvPr/>
          </p:nvSpPr>
          <p:spPr bwMode="auto">
            <a:xfrm>
              <a:off x="3565" y="3443"/>
              <a:ext cx="2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b="1" i="1">
                  <a:solidFill>
                    <a:srgbClr val="A50021"/>
                  </a:solidFill>
                </a:rPr>
                <a:t>x</a:t>
              </a:r>
              <a:r>
                <a:rPr lang="en-US" altLang="en-US" sz="2400" b="1" i="1" baseline="-25000">
                  <a:solidFill>
                    <a:srgbClr val="A50021"/>
                  </a:solidFill>
                </a:rPr>
                <a:t>w</a:t>
              </a:r>
            </a:p>
          </p:txBody>
        </p:sp>
        <p:sp>
          <p:nvSpPr>
            <p:cNvPr id="16400" name="Rectangle 18"/>
            <p:cNvSpPr>
              <a:spLocks noChangeArrowheads="1"/>
            </p:cNvSpPr>
            <p:nvPr/>
          </p:nvSpPr>
          <p:spPr bwMode="auto">
            <a:xfrm>
              <a:off x="4055" y="2286"/>
              <a:ext cx="27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2400" b="1" i="1">
                  <a:solidFill>
                    <a:srgbClr val="A50021"/>
                  </a:solidFill>
                </a:rPr>
                <a:t>z</a:t>
              </a:r>
              <a:r>
                <a:rPr lang="en-US" altLang="en-US" sz="2400" b="1" i="1" baseline="-25000">
                  <a:solidFill>
                    <a:srgbClr val="A50021"/>
                  </a:solidFill>
                </a:rPr>
                <a:t>w</a:t>
              </a:r>
            </a:p>
          </p:txBody>
        </p:sp>
      </p:grpSp>
      <p:grpSp>
        <p:nvGrpSpPr>
          <p:cNvPr id="488467" name="Group 19"/>
          <p:cNvGrpSpPr>
            <a:grpSpLocks/>
          </p:cNvGrpSpPr>
          <p:nvPr/>
        </p:nvGrpSpPr>
        <p:grpSpPr bwMode="auto">
          <a:xfrm>
            <a:off x="6383338" y="5019675"/>
            <a:ext cx="614362" cy="730250"/>
            <a:chOff x="4021" y="3162"/>
            <a:chExt cx="387" cy="460"/>
          </a:xfrm>
        </p:grpSpPr>
        <p:sp>
          <p:nvSpPr>
            <p:cNvPr id="16395" name="Line 20"/>
            <p:cNvSpPr>
              <a:spLocks noChangeShapeType="1"/>
            </p:cNvSpPr>
            <p:nvPr/>
          </p:nvSpPr>
          <p:spPr bwMode="auto">
            <a:xfrm flipH="1">
              <a:off x="4021" y="3162"/>
              <a:ext cx="288" cy="362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 type="oval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396" name="Text Box 21"/>
            <p:cNvSpPr txBox="1">
              <a:spLocks noChangeArrowheads="1"/>
            </p:cNvSpPr>
            <p:nvPr/>
          </p:nvSpPr>
          <p:spPr bwMode="auto">
            <a:xfrm>
              <a:off x="4100" y="3334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pt-BR" altLang="en-US" sz="2400" b="1">
                  <a:solidFill>
                    <a:srgbClr val="A50021"/>
                  </a:solidFill>
                </a:rPr>
                <a:t>p</a:t>
              </a:r>
              <a:r>
                <a:rPr lang="pt-BR" altLang="en-US" sz="2400" i="1" baseline="-25000">
                  <a:solidFill>
                    <a:srgbClr val="A50021"/>
                  </a:solidFill>
                </a:rPr>
                <a:t>w</a:t>
              </a:r>
              <a:endParaRPr lang="en-US" altLang="en-US" sz="2400" i="1">
                <a:solidFill>
                  <a:srgbClr val="A50021"/>
                </a:solidFill>
              </a:endParaRPr>
            </a:p>
          </p:txBody>
        </p:sp>
      </p:grpSp>
      <p:grpSp>
        <p:nvGrpSpPr>
          <p:cNvPr id="488470" name="Group 22"/>
          <p:cNvGrpSpPr>
            <a:grpSpLocks/>
          </p:cNvGrpSpPr>
          <p:nvPr/>
        </p:nvGrpSpPr>
        <p:grpSpPr bwMode="auto">
          <a:xfrm>
            <a:off x="6410325" y="1890713"/>
            <a:ext cx="1003300" cy="3676650"/>
            <a:chOff x="4038" y="1191"/>
            <a:chExt cx="632" cy="2316"/>
          </a:xfrm>
        </p:grpSpPr>
        <p:sp>
          <p:nvSpPr>
            <p:cNvPr id="16393" name="Line 23"/>
            <p:cNvSpPr>
              <a:spLocks noChangeShapeType="1"/>
            </p:cNvSpPr>
            <p:nvPr/>
          </p:nvSpPr>
          <p:spPr bwMode="auto">
            <a:xfrm flipH="1">
              <a:off x="4038" y="1191"/>
              <a:ext cx="632" cy="2316"/>
            </a:xfrm>
            <a:prstGeom prst="line">
              <a:avLst/>
            </a:prstGeom>
            <a:noFill/>
            <a:ln w="28575">
              <a:solidFill>
                <a:srgbClr val="66FF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394" name="Text Box 24"/>
            <p:cNvSpPr txBox="1">
              <a:spLocks noChangeArrowheads="1"/>
            </p:cNvSpPr>
            <p:nvPr/>
          </p:nvSpPr>
          <p:spPr bwMode="auto">
            <a:xfrm>
              <a:off x="4198" y="1631"/>
              <a:ext cx="2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defRPr/>
              </a:pPr>
              <a:r>
                <a:rPr lang="pt-BR" altLang="en-US" sz="2400" b="1">
                  <a:solidFill>
                    <a:srgbClr val="66FF66"/>
                  </a:solidFill>
                </a:rPr>
                <a:t>p</a:t>
              </a:r>
              <a:r>
                <a:rPr lang="pt-BR" altLang="en-US" sz="2400" i="1" baseline="-25000">
                  <a:solidFill>
                    <a:srgbClr val="66FF66"/>
                  </a:solidFill>
                </a:rPr>
                <a:t>c</a:t>
              </a:r>
              <a:endParaRPr lang="en-US" altLang="en-US" sz="2400" i="1">
                <a:solidFill>
                  <a:srgbClr val="66FF66"/>
                </a:solidFill>
              </a:endParaRPr>
            </a:p>
          </p:txBody>
        </p:sp>
      </p:grpSp>
      <p:graphicFrame>
        <p:nvGraphicFramePr>
          <p:cNvPr id="32775" name="Object 25"/>
          <p:cNvGraphicFramePr>
            <a:graphicFrameLocks noChangeAspect="1"/>
          </p:cNvGraphicFramePr>
          <p:nvPr/>
        </p:nvGraphicFramePr>
        <p:xfrm>
          <a:off x="895350" y="1893888"/>
          <a:ext cx="3236913" cy="142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0" name="Equation" r:id="rId4" imgW="2082800" imgH="914400" progId="Equation.3">
                  <p:embed/>
                </p:oleObj>
              </mc:Choice>
              <mc:Fallback>
                <p:oleObj name="Equation" r:id="rId4" imgW="2082800" imgH="9144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350" y="1893888"/>
                        <a:ext cx="3236913" cy="1420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Glu Look At</a:t>
            </a:r>
          </a:p>
        </p:txBody>
      </p:sp>
      <p:sp>
        <p:nvSpPr>
          <p:cNvPr id="275459" name="Rectangle 3"/>
          <p:cNvSpPr>
            <a:spLocks noChangeArrowheads="1"/>
          </p:cNvSpPr>
          <p:nvPr/>
        </p:nvSpPr>
        <p:spPr bwMode="auto">
          <a:xfrm>
            <a:off x="401638" y="2398713"/>
            <a:ext cx="65659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i="1"/>
              <a:t>Dados: 	</a:t>
            </a:r>
            <a:r>
              <a:rPr lang="en-US" altLang="en-US" sz="1800" b="1" i="1"/>
              <a:t>eye</a:t>
            </a:r>
            <a:r>
              <a:rPr lang="en-US" altLang="en-US" sz="1800" i="1"/>
              <a:t>, </a:t>
            </a:r>
            <a:r>
              <a:rPr lang="en-US" altLang="en-US" sz="1800" b="1" i="1"/>
              <a:t>center</a:t>
            </a:r>
            <a:r>
              <a:rPr lang="en-US" altLang="en-US" sz="1800" i="1"/>
              <a:t>, </a:t>
            </a:r>
            <a:r>
              <a:rPr lang="en-US" altLang="en-US" sz="1800" b="1" i="1"/>
              <a:t>up</a:t>
            </a:r>
            <a:r>
              <a:rPr lang="en-US" altLang="en-US" sz="1800" i="1"/>
              <a:t> (definem o sistema de coordenadas do olho)</a:t>
            </a:r>
          </a:p>
          <a:p>
            <a:pPr>
              <a:defRPr/>
            </a:pPr>
            <a:endParaRPr lang="en-US" altLang="en-US" sz="1800" i="1"/>
          </a:p>
          <a:p>
            <a:pPr>
              <a:defRPr/>
            </a:pPr>
            <a:r>
              <a:rPr lang="en-US" altLang="en-US" sz="1800" i="1"/>
              <a:t>Determine a matriz que leva do sistema de Coordenadas dos Objetos</a:t>
            </a:r>
          </a:p>
          <a:p>
            <a:pPr>
              <a:defRPr/>
            </a:pPr>
            <a:r>
              <a:rPr lang="en-US" altLang="en-US" sz="1800" i="1"/>
              <a:t>para o sistema de Coordenadas do Olho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06388" y="1644650"/>
            <a:ext cx="6457950" cy="6524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200">
                <a:latin typeface="Courier New" charset="0"/>
              </a:rPr>
              <a:t>void </a:t>
            </a:r>
            <a:r>
              <a:rPr lang="en-US" altLang="en-US" sz="1200" b="1">
                <a:latin typeface="Courier New" charset="0"/>
              </a:rPr>
              <a:t>gluLookAt</a:t>
            </a:r>
            <a:r>
              <a:rPr lang="en-US" altLang="en-US" sz="1200">
                <a:latin typeface="Courier New" charset="0"/>
              </a:rPr>
              <a:t>(GLdouble </a:t>
            </a:r>
            <a:r>
              <a:rPr lang="en-US" altLang="en-US" sz="1200" i="1">
                <a:latin typeface="Courier New" charset="0"/>
              </a:rPr>
              <a:t>eyex</a:t>
            </a:r>
            <a:r>
              <a:rPr lang="en-US" altLang="en-US" sz="1200">
                <a:latin typeface="Courier New" charset="0"/>
              </a:rPr>
              <a:t>, GLdouble </a:t>
            </a:r>
            <a:r>
              <a:rPr lang="en-US" altLang="en-US" sz="1200" i="1">
                <a:latin typeface="Courier New" charset="0"/>
              </a:rPr>
              <a:t>eyey</a:t>
            </a:r>
            <a:r>
              <a:rPr lang="en-US" altLang="en-US" sz="1200">
                <a:latin typeface="Courier New" charset="0"/>
              </a:rPr>
              <a:t>, GLdouble </a:t>
            </a:r>
            <a:r>
              <a:rPr lang="en-US" altLang="en-US" sz="1200" i="1">
                <a:latin typeface="Courier New" charset="0"/>
              </a:rPr>
              <a:t>eyez</a:t>
            </a:r>
            <a:r>
              <a:rPr lang="en-US" altLang="en-US" sz="1200">
                <a:latin typeface="Courier New" charset="0"/>
              </a:rPr>
              <a:t>,</a:t>
            </a:r>
          </a:p>
          <a:p>
            <a:pPr>
              <a:defRPr/>
            </a:pPr>
            <a:r>
              <a:rPr lang="en-US" altLang="en-US" sz="1200">
                <a:latin typeface="Courier New" charset="0"/>
              </a:rPr>
              <a:t>               GLdouble </a:t>
            </a:r>
            <a:r>
              <a:rPr lang="en-US" altLang="en-US" sz="1200" i="1">
                <a:latin typeface="Courier New" charset="0"/>
              </a:rPr>
              <a:t>centerx</a:t>
            </a:r>
            <a:r>
              <a:rPr lang="en-US" altLang="en-US" sz="1200">
                <a:latin typeface="Courier New" charset="0"/>
              </a:rPr>
              <a:t>, GLdouble </a:t>
            </a:r>
            <a:r>
              <a:rPr lang="en-US" altLang="en-US" sz="1200" i="1">
                <a:latin typeface="Courier New" charset="0"/>
              </a:rPr>
              <a:t>centery</a:t>
            </a:r>
            <a:r>
              <a:rPr lang="en-US" altLang="en-US" sz="1200">
                <a:latin typeface="Courier New" charset="0"/>
              </a:rPr>
              <a:t>, GLdouble </a:t>
            </a:r>
            <a:r>
              <a:rPr lang="en-US" altLang="en-US" sz="1200" i="1">
                <a:latin typeface="Courier New" charset="0"/>
              </a:rPr>
              <a:t>centerz</a:t>
            </a:r>
            <a:r>
              <a:rPr lang="en-US" altLang="en-US" sz="1200">
                <a:latin typeface="Courier New" charset="0"/>
              </a:rPr>
              <a:t>,</a:t>
            </a:r>
          </a:p>
          <a:p>
            <a:pPr>
              <a:defRPr/>
            </a:pPr>
            <a:r>
              <a:rPr lang="en-US" altLang="en-US" sz="1200">
                <a:latin typeface="Courier New" charset="0"/>
              </a:rPr>
              <a:t>               GLdouble </a:t>
            </a:r>
            <a:r>
              <a:rPr lang="en-US" altLang="en-US" sz="1200" i="1">
                <a:latin typeface="Courier New" charset="0"/>
              </a:rPr>
              <a:t>upx</a:t>
            </a:r>
            <a:r>
              <a:rPr lang="en-US" altLang="en-US" sz="1200">
                <a:latin typeface="Courier New" charset="0"/>
              </a:rPr>
              <a:t>, GLdouble </a:t>
            </a:r>
            <a:r>
              <a:rPr lang="en-US" altLang="en-US" sz="1200" i="1">
                <a:latin typeface="Courier New" charset="0"/>
              </a:rPr>
              <a:t>upy</a:t>
            </a:r>
            <a:r>
              <a:rPr lang="en-US" altLang="en-US" sz="1200">
                <a:latin typeface="Courier New" charset="0"/>
              </a:rPr>
              <a:t>, GLdouble </a:t>
            </a:r>
            <a:r>
              <a:rPr lang="en-US" altLang="en-US" sz="1200" i="1">
                <a:latin typeface="Courier New" charset="0"/>
              </a:rPr>
              <a:t>upz</a:t>
            </a:r>
            <a:r>
              <a:rPr lang="en-US" altLang="en-US" sz="1200">
                <a:latin typeface="Courier New" charset="0"/>
              </a:rPr>
              <a:t>);</a:t>
            </a:r>
          </a:p>
        </p:txBody>
      </p:sp>
      <p:grpSp>
        <p:nvGrpSpPr>
          <p:cNvPr id="275461" name="Group 5"/>
          <p:cNvGrpSpPr>
            <a:grpSpLocks/>
          </p:cNvGrpSpPr>
          <p:nvPr/>
        </p:nvGrpSpPr>
        <p:grpSpPr bwMode="auto">
          <a:xfrm>
            <a:off x="608013" y="3700463"/>
            <a:ext cx="7508875" cy="2682875"/>
            <a:chOff x="287" y="2393"/>
            <a:chExt cx="3548" cy="1735"/>
          </a:xfrm>
        </p:grpSpPr>
        <p:sp>
          <p:nvSpPr>
            <p:cNvPr id="17415" name="Rectangle 6"/>
            <p:cNvSpPr>
              <a:spLocks noChangeArrowheads="1"/>
            </p:cNvSpPr>
            <p:nvPr/>
          </p:nvSpPr>
          <p:spPr bwMode="auto">
            <a:xfrm>
              <a:off x="840" y="2526"/>
              <a:ext cx="201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b="1" i="1"/>
                <a:t>up</a:t>
              </a:r>
            </a:p>
          </p:txBody>
        </p:sp>
        <p:sp>
          <p:nvSpPr>
            <p:cNvPr id="33799" name="Freeform 7"/>
            <p:cNvSpPr>
              <a:spLocks/>
            </p:cNvSpPr>
            <p:nvPr/>
          </p:nvSpPr>
          <p:spPr bwMode="auto">
            <a:xfrm>
              <a:off x="3376" y="2393"/>
              <a:ext cx="457" cy="897"/>
            </a:xfrm>
            <a:custGeom>
              <a:avLst/>
              <a:gdLst>
                <a:gd name="T0" fmla="*/ 0 w 457"/>
                <a:gd name="T1" fmla="*/ 0 h 897"/>
                <a:gd name="T2" fmla="*/ 456 w 457"/>
                <a:gd name="T3" fmla="*/ 288 h 897"/>
                <a:gd name="T4" fmla="*/ 456 w 457"/>
                <a:gd name="T5" fmla="*/ 896 h 897"/>
                <a:gd name="T6" fmla="*/ 0 w 457"/>
                <a:gd name="T7" fmla="*/ 568 h 897"/>
                <a:gd name="T8" fmla="*/ 0 w 457"/>
                <a:gd name="T9" fmla="*/ 0 h 8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7" h="897">
                  <a:moveTo>
                    <a:pt x="0" y="0"/>
                  </a:moveTo>
                  <a:lnTo>
                    <a:pt x="456" y="288"/>
                  </a:lnTo>
                  <a:lnTo>
                    <a:pt x="456" y="896"/>
                  </a:lnTo>
                  <a:lnTo>
                    <a:pt x="0" y="568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17" name="Line 8"/>
            <p:cNvSpPr>
              <a:spLocks noChangeShapeType="1"/>
            </p:cNvSpPr>
            <p:nvPr/>
          </p:nvSpPr>
          <p:spPr bwMode="auto">
            <a:xfrm flipH="1" flipV="1">
              <a:off x="1015" y="2560"/>
              <a:ext cx="200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18" name="Line 9"/>
            <p:cNvSpPr>
              <a:spLocks noChangeShapeType="1"/>
            </p:cNvSpPr>
            <p:nvPr/>
          </p:nvSpPr>
          <p:spPr bwMode="auto">
            <a:xfrm>
              <a:off x="519" y="3232"/>
              <a:ext cx="8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19" name="Line 10"/>
            <p:cNvSpPr>
              <a:spLocks noChangeShapeType="1"/>
            </p:cNvSpPr>
            <p:nvPr/>
          </p:nvSpPr>
          <p:spPr bwMode="auto">
            <a:xfrm flipH="1">
              <a:off x="287" y="3176"/>
              <a:ext cx="400" cy="4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0" name="Line 11"/>
            <p:cNvSpPr>
              <a:spLocks noChangeShapeType="1"/>
            </p:cNvSpPr>
            <p:nvPr/>
          </p:nvSpPr>
          <p:spPr bwMode="auto">
            <a:xfrm flipV="1">
              <a:off x="631" y="2544"/>
              <a:ext cx="0" cy="7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1" name="Oval 12"/>
            <p:cNvSpPr>
              <a:spLocks noChangeArrowheads="1"/>
            </p:cNvSpPr>
            <p:nvPr/>
          </p:nvSpPr>
          <p:spPr bwMode="auto">
            <a:xfrm>
              <a:off x="1195" y="2652"/>
              <a:ext cx="41" cy="4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7422" name="Oval 13"/>
            <p:cNvSpPr>
              <a:spLocks noChangeArrowheads="1"/>
            </p:cNvSpPr>
            <p:nvPr/>
          </p:nvSpPr>
          <p:spPr bwMode="auto">
            <a:xfrm>
              <a:off x="755" y="3028"/>
              <a:ext cx="40" cy="3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7423" name="Rectangle 14"/>
            <p:cNvSpPr>
              <a:spLocks noChangeArrowheads="1"/>
            </p:cNvSpPr>
            <p:nvPr/>
          </p:nvSpPr>
          <p:spPr bwMode="auto">
            <a:xfrm>
              <a:off x="1221" y="2606"/>
              <a:ext cx="231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b="1" i="1"/>
                <a:t>eye</a:t>
              </a:r>
            </a:p>
          </p:txBody>
        </p:sp>
        <p:sp>
          <p:nvSpPr>
            <p:cNvPr id="17424" name="Rectangle 15"/>
            <p:cNvSpPr>
              <a:spLocks noChangeArrowheads="1"/>
            </p:cNvSpPr>
            <p:nvPr/>
          </p:nvSpPr>
          <p:spPr bwMode="auto">
            <a:xfrm>
              <a:off x="769" y="3005"/>
              <a:ext cx="363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b="1" i="1"/>
                <a:t>center</a:t>
              </a:r>
            </a:p>
          </p:txBody>
        </p:sp>
        <p:sp>
          <p:nvSpPr>
            <p:cNvPr id="17425" name="Line 16"/>
            <p:cNvSpPr>
              <a:spLocks noChangeShapeType="1"/>
            </p:cNvSpPr>
            <p:nvPr/>
          </p:nvSpPr>
          <p:spPr bwMode="auto">
            <a:xfrm flipH="1">
              <a:off x="775" y="2680"/>
              <a:ext cx="440" cy="3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6" name="Rectangle 17"/>
            <p:cNvSpPr>
              <a:spLocks noChangeArrowheads="1"/>
            </p:cNvSpPr>
            <p:nvPr/>
          </p:nvSpPr>
          <p:spPr bwMode="auto">
            <a:xfrm>
              <a:off x="365" y="3713"/>
              <a:ext cx="846" cy="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i="1"/>
                <a:t>Coordenadas dos</a:t>
              </a:r>
            </a:p>
            <a:p>
              <a:pPr>
                <a:defRPr/>
              </a:pPr>
              <a:r>
                <a:rPr lang="en-US" altLang="en-US" sz="1800" i="1"/>
                <a:t>objetos </a:t>
              </a:r>
            </a:p>
          </p:txBody>
        </p:sp>
        <p:sp>
          <p:nvSpPr>
            <p:cNvPr id="17427" name="Line 18"/>
            <p:cNvSpPr>
              <a:spLocks noChangeShapeType="1"/>
            </p:cNvSpPr>
            <p:nvPr/>
          </p:nvSpPr>
          <p:spPr bwMode="auto">
            <a:xfrm flipV="1">
              <a:off x="2391" y="2872"/>
              <a:ext cx="0" cy="4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8" name="Line 19"/>
            <p:cNvSpPr>
              <a:spLocks noChangeShapeType="1"/>
            </p:cNvSpPr>
            <p:nvPr/>
          </p:nvSpPr>
          <p:spPr bwMode="auto">
            <a:xfrm>
              <a:off x="2335" y="3232"/>
              <a:ext cx="456" cy="3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9" name="Line 20"/>
            <p:cNvSpPr>
              <a:spLocks noChangeShapeType="1"/>
            </p:cNvSpPr>
            <p:nvPr/>
          </p:nvSpPr>
          <p:spPr bwMode="auto">
            <a:xfrm flipV="1">
              <a:off x="2391" y="2404"/>
              <a:ext cx="988" cy="8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30" name="Line 21"/>
            <p:cNvSpPr>
              <a:spLocks noChangeShapeType="1"/>
            </p:cNvSpPr>
            <p:nvPr/>
          </p:nvSpPr>
          <p:spPr bwMode="auto">
            <a:xfrm flipV="1">
              <a:off x="2399" y="2676"/>
              <a:ext cx="1436" cy="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31" name="Line 22"/>
            <p:cNvSpPr>
              <a:spLocks noChangeShapeType="1"/>
            </p:cNvSpPr>
            <p:nvPr/>
          </p:nvSpPr>
          <p:spPr bwMode="auto">
            <a:xfrm flipV="1">
              <a:off x="2399" y="3280"/>
              <a:ext cx="1432" cy="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32" name="Line 23"/>
            <p:cNvSpPr>
              <a:spLocks noChangeShapeType="1"/>
            </p:cNvSpPr>
            <p:nvPr/>
          </p:nvSpPr>
          <p:spPr bwMode="auto">
            <a:xfrm flipV="1">
              <a:off x="2391" y="3131"/>
              <a:ext cx="488" cy="1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16" name="Freeform 24"/>
            <p:cNvSpPr>
              <a:spLocks/>
            </p:cNvSpPr>
            <p:nvPr/>
          </p:nvSpPr>
          <p:spPr bwMode="auto">
            <a:xfrm>
              <a:off x="2879" y="2832"/>
              <a:ext cx="329" cy="457"/>
            </a:xfrm>
            <a:custGeom>
              <a:avLst/>
              <a:gdLst>
                <a:gd name="T0" fmla="*/ 0 w 329"/>
                <a:gd name="T1" fmla="*/ 0 h 457"/>
                <a:gd name="T2" fmla="*/ 328 w 329"/>
                <a:gd name="T3" fmla="*/ 120 h 457"/>
                <a:gd name="T4" fmla="*/ 328 w 329"/>
                <a:gd name="T5" fmla="*/ 456 h 457"/>
                <a:gd name="T6" fmla="*/ 0 w 329"/>
                <a:gd name="T7" fmla="*/ 304 h 457"/>
                <a:gd name="T8" fmla="*/ 0 w 329"/>
                <a:gd name="T9" fmla="*/ 0 h 4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9" h="457">
                  <a:moveTo>
                    <a:pt x="0" y="0"/>
                  </a:moveTo>
                  <a:lnTo>
                    <a:pt x="328" y="120"/>
                  </a:lnTo>
                  <a:lnTo>
                    <a:pt x="328" y="456"/>
                  </a:lnTo>
                  <a:lnTo>
                    <a:pt x="0" y="30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4" name="Line 25"/>
            <p:cNvSpPr>
              <a:spLocks noChangeShapeType="1"/>
            </p:cNvSpPr>
            <p:nvPr/>
          </p:nvSpPr>
          <p:spPr bwMode="auto">
            <a:xfrm flipV="1">
              <a:off x="3215" y="2959"/>
              <a:ext cx="161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35" name="Line 26"/>
            <p:cNvSpPr>
              <a:spLocks noChangeShapeType="1"/>
            </p:cNvSpPr>
            <p:nvPr/>
          </p:nvSpPr>
          <p:spPr bwMode="auto">
            <a:xfrm flipV="1">
              <a:off x="2143" y="3072"/>
              <a:ext cx="900" cy="3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36" name="Rectangle 27"/>
            <p:cNvSpPr>
              <a:spLocks noChangeArrowheads="1"/>
            </p:cNvSpPr>
            <p:nvPr/>
          </p:nvSpPr>
          <p:spPr bwMode="auto">
            <a:xfrm>
              <a:off x="2261" y="3713"/>
              <a:ext cx="803" cy="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i="1"/>
                <a:t>Coordenadas do</a:t>
              </a:r>
            </a:p>
            <a:p>
              <a:pPr>
                <a:defRPr/>
              </a:pPr>
              <a:r>
                <a:rPr lang="en-US" altLang="en-US" sz="1800" i="1"/>
                <a:t>olho</a:t>
              </a:r>
            </a:p>
          </p:txBody>
        </p:sp>
        <p:sp>
          <p:nvSpPr>
            <p:cNvPr id="17437" name="Oval 28"/>
            <p:cNvSpPr>
              <a:spLocks noChangeArrowheads="1"/>
            </p:cNvSpPr>
            <p:nvPr/>
          </p:nvSpPr>
          <p:spPr bwMode="auto">
            <a:xfrm>
              <a:off x="2364" y="3260"/>
              <a:ext cx="56" cy="5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275485" name="Rectangle 29"/>
          <p:cNvSpPr>
            <a:spLocks noChangeArrowheads="1"/>
          </p:cNvSpPr>
          <p:nvPr/>
        </p:nvSpPr>
        <p:spPr bwMode="auto">
          <a:xfrm>
            <a:off x="4759325" y="5114925"/>
            <a:ext cx="50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 b="1"/>
              <a:t>eye</a:t>
            </a:r>
            <a:endParaRPr lang="en-US" altLang="en-US" sz="1800" b="1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5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5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9" grpId="0" autoUpdateAnimBg="0"/>
      <p:bldP spid="2754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Calculo do sistema  -  </a:t>
            </a:r>
            <a:r>
              <a:rPr lang="en-US" altLang="en-US" i="1"/>
              <a:t>x</a:t>
            </a:r>
            <a:r>
              <a:rPr lang="en-US" altLang="en-US" i="1" baseline="-25000"/>
              <a:t>e</a:t>
            </a:r>
            <a:r>
              <a:rPr lang="en-US" altLang="en-US" i="1"/>
              <a:t> y</a:t>
            </a:r>
            <a:r>
              <a:rPr lang="en-US" altLang="en-US" i="1" baseline="-25000"/>
              <a:t>e</a:t>
            </a:r>
            <a:r>
              <a:rPr lang="en-US" altLang="en-US" i="1"/>
              <a:t> z</a:t>
            </a:r>
            <a:r>
              <a:rPr lang="en-US" altLang="en-US" i="1" baseline="-25000"/>
              <a:t>e</a:t>
            </a:r>
          </a:p>
        </p:txBody>
      </p:sp>
      <p:grpSp>
        <p:nvGrpSpPr>
          <p:cNvPr id="34818" name="Group 3"/>
          <p:cNvGrpSpPr>
            <a:grpSpLocks/>
          </p:cNvGrpSpPr>
          <p:nvPr/>
        </p:nvGrpSpPr>
        <p:grpSpPr bwMode="auto">
          <a:xfrm>
            <a:off x="1536700" y="1939925"/>
            <a:ext cx="4764088" cy="4090988"/>
            <a:chOff x="968" y="1222"/>
            <a:chExt cx="3001" cy="2577"/>
          </a:xfrm>
        </p:grpSpPr>
        <p:sp>
          <p:nvSpPr>
            <p:cNvPr id="18442" name="Rectangle 4"/>
            <p:cNvSpPr>
              <a:spLocks noChangeArrowheads="1"/>
            </p:cNvSpPr>
            <p:nvPr/>
          </p:nvSpPr>
          <p:spPr bwMode="auto">
            <a:xfrm>
              <a:off x="3342" y="1222"/>
              <a:ext cx="258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800" i="1"/>
                <a:t>y</a:t>
              </a:r>
              <a:r>
                <a:rPr lang="en-US" altLang="en-US" sz="2800" i="1" baseline="-25000"/>
                <a:t>e</a:t>
              </a:r>
            </a:p>
          </p:txBody>
        </p:sp>
        <p:sp>
          <p:nvSpPr>
            <p:cNvPr id="18443" name="Line 5"/>
            <p:cNvSpPr>
              <a:spLocks noChangeShapeType="1"/>
            </p:cNvSpPr>
            <p:nvPr/>
          </p:nvSpPr>
          <p:spPr bwMode="auto">
            <a:xfrm flipV="1">
              <a:off x="2377" y="1829"/>
              <a:ext cx="931" cy="19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44" name="Line 6"/>
            <p:cNvSpPr>
              <a:spLocks noChangeShapeType="1"/>
            </p:cNvSpPr>
            <p:nvPr/>
          </p:nvSpPr>
          <p:spPr bwMode="auto">
            <a:xfrm flipV="1">
              <a:off x="968" y="1841"/>
              <a:ext cx="2324" cy="9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45" name="Line 7"/>
            <p:cNvSpPr>
              <a:spLocks noChangeShapeType="1"/>
            </p:cNvSpPr>
            <p:nvPr/>
          </p:nvSpPr>
          <p:spPr bwMode="auto">
            <a:xfrm flipV="1">
              <a:off x="2664" y="1841"/>
              <a:ext cx="644" cy="5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46" name="Line 8"/>
            <p:cNvSpPr>
              <a:spLocks noChangeShapeType="1"/>
            </p:cNvSpPr>
            <p:nvPr/>
          </p:nvSpPr>
          <p:spPr bwMode="auto">
            <a:xfrm flipV="1">
              <a:off x="982" y="1836"/>
              <a:ext cx="2323" cy="17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47" name="AutoShape 9"/>
            <p:cNvSpPr>
              <a:spLocks noChangeArrowheads="1"/>
            </p:cNvSpPr>
            <p:nvPr/>
          </p:nvSpPr>
          <p:spPr bwMode="auto">
            <a:xfrm rot="5400000">
              <a:off x="2221" y="2217"/>
              <a:ext cx="509" cy="689"/>
            </a:xfrm>
            <a:prstGeom prst="parallelogram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8448" name="Line 10"/>
            <p:cNvSpPr>
              <a:spLocks noChangeShapeType="1"/>
            </p:cNvSpPr>
            <p:nvPr/>
          </p:nvSpPr>
          <p:spPr bwMode="auto">
            <a:xfrm flipV="1">
              <a:off x="2229" y="2579"/>
              <a:ext cx="235" cy="2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49" name="Line 11"/>
            <p:cNvSpPr>
              <a:spLocks noChangeShapeType="1"/>
            </p:cNvSpPr>
            <p:nvPr/>
          </p:nvSpPr>
          <p:spPr bwMode="auto">
            <a:xfrm flipV="1">
              <a:off x="2368" y="1841"/>
              <a:ext cx="940" cy="11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50" name="Oval 12"/>
            <p:cNvSpPr>
              <a:spLocks noChangeArrowheads="1"/>
            </p:cNvSpPr>
            <p:nvPr/>
          </p:nvSpPr>
          <p:spPr bwMode="auto">
            <a:xfrm>
              <a:off x="2201" y="2762"/>
              <a:ext cx="64" cy="46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8451" name="Rectangle 13"/>
            <p:cNvSpPr>
              <a:spLocks noChangeArrowheads="1"/>
            </p:cNvSpPr>
            <p:nvPr/>
          </p:nvSpPr>
          <p:spPr bwMode="auto">
            <a:xfrm>
              <a:off x="2241" y="2721"/>
              <a:ext cx="582" cy="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b="1" i="1">
                  <a:solidFill>
                    <a:srgbClr val="CC3300"/>
                  </a:solidFill>
                </a:rPr>
                <a:t>center</a:t>
              </a:r>
            </a:p>
          </p:txBody>
        </p:sp>
        <p:sp>
          <p:nvSpPr>
            <p:cNvPr id="18452" name="Rectangle 14"/>
            <p:cNvSpPr>
              <a:spLocks noChangeArrowheads="1"/>
            </p:cNvSpPr>
            <p:nvPr/>
          </p:nvSpPr>
          <p:spPr bwMode="auto">
            <a:xfrm>
              <a:off x="3323" y="1804"/>
              <a:ext cx="347" cy="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b="1" i="1">
                  <a:solidFill>
                    <a:srgbClr val="CC3300"/>
                  </a:solidFill>
                </a:rPr>
                <a:t>eye</a:t>
              </a:r>
            </a:p>
          </p:txBody>
        </p:sp>
        <p:sp>
          <p:nvSpPr>
            <p:cNvPr id="18453" name="Line 15"/>
            <p:cNvSpPr>
              <a:spLocks noChangeShapeType="1"/>
            </p:cNvSpPr>
            <p:nvPr/>
          </p:nvSpPr>
          <p:spPr bwMode="auto">
            <a:xfrm flipV="1">
              <a:off x="2063" y="2608"/>
              <a:ext cx="0" cy="6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54" name="Line 16"/>
            <p:cNvSpPr>
              <a:spLocks noChangeShapeType="1"/>
            </p:cNvSpPr>
            <p:nvPr/>
          </p:nvSpPr>
          <p:spPr bwMode="auto">
            <a:xfrm>
              <a:off x="1958" y="3162"/>
              <a:ext cx="101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55" name="Line 17"/>
            <p:cNvSpPr>
              <a:spLocks noChangeShapeType="1"/>
            </p:cNvSpPr>
            <p:nvPr/>
          </p:nvSpPr>
          <p:spPr bwMode="auto">
            <a:xfrm flipH="1">
              <a:off x="1699" y="3106"/>
              <a:ext cx="433" cy="3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56" name="AutoShape 18"/>
            <p:cNvSpPr>
              <a:spLocks noChangeArrowheads="1"/>
            </p:cNvSpPr>
            <p:nvPr/>
          </p:nvSpPr>
          <p:spPr bwMode="auto">
            <a:xfrm>
              <a:off x="2014" y="3106"/>
              <a:ext cx="570" cy="117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8457" name="AutoShape 19"/>
            <p:cNvSpPr>
              <a:spLocks noChangeArrowheads="1"/>
            </p:cNvSpPr>
            <p:nvPr/>
          </p:nvSpPr>
          <p:spPr bwMode="auto">
            <a:xfrm>
              <a:off x="1895" y="3192"/>
              <a:ext cx="627" cy="133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8458" name="Rectangle 20"/>
            <p:cNvSpPr>
              <a:spLocks noChangeArrowheads="1"/>
            </p:cNvSpPr>
            <p:nvPr/>
          </p:nvSpPr>
          <p:spPr bwMode="auto">
            <a:xfrm>
              <a:off x="1706" y="3426"/>
              <a:ext cx="278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900" i="1"/>
                <a:t>z</a:t>
              </a:r>
              <a:r>
                <a:rPr lang="en-US" altLang="en-US" sz="3600" i="1" baseline="-25000"/>
                <a:t>o</a:t>
              </a:r>
            </a:p>
          </p:txBody>
        </p:sp>
        <p:sp>
          <p:nvSpPr>
            <p:cNvPr id="18459" name="Rectangle 21"/>
            <p:cNvSpPr>
              <a:spLocks noChangeArrowheads="1"/>
            </p:cNvSpPr>
            <p:nvPr/>
          </p:nvSpPr>
          <p:spPr bwMode="auto">
            <a:xfrm>
              <a:off x="1756" y="2409"/>
              <a:ext cx="291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900" i="1"/>
                <a:t>y</a:t>
              </a:r>
              <a:r>
                <a:rPr lang="en-US" altLang="en-US" sz="3600" i="1" baseline="-25000"/>
                <a:t>o</a:t>
              </a:r>
            </a:p>
          </p:txBody>
        </p:sp>
        <p:sp>
          <p:nvSpPr>
            <p:cNvPr id="18460" name="Rectangle 22"/>
            <p:cNvSpPr>
              <a:spLocks noChangeArrowheads="1"/>
            </p:cNvSpPr>
            <p:nvPr/>
          </p:nvSpPr>
          <p:spPr bwMode="auto">
            <a:xfrm>
              <a:off x="2925" y="3116"/>
              <a:ext cx="291" cy="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900" i="1"/>
                <a:t>x</a:t>
              </a:r>
              <a:r>
                <a:rPr lang="en-US" altLang="en-US" sz="3600" i="1" baseline="-25000"/>
                <a:t>o</a:t>
              </a:r>
            </a:p>
          </p:txBody>
        </p:sp>
        <p:sp>
          <p:nvSpPr>
            <p:cNvPr id="18461" name="AutoShape 23"/>
            <p:cNvSpPr>
              <a:spLocks noChangeArrowheads="1"/>
            </p:cNvSpPr>
            <p:nvPr/>
          </p:nvSpPr>
          <p:spPr bwMode="auto">
            <a:xfrm rot="5400000">
              <a:off x="1170" y="2585"/>
              <a:ext cx="1012" cy="1397"/>
            </a:xfrm>
            <a:prstGeom prst="parallelogram">
              <a:avLst>
                <a:gd name="adj" fmla="val 24995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8462" name="Line 24"/>
            <p:cNvSpPr>
              <a:spLocks noChangeShapeType="1"/>
            </p:cNvSpPr>
            <p:nvPr/>
          </p:nvSpPr>
          <p:spPr bwMode="auto">
            <a:xfrm flipV="1">
              <a:off x="3317" y="1511"/>
              <a:ext cx="376" cy="3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63" name="Line 25"/>
            <p:cNvSpPr>
              <a:spLocks noChangeShapeType="1"/>
            </p:cNvSpPr>
            <p:nvPr/>
          </p:nvSpPr>
          <p:spPr bwMode="auto">
            <a:xfrm flipH="1" flipV="1">
              <a:off x="2674" y="1727"/>
              <a:ext cx="618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64" name="Rectangle 26"/>
            <p:cNvSpPr>
              <a:spLocks noChangeArrowheads="1"/>
            </p:cNvSpPr>
            <p:nvPr/>
          </p:nvSpPr>
          <p:spPr bwMode="auto">
            <a:xfrm>
              <a:off x="3702" y="1527"/>
              <a:ext cx="267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3200" i="1"/>
                <a:t>z</a:t>
              </a:r>
              <a:r>
                <a:rPr lang="en-US" altLang="en-US" sz="3200" i="1" baseline="-25000"/>
                <a:t>e</a:t>
              </a:r>
            </a:p>
          </p:txBody>
        </p:sp>
        <p:sp>
          <p:nvSpPr>
            <p:cNvPr id="18465" name="Rectangle 27"/>
            <p:cNvSpPr>
              <a:spLocks noChangeArrowheads="1"/>
            </p:cNvSpPr>
            <p:nvPr/>
          </p:nvSpPr>
          <p:spPr bwMode="auto">
            <a:xfrm>
              <a:off x="2406" y="1662"/>
              <a:ext cx="281" cy="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3200" i="1"/>
                <a:t>x</a:t>
              </a:r>
              <a:r>
                <a:rPr lang="en-US" altLang="en-US" sz="3200" i="1" baseline="-25000"/>
                <a:t>e</a:t>
              </a:r>
            </a:p>
          </p:txBody>
        </p:sp>
        <p:sp>
          <p:nvSpPr>
            <p:cNvPr id="18466" name="Line 28"/>
            <p:cNvSpPr>
              <a:spLocks noChangeShapeType="1"/>
            </p:cNvSpPr>
            <p:nvPr/>
          </p:nvSpPr>
          <p:spPr bwMode="auto">
            <a:xfrm flipV="1">
              <a:off x="3312" y="1253"/>
              <a:ext cx="0" cy="5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50" name="Freeform 29"/>
            <p:cNvSpPr>
              <a:spLocks/>
            </p:cNvSpPr>
            <p:nvPr/>
          </p:nvSpPr>
          <p:spPr bwMode="auto">
            <a:xfrm>
              <a:off x="2229" y="1258"/>
              <a:ext cx="1080" cy="1481"/>
            </a:xfrm>
            <a:custGeom>
              <a:avLst/>
              <a:gdLst>
                <a:gd name="T0" fmla="*/ 0 w 1065"/>
                <a:gd name="T1" fmla="*/ 1854 h 1440"/>
                <a:gd name="T2" fmla="*/ 22 w 1065"/>
                <a:gd name="T3" fmla="*/ 1770 h 1440"/>
                <a:gd name="T4" fmla="*/ 148 w 1065"/>
                <a:gd name="T5" fmla="*/ 1509 h 1440"/>
                <a:gd name="T6" fmla="*/ 190 w 1065"/>
                <a:gd name="T7" fmla="*/ 1360 h 1440"/>
                <a:gd name="T8" fmla="*/ 244 w 1065"/>
                <a:gd name="T9" fmla="*/ 1126 h 1440"/>
                <a:gd name="T10" fmla="*/ 331 w 1065"/>
                <a:gd name="T11" fmla="*/ 1022 h 1440"/>
                <a:gd name="T12" fmla="*/ 358 w 1065"/>
                <a:gd name="T13" fmla="*/ 980 h 1440"/>
                <a:gd name="T14" fmla="*/ 366 w 1065"/>
                <a:gd name="T15" fmla="*/ 958 h 1440"/>
                <a:gd name="T16" fmla="*/ 382 w 1065"/>
                <a:gd name="T17" fmla="*/ 944 h 1440"/>
                <a:gd name="T18" fmla="*/ 486 w 1065"/>
                <a:gd name="T19" fmla="*/ 797 h 1440"/>
                <a:gd name="T20" fmla="*/ 560 w 1065"/>
                <a:gd name="T21" fmla="*/ 637 h 1440"/>
                <a:gd name="T22" fmla="*/ 585 w 1065"/>
                <a:gd name="T23" fmla="*/ 595 h 1440"/>
                <a:gd name="T24" fmla="*/ 646 w 1065"/>
                <a:gd name="T25" fmla="*/ 489 h 1440"/>
                <a:gd name="T26" fmla="*/ 653 w 1065"/>
                <a:gd name="T27" fmla="*/ 469 h 1440"/>
                <a:gd name="T28" fmla="*/ 691 w 1065"/>
                <a:gd name="T29" fmla="*/ 441 h 1440"/>
                <a:gd name="T30" fmla="*/ 801 w 1065"/>
                <a:gd name="T31" fmla="*/ 365 h 1440"/>
                <a:gd name="T32" fmla="*/ 875 w 1065"/>
                <a:gd name="T33" fmla="*/ 336 h 1440"/>
                <a:gd name="T34" fmla="*/ 1053 w 1065"/>
                <a:gd name="T35" fmla="*/ 280 h 1440"/>
                <a:gd name="T36" fmla="*/ 1114 w 1065"/>
                <a:gd name="T37" fmla="*/ 167 h 1440"/>
                <a:gd name="T38" fmla="*/ 1153 w 1065"/>
                <a:gd name="T39" fmla="*/ 52 h 1440"/>
                <a:gd name="T40" fmla="*/ 1177 w 1065"/>
                <a:gd name="T41" fmla="*/ 11 h 1440"/>
                <a:gd name="T42" fmla="*/ 1208 w 1065"/>
                <a:gd name="T43" fmla="*/ 0 h 14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65" h="1440">
                  <a:moveTo>
                    <a:pt x="0" y="1440"/>
                  </a:moveTo>
                  <a:cubicBezTo>
                    <a:pt x="7" y="1418"/>
                    <a:pt x="14" y="1396"/>
                    <a:pt x="22" y="1375"/>
                  </a:cubicBezTo>
                  <a:cubicBezTo>
                    <a:pt x="32" y="1319"/>
                    <a:pt x="94" y="1221"/>
                    <a:pt x="130" y="1174"/>
                  </a:cubicBezTo>
                  <a:cubicBezTo>
                    <a:pt x="144" y="1135"/>
                    <a:pt x="159" y="1094"/>
                    <a:pt x="168" y="1054"/>
                  </a:cubicBezTo>
                  <a:cubicBezTo>
                    <a:pt x="172" y="1003"/>
                    <a:pt x="166" y="910"/>
                    <a:pt x="217" y="875"/>
                  </a:cubicBezTo>
                  <a:cubicBezTo>
                    <a:pt x="237" y="846"/>
                    <a:pt x="268" y="818"/>
                    <a:pt x="293" y="793"/>
                  </a:cubicBezTo>
                  <a:cubicBezTo>
                    <a:pt x="302" y="784"/>
                    <a:pt x="311" y="773"/>
                    <a:pt x="315" y="761"/>
                  </a:cubicBezTo>
                  <a:cubicBezTo>
                    <a:pt x="317" y="755"/>
                    <a:pt x="317" y="749"/>
                    <a:pt x="321" y="744"/>
                  </a:cubicBezTo>
                  <a:cubicBezTo>
                    <a:pt x="325" y="739"/>
                    <a:pt x="332" y="738"/>
                    <a:pt x="337" y="734"/>
                  </a:cubicBezTo>
                  <a:cubicBezTo>
                    <a:pt x="368" y="706"/>
                    <a:pt x="414" y="658"/>
                    <a:pt x="429" y="619"/>
                  </a:cubicBezTo>
                  <a:cubicBezTo>
                    <a:pt x="443" y="582"/>
                    <a:pt x="474" y="529"/>
                    <a:pt x="494" y="495"/>
                  </a:cubicBezTo>
                  <a:cubicBezTo>
                    <a:pt x="501" y="484"/>
                    <a:pt x="511" y="474"/>
                    <a:pt x="516" y="462"/>
                  </a:cubicBezTo>
                  <a:cubicBezTo>
                    <a:pt x="528" y="429"/>
                    <a:pt x="540" y="401"/>
                    <a:pt x="570" y="380"/>
                  </a:cubicBezTo>
                  <a:cubicBezTo>
                    <a:pt x="572" y="375"/>
                    <a:pt x="572" y="368"/>
                    <a:pt x="576" y="364"/>
                  </a:cubicBezTo>
                  <a:cubicBezTo>
                    <a:pt x="585" y="355"/>
                    <a:pt x="609" y="342"/>
                    <a:pt x="609" y="342"/>
                  </a:cubicBezTo>
                  <a:cubicBezTo>
                    <a:pt x="631" y="308"/>
                    <a:pt x="669" y="295"/>
                    <a:pt x="706" y="283"/>
                  </a:cubicBezTo>
                  <a:cubicBezTo>
                    <a:pt x="726" y="277"/>
                    <a:pt x="752" y="265"/>
                    <a:pt x="772" y="261"/>
                  </a:cubicBezTo>
                  <a:cubicBezTo>
                    <a:pt x="830" y="249"/>
                    <a:pt x="879" y="252"/>
                    <a:pt x="929" y="217"/>
                  </a:cubicBezTo>
                  <a:cubicBezTo>
                    <a:pt x="942" y="183"/>
                    <a:pt x="959" y="156"/>
                    <a:pt x="983" y="130"/>
                  </a:cubicBezTo>
                  <a:cubicBezTo>
                    <a:pt x="993" y="103"/>
                    <a:pt x="1002" y="68"/>
                    <a:pt x="1016" y="43"/>
                  </a:cubicBezTo>
                  <a:cubicBezTo>
                    <a:pt x="1022" y="32"/>
                    <a:pt x="1026" y="16"/>
                    <a:pt x="1038" y="11"/>
                  </a:cubicBezTo>
                  <a:cubicBezTo>
                    <a:pt x="1058" y="4"/>
                    <a:pt x="1049" y="7"/>
                    <a:pt x="1065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8" name="Line 30"/>
            <p:cNvSpPr>
              <a:spLocks noChangeShapeType="1"/>
            </p:cNvSpPr>
            <p:nvPr/>
          </p:nvSpPr>
          <p:spPr bwMode="auto">
            <a:xfrm flipH="1" flipV="1">
              <a:off x="3115" y="1519"/>
              <a:ext cx="184" cy="309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 type="none" w="sm" len="sm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469" name="Rectangle 31"/>
            <p:cNvSpPr>
              <a:spLocks noChangeArrowheads="1"/>
            </p:cNvSpPr>
            <p:nvPr/>
          </p:nvSpPr>
          <p:spPr bwMode="auto">
            <a:xfrm>
              <a:off x="2915" y="1260"/>
              <a:ext cx="295" cy="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b="1" i="1">
                  <a:solidFill>
                    <a:srgbClr val="CC3300"/>
                  </a:solidFill>
                </a:rPr>
                <a:t>up</a:t>
              </a:r>
            </a:p>
          </p:txBody>
        </p:sp>
        <p:sp>
          <p:nvSpPr>
            <p:cNvPr id="18470" name="Oval 32"/>
            <p:cNvSpPr>
              <a:spLocks noChangeArrowheads="1"/>
            </p:cNvSpPr>
            <p:nvPr/>
          </p:nvSpPr>
          <p:spPr bwMode="auto">
            <a:xfrm>
              <a:off x="3283" y="1815"/>
              <a:ext cx="44" cy="46"/>
            </a:xfrm>
            <a:prstGeom prst="ellipse">
              <a:avLst/>
            </a:prstGeom>
            <a:solidFill>
              <a:srgbClr val="CC3300"/>
            </a:solidFill>
            <a:ln w="127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18436" name="Rectangle 33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276514" name="Object 34"/>
          <p:cNvGraphicFramePr>
            <a:graphicFrameLocks noChangeAspect="1"/>
          </p:cNvGraphicFramePr>
          <p:nvPr/>
        </p:nvGraphicFramePr>
        <p:xfrm>
          <a:off x="5757863" y="3165475"/>
          <a:ext cx="2817812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1" name="Equation" r:id="rId3" imgW="2044700" imgH="444500" progId="Equation.3">
                  <p:embed/>
                </p:oleObj>
              </mc:Choice>
              <mc:Fallback>
                <p:oleObj name="Equation" r:id="rId3" imgW="2044700" imgH="4445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7863" y="3165475"/>
                        <a:ext cx="2817812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Rectangle 35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276516" name="Object 36"/>
          <p:cNvGraphicFramePr>
            <a:graphicFrameLocks noChangeAspect="1"/>
          </p:cNvGraphicFramePr>
          <p:nvPr/>
        </p:nvGraphicFramePr>
        <p:xfrm>
          <a:off x="5748338" y="4224338"/>
          <a:ext cx="213360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2" name="Equação" r:id="rId5" imgW="1409088" imgH="444307" progId="Equation.3">
                  <p:embed/>
                </p:oleObj>
              </mc:Choice>
              <mc:Fallback>
                <p:oleObj name="Equação" r:id="rId5" imgW="1409088" imgH="444307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8338" y="4224338"/>
                        <a:ext cx="213360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8" name="Object 38"/>
          <p:cNvGraphicFramePr>
            <a:graphicFrameLocks noChangeAspect="1"/>
          </p:cNvGraphicFramePr>
          <p:nvPr/>
        </p:nvGraphicFramePr>
        <p:xfrm>
          <a:off x="5748338" y="5345113"/>
          <a:ext cx="1182687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3" name="Equação" r:id="rId7" imgW="736600" imgH="228600" progId="Equation.3">
                  <p:embed/>
                </p:oleObj>
              </mc:Choice>
              <mc:Fallback>
                <p:oleObj name="Equação" r:id="rId7" imgW="736600" imgH="228600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8338" y="5345113"/>
                        <a:ext cx="1182687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Rectangle 39"/>
          <p:cNvSpPr>
            <a:spLocks noChangeArrowheads="1"/>
          </p:cNvSpPr>
          <p:nvPr/>
        </p:nvSpPr>
        <p:spPr bwMode="auto">
          <a:xfrm>
            <a:off x="1270000" y="1719263"/>
            <a:ext cx="1517650" cy="635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585788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585788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585788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585788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dados:</a:t>
            </a:r>
          </a:p>
          <a:p>
            <a:pPr>
              <a:defRPr/>
            </a:pPr>
            <a:r>
              <a:rPr lang="en-US" altLang="en-US" sz="1800" b="1" i="1"/>
              <a:t>eye, center, up</a:t>
            </a:r>
            <a:endParaRPr lang="en-US" altLang="en-US" sz="1800" i="1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4575ADCA-E405-AA42-A59D-605E06741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Transformações Geométricas: </a:t>
            </a:r>
            <a:r>
              <a:rPr lang="en-US" altLang="en-US" sz="4000">
                <a:solidFill>
                  <a:srgbClr val="FF0000"/>
                </a:solidFill>
              </a:rPr>
              <a:t>Translação</a:t>
            </a:r>
          </a:p>
        </p:txBody>
      </p:sp>
      <p:sp>
        <p:nvSpPr>
          <p:cNvPr id="77827" name="Line 3">
            <a:extLst>
              <a:ext uri="{FF2B5EF4-FFF2-40B4-BE49-F238E27FC236}">
                <a16:creationId xmlns:a16="http://schemas.microsoft.com/office/drawing/2014/main" id="{8FB3CABB-BC2F-4D42-8965-14EF6EAFF383}"/>
              </a:ext>
            </a:extLst>
          </p:cNvPr>
          <p:cNvSpPr>
            <a:spLocks noChangeShapeType="1"/>
          </p:cNvSpPr>
          <p:nvPr/>
        </p:nvSpPr>
        <p:spPr bwMode="auto">
          <a:xfrm>
            <a:off x="1870075" y="3473450"/>
            <a:ext cx="17287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7828" name="Line 4">
            <a:extLst>
              <a:ext uri="{FF2B5EF4-FFF2-40B4-BE49-F238E27FC236}">
                <a16:creationId xmlns:a16="http://schemas.microsoft.com/office/drawing/2014/main" id="{0F4241AB-F24F-884D-9008-2002347D5C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98663" y="1944688"/>
            <a:ext cx="0" cy="1643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7829" name="Oval 5">
            <a:extLst>
              <a:ext uri="{FF2B5EF4-FFF2-40B4-BE49-F238E27FC236}">
                <a16:creationId xmlns:a16="http://schemas.microsoft.com/office/drawing/2014/main" id="{D1D0D32C-E2BF-0646-B661-2D473121D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2238" y="2865438"/>
            <a:ext cx="101600" cy="101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77830" name="Rectangle 6">
            <a:extLst>
              <a:ext uri="{FF2B5EF4-FFF2-40B4-BE49-F238E27FC236}">
                <a16:creationId xmlns:a16="http://schemas.microsoft.com/office/drawing/2014/main" id="{18CADFEB-230C-7A49-A596-0B4CFE403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8200" y="3455988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77831" name="Rectangle 7">
            <a:extLst>
              <a:ext uri="{FF2B5EF4-FFF2-40B4-BE49-F238E27FC236}">
                <a16:creationId xmlns:a16="http://schemas.microsoft.com/office/drawing/2014/main" id="{E16B1DF6-7C54-3E4E-A7AD-F3C2A6DA1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6563" y="1727200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77832" name="Rectangle 8">
            <a:extLst>
              <a:ext uri="{FF2B5EF4-FFF2-40B4-BE49-F238E27FC236}">
                <a16:creationId xmlns:a16="http://schemas.microsoft.com/office/drawing/2014/main" id="{F7FF3BF5-2446-7C40-AD1B-C213284FF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3313" y="273526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p</a:t>
            </a:r>
          </a:p>
        </p:txBody>
      </p:sp>
      <p:sp>
        <p:nvSpPr>
          <p:cNvPr id="77833" name="Oval 16">
            <a:extLst>
              <a:ext uri="{FF2B5EF4-FFF2-40B4-BE49-F238E27FC236}">
                <a16:creationId xmlns:a16="http://schemas.microsoft.com/office/drawing/2014/main" id="{184D1EB1-EE3D-B947-9BAD-5A103ABF0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3238" y="2465388"/>
            <a:ext cx="101600" cy="101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77834" name="Line 17">
            <a:extLst>
              <a:ext uri="{FF2B5EF4-FFF2-40B4-BE49-F238E27FC236}">
                <a16:creationId xmlns:a16="http://schemas.microsoft.com/office/drawing/2014/main" id="{4AD5122A-6CB8-9746-B296-135BFEFCF2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13038" y="2516188"/>
            <a:ext cx="385762" cy="400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7835" name="Rectangle 18">
            <a:extLst>
              <a:ext uri="{FF2B5EF4-FFF2-40B4-BE49-F238E27FC236}">
                <a16:creationId xmlns:a16="http://schemas.microsoft.com/office/drawing/2014/main" id="{DC3A2B1B-945B-C64D-9C5C-E97047BF6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2119313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p'</a:t>
            </a:r>
            <a:endParaRPr lang="en-US" altLang="en-US" sz="1800" b="1" baseline="30000">
              <a:latin typeface="Times New Roman" panose="02020603050405020304" pitchFamily="18" charset="0"/>
            </a:endParaRPr>
          </a:p>
        </p:txBody>
      </p:sp>
      <p:grpSp>
        <p:nvGrpSpPr>
          <p:cNvPr id="77836" name="Group 19">
            <a:extLst>
              <a:ext uri="{FF2B5EF4-FFF2-40B4-BE49-F238E27FC236}">
                <a16:creationId xmlns:a16="http://schemas.microsoft.com/office/drawing/2014/main" id="{049DD137-05BA-494B-B63B-EC2C640D973C}"/>
              </a:ext>
            </a:extLst>
          </p:cNvPr>
          <p:cNvGrpSpPr>
            <a:grpSpLocks/>
          </p:cNvGrpSpPr>
          <p:nvPr/>
        </p:nvGrpSpPr>
        <p:grpSpPr bwMode="auto">
          <a:xfrm>
            <a:off x="3355975" y="2562225"/>
            <a:ext cx="334963" cy="739775"/>
            <a:chOff x="1386" y="1606"/>
            <a:chExt cx="211" cy="466"/>
          </a:xfrm>
        </p:grpSpPr>
        <p:sp>
          <p:nvSpPr>
            <p:cNvPr id="77907" name="Rectangle 20">
              <a:extLst>
                <a:ext uri="{FF2B5EF4-FFF2-40B4-BE49-F238E27FC236}">
                  <a16:creationId xmlns:a16="http://schemas.microsoft.com/office/drawing/2014/main" id="{2586FF6F-577F-204E-B052-5862BB6493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1606"/>
              <a:ext cx="2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altLang="en-US" sz="1700" i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77908" name="Rectangle 21">
              <a:extLst>
                <a:ext uri="{FF2B5EF4-FFF2-40B4-BE49-F238E27FC236}">
                  <a16:creationId xmlns:a16="http://schemas.microsoft.com/office/drawing/2014/main" id="{00DA18FD-C95E-8540-A51F-27776BAFBC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1841"/>
              <a:ext cx="21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</a:t>
              </a:r>
              <a:r>
                <a:rPr lang="en-US" altLang="en-US" sz="1700" i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77909" name="Arc 22">
              <a:extLst>
                <a:ext uri="{FF2B5EF4-FFF2-40B4-BE49-F238E27FC236}">
                  <a16:creationId xmlns:a16="http://schemas.microsoft.com/office/drawing/2014/main" id="{EC4ECE9F-68AF-8A41-A69B-544D84A5F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4" y="1659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7910" name="Arc 23">
              <a:extLst>
                <a:ext uri="{FF2B5EF4-FFF2-40B4-BE49-F238E27FC236}">
                  <a16:creationId xmlns:a16="http://schemas.microsoft.com/office/drawing/2014/main" id="{43B05597-69AE-E04D-B371-C9099F1EC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5" y="1657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77837" name="Rectangle 24">
            <a:extLst>
              <a:ext uri="{FF2B5EF4-FFF2-40B4-BE49-F238E27FC236}">
                <a16:creationId xmlns:a16="http://schemas.microsoft.com/office/drawing/2014/main" id="{06CB426C-98A1-D147-910D-51A13EB6C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1475" y="2730500"/>
            <a:ext cx="24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i="1">
                <a:latin typeface="Times New Roman" panose="02020603050405020304" pitchFamily="18" charset="0"/>
              </a:rPr>
              <a:t>t</a:t>
            </a:r>
          </a:p>
        </p:txBody>
      </p:sp>
      <p:sp>
        <p:nvSpPr>
          <p:cNvPr id="77838" name="Rectangle 25">
            <a:extLst>
              <a:ext uri="{FF2B5EF4-FFF2-40B4-BE49-F238E27FC236}">
                <a16:creationId xmlns:a16="http://schemas.microsoft.com/office/drawing/2014/main" id="{60681F95-C174-E64E-B947-280A4DCB2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0863" y="2786063"/>
            <a:ext cx="285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77839" name="Oval 32">
            <a:extLst>
              <a:ext uri="{FF2B5EF4-FFF2-40B4-BE49-F238E27FC236}">
                <a16:creationId xmlns:a16="http://schemas.microsoft.com/office/drawing/2014/main" id="{7A0277F6-D095-E340-B917-15E20D390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454400"/>
            <a:ext cx="38100" cy="381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grpSp>
        <p:nvGrpSpPr>
          <p:cNvPr id="77840" name="Group 82">
            <a:extLst>
              <a:ext uri="{FF2B5EF4-FFF2-40B4-BE49-F238E27FC236}">
                <a16:creationId xmlns:a16="http://schemas.microsoft.com/office/drawing/2014/main" id="{40B9D255-854D-8A4A-8EB1-98CD6EAA86E9}"/>
              </a:ext>
            </a:extLst>
          </p:cNvPr>
          <p:cNvGrpSpPr>
            <a:grpSpLocks/>
          </p:cNvGrpSpPr>
          <p:nvPr/>
        </p:nvGrpSpPr>
        <p:grpSpPr bwMode="auto">
          <a:xfrm>
            <a:off x="4657725" y="2098675"/>
            <a:ext cx="2093913" cy="758825"/>
            <a:chOff x="2934" y="1322"/>
            <a:chExt cx="1319" cy="478"/>
          </a:xfrm>
        </p:grpSpPr>
        <p:grpSp>
          <p:nvGrpSpPr>
            <p:cNvPr id="77889" name="Group 9">
              <a:extLst>
                <a:ext uri="{FF2B5EF4-FFF2-40B4-BE49-F238E27FC236}">
                  <a16:creationId xmlns:a16="http://schemas.microsoft.com/office/drawing/2014/main" id="{8AADB247-E1E6-CB4B-87ED-6A8FC81422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94" y="1334"/>
              <a:ext cx="194" cy="466"/>
              <a:chOff x="2966" y="1326"/>
              <a:chExt cx="194" cy="466"/>
            </a:xfrm>
          </p:grpSpPr>
          <p:sp>
            <p:nvSpPr>
              <p:cNvPr id="77903" name="Rectangle 10">
                <a:extLst>
                  <a:ext uri="{FF2B5EF4-FFF2-40B4-BE49-F238E27FC236}">
                    <a16:creationId xmlns:a16="http://schemas.microsoft.com/office/drawing/2014/main" id="{B1362E11-42D2-B24B-A966-27A66AFFA3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6" y="1326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77904" name="Rectangle 11">
                <a:extLst>
                  <a:ext uri="{FF2B5EF4-FFF2-40B4-BE49-F238E27FC236}">
                    <a16:creationId xmlns:a16="http://schemas.microsoft.com/office/drawing/2014/main" id="{5652F053-B742-B14F-BD73-0ADCFF5A56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6" y="1561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77905" name="Arc 12">
                <a:extLst>
                  <a:ext uri="{FF2B5EF4-FFF2-40B4-BE49-F238E27FC236}">
                    <a16:creationId xmlns:a16="http://schemas.microsoft.com/office/drawing/2014/main" id="{922AE07C-3D05-7842-9B7F-DC4B8B0315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4" y="1379"/>
                <a:ext cx="44" cy="396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7906" name="Arc 13">
                <a:extLst>
                  <a:ext uri="{FF2B5EF4-FFF2-40B4-BE49-F238E27FC236}">
                    <a16:creationId xmlns:a16="http://schemas.microsoft.com/office/drawing/2014/main" id="{593B93F9-8D3D-E347-86D0-E2B8993AB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5" y="1377"/>
                <a:ext cx="44" cy="396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77890" name="Rectangle 14">
              <a:extLst>
                <a:ext uri="{FF2B5EF4-FFF2-40B4-BE49-F238E27FC236}">
                  <a16:creationId xmlns:a16="http://schemas.microsoft.com/office/drawing/2014/main" id="{23F79B93-386A-4D4D-81D1-0C8A9683A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4" y="1452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Times New Roman" panose="02020603050405020304" pitchFamily="18" charset="0"/>
                </a:rPr>
                <a:t>p'</a:t>
              </a:r>
              <a:endParaRPr lang="en-US" altLang="en-US" sz="1800" b="1" baseline="30000">
                <a:latin typeface="Times New Roman" panose="02020603050405020304" pitchFamily="18" charset="0"/>
              </a:endParaRPr>
            </a:p>
          </p:txBody>
        </p:sp>
        <p:sp>
          <p:nvSpPr>
            <p:cNvPr id="77891" name="Rectangle 15">
              <a:extLst>
                <a:ext uri="{FF2B5EF4-FFF2-40B4-BE49-F238E27FC236}">
                  <a16:creationId xmlns:a16="http://schemas.microsoft.com/office/drawing/2014/main" id="{429397DD-F6F6-F442-8818-1A84EDAF8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1" y="1471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Times New Roman" panose="02020603050405020304" pitchFamily="18" charset="0"/>
                </a:rPr>
                <a:t>=</a:t>
              </a:r>
            </a:p>
          </p:txBody>
        </p:sp>
        <p:grpSp>
          <p:nvGrpSpPr>
            <p:cNvPr id="77892" name="Group 26">
              <a:extLst>
                <a:ext uri="{FF2B5EF4-FFF2-40B4-BE49-F238E27FC236}">
                  <a16:creationId xmlns:a16="http://schemas.microsoft.com/office/drawing/2014/main" id="{AF6965CE-225F-AC4E-9FA7-183F01A7B6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42" y="1322"/>
              <a:ext cx="211" cy="466"/>
              <a:chOff x="3314" y="1314"/>
              <a:chExt cx="211" cy="466"/>
            </a:xfrm>
          </p:grpSpPr>
          <p:sp>
            <p:nvSpPr>
              <p:cNvPr id="77899" name="Rectangle 27">
                <a:extLst>
                  <a:ext uri="{FF2B5EF4-FFF2-40B4-BE49-F238E27FC236}">
                    <a16:creationId xmlns:a16="http://schemas.microsoft.com/office/drawing/2014/main" id="{A0E5F8B5-0AE7-CC4F-9AA6-5E83A19465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4" y="1314"/>
                <a:ext cx="2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t</a:t>
                </a:r>
                <a:r>
                  <a:rPr lang="en-US" altLang="en-US" sz="1700" i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77900" name="Rectangle 28">
                <a:extLst>
                  <a:ext uri="{FF2B5EF4-FFF2-40B4-BE49-F238E27FC236}">
                    <a16:creationId xmlns:a16="http://schemas.microsoft.com/office/drawing/2014/main" id="{0331117A-BDCB-6B49-ACAC-DAC1DA1A21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4" y="1549"/>
                <a:ext cx="2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t</a:t>
                </a:r>
                <a:r>
                  <a:rPr lang="en-US" altLang="en-US" sz="1700" i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77901" name="Arc 29">
                <a:extLst>
                  <a:ext uri="{FF2B5EF4-FFF2-40B4-BE49-F238E27FC236}">
                    <a16:creationId xmlns:a16="http://schemas.microsoft.com/office/drawing/2014/main" id="{FFBE0048-3987-F240-B28E-6FCF9532B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2" y="1367"/>
                <a:ext cx="44" cy="396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7902" name="Arc 30">
                <a:extLst>
                  <a:ext uri="{FF2B5EF4-FFF2-40B4-BE49-F238E27FC236}">
                    <a16:creationId xmlns:a16="http://schemas.microsoft.com/office/drawing/2014/main" id="{1B6A0572-1E6A-D848-B19B-2A43958C7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3" y="1365"/>
                <a:ext cx="44" cy="396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77893" name="Rectangle 31">
              <a:extLst>
                <a:ext uri="{FF2B5EF4-FFF2-40B4-BE49-F238E27FC236}">
                  <a16:creationId xmlns:a16="http://schemas.microsoft.com/office/drawing/2014/main" id="{59005AF7-F52C-6D48-8FFF-A6627974A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1478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77894" name="Rectangle 33">
              <a:extLst>
                <a:ext uri="{FF2B5EF4-FFF2-40B4-BE49-F238E27FC236}">
                  <a16:creationId xmlns:a16="http://schemas.microsoft.com/office/drawing/2014/main" id="{7781C320-6AE8-EE4F-B839-B2B7F2C58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7" y="1471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77895" name="Rectangle 34">
              <a:extLst>
                <a:ext uri="{FF2B5EF4-FFF2-40B4-BE49-F238E27FC236}">
                  <a16:creationId xmlns:a16="http://schemas.microsoft.com/office/drawing/2014/main" id="{8E4520AA-57D7-2F40-9069-C5897FEAA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0" y="1334"/>
              <a:ext cx="22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altLang="en-US" sz="1700" i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’</a:t>
              </a:r>
            </a:p>
          </p:txBody>
        </p:sp>
        <p:sp>
          <p:nvSpPr>
            <p:cNvPr id="77896" name="Rectangle 35">
              <a:extLst>
                <a:ext uri="{FF2B5EF4-FFF2-40B4-BE49-F238E27FC236}">
                  <a16:creationId xmlns:a16="http://schemas.microsoft.com/office/drawing/2014/main" id="{3CB8ABBC-3D94-FF4C-9959-83872D326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0" y="1569"/>
              <a:ext cx="22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en-US" sz="1700" i="1" baseline="30000">
                  <a:solidFill>
                    <a:srgbClr val="000000"/>
                  </a:solidFill>
                  <a:latin typeface="Times New Roman" panose="02020603050405020304" pitchFamily="18" charset="0"/>
                </a:rPr>
                <a:t>’</a:t>
              </a:r>
            </a:p>
          </p:txBody>
        </p:sp>
        <p:sp>
          <p:nvSpPr>
            <p:cNvPr id="77897" name="Arc 36">
              <a:extLst>
                <a:ext uri="{FF2B5EF4-FFF2-40B4-BE49-F238E27FC236}">
                  <a16:creationId xmlns:a16="http://schemas.microsoft.com/office/drawing/2014/main" id="{09B6FC46-4189-E848-B1F3-F2B5B9BC3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8" y="1387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7898" name="Arc 37">
              <a:extLst>
                <a:ext uri="{FF2B5EF4-FFF2-40B4-BE49-F238E27FC236}">
                  <a16:creationId xmlns:a16="http://schemas.microsoft.com/office/drawing/2014/main" id="{1CD391C8-A975-7544-813D-5F9F22619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1385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" name="Group 83">
            <a:extLst>
              <a:ext uri="{FF2B5EF4-FFF2-40B4-BE49-F238E27FC236}">
                <a16:creationId xmlns:a16="http://schemas.microsoft.com/office/drawing/2014/main" id="{594E631C-113A-8F4B-A710-1EDEE31AB844}"/>
              </a:ext>
            </a:extLst>
          </p:cNvPr>
          <p:cNvGrpSpPr>
            <a:grpSpLocks/>
          </p:cNvGrpSpPr>
          <p:nvPr/>
        </p:nvGrpSpPr>
        <p:grpSpPr bwMode="auto">
          <a:xfrm>
            <a:off x="2398713" y="4164013"/>
            <a:ext cx="2246312" cy="750887"/>
            <a:chOff x="1511" y="2623"/>
            <a:chExt cx="1415" cy="473"/>
          </a:xfrm>
        </p:grpSpPr>
        <p:grpSp>
          <p:nvGrpSpPr>
            <p:cNvPr id="77873" name="Group 38">
              <a:extLst>
                <a:ext uri="{FF2B5EF4-FFF2-40B4-BE49-F238E27FC236}">
                  <a16:creationId xmlns:a16="http://schemas.microsoft.com/office/drawing/2014/main" id="{0FFC9ACD-9BFF-0340-8C11-3371B0B882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32" y="2623"/>
              <a:ext cx="194" cy="466"/>
              <a:chOff x="3062" y="2892"/>
              <a:chExt cx="194" cy="466"/>
            </a:xfrm>
          </p:grpSpPr>
          <p:sp>
            <p:nvSpPr>
              <p:cNvPr id="77885" name="Rectangle 39">
                <a:extLst>
                  <a:ext uri="{FF2B5EF4-FFF2-40B4-BE49-F238E27FC236}">
                    <a16:creationId xmlns:a16="http://schemas.microsoft.com/office/drawing/2014/main" id="{61E055EC-C588-0145-A612-15B92617BF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2" y="2892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77886" name="Rectangle 40">
                <a:extLst>
                  <a:ext uri="{FF2B5EF4-FFF2-40B4-BE49-F238E27FC236}">
                    <a16:creationId xmlns:a16="http://schemas.microsoft.com/office/drawing/2014/main" id="{3911AFAC-9069-5642-8788-EB9ABE580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2" y="3127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77887" name="Arc 41">
                <a:extLst>
                  <a:ext uri="{FF2B5EF4-FFF2-40B4-BE49-F238E27FC236}">
                    <a16:creationId xmlns:a16="http://schemas.microsoft.com/office/drawing/2014/main" id="{091E481C-34C4-F645-957F-FA3771B9F9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" y="2945"/>
                <a:ext cx="44" cy="396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7888" name="Arc 42">
                <a:extLst>
                  <a:ext uri="{FF2B5EF4-FFF2-40B4-BE49-F238E27FC236}">
                    <a16:creationId xmlns:a16="http://schemas.microsoft.com/office/drawing/2014/main" id="{7BCCA924-4230-D148-AC42-D90317097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1" y="2943"/>
                <a:ext cx="44" cy="396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77874" name="Freeform 43">
              <a:extLst>
                <a:ext uri="{FF2B5EF4-FFF2-40B4-BE49-F238E27FC236}">
                  <a16:creationId xmlns:a16="http://schemas.microsoft.com/office/drawing/2014/main" id="{9DC4B528-6022-0942-B495-A8DC3AAEB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8" y="2693"/>
              <a:ext cx="17" cy="394"/>
            </a:xfrm>
            <a:custGeom>
              <a:avLst/>
              <a:gdLst>
                <a:gd name="T0" fmla="*/ 10 w 17"/>
                <a:gd name="T1" fmla="*/ 0 h 394"/>
                <a:gd name="T2" fmla="*/ 0 w 17"/>
                <a:gd name="T3" fmla="*/ 0 h 394"/>
                <a:gd name="T4" fmla="*/ 0 w 17"/>
                <a:gd name="T5" fmla="*/ 393 h 394"/>
                <a:gd name="T6" fmla="*/ 16 w 17"/>
                <a:gd name="T7" fmla="*/ 393 h 3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4"/>
                <a:gd name="T14" fmla="*/ 17 w 17"/>
                <a:gd name="T15" fmla="*/ 394 h 3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4">
                  <a:moveTo>
                    <a:pt x="10" y="0"/>
                  </a:moveTo>
                  <a:lnTo>
                    <a:pt x="0" y="0"/>
                  </a:lnTo>
                  <a:lnTo>
                    <a:pt x="0" y="393"/>
                  </a:lnTo>
                  <a:lnTo>
                    <a:pt x="16" y="393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7875" name="Freeform 44">
              <a:extLst>
                <a:ext uri="{FF2B5EF4-FFF2-40B4-BE49-F238E27FC236}">
                  <a16:creationId xmlns:a16="http://schemas.microsoft.com/office/drawing/2014/main" id="{EC3F7035-DA5E-0742-95C0-A170E06DE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" y="2683"/>
              <a:ext cx="17" cy="390"/>
            </a:xfrm>
            <a:custGeom>
              <a:avLst/>
              <a:gdLst>
                <a:gd name="T0" fmla="*/ 6 w 17"/>
                <a:gd name="T1" fmla="*/ 0 h 390"/>
                <a:gd name="T2" fmla="*/ 16 w 17"/>
                <a:gd name="T3" fmla="*/ 0 h 390"/>
                <a:gd name="T4" fmla="*/ 16 w 17"/>
                <a:gd name="T5" fmla="*/ 389 h 390"/>
                <a:gd name="T6" fmla="*/ 0 w 17"/>
                <a:gd name="T7" fmla="*/ 389 h 3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0"/>
                <a:gd name="T14" fmla="*/ 17 w 17"/>
                <a:gd name="T15" fmla="*/ 390 h 3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0">
                  <a:moveTo>
                    <a:pt x="6" y="0"/>
                  </a:moveTo>
                  <a:lnTo>
                    <a:pt x="16" y="0"/>
                  </a:lnTo>
                  <a:lnTo>
                    <a:pt x="16" y="389"/>
                  </a:lnTo>
                  <a:lnTo>
                    <a:pt x="0" y="38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7876" name="Rectangle 45">
              <a:extLst>
                <a:ext uri="{FF2B5EF4-FFF2-40B4-BE49-F238E27FC236}">
                  <a16:creationId xmlns:a16="http://schemas.microsoft.com/office/drawing/2014/main" id="{4CFC25A0-6430-F34E-81C2-1F1F762D0C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7" y="2661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  <a:sym typeface="Symbol" pitchFamily="2" charset="2"/>
                </a:rPr>
                <a:t>?</a:t>
              </a: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77877" name="Rectangle 46">
              <a:extLst>
                <a:ext uri="{FF2B5EF4-FFF2-40B4-BE49-F238E27FC236}">
                  <a16:creationId xmlns:a16="http://schemas.microsoft.com/office/drawing/2014/main" id="{886A51C1-96BE-074E-B614-18F8E2ABD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1" y="2628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x´ </a:t>
              </a:r>
            </a:p>
          </p:txBody>
        </p:sp>
        <p:sp>
          <p:nvSpPr>
            <p:cNvPr id="77878" name="Rectangle 47">
              <a:extLst>
                <a:ext uri="{FF2B5EF4-FFF2-40B4-BE49-F238E27FC236}">
                  <a16:creationId xmlns:a16="http://schemas.microsoft.com/office/drawing/2014/main" id="{94907B7E-3079-7C4F-8F98-2DAA4262A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1" y="2863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y´ </a:t>
              </a:r>
            </a:p>
          </p:txBody>
        </p:sp>
        <p:sp>
          <p:nvSpPr>
            <p:cNvPr id="77879" name="Arc 48">
              <a:extLst>
                <a:ext uri="{FF2B5EF4-FFF2-40B4-BE49-F238E27FC236}">
                  <a16:creationId xmlns:a16="http://schemas.microsoft.com/office/drawing/2014/main" id="{81F03C2F-8DBF-4445-997F-0759A03D5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9" y="2681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7880" name="Arc 49">
              <a:extLst>
                <a:ext uri="{FF2B5EF4-FFF2-40B4-BE49-F238E27FC236}">
                  <a16:creationId xmlns:a16="http://schemas.microsoft.com/office/drawing/2014/main" id="{E80BB756-A151-EE41-8CD8-D36F4A44A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6" y="2670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7881" name="Rectangle 50">
              <a:extLst>
                <a:ext uri="{FF2B5EF4-FFF2-40B4-BE49-F238E27FC236}">
                  <a16:creationId xmlns:a16="http://schemas.microsoft.com/office/drawing/2014/main" id="{5752F454-EF70-6748-B922-0EEA130A3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" y="2783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77882" name="Rectangle 51">
              <a:extLst>
                <a:ext uri="{FF2B5EF4-FFF2-40B4-BE49-F238E27FC236}">
                  <a16:creationId xmlns:a16="http://schemas.microsoft.com/office/drawing/2014/main" id="{11848365-A4D2-6441-AA3A-6EE40975F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3" y="2875"/>
              <a:ext cx="18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?</a:t>
              </a:r>
              <a:endParaRPr lang="en-US" altLang="en-US" sz="1700" i="1">
                <a:solidFill>
                  <a:srgbClr val="000000"/>
                </a:solidFill>
                <a:latin typeface="Symbol" pitchFamily="2" charset="2"/>
              </a:endParaRPr>
            </a:p>
          </p:txBody>
        </p:sp>
        <p:sp>
          <p:nvSpPr>
            <p:cNvPr id="77883" name="Rectangle 52">
              <a:extLst>
                <a:ext uri="{FF2B5EF4-FFF2-40B4-BE49-F238E27FC236}">
                  <a16:creationId xmlns:a16="http://schemas.microsoft.com/office/drawing/2014/main" id="{3932C07E-08BA-394B-A72F-576B52C55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" y="2849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  <a:sym typeface="Symbol" pitchFamily="2" charset="2"/>
                </a:rPr>
                <a:t>?</a:t>
              </a:r>
              <a:endParaRPr lang="en-US" altLang="en-US" sz="1700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itchFamily="2" charset="2"/>
              </a:endParaRPr>
            </a:p>
          </p:txBody>
        </p:sp>
        <p:sp>
          <p:nvSpPr>
            <p:cNvPr id="77884" name="Rectangle 53">
              <a:extLst>
                <a:ext uri="{FF2B5EF4-FFF2-40B4-BE49-F238E27FC236}">
                  <a16:creationId xmlns:a16="http://schemas.microsoft.com/office/drawing/2014/main" id="{E2B38FDA-65A3-4E41-B2B8-90552EE44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6" y="2674"/>
              <a:ext cx="18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?</a:t>
              </a:r>
              <a:endParaRPr lang="en-US" altLang="en-US" sz="1700" i="1">
                <a:solidFill>
                  <a:srgbClr val="000000"/>
                </a:solidFill>
                <a:latin typeface="Symbol" pitchFamily="2" charset="2"/>
              </a:endParaRPr>
            </a:p>
          </p:txBody>
        </p:sp>
      </p:grpSp>
      <p:grpSp>
        <p:nvGrpSpPr>
          <p:cNvPr id="8" name="Group 85">
            <a:extLst>
              <a:ext uri="{FF2B5EF4-FFF2-40B4-BE49-F238E27FC236}">
                <a16:creationId xmlns:a16="http://schemas.microsoft.com/office/drawing/2014/main" id="{4C3A4410-E838-4D4D-BABD-5BE0EDAC4AA7}"/>
              </a:ext>
            </a:extLst>
          </p:cNvPr>
          <p:cNvGrpSpPr>
            <a:grpSpLocks/>
          </p:cNvGrpSpPr>
          <p:nvPr/>
        </p:nvGrpSpPr>
        <p:grpSpPr bwMode="auto">
          <a:xfrm>
            <a:off x="2300288" y="5588000"/>
            <a:ext cx="2981325" cy="755650"/>
            <a:chOff x="1449" y="3520"/>
            <a:chExt cx="1878" cy="476"/>
          </a:xfrm>
        </p:grpSpPr>
        <p:grpSp>
          <p:nvGrpSpPr>
            <p:cNvPr id="77851" name="Group 56">
              <a:extLst>
                <a:ext uri="{FF2B5EF4-FFF2-40B4-BE49-F238E27FC236}">
                  <a16:creationId xmlns:a16="http://schemas.microsoft.com/office/drawing/2014/main" id="{438EFA3F-6702-4648-BE75-71F619D881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70" y="3520"/>
              <a:ext cx="194" cy="466"/>
              <a:chOff x="3062" y="2892"/>
              <a:chExt cx="194" cy="466"/>
            </a:xfrm>
          </p:grpSpPr>
          <p:sp>
            <p:nvSpPr>
              <p:cNvPr id="77869" name="Rectangle 57">
                <a:extLst>
                  <a:ext uri="{FF2B5EF4-FFF2-40B4-BE49-F238E27FC236}">
                    <a16:creationId xmlns:a16="http://schemas.microsoft.com/office/drawing/2014/main" id="{0570425C-B61B-C248-AB47-3B81A00DA4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2" y="2892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77870" name="Rectangle 58">
                <a:extLst>
                  <a:ext uri="{FF2B5EF4-FFF2-40B4-BE49-F238E27FC236}">
                    <a16:creationId xmlns:a16="http://schemas.microsoft.com/office/drawing/2014/main" id="{31C1727F-D441-E34C-BBF6-65918024C0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2" y="3127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77871" name="Arc 59">
                <a:extLst>
                  <a:ext uri="{FF2B5EF4-FFF2-40B4-BE49-F238E27FC236}">
                    <a16:creationId xmlns:a16="http://schemas.microsoft.com/office/drawing/2014/main" id="{26F42DF0-EFE6-EE42-ABC8-42DA1734B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" y="2945"/>
                <a:ext cx="44" cy="396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7872" name="Arc 60">
                <a:extLst>
                  <a:ext uri="{FF2B5EF4-FFF2-40B4-BE49-F238E27FC236}">
                    <a16:creationId xmlns:a16="http://schemas.microsoft.com/office/drawing/2014/main" id="{541657D6-3355-B74E-8163-F8F19B823B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1" y="2943"/>
                <a:ext cx="44" cy="396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77852" name="Freeform 61">
              <a:extLst>
                <a:ext uri="{FF2B5EF4-FFF2-40B4-BE49-F238E27FC236}">
                  <a16:creationId xmlns:a16="http://schemas.microsoft.com/office/drawing/2014/main" id="{25A08CE1-5A4C-F845-A23E-5C980CB4F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3590"/>
              <a:ext cx="17" cy="394"/>
            </a:xfrm>
            <a:custGeom>
              <a:avLst/>
              <a:gdLst>
                <a:gd name="T0" fmla="*/ 10 w 17"/>
                <a:gd name="T1" fmla="*/ 0 h 394"/>
                <a:gd name="T2" fmla="*/ 0 w 17"/>
                <a:gd name="T3" fmla="*/ 0 h 394"/>
                <a:gd name="T4" fmla="*/ 0 w 17"/>
                <a:gd name="T5" fmla="*/ 393 h 394"/>
                <a:gd name="T6" fmla="*/ 16 w 17"/>
                <a:gd name="T7" fmla="*/ 393 h 3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4"/>
                <a:gd name="T14" fmla="*/ 17 w 17"/>
                <a:gd name="T15" fmla="*/ 394 h 3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4">
                  <a:moveTo>
                    <a:pt x="10" y="0"/>
                  </a:moveTo>
                  <a:lnTo>
                    <a:pt x="0" y="0"/>
                  </a:lnTo>
                  <a:lnTo>
                    <a:pt x="0" y="393"/>
                  </a:lnTo>
                  <a:lnTo>
                    <a:pt x="16" y="393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7853" name="Freeform 62">
              <a:extLst>
                <a:ext uri="{FF2B5EF4-FFF2-40B4-BE49-F238E27FC236}">
                  <a16:creationId xmlns:a16="http://schemas.microsoft.com/office/drawing/2014/main" id="{44964F5F-EDC0-3C45-A7F7-4FEF07983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3580"/>
              <a:ext cx="17" cy="390"/>
            </a:xfrm>
            <a:custGeom>
              <a:avLst/>
              <a:gdLst>
                <a:gd name="T0" fmla="*/ 6 w 17"/>
                <a:gd name="T1" fmla="*/ 0 h 390"/>
                <a:gd name="T2" fmla="*/ 16 w 17"/>
                <a:gd name="T3" fmla="*/ 0 h 390"/>
                <a:gd name="T4" fmla="*/ 16 w 17"/>
                <a:gd name="T5" fmla="*/ 389 h 390"/>
                <a:gd name="T6" fmla="*/ 0 w 17"/>
                <a:gd name="T7" fmla="*/ 389 h 3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390"/>
                <a:gd name="T14" fmla="*/ 17 w 17"/>
                <a:gd name="T15" fmla="*/ 390 h 3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390">
                  <a:moveTo>
                    <a:pt x="6" y="0"/>
                  </a:moveTo>
                  <a:lnTo>
                    <a:pt x="16" y="0"/>
                  </a:lnTo>
                  <a:lnTo>
                    <a:pt x="16" y="389"/>
                  </a:lnTo>
                  <a:lnTo>
                    <a:pt x="0" y="38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7854" name="Rectangle 63">
              <a:extLst>
                <a:ext uri="{FF2B5EF4-FFF2-40B4-BE49-F238E27FC236}">
                  <a16:creationId xmlns:a16="http://schemas.microsoft.com/office/drawing/2014/main" id="{F67C5045-AD53-3246-8531-8FF6D302E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3558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  <a:sym typeface="Symbol" pitchFamily="2" charset="2"/>
                </a:rPr>
                <a:t>1</a:t>
              </a: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77855" name="Rectangle 64">
              <a:extLst>
                <a:ext uri="{FF2B5EF4-FFF2-40B4-BE49-F238E27FC236}">
                  <a16:creationId xmlns:a16="http://schemas.microsoft.com/office/drawing/2014/main" id="{CAD5A496-7CFB-B741-8A48-20AAAAAA7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9" y="3525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x´ </a:t>
              </a:r>
            </a:p>
          </p:txBody>
        </p:sp>
        <p:sp>
          <p:nvSpPr>
            <p:cNvPr id="77856" name="Rectangle 65">
              <a:extLst>
                <a:ext uri="{FF2B5EF4-FFF2-40B4-BE49-F238E27FC236}">
                  <a16:creationId xmlns:a16="http://schemas.microsoft.com/office/drawing/2014/main" id="{14477EC1-33DF-E841-A228-50346AD31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9" y="3760"/>
              <a:ext cx="27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y´ </a:t>
              </a:r>
            </a:p>
          </p:txBody>
        </p:sp>
        <p:sp>
          <p:nvSpPr>
            <p:cNvPr id="77857" name="Arc 66">
              <a:extLst>
                <a:ext uri="{FF2B5EF4-FFF2-40B4-BE49-F238E27FC236}">
                  <a16:creationId xmlns:a16="http://schemas.microsoft.com/office/drawing/2014/main" id="{E8872FE0-77F7-1D41-BA76-15C10AAF3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7" y="3578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7858" name="Arc 67">
              <a:extLst>
                <a:ext uri="{FF2B5EF4-FFF2-40B4-BE49-F238E27FC236}">
                  <a16:creationId xmlns:a16="http://schemas.microsoft.com/office/drawing/2014/main" id="{495952C4-8CF8-D040-B43E-22AF14386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4" y="3567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7859" name="Rectangle 68">
              <a:extLst>
                <a:ext uri="{FF2B5EF4-FFF2-40B4-BE49-F238E27FC236}">
                  <a16:creationId xmlns:a16="http://schemas.microsoft.com/office/drawing/2014/main" id="{F97D16AC-B741-364E-B06E-3B20D3A6A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" y="3680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77860" name="Rectangle 69">
              <a:extLst>
                <a:ext uri="{FF2B5EF4-FFF2-40B4-BE49-F238E27FC236}">
                  <a16:creationId xmlns:a16="http://schemas.microsoft.com/office/drawing/2014/main" id="{3C6B838B-A7FC-6249-B841-2A316C4A0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1" y="3772"/>
              <a:ext cx="18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 sz="1700" i="1">
                <a:solidFill>
                  <a:srgbClr val="000000"/>
                </a:solidFill>
                <a:latin typeface="Symbol" pitchFamily="2" charset="2"/>
              </a:endParaRPr>
            </a:p>
          </p:txBody>
        </p:sp>
        <p:sp>
          <p:nvSpPr>
            <p:cNvPr id="77861" name="Rectangle 70">
              <a:extLst>
                <a:ext uri="{FF2B5EF4-FFF2-40B4-BE49-F238E27FC236}">
                  <a16:creationId xmlns:a16="http://schemas.microsoft.com/office/drawing/2014/main" id="{1E0E4D43-372E-3D4F-BC1D-71961F33D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8" y="3746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  <a:sym typeface="Symbol" pitchFamily="2" charset="2"/>
                </a:rPr>
                <a:t>1</a:t>
              </a:r>
              <a:endParaRPr lang="en-US" altLang="en-US" sz="1700" i="1" baseline="-25000">
                <a:solidFill>
                  <a:srgbClr val="000000"/>
                </a:solidFill>
                <a:latin typeface="Times New Roman" panose="02020603050405020304" pitchFamily="18" charset="0"/>
                <a:sym typeface="Symbol" pitchFamily="2" charset="2"/>
              </a:endParaRPr>
            </a:p>
          </p:txBody>
        </p:sp>
        <p:sp>
          <p:nvSpPr>
            <p:cNvPr id="77862" name="Rectangle 71">
              <a:extLst>
                <a:ext uri="{FF2B5EF4-FFF2-40B4-BE49-F238E27FC236}">
                  <a16:creationId xmlns:a16="http://schemas.microsoft.com/office/drawing/2014/main" id="{A6B1B1A4-B4AE-4241-BD62-88BF779E6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3571"/>
              <a:ext cx="184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  <a:endParaRPr lang="en-US" altLang="en-US" sz="1700" i="1">
                <a:solidFill>
                  <a:srgbClr val="000000"/>
                </a:solidFill>
                <a:latin typeface="Symbol" pitchFamily="2" charset="2"/>
              </a:endParaRPr>
            </a:p>
          </p:txBody>
        </p:sp>
        <p:grpSp>
          <p:nvGrpSpPr>
            <p:cNvPr id="77863" name="Group 72">
              <a:extLst>
                <a:ext uri="{FF2B5EF4-FFF2-40B4-BE49-F238E27FC236}">
                  <a16:creationId xmlns:a16="http://schemas.microsoft.com/office/drawing/2014/main" id="{DE2A8834-7AE8-6940-B674-7991148A00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6" y="3530"/>
              <a:ext cx="211" cy="466"/>
              <a:chOff x="3314" y="1314"/>
              <a:chExt cx="211" cy="466"/>
            </a:xfrm>
          </p:grpSpPr>
          <p:sp>
            <p:nvSpPr>
              <p:cNvPr id="77865" name="Rectangle 73">
                <a:extLst>
                  <a:ext uri="{FF2B5EF4-FFF2-40B4-BE49-F238E27FC236}">
                    <a16:creationId xmlns:a16="http://schemas.microsoft.com/office/drawing/2014/main" id="{91BE541A-0FD2-8040-B480-5DC4B24B5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4" y="1314"/>
                <a:ext cx="2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t</a:t>
                </a:r>
                <a:r>
                  <a:rPr lang="en-US" altLang="en-US" sz="1700" i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77866" name="Rectangle 74">
                <a:extLst>
                  <a:ext uri="{FF2B5EF4-FFF2-40B4-BE49-F238E27FC236}">
                    <a16:creationId xmlns:a16="http://schemas.microsoft.com/office/drawing/2014/main" id="{D46F1A6F-7594-9240-86FE-1A1ECCA02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4" y="1549"/>
                <a:ext cx="2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t</a:t>
                </a:r>
                <a:r>
                  <a:rPr lang="en-US" altLang="en-US" sz="1700" i="1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77867" name="Arc 75">
                <a:extLst>
                  <a:ext uri="{FF2B5EF4-FFF2-40B4-BE49-F238E27FC236}">
                    <a16:creationId xmlns:a16="http://schemas.microsoft.com/office/drawing/2014/main" id="{ADEBB1DB-189B-4F4B-8190-89A8DC0F8A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2" y="1367"/>
                <a:ext cx="44" cy="396"/>
              </a:xfrm>
              <a:custGeom>
                <a:avLst/>
                <a:gdLst>
                  <a:gd name="T0" fmla="*/ 0 w 21600"/>
                  <a:gd name="T1" fmla="*/ 0 h 42830"/>
                  <a:gd name="T2" fmla="*/ 0 w 21600"/>
                  <a:gd name="T3" fmla="*/ 0 h 42830"/>
                  <a:gd name="T4" fmla="*/ 0 w 21600"/>
                  <a:gd name="T5" fmla="*/ 0 h 4283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830"/>
                  <a:gd name="T11" fmla="*/ 21600 w 21600"/>
                  <a:gd name="T12" fmla="*/ 42830 h 4283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830" fill="none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</a:path>
                  <a:path w="21600" h="42830" stroke="0" extrusionOk="0">
                    <a:moveTo>
                      <a:pt x="17650" y="42829"/>
                    </a:moveTo>
                    <a:cubicBezTo>
                      <a:pt x="7419" y="40926"/>
                      <a:pt x="0" y="32000"/>
                      <a:pt x="0" y="21594"/>
                    </a:cubicBezTo>
                    <a:cubicBezTo>
                      <a:pt x="-1" y="9855"/>
                      <a:pt x="9374" y="265"/>
                      <a:pt x="21109" y="-1"/>
                    </a:cubicBezTo>
                    <a:lnTo>
                      <a:pt x="21600" y="21594"/>
                    </a:lnTo>
                    <a:lnTo>
                      <a:pt x="17650" y="428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77868" name="Arc 76">
                <a:extLst>
                  <a:ext uri="{FF2B5EF4-FFF2-40B4-BE49-F238E27FC236}">
                    <a16:creationId xmlns:a16="http://schemas.microsoft.com/office/drawing/2014/main" id="{7794A07C-F79C-0745-9A69-28A3D8B4C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3" y="1365"/>
                <a:ext cx="44" cy="396"/>
              </a:xfrm>
              <a:custGeom>
                <a:avLst/>
                <a:gdLst>
                  <a:gd name="T0" fmla="*/ 0 w 21600"/>
                  <a:gd name="T1" fmla="*/ 0 h 42919"/>
                  <a:gd name="T2" fmla="*/ 0 w 21600"/>
                  <a:gd name="T3" fmla="*/ 0 h 42919"/>
                  <a:gd name="T4" fmla="*/ 0 w 21600"/>
                  <a:gd name="T5" fmla="*/ 0 h 42919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2919"/>
                  <a:gd name="T11" fmla="*/ 21600 w 21600"/>
                  <a:gd name="T12" fmla="*/ 42919 h 429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2919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</a:path>
                  <a:path w="21600" h="42919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89"/>
                      <a:pt x="13922" y="41218"/>
                      <a:pt x="3470" y="42919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77864" name="Rectangle 77">
              <a:extLst>
                <a:ext uri="{FF2B5EF4-FFF2-40B4-BE49-F238E27FC236}">
                  <a16:creationId xmlns:a16="http://schemas.microsoft.com/office/drawing/2014/main" id="{016A6A5F-C721-8F48-B89A-E48BBE7CC2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1" y="3686"/>
              <a:ext cx="1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11" name="Group 84">
            <a:extLst>
              <a:ext uri="{FF2B5EF4-FFF2-40B4-BE49-F238E27FC236}">
                <a16:creationId xmlns:a16="http://schemas.microsoft.com/office/drawing/2014/main" id="{E8CABB66-E64C-EF4D-B7B5-2E0E97D2241F}"/>
              </a:ext>
            </a:extLst>
          </p:cNvPr>
          <p:cNvGrpSpPr>
            <a:grpSpLocks/>
          </p:cNvGrpSpPr>
          <p:nvPr/>
        </p:nvGrpSpPr>
        <p:grpSpPr bwMode="auto">
          <a:xfrm>
            <a:off x="5208588" y="4241800"/>
            <a:ext cx="2446337" cy="641350"/>
            <a:chOff x="3281" y="2672"/>
            <a:chExt cx="1541" cy="404"/>
          </a:xfrm>
        </p:grpSpPr>
        <p:sp>
          <p:nvSpPr>
            <p:cNvPr id="77848" name="AutoShape 54">
              <a:extLst>
                <a:ext uri="{FF2B5EF4-FFF2-40B4-BE49-F238E27FC236}">
                  <a16:creationId xmlns:a16="http://schemas.microsoft.com/office/drawing/2014/main" id="{0CA8EA62-A81F-9F40-8D7B-801A5DD96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1" y="2831"/>
              <a:ext cx="154" cy="91"/>
            </a:xfrm>
            <a:prstGeom prst="leftArrow">
              <a:avLst>
                <a:gd name="adj1" fmla="val 50000"/>
                <a:gd name="adj2" fmla="val 4230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77849" name="Text Box 55">
              <a:extLst>
                <a:ext uri="{FF2B5EF4-FFF2-40B4-BE49-F238E27FC236}">
                  <a16:creationId xmlns:a16="http://schemas.microsoft.com/office/drawing/2014/main" id="{D5C954A9-75A6-D04E-863F-5FB457534C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0" y="2672"/>
              <a:ext cx="1068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Não pode ser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escrito na forma</a:t>
              </a:r>
            </a:p>
          </p:txBody>
        </p:sp>
        <p:sp>
          <p:nvSpPr>
            <p:cNvPr id="77850" name="Text Box 80">
              <a:extLst>
                <a:ext uri="{FF2B5EF4-FFF2-40B4-BE49-F238E27FC236}">
                  <a16:creationId xmlns:a16="http://schemas.microsoft.com/office/drawing/2014/main" id="{49B74154-620E-FD4D-8D7F-900BA13CA0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3" y="2694"/>
              <a:ext cx="26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sym typeface="Wingdings" pitchFamily="2" charset="2"/>
                </a:rPr>
                <a:t></a:t>
              </a:r>
              <a:endParaRPr lang="en-US" altLang="en-US" sz="18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" name="Group 86">
            <a:extLst>
              <a:ext uri="{FF2B5EF4-FFF2-40B4-BE49-F238E27FC236}">
                <a16:creationId xmlns:a16="http://schemas.microsoft.com/office/drawing/2014/main" id="{55B9268D-4B2E-D043-B0BF-7318616E5636}"/>
              </a:ext>
            </a:extLst>
          </p:cNvPr>
          <p:cNvGrpSpPr>
            <a:grpSpLocks/>
          </p:cNvGrpSpPr>
          <p:nvPr/>
        </p:nvGrpSpPr>
        <p:grpSpPr bwMode="auto">
          <a:xfrm>
            <a:off x="5583238" y="5626100"/>
            <a:ext cx="2093912" cy="673100"/>
            <a:chOff x="3517" y="3544"/>
            <a:chExt cx="1319" cy="424"/>
          </a:xfrm>
        </p:grpSpPr>
        <p:sp>
          <p:nvSpPr>
            <p:cNvPr id="77845" name="AutoShape 78">
              <a:extLst>
                <a:ext uri="{FF2B5EF4-FFF2-40B4-BE49-F238E27FC236}">
                  <a16:creationId xmlns:a16="http://schemas.microsoft.com/office/drawing/2014/main" id="{4002C966-1AFF-B747-AFFE-3FF5FFF88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7" y="3718"/>
              <a:ext cx="106" cy="100"/>
            </a:xfrm>
            <a:prstGeom prst="leftArrow">
              <a:avLst>
                <a:gd name="adj1" fmla="val 50000"/>
                <a:gd name="adj2" fmla="val 2650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77846" name="Text Box 79">
              <a:extLst>
                <a:ext uri="{FF2B5EF4-FFF2-40B4-BE49-F238E27FC236}">
                  <a16:creationId xmlns:a16="http://schemas.microsoft.com/office/drawing/2014/main" id="{10725EB8-FDD8-5045-AFBA-2569DED164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8" y="3564"/>
              <a:ext cx="99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Ruim para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implementação</a:t>
              </a:r>
            </a:p>
          </p:txBody>
        </p:sp>
        <p:sp>
          <p:nvSpPr>
            <p:cNvPr id="77847" name="Text Box 81">
              <a:extLst>
                <a:ext uri="{FF2B5EF4-FFF2-40B4-BE49-F238E27FC236}">
                  <a16:creationId xmlns:a16="http://schemas.microsoft.com/office/drawing/2014/main" id="{3251787B-9483-D149-9054-590A5624F4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7" y="3544"/>
              <a:ext cx="26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sym typeface="Wingdings" pitchFamily="2" charset="2"/>
                </a:rPr>
                <a:t></a:t>
              </a:r>
              <a:endParaRPr lang="en-US" altLang="en-US" sz="180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475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57B3B12B-CE0C-B348-BAD1-AEB56824A3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Translação num plano do R</a:t>
            </a:r>
            <a:r>
              <a:rPr lang="en-US" altLang="en-US" baseline="30000"/>
              <a:t>3</a:t>
            </a:r>
            <a:endParaRPr lang="en-US" altLang="en-US"/>
          </a:p>
        </p:txBody>
      </p:sp>
      <p:grpSp>
        <p:nvGrpSpPr>
          <p:cNvPr id="79875" name="Group 21">
            <a:extLst>
              <a:ext uri="{FF2B5EF4-FFF2-40B4-BE49-F238E27FC236}">
                <a16:creationId xmlns:a16="http://schemas.microsoft.com/office/drawing/2014/main" id="{03A89F84-FF55-4447-BE43-F50D0B26289D}"/>
              </a:ext>
            </a:extLst>
          </p:cNvPr>
          <p:cNvGrpSpPr>
            <a:grpSpLocks/>
          </p:cNvGrpSpPr>
          <p:nvPr/>
        </p:nvGrpSpPr>
        <p:grpSpPr bwMode="auto">
          <a:xfrm>
            <a:off x="587375" y="2006600"/>
            <a:ext cx="2616200" cy="2741613"/>
            <a:chOff x="370" y="1264"/>
            <a:chExt cx="1648" cy="1727"/>
          </a:xfrm>
        </p:grpSpPr>
        <p:sp>
          <p:nvSpPr>
            <p:cNvPr id="79879" name="Line 3">
              <a:extLst>
                <a:ext uri="{FF2B5EF4-FFF2-40B4-BE49-F238E27FC236}">
                  <a16:creationId xmlns:a16="http://schemas.microsoft.com/office/drawing/2014/main" id="{CF56533E-E523-EF41-9D0E-58F9DD738C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4" y="2103"/>
              <a:ext cx="456" cy="7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9880" name="Line 4">
              <a:extLst>
                <a:ext uri="{FF2B5EF4-FFF2-40B4-BE49-F238E27FC236}">
                  <a16:creationId xmlns:a16="http://schemas.microsoft.com/office/drawing/2014/main" id="{568DCECB-0FE0-F043-93DD-C2015F118B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" y="2223"/>
              <a:ext cx="10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9881" name="Line 5">
              <a:extLst>
                <a:ext uri="{FF2B5EF4-FFF2-40B4-BE49-F238E27FC236}">
                  <a16:creationId xmlns:a16="http://schemas.microsoft.com/office/drawing/2014/main" id="{07F7EAC5-7BCE-DC46-BA50-D2D2E54E96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8" y="1327"/>
              <a:ext cx="0" cy="10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9882" name="Freeform 6">
              <a:extLst>
                <a:ext uri="{FF2B5EF4-FFF2-40B4-BE49-F238E27FC236}">
                  <a16:creationId xmlns:a16="http://schemas.microsoft.com/office/drawing/2014/main" id="{9483237A-A10F-9A46-84FC-461130346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" y="1759"/>
              <a:ext cx="1293" cy="701"/>
            </a:xfrm>
            <a:custGeom>
              <a:avLst/>
              <a:gdLst>
                <a:gd name="T0" fmla="*/ 8 w 1293"/>
                <a:gd name="T1" fmla="*/ 616 h 701"/>
                <a:gd name="T2" fmla="*/ 452 w 1293"/>
                <a:gd name="T3" fmla="*/ 0 h 701"/>
                <a:gd name="T4" fmla="*/ 1292 w 1293"/>
                <a:gd name="T5" fmla="*/ 0 h 701"/>
                <a:gd name="T6" fmla="*/ 1292 w 1293"/>
                <a:gd name="T7" fmla="*/ 20 h 701"/>
                <a:gd name="T8" fmla="*/ 1292 w 1293"/>
                <a:gd name="T9" fmla="*/ 52 h 701"/>
                <a:gd name="T10" fmla="*/ 1292 w 1293"/>
                <a:gd name="T11" fmla="*/ 76 h 701"/>
                <a:gd name="T12" fmla="*/ 1292 w 1293"/>
                <a:gd name="T13" fmla="*/ 108 h 701"/>
                <a:gd name="T14" fmla="*/ 1292 w 1293"/>
                <a:gd name="T15" fmla="*/ 140 h 701"/>
                <a:gd name="T16" fmla="*/ 1284 w 1293"/>
                <a:gd name="T17" fmla="*/ 180 h 701"/>
                <a:gd name="T18" fmla="*/ 1280 w 1293"/>
                <a:gd name="T19" fmla="*/ 212 h 701"/>
                <a:gd name="T20" fmla="*/ 1272 w 1293"/>
                <a:gd name="T21" fmla="*/ 252 h 701"/>
                <a:gd name="T22" fmla="*/ 1248 w 1293"/>
                <a:gd name="T23" fmla="*/ 300 h 701"/>
                <a:gd name="T24" fmla="*/ 1224 w 1293"/>
                <a:gd name="T25" fmla="*/ 356 h 701"/>
                <a:gd name="T26" fmla="*/ 1200 w 1293"/>
                <a:gd name="T27" fmla="*/ 404 h 701"/>
                <a:gd name="T28" fmla="*/ 1176 w 1293"/>
                <a:gd name="T29" fmla="*/ 444 h 701"/>
                <a:gd name="T30" fmla="*/ 1168 w 1293"/>
                <a:gd name="T31" fmla="*/ 468 h 701"/>
                <a:gd name="T32" fmla="*/ 1144 w 1293"/>
                <a:gd name="T33" fmla="*/ 476 h 701"/>
                <a:gd name="T34" fmla="*/ 1120 w 1293"/>
                <a:gd name="T35" fmla="*/ 508 h 701"/>
                <a:gd name="T36" fmla="*/ 1096 w 1293"/>
                <a:gd name="T37" fmla="*/ 532 h 701"/>
                <a:gd name="T38" fmla="*/ 1072 w 1293"/>
                <a:gd name="T39" fmla="*/ 564 h 701"/>
                <a:gd name="T40" fmla="*/ 1032 w 1293"/>
                <a:gd name="T41" fmla="*/ 588 h 701"/>
                <a:gd name="T42" fmla="*/ 1000 w 1293"/>
                <a:gd name="T43" fmla="*/ 620 h 701"/>
                <a:gd name="T44" fmla="*/ 976 w 1293"/>
                <a:gd name="T45" fmla="*/ 644 h 701"/>
                <a:gd name="T46" fmla="*/ 952 w 1293"/>
                <a:gd name="T47" fmla="*/ 652 h 701"/>
                <a:gd name="T48" fmla="*/ 912 w 1293"/>
                <a:gd name="T49" fmla="*/ 664 h 701"/>
                <a:gd name="T50" fmla="*/ 880 w 1293"/>
                <a:gd name="T51" fmla="*/ 672 h 701"/>
                <a:gd name="T52" fmla="*/ 840 w 1293"/>
                <a:gd name="T53" fmla="*/ 680 h 701"/>
                <a:gd name="T54" fmla="*/ 792 w 1293"/>
                <a:gd name="T55" fmla="*/ 684 h 701"/>
                <a:gd name="T56" fmla="*/ 752 w 1293"/>
                <a:gd name="T57" fmla="*/ 688 h 701"/>
                <a:gd name="T58" fmla="*/ 712 w 1293"/>
                <a:gd name="T59" fmla="*/ 688 h 701"/>
                <a:gd name="T60" fmla="*/ 672 w 1293"/>
                <a:gd name="T61" fmla="*/ 692 h 701"/>
                <a:gd name="T62" fmla="*/ 632 w 1293"/>
                <a:gd name="T63" fmla="*/ 692 h 701"/>
                <a:gd name="T64" fmla="*/ 600 w 1293"/>
                <a:gd name="T65" fmla="*/ 696 h 701"/>
                <a:gd name="T66" fmla="*/ 544 w 1293"/>
                <a:gd name="T67" fmla="*/ 700 h 701"/>
                <a:gd name="T68" fmla="*/ 488 w 1293"/>
                <a:gd name="T69" fmla="*/ 700 h 701"/>
                <a:gd name="T70" fmla="*/ 432 w 1293"/>
                <a:gd name="T71" fmla="*/ 700 h 701"/>
                <a:gd name="T72" fmla="*/ 392 w 1293"/>
                <a:gd name="T73" fmla="*/ 700 h 701"/>
                <a:gd name="T74" fmla="*/ 360 w 1293"/>
                <a:gd name="T75" fmla="*/ 700 h 701"/>
                <a:gd name="T76" fmla="*/ 336 w 1293"/>
                <a:gd name="T77" fmla="*/ 700 h 701"/>
                <a:gd name="T78" fmla="*/ 312 w 1293"/>
                <a:gd name="T79" fmla="*/ 696 h 701"/>
                <a:gd name="T80" fmla="*/ 280 w 1293"/>
                <a:gd name="T81" fmla="*/ 692 h 701"/>
                <a:gd name="T82" fmla="*/ 256 w 1293"/>
                <a:gd name="T83" fmla="*/ 692 h 701"/>
                <a:gd name="T84" fmla="*/ 244 w 1293"/>
                <a:gd name="T85" fmla="*/ 692 h 701"/>
                <a:gd name="T86" fmla="*/ 228 w 1293"/>
                <a:gd name="T87" fmla="*/ 684 h 701"/>
                <a:gd name="T88" fmla="*/ 196 w 1293"/>
                <a:gd name="T89" fmla="*/ 676 h 701"/>
                <a:gd name="T90" fmla="*/ 180 w 1293"/>
                <a:gd name="T91" fmla="*/ 668 h 701"/>
                <a:gd name="T92" fmla="*/ 164 w 1293"/>
                <a:gd name="T93" fmla="*/ 660 h 701"/>
                <a:gd name="T94" fmla="*/ 152 w 1293"/>
                <a:gd name="T95" fmla="*/ 652 h 701"/>
                <a:gd name="T96" fmla="*/ 136 w 1293"/>
                <a:gd name="T97" fmla="*/ 644 h 701"/>
                <a:gd name="T98" fmla="*/ 124 w 1293"/>
                <a:gd name="T99" fmla="*/ 644 h 701"/>
                <a:gd name="T100" fmla="*/ 108 w 1293"/>
                <a:gd name="T101" fmla="*/ 640 h 701"/>
                <a:gd name="T102" fmla="*/ 84 w 1293"/>
                <a:gd name="T103" fmla="*/ 632 h 701"/>
                <a:gd name="T104" fmla="*/ 52 w 1293"/>
                <a:gd name="T105" fmla="*/ 624 h 701"/>
                <a:gd name="T106" fmla="*/ 28 w 1293"/>
                <a:gd name="T107" fmla="*/ 624 h 701"/>
                <a:gd name="T108" fmla="*/ 12 w 1293"/>
                <a:gd name="T109" fmla="*/ 616 h 701"/>
                <a:gd name="T110" fmla="*/ 0 w 1293"/>
                <a:gd name="T111" fmla="*/ 612 h 701"/>
                <a:gd name="T112" fmla="*/ 8 w 1293"/>
                <a:gd name="T113" fmla="*/ 616 h 70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93"/>
                <a:gd name="T172" fmla="*/ 0 h 701"/>
                <a:gd name="T173" fmla="*/ 1293 w 1293"/>
                <a:gd name="T174" fmla="*/ 701 h 70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93" h="701">
                  <a:moveTo>
                    <a:pt x="8" y="616"/>
                  </a:moveTo>
                  <a:lnTo>
                    <a:pt x="452" y="0"/>
                  </a:lnTo>
                  <a:lnTo>
                    <a:pt x="1292" y="0"/>
                  </a:lnTo>
                  <a:lnTo>
                    <a:pt x="1292" y="20"/>
                  </a:lnTo>
                  <a:lnTo>
                    <a:pt x="1292" y="52"/>
                  </a:lnTo>
                  <a:lnTo>
                    <a:pt x="1292" y="76"/>
                  </a:lnTo>
                  <a:lnTo>
                    <a:pt x="1292" y="108"/>
                  </a:lnTo>
                  <a:lnTo>
                    <a:pt x="1292" y="140"/>
                  </a:lnTo>
                  <a:lnTo>
                    <a:pt x="1284" y="180"/>
                  </a:lnTo>
                  <a:lnTo>
                    <a:pt x="1280" y="212"/>
                  </a:lnTo>
                  <a:lnTo>
                    <a:pt x="1272" y="252"/>
                  </a:lnTo>
                  <a:lnTo>
                    <a:pt x="1248" y="300"/>
                  </a:lnTo>
                  <a:lnTo>
                    <a:pt x="1224" y="356"/>
                  </a:lnTo>
                  <a:lnTo>
                    <a:pt x="1200" y="404"/>
                  </a:lnTo>
                  <a:lnTo>
                    <a:pt x="1176" y="444"/>
                  </a:lnTo>
                  <a:lnTo>
                    <a:pt x="1168" y="468"/>
                  </a:lnTo>
                  <a:lnTo>
                    <a:pt x="1144" y="476"/>
                  </a:lnTo>
                  <a:lnTo>
                    <a:pt x="1120" y="508"/>
                  </a:lnTo>
                  <a:lnTo>
                    <a:pt x="1096" y="532"/>
                  </a:lnTo>
                  <a:lnTo>
                    <a:pt x="1072" y="564"/>
                  </a:lnTo>
                  <a:lnTo>
                    <a:pt x="1032" y="588"/>
                  </a:lnTo>
                  <a:lnTo>
                    <a:pt x="1000" y="620"/>
                  </a:lnTo>
                  <a:lnTo>
                    <a:pt x="976" y="644"/>
                  </a:lnTo>
                  <a:lnTo>
                    <a:pt x="952" y="652"/>
                  </a:lnTo>
                  <a:lnTo>
                    <a:pt x="912" y="664"/>
                  </a:lnTo>
                  <a:lnTo>
                    <a:pt x="880" y="672"/>
                  </a:lnTo>
                  <a:lnTo>
                    <a:pt x="840" y="680"/>
                  </a:lnTo>
                  <a:lnTo>
                    <a:pt x="792" y="684"/>
                  </a:lnTo>
                  <a:lnTo>
                    <a:pt x="752" y="688"/>
                  </a:lnTo>
                  <a:lnTo>
                    <a:pt x="712" y="688"/>
                  </a:lnTo>
                  <a:lnTo>
                    <a:pt x="672" y="692"/>
                  </a:lnTo>
                  <a:lnTo>
                    <a:pt x="632" y="692"/>
                  </a:lnTo>
                  <a:lnTo>
                    <a:pt x="600" y="696"/>
                  </a:lnTo>
                  <a:lnTo>
                    <a:pt x="544" y="700"/>
                  </a:lnTo>
                  <a:lnTo>
                    <a:pt x="488" y="700"/>
                  </a:lnTo>
                  <a:lnTo>
                    <a:pt x="432" y="700"/>
                  </a:lnTo>
                  <a:lnTo>
                    <a:pt x="392" y="700"/>
                  </a:lnTo>
                  <a:lnTo>
                    <a:pt x="360" y="700"/>
                  </a:lnTo>
                  <a:lnTo>
                    <a:pt x="336" y="700"/>
                  </a:lnTo>
                  <a:lnTo>
                    <a:pt x="312" y="696"/>
                  </a:lnTo>
                  <a:lnTo>
                    <a:pt x="280" y="692"/>
                  </a:lnTo>
                  <a:lnTo>
                    <a:pt x="256" y="692"/>
                  </a:lnTo>
                  <a:lnTo>
                    <a:pt x="244" y="692"/>
                  </a:lnTo>
                  <a:lnTo>
                    <a:pt x="228" y="684"/>
                  </a:lnTo>
                  <a:lnTo>
                    <a:pt x="196" y="676"/>
                  </a:lnTo>
                  <a:lnTo>
                    <a:pt x="180" y="668"/>
                  </a:lnTo>
                  <a:lnTo>
                    <a:pt x="164" y="660"/>
                  </a:lnTo>
                  <a:lnTo>
                    <a:pt x="152" y="652"/>
                  </a:lnTo>
                  <a:lnTo>
                    <a:pt x="136" y="644"/>
                  </a:lnTo>
                  <a:lnTo>
                    <a:pt x="124" y="644"/>
                  </a:lnTo>
                  <a:lnTo>
                    <a:pt x="108" y="640"/>
                  </a:lnTo>
                  <a:lnTo>
                    <a:pt x="84" y="632"/>
                  </a:lnTo>
                  <a:lnTo>
                    <a:pt x="52" y="624"/>
                  </a:lnTo>
                  <a:lnTo>
                    <a:pt x="28" y="624"/>
                  </a:lnTo>
                  <a:lnTo>
                    <a:pt x="12" y="616"/>
                  </a:lnTo>
                  <a:lnTo>
                    <a:pt x="0" y="612"/>
                  </a:lnTo>
                  <a:lnTo>
                    <a:pt x="8" y="616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79883" name="Oval 7">
              <a:extLst>
                <a:ext uri="{FF2B5EF4-FFF2-40B4-BE49-F238E27FC236}">
                  <a16:creationId xmlns:a16="http://schemas.microsoft.com/office/drawing/2014/main" id="{807B01A1-0951-6E4D-BF63-6CB61C1F6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15"/>
              <a:ext cx="56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79884" name="Rectangle 8">
              <a:extLst>
                <a:ext uri="{FF2B5EF4-FFF2-40B4-BE49-F238E27FC236}">
                  <a16:creationId xmlns:a16="http://schemas.microsoft.com/office/drawing/2014/main" id="{8BF0A687-ECDC-3246-8F13-57906C9A0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0" y="2216"/>
              <a:ext cx="2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y</a:t>
              </a:r>
              <a:r>
                <a:rPr lang="en-US" altLang="en-US" sz="1800" i="1" baseline="-25000">
                  <a:latin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79885" name="Rectangle 9">
              <a:extLst>
                <a:ext uri="{FF2B5EF4-FFF2-40B4-BE49-F238E27FC236}">
                  <a16:creationId xmlns:a16="http://schemas.microsoft.com/office/drawing/2014/main" id="{4133FB4F-0D46-B340-A039-34A9D39FA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" y="2760"/>
              <a:ext cx="2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  <a:r>
                <a:rPr lang="en-US" altLang="en-US" sz="1800" i="1" baseline="-25000">
                  <a:latin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79886" name="Rectangle 10">
              <a:extLst>
                <a:ext uri="{FF2B5EF4-FFF2-40B4-BE49-F238E27FC236}">
                  <a16:creationId xmlns:a16="http://schemas.microsoft.com/office/drawing/2014/main" id="{771C3381-8761-E445-A3F7-343CE5C3E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" y="1264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79887" name="Rectangle 11">
              <a:extLst>
                <a:ext uri="{FF2B5EF4-FFF2-40B4-BE49-F238E27FC236}">
                  <a16:creationId xmlns:a16="http://schemas.microsoft.com/office/drawing/2014/main" id="{99A21307-2D18-794F-B6B2-EA92B7E61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0" y="2228"/>
              <a:ext cx="38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w=1</a:t>
              </a:r>
            </a:p>
          </p:txBody>
        </p:sp>
        <p:sp>
          <p:nvSpPr>
            <p:cNvPr id="79888" name="Line 12">
              <a:extLst>
                <a:ext uri="{FF2B5EF4-FFF2-40B4-BE49-F238E27FC236}">
                  <a16:creationId xmlns:a16="http://schemas.microsoft.com/office/drawing/2014/main" id="{35635927-C75D-804C-B425-E2549B85FA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8" y="1753"/>
              <a:ext cx="240" cy="3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9889" name="Line 13">
              <a:extLst>
                <a:ext uri="{FF2B5EF4-FFF2-40B4-BE49-F238E27FC236}">
                  <a16:creationId xmlns:a16="http://schemas.microsoft.com/office/drawing/2014/main" id="{E469D4A3-777C-CD4B-AC9B-BDC8779332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2" y="1763"/>
              <a:ext cx="3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9890" name="Rectangle 14">
              <a:extLst>
                <a:ext uri="{FF2B5EF4-FFF2-40B4-BE49-F238E27FC236}">
                  <a16:creationId xmlns:a16="http://schemas.microsoft.com/office/drawing/2014/main" id="{A862374A-76F1-194B-B1BA-30D7F4D946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" y="1872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79891" name="Rectangle 15">
              <a:extLst>
                <a:ext uri="{FF2B5EF4-FFF2-40B4-BE49-F238E27FC236}">
                  <a16:creationId xmlns:a16="http://schemas.microsoft.com/office/drawing/2014/main" id="{FEC14DCF-5AD3-0441-A6B0-FA13899D7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8" y="1544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79892" name="Oval 16">
              <a:extLst>
                <a:ext uri="{FF2B5EF4-FFF2-40B4-BE49-F238E27FC236}">
                  <a16:creationId xmlns:a16="http://schemas.microsoft.com/office/drawing/2014/main" id="{A91C3658-1B97-CA48-9F24-9C140070D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" y="1737"/>
              <a:ext cx="43" cy="4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79893" name="Oval 17">
              <a:extLst>
                <a:ext uri="{FF2B5EF4-FFF2-40B4-BE49-F238E27FC236}">
                  <a16:creationId xmlns:a16="http://schemas.microsoft.com/office/drawing/2014/main" id="{8A6CA778-6984-0042-A5E1-6C531762D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" y="2197"/>
              <a:ext cx="43" cy="4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79894" name="Oval 18">
              <a:extLst>
                <a:ext uri="{FF2B5EF4-FFF2-40B4-BE49-F238E27FC236}">
                  <a16:creationId xmlns:a16="http://schemas.microsoft.com/office/drawing/2014/main" id="{20F23103-F710-2D41-BD97-072005C6B0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8" y="2083"/>
              <a:ext cx="56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79895" name="Line 19">
              <a:extLst>
                <a:ext uri="{FF2B5EF4-FFF2-40B4-BE49-F238E27FC236}">
                  <a16:creationId xmlns:a16="http://schemas.microsoft.com/office/drawing/2014/main" id="{18E6AE68-535B-784D-A6AC-55D74744F5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6" y="1949"/>
              <a:ext cx="148" cy="1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9896" name="Rectangle 20">
              <a:extLst>
                <a:ext uri="{FF2B5EF4-FFF2-40B4-BE49-F238E27FC236}">
                  <a16:creationId xmlns:a16="http://schemas.microsoft.com/office/drawing/2014/main" id="{57FDA7B3-1946-B147-808F-0DF3E6B20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6" y="1819"/>
              <a:ext cx="1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 i="1">
                  <a:latin typeface="Times New Roman" panose="02020603050405020304" pitchFamily="18" charset="0"/>
                </a:rPr>
                <a:t>t</a:t>
              </a:r>
            </a:p>
          </p:txBody>
        </p:sp>
      </p:grpSp>
      <p:graphicFrame>
        <p:nvGraphicFramePr>
          <p:cNvPr id="79876" name="Object 25">
            <a:extLst>
              <a:ext uri="{FF2B5EF4-FFF2-40B4-BE49-F238E27FC236}">
                <a16:creationId xmlns:a16="http://schemas.microsoft.com/office/drawing/2014/main" id="{CC8A63FC-ADAE-0A43-A897-48142F529A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76650" y="3062288"/>
          <a:ext cx="3246438" cy="173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106" name="Equation" r:id="rId4" imgW="30721300" imgH="16383000" progId="Equation.3">
                  <p:embed/>
                </p:oleObj>
              </mc:Choice>
              <mc:Fallback>
                <p:oleObj name="Equation" r:id="rId4" imgW="30721300" imgH="16383000" progId="Equation.3">
                  <p:embed/>
                  <p:pic>
                    <p:nvPicPr>
                      <p:cNvPr id="79876" name="Object 25">
                        <a:extLst>
                          <a:ext uri="{FF2B5EF4-FFF2-40B4-BE49-F238E27FC236}">
                            <a16:creationId xmlns:a16="http://schemas.microsoft.com/office/drawing/2014/main" id="{CC8A63FC-ADAE-0A43-A897-48142F529A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6650" y="3062288"/>
                        <a:ext cx="3246438" cy="173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7" name="Text Box 26">
            <a:extLst>
              <a:ext uri="{FF2B5EF4-FFF2-40B4-BE49-F238E27FC236}">
                <a16:creationId xmlns:a16="http://schemas.microsoft.com/office/drawing/2014/main" id="{52BA03D5-4690-484F-98E0-E71D7371E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25" y="5205413"/>
            <a:ext cx="35512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>
                <a:latin typeface="Times New Roman" panose="02020603050405020304" pitchFamily="18" charset="0"/>
              </a:rPr>
              <a:t>matriz de translação</a:t>
            </a:r>
          </a:p>
        </p:txBody>
      </p:sp>
      <p:sp>
        <p:nvSpPr>
          <p:cNvPr id="79878" name="Freeform 27">
            <a:extLst>
              <a:ext uri="{FF2B5EF4-FFF2-40B4-BE49-F238E27FC236}">
                <a16:creationId xmlns:a16="http://schemas.microsoft.com/office/drawing/2014/main" id="{E105F765-770E-9D4A-B5BB-B689A6A775F7}"/>
              </a:ext>
            </a:extLst>
          </p:cNvPr>
          <p:cNvSpPr>
            <a:spLocks/>
          </p:cNvSpPr>
          <p:nvPr/>
        </p:nvSpPr>
        <p:spPr bwMode="auto">
          <a:xfrm>
            <a:off x="4957763" y="4897438"/>
            <a:ext cx="457200" cy="660400"/>
          </a:xfrm>
          <a:custGeom>
            <a:avLst/>
            <a:gdLst>
              <a:gd name="T0" fmla="*/ 2147483646 w 288"/>
              <a:gd name="T1" fmla="*/ 2147483646 h 416"/>
              <a:gd name="T2" fmla="*/ 0 w 288"/>
              <a:gd name="T3" fmla="*/ 2147483646 h 416"/>
              <a:gd name="T4" fmla="*/ 2147483646 w 288"/>
              <a:gd name="T5" fmla="*/ 0 h 416"/>
              <a:gd name="T6" fmla="*/ 0 60000 65536"/>
              <a:gd name="T7" fmla="*/ 0 60000 65536"/>
              <a:gd name="T8" fmla="*/ 0 60000 65536"/>
              <a:gd name="T9" fmla="*/ 0 w 288"/>
              <a:gd name="T10" fmla="*/ 0 h 416"/>
              <a:gd name="T11" fmla="*/ 288 w 288"/>
              <a:gd name="T12" fmla="*/ 416 h 4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416">
                <a:moveTo>
                  <a:pt x="288" y="416"/>
                </a:moveTo>
                <a:lnTo>
                  <a:pt x="0" y="416"/>
                </a:lnTo>
                <a:lnTo>
                  <a:pt x="204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2250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F9AB5E84-7042-0E4E-B2C8-F35D437F69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Concatenação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64EB087F-F874-F548-95A6-E3521D51F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575" y="5562600"/>
            <a:ext cx="3778250" cy="9683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grpSp>
        <p:nvGrpSpPr>
          <p:cNvPr id="81924" name="Group 4">
            <a:extLst>
              <a:ext uri="{FF2B5EF4-FFF2-40B4-BE49-F238E27FC236}">
                <a16:creationId xmlns:a16="http://schemas.microsoft.com/office/drawing/2014/main" id="{72109213-D753-564B-80A9-4D01A2200A31}"/>
              </a:ext>
            </a:extLst>
          </p:cNvPr>
          <p:cNvGrpSpPr>
            <a:grpSpLocks/>
          </p:cNvGrpSpPr>
          <p:nvPr/>
        </p:nvGrpSpPr>
        <p:grpSpPr bwMode="auto">
          <a:xfrm>
            <a:off x="1604963" y="1700213"/>
            <a:ext cx="1992312" cy="1460500"/>
            <a:chOff x="321" y="1102"/>
            <a:chExt cx="1255" cy="920"/>
          </a:xfrm>
        </p:grpSpPr>
        <p:sp>
          <p:nvSpPr>
            <p:cNvPr id="81960" name="Rectangle 5">
              <a:extLst>
                <a:ext uri="{FF2B5EF4-FFF2-40B4-BE49-F238E27FC236}">
                  <a16:creationId xmlns:a16="http://schemas.microsoft.com/office/drawing/2014/main" id="{62411483-B4B0-F84F-9CB3-C7018DC13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4" y="1836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81961" name="Line 6">
              <a:extLst>
                <a:ext uri="{FF2B5EF4-FFF2-40B4-BE49-F238E27FC236}">
                  <a16:creationId xmlns:a16="http://schemas.microsoft.com/office/drawing/2014/main" id="{630473D1-7E79-6E43-9F81-1295230EB6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" y="1843"/>
              <a:ext cx="10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62" name="Line 7">
              <a:extLst>
                <a:ext uri="{FF2B5EF4-FFF2-40B4-BE49-F238E27FC236}">
                  <a16:creationId xmlns:a16="http://schemas.microsoft.com/office/drawing/2014/main" id="{EDCC0E29-1C68-CB4B-A72A-DAF606227A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4" y="1151"/>
              <a:ext cx="0" cy="8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63" name="Rectangle 8">
              <a:extLst>
                <a:ext uri="{FF2B5EF4-FFF2-40B4-BE49-F238E27FC236}">
                  <a16:creationId xmlns:a16="http://schemas.microsoft.com/office/drawing/2014/main" id="{1522B81C-A6F5-8347-BEF3-8739E3C79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" y="1102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81964" name="AutoShape 9">
              <a:extLst>
                <a:ext uri="{FF2B5EF4-FFF2-40B4-BE49-F238E27FC236}">
                  <a16:creationId xmlns:a16="http://schemas.microsoft.com/office/drawing/2014/main" id="{6EF082A8-78F4-4344-88C8-B169911A72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0" y="1387"/>
              <a:ext cx="304" cy="304"/>
            </a:xfrm>
            <a:prstGeom prst="triangle">
              <a:avLst>
                <a:gd name="adj" fmla="val 49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81965" name="AutoShape 10">
              <a:extLst>
                <a:ext uri="{FF2B5EF4-FFF2-40B4-BE49-F238E27FC236}">
                  <a16:creationId xmlns:a16="http://schemas.microsoft.com/office/drawing/2014/main" id="{0E1E7D05-0AFB-D548-A7CD-9857E8D4EF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400000">
              <a:off x="745" y="1402"/>
              <a:ext cx="304" cy="304"/>
            </a:xfrm>
            <a:prstGeom prst="triangle">
              <a:avLst>
                <a:gd name="adj" fmla="val 49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81966" name="Oval 11">
              <a:extLst>
                <a:ext uri="{FF2B5EF4-FFF2-40B4-BE49-F238E27FC236}">
                  <a16:creationId xmlns:a16="http://schemas.microsoft.com/office/drawing/2014/main" id="{3D007BB0-DF97-8E4B-9BEC-AEF457EB32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" y="1588"/>
              <a:ext cx="28" cy="2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81967" name="Line 12">
              <a:extLst>
                <a:ext uri="{FF2B5EF4-FFF2-40B4-BE49-F238E27FC236}">
                  <a16:creationId xmlns:a16="http://schemas.microsoft.com/office/drawing/2014/main" id="{E641D5CC-0E58-364C-9486-5DFFEBE495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" y="1617"/>
              <a:ext cx="0" cy="2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68" name="Line 13">
              <a:extLst>
                <a:ext uri="{FF2B5EF4-FFF2-40B4-BE49-F238E27FC236}">
                  <a16:creationId xmlns:a16="http://schemas.microsoft.com/office/drawing/2014/main" id="{E7DEF8D6-E911-5744-8F96-907FF67035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9" y="1599"/>
              <a:ext cx="46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69" name="Rectangle 14">
              <a:extLst>
                <a:ext uri="{FF2B5EF4-FFF2-40B4-BE49-F238E27FC236}">
                  <a16:creationId xmlns:a16="http://schemas.microsoft.com/office/drawing/2014/main" id="{DA2DCA2D-358E-B849-949E-11472AA9F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6" y="1842"/>
              <a:ext cx="178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x</a:t>
              </a:r>
              <a:r>
                <a:rPr lang="en-US" altLang="en-US" sz="1400" i="1" baseline="-25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81970" name="Rectangle 15">
              <a:extLst>
                <a:ext uri="{FF2B5EF4-FFF2-40B4-BE49-F238E27FC236}">
                  <a16:creationId xmlns:a16="http://schemas.microsoft.com/office/drawing/2014/main" id="{2EC9F2B0-50EA-1542-8AFE-9F9C47457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" y="1500"/>
              <a:ext cx="178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y</a:t>
              </a:r>
              <a:r>
                <a:rPr lang="en-US" altLang="en-US" sz="1400" i="1" baseline="-25000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81971" name="Line 16">
              <a:extLst>
                <a:ext uri="{FF2B5EF4-FFF2-40B4-BE49-F238E27FC236}">
                  <a16:creationId xmlns:a16="http://schemas.microsoft.com/office/drawing/2014/main" id="{54F93AE9-268A-F144-A0D4-D99F47F846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2" y="1155"/>
              <a:ext cx="0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72" name="Line 17">
              <a:extLst>
                <a:ext uri="{FF2B5EF4-FFF2-40B4-BE49-F238E27FC236}">
                  <a16:creationId xmlns:a16="http://schemas.microsoft.com/office/drawing/2014/main" id="{4CB5D735-ECB6-3843-A716-9FFEF87973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91" y="1233"/>
              <a:ext cx="195" cy="1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73" name="Arc 18">
              <a:extLst>
                <a:ext uri="{FF2B5EF4-FFF2-40B4-BE49-F238E27FC236}">
                  <a16:creationId xmlns:a16="http://schemas.microsoft.com/office/drawing/2014/main" id="{39FA790A-A7C0-CD47-875B-F25A5AC68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" y="1303"/>
              <a:ext cx="225" cy="141"/>
            </a:xfrm>
            <a:custGeom>
              <a:avLst/>
              <a:gdLst>
                <a:gd name="T0" fmla="*/ 0 w 23470"/>
                <a:gd name="T1" fmla="*/ 0 h 21600"/>
                <a:gd name="T2" fmla="*/ 0 w 23470"/>
                <a:gd name="T3" fmla="*/ 0 h 21600"/>
                <a:gd name="T4" fmla="*/ 0 w 23470"/>
                <a:gd name="T5" fmla="*/ 0 h 21600"/>
                <a:gd name="T6" fmla="*/ 0 60000 65536"/>
                <a:gd name="T7" fmla="*/ 0 60000 65536"/>
                <a:gd name="T8" fmla="*/ 0 60000 65536"/>
                <a:gd name="T9" fmla="*/ 0 w 23470"/>
                <a:gd name="T10" fmla="*/ 0 h 21600"/>
                <a:gd name="T11" fmla="*/ 23470 w 2347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470" h="21600" fill="none" extrusionOk="0">
                  <a:moveTo>
                    <a:pt x="0" y="9268"/>
                  </a:moveTo>
                  <a:cubicBezTo>
                    <a:pt x="4037" y="3461"/>
                    <a:pt x="10661" y="-1"/>
                    <a:pt x="17734" y="0"/>
                  </a:cubicBezTo>
                  <a:cubicBezTo>
                    <a:pt x="19672" y="0"/>
                    <a:pt x="21601" y="260"/>
                    <a:pt x="23470" y="775"/>
                  </a:cubicBezTo>
                </a:path>
                <a:path w="23470" h="21600" stroke="0" extrusionOk="0">
                  <a:moveTo>
                    <a:pt x="0" y="9268"/>
                  </a:moveTo>
                  <a:cubicBezTo>
                    <a:pt x="4037" y="3461"/>
                    <a:pt x="10661" y="-1"/>
                    <a:pt x="17734" y="0"/>
                  </a:cubicBezTo>
                  <a:cubicBezTo>
                    <a:pt x="19672" y="0"/>
                    <a:pt x="21601" y="260"/>
                    <a:pt x="23470" y="775"/>
                  </a:cubicBezTo>
                  <a:lnTo>
                    <a:pt x="17734" y="21600"/>
                  </a:lnTo>
                  <a:lnTo>
                    <a:pt x="0" y="9268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74" name="Rectangle 19">
              <a:extLst>
                <a:ext uri="{FF2B5EF4-FFF2-40B4-BE49-F238E27FC236}">
                  <a16:creationId xmlns:a16="http://schemas.microsoft.com/office/drawing/2014/main" id="{D6FEFE82-BC5F-CE4D-B561-CE242F36E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" y="1110"/>
              <a:ext cx="2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Symbol" pitchFamily="2" charset="2"/>
                </a:rPr>
                <a:t>a</a:t>
              </a:r>
            </a:p>
          </p:txBody>
        </p:sp>
      </p:grpSp>
      <p:sp>
        <p:nvSpPr>
          <p:cNvPr id="81925" name="Rectangle 20">
            <a:extLst>
              <a:ext uri="{FF2B5EF4-FFF2-40B4-BE49-F238E27FC236}">
                <a16:creationId xmlns:a16="http://schemas.microsoft.com/office/drawing/2014/main" id="{53676678-AB36-5E40-BF8E-A0EB8C6D8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1850" y="5056188"/>
            <a:ext cx="225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81926" name="Line 21">
            <a:extLst>
              <a:ext uri="{FF2B5EF4-FFF2-40B4-BE49-F238E27FC236}">
                <a16:creationId xmlns:a16="http://schemas.microsoft.com/office/drawing/2014/main" id="{4A34142E-87F3-9941-886C-B4C0AF3200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3400" y="5067300"/>
            <a:ext cx="170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927" name="Line 22">
            <a:extLst>
              <a:ext uri="{FF2B5EF4-FFF2-40B4-BE49-F238E27FC236}">
                <a16:creationId xmlns:a16="http://schemas.microsoft.com/office/drawing/2014/main" id="{67BB8FE0-028B-F440-BF42-9E10F983F7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27225" y="3968750"/>
            <a:ext cx="0" cy="1343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928" name="Rectangle 23">
            <a:extLst>
              <a:ext uri="{FF2B5EF4-FFF2-40B4-BE49-F238E27FC236}">
                <a16:creationId xmlns:a16="http://schemas.microsoft.com/office/drawing/2014/main" id="{21747C84-2620-7A45-8E41-751FF8822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0050" y="3890963"/>
            <a:ext cx="225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</a:rPr>
              <a:t>y</a:t>
            </a:r>
          </a:p>
        </p:txBody>
      </p:sp>
      <p:grpSp>
        <p:nvGrpSpPr>
          <p:cNvPr id="81929" name="Group 24">
            <a:extLst>
              <a:ext uri="{FF2B5EF4-FFF2-40B4-BE49-F238E27FC236}">
                <a16:creationId xmlns:a16="http://schemas.microsoft.com/office/drawing/2014/main" id="{EB60F7B1-4D95-9B4B-9825-2B94274B3AC9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4714875"/>
            <a:ext cx="482600" cy="482600"/>
            <a:chOff x="376" y="3001"/>
            <a:chExt cx="304" cy="304"/>
          </a:xfrm>
        </p:grpSpPr>
        <p:sp>
          <p:nvSpPr>
            <p:cNvPr id="81958" name="AutoShape 25">
              <a:extLst>
                <a:ext uri="{FF2B5EF4-FFF2-40B4-BE49-F238E27FC236}">
                  <a16:creationId xmlns:a16="http://schemas.microsoft.com/office/drawing/2014/main" id="{4310CD9C-5D08-F745-A4FB-2EBF6C146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" y="3001"/>
              <a:ext cx="304" cy="304"/>
            </a:xfrm>
            <a:prstGeom prst="triangle">
              <a:avLst>
                <a:gd name="adj" fmla="val 49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81959" name="Oval 26">
              <a:extLst>
                <a:ext uri="{FF2B5EF4-FFF2-40B4-BE49-F238E27FC236}">
                  <a16:creationId xmlns:a16="http://schemas.microsoft.com/office/drawing/2014/main" id="{101312B6-624D-5A4B-8CAD-1C686F815F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3202"/>
              <a:ext cx="28" cy="2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</p:grpSp>
      <p:sp>
        <p:nvSpPr>
          <p:cNvPr id="81930" name="Rectangle 27">
            <a:extLst>
              <a:ext uri="{FF2B5EF4-FFF2-40B4-BE49-F238E27FC236}">
                <a16:creationId xmlns:a16="http://schemas.microsoft.com/office/drawing/2014/main" id="{2D7C2E1C-28E7-B24B-B88C-4AD5FD5D2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2300" y="5056188"/>
            <a:ext cx="225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81931" name="Line 28">
            <a:extLst>
              <a:ext uri="{FF2B5EF4-FFF2-40B4-BE49-F238E27FC236}">
                <a16:creationId xmlns:a16="http://schemas.microsoft.com/office/drawing/2014/main" id="{5854F352-25D7-5044-9CEF-CCE3A131D9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3850" y="5067300"/>
            <a:ext cx="170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932" name="Line 29">
            <a:extLst>
              <a:ext uri="{FF2B5EF4-FFF2-40B4-BE49-F238E27FC236}">
                <a16:creationId xmlns:a16="http://schemas.microsoft.com/office/drawing/2014/main" id="{4BD69C77-66AF-2D43-B04F-AD39D3E578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27675" y="3968750"/>
            <a:ext cx="0" cy="1343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933" name="Rectangle 30">
            <a:extLst>
              <a:ext uri="{FF2B5EF4-FFF2-40B4-BE49-F238E27FC236}">
                <a16:creationId xmlns:a16="http://schemas.microsoft.com/office/drawing/2014/main" id="{EB9FD09F-231B-3C40-AE45-1F8B6DF0F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0" y="3890963"/>
            <a:ext cx="225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81934" name="AutoShape 31">
            <a:extLst>
              <a:ext uri="{FF2B5EF4-FFF2-40B4-BE49-F238E27FC236}">
                <a16:creationId xmlns:a16="http://schemas.microsoft.com/office/drawing/2014/main" id="{A817EBE6-0CA0-A44B-B724-C62A4F50F29D}"/>
              </a:ext>
            </a:extLst>
          </p:cNvPr>
          <p:cNvSpPr>
            <a:spLocks noChangeArrowheads="1"/>
          </p:cNvSpPr>
          <p:nvPr/>
        </p:nvSpPr>
        <p:spPr bwMode="auto">
          <a:xfrm rot="-2400000">
            <a:off x="5211763" y="4757738"/>
            <a:ext cx="482600" cy="482600"/>
          </a:xfrm>
          <a:prstGeom prst="triangle">
            <a:avLst>
              <a:gd name="adj" fmla="val 4999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1935" name="Oval 32">
            <a:extLst>
              <a:ext uri="{FF2B5EF4-FFF2-40B4-BE49-F238E27FC236}">
                <a16:creationId xmlns:a16="http://schemas.microsoft.com/office/drawing/2014/main" id="{59E5D0DD-7E76-DD4B-B780-B8B1E1315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7513" y="5053013"/>
            <a:ext cx="44450" cy="444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grpSp>
        <p:nvGrpSpPr>
          <p:cNvPr id="81936" name="Group 33">
            <a:extLst>
              <a:ext uri="{FF2B5EF4-FFF2-40B4-BE49-F238E27FC236}">
                <a16:creationId xmlns:a16="http://schemas.microsoft.com/office/drawing/2014/main" id="{C462275C-A293-D34A-8FAA-73D4553B4406}"/>
              </a:ext>
            </a:extLst>
          </p:cNvPr>
          <p:cNvGrpSpPr>
            <a:grpSpLocks/>
          </p:cNvGrpSpPr>
          <p:nvPr/>
        </p:nvGrpSpPr>
        <p:grpSpPr bwMode="auto">
          <a:xfrm>
            <a:off x="4967288" y="4275138"/>
            <a:ext cx="557212" cy="530225"/>
            <a:chOff x="2439" y="2724"/>
            <a:chExt cx="351" cy="334"/>
          </a:xfrm>
        </p:grpSpPr>
        <p:sp>
          <p:nvSpPr>
            <p:cNvPr id="81954" name="Line 34">
              <a:extLst>
                <a:ext uri="{FF2B5EF4-FFF2-40B4-BE49-F238E27FC236}">
                  <a16:creationId xmlns:a16="http://schemas.microsoft.com/office/drawing/2014/main" id="{5217B405-6409-1740-80C3-19AFFF52C7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90" y="2769"/>
              <a:ext cx="0" cy="2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55" name="Line 35">
              <a:extLst>
                <a:ext uri="{FF2B5EF4-FFF2-40B4-BE49-F238E27FC236}">
                  <a16:creationId xmlns:a16="http://schemas.microsoft.com/office/drawing/2014/main" id="{AAC6CF20-A098-BE4C-807A-FCFB1EB675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39" y="2847"/>
              <a:ext cx="195" cy="1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56" name="Arc 36">
              <a:extLst>
                <a:ext uri="{FF2B5EF4-FFF2-40B4-BE49-F238E27FC236}">
                  <a16:creationId xmlns:a16="http://schemas.microsoft.com/office/drawing/2014/main" id="{7452066D-A278-FD48-91D3-99B53FE5A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0" y="2917"/>
              <a:ext cx="225" cy="141"/>
            </a:xfrm>
            <a:custGeom>
              <a:avLst/>
              <a:gdLst>
                <a:gd name="T0" fmla="*/ 0 w 23470"/>
                <a:gd name="T1" fmla="*/ 0 h 21600"/>
                <a:gd name="T2" fmla="*/ 0 w 23470"/>
                <a:gd name="T3" fmla="*/ 0 h 21600"/>
                <a:gd name="T4" fmla="*/ 0 w 23470"/>
                <a:gd name="T5" fmla="*/ 0 h 21600"/>
                <a:gd name="T6" fmla="*/ 0 60000 65536"/>
                <a:gd name="T7" fmla="*/ 0 60000 65536"/>
                <a:gd name="T8" fmla="*/ 0 60000 65536"/>
                <a:gd name="T9" fmla="*/ 0 w 23470"/>
                <a:gd name="T10" fmla="*/ 0 h 21600"/>
                <a:gd name="T11" fmla="*/ 23470 w 2347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470" h="21600" fill="none" extrusionOk="0">
                  <a:moveTo>
                    <a:pt x="0" y="9268"/>
                  </a:moveTo>
                  <a:cubicBezTo>
                    <a:pt x="4037" y="3461"/>
                    <a:pt x="10661" y="-1"/>
                    <a:pt x="17734" y="0"/>
                  </a:cubicBezTo>
                  <a:cubicBezTo>
                    <a:pt x="19672" y="0"/>
                    <a:pt x="21601" y="260"/>
                    <a:pt x="23470" y="775"/>
                  </a:cubicBezTo>
                </a:path>
                <a:path w="23470" h="21600" stroke="0" extrusionOk="0">
                  <a:moveTo>
                    <a:pt x="0" y="9268"/>
                  </a:moveTo>
                  <a:cubicBezTo>
                    <a:pt x="4037" y="3461"/>
                    <a:pt x="10661" y="-1"/>
                    <a:pt x="17734" y="0"/>
                  </a:cubicBezTo>
                  <a:cubicBezTo>
                    <a:pt x="19672" y="0"/>
                    <a:pt x="21601" y="260"/>
                    <a:pt x="23470" y="775"/>
                  </a:cubicBezTo>
                  <a:lnTo>
                    <a:pt x="17734" y="21600"/>
                  </a:lnTo>
                  <a:lnTo>
                    <a:pt x="0" y="9268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57" name="Rectangle 37">
              <a:extLst>
                <a:ext uri="{FF2B5EF4-FFF2-40B4-BE49-F238E27FC236}">
                  <a16:creationId xmlns:a16="http://schemas.microsoft.com/office/drawing/2014/main" id="{C1F11D56-2E0E-8447-BF2D-3B200B992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4" y="2724"/>
              <a:ext cx="20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Symbol" pitchFamily="2" charset="2"/>
                </a:rPr>
                <a:t>a</a:t>
              </a:r>
            </a:p>
          </p:txBody>
        </p:sp>
      </p:grpSp>
      <p:sp>
        <p:nvSpPr>
          <p:cNvPr id="81937" name="Rectangle 38">
            <a:extLst>
              <a:ext uri="{FF2B5EF4-FFF2-40B4-BE49-F238E27FC236}">
                <a16:creationId xmlns:a16="http://schemas.microsoft.com/office/drawing/2014/main" id="{4C189367-E393-3940-8C20-ABCCBEF83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2300" y="2874963"/>
            <a:ext cx="225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81938" name="Line 39">
            <a:extLst>
              <a:ext uri="{FF2B5EF4-FFF2-40B4-BE49-F238E27FC236}">
                <a16:creationId xmlns:a16="http://schemas.microsoft.com/office/drawing/2014/main" id="{46C7A5D7-BD15-FE4C-8737-3821FB42815D}"/>
              </a:ext>
            </a:extLst>
          </p:cNvPr>
          <p:cNvSpPr>
            <a:spLocks noChangeShapeType="1"/>
          </p:cNvSpPr>
          <p:nvPr/>
        </p:nvSpPr>
        <p:spPr bwMode="auto">
          <a:xfrm>
            <a:off x="5403850" y="2886075"/>
            <a:ext cx="170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939" name="Line 40">
            <a:extLst>
              <a:ext uri="{FF2B5EF4-FFF2-40B4-BE49-F238E27FC236}">
                <a16:creationId xmlns:a16="http://schemas.microsoft.com/office/drawing/2014/main" id="{A6E8AC40-F001-694C-9F33-91EBFCCF6C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27675" y="1787525"/>
            <a:ext cx="0" cy="1343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940" name="Rectangle 41">
            <a:extLst>
              <a:ext uri="{FF2B5EF4-FFF2-40B4-BE49-F238E27FC236}">
                <a16:creationId xmlns:a16="http://schemas.microsoft.com/office/drawing/2014/main" id="{162B0CD4-EFE6-7846-8428-D672FEE48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0" y="1709738"/>
            <a:ext cx="2254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81941" name="AutoShape 42">
            <a:extLst>
              <a:ext uri="{FF2B5EF4-FFF2-40B4-BE49-F238E27FC236}">
                <a16:creationId xmlns:a16="http://schemas.microsoft.com/office/drawing/2014/main" id="{C3BE8222-D730-E745-8931-EBA840019523}"/>
              </a:ext>
            </a:extLst>
          </p:cNvPr>
          <p:cNvSpPr>
            <a:spLocks noChangeArrowheads="1"/>
          </p:cNvSpPr>
          <p:nvPr/>
        </p:nvSpPr>
        <p:spPr bwMode="auto">
          <a:xfrm rot="-2400000">
            <a:off x="5878513" y="2185988"/>
            <a:ext cx="482600" cy="482600"/>
          </a:xfrm>
          <a:prstGeom prst="triangle">
            <a:avLst>
              <a:gd name="adj" fmla="val 4999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1942" name="Oval 43">
            <a:extLst>
              <a:ext uri="{FF2B5EF4-FFF2-40B4-BE49-F238E27FC236}">
                <a16:creationId xmlns:a16="http://schemas.microsoft.com/office/drawing/2014/main" id="{CF6B5D54-276F-E34E-8595-C73B96EF6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4263" y="2481263"/>
            <a:ext cx="44450" cy="444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1943" name="Line 44">
            <a:extLst>
              <a:ext uri="{FF2B5EF4-FFF2-40B4-BE49-F238E27FC236}">
                <a16:creationId xmlns:a16="http://schemas.microsoft.com/office/drawing/2014/main" id="{32B5B9C6-FE7C-354A-929E-64B69DD9CD5B}"/>
              </a:ext>
            </a:extLst>
          </p:cNvPr>
          <p:cNvSpPr>
            <a:spLocks noChangeShapeType="1"/>
          </p:cNvSpPr>
          <p:nvPr/>
        </p:nvSpPr>
        <p:spPr bwMode="auto">
          <a:xfrm>
            <a:off x="6186488" y="2527300"/>
            <a:ext cx="0" cy="4191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944" name="Line 45">
            <a:extLst>
              <a:ext uri="{FF2B5EF4-FFF2-40B4-BE49-F238E27FC236}">
                <a16:creationId xmlns:a16="http://schemas.microsoft.com/office/drawing/2014/main" id="{4BF01674-A9AF-DD45-8467-F8CB0F706F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24488" y="2498725"/>
            <a:ext cx="7381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945" name="Rectangle 46">
            <a:extLst>
              <a:ext uri="{FF2B5EF4-FFF2-40B4-BE49-F238E27FC236}">
                <a16:creationId xmlns:a16="http://schemas.microsoft.com/office/drawing/2014/main" id="{6748DFD8-FB11-2F46-8DB4-F7CD646A8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100" y="2884488"/>
            <a:ext cx="2825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</a:rPr>
              <a:t>x</a:t>
            </a:r>
            <a:r>
              <a:rPr lang="en-US" altLang="en-US" sz="1400" i="1" baseline="-2500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81946" name="Rectangle 47">
            <a:extLst>
              <a:ext uri="{FF2B5EF4-FFF2-40B4-BE49-F238E27FC236}">
                <a16:creationId xmlns:a16="http://schemas.microsoft.com/office/drawing/2014/main" id="{20DA84C2-F419-3541-9A74-10C65E413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5413" y="2341563"/>
            <a:ext cx="2825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</a:rPr>
              <a:t>y</a:t>
            </a:r>
            <a:r>
              <a:rPr lang="en-US" altLang="en-US" sz="1400" i="1" baseline="-25000">
                <a:latin typeface="Times New Roman" panose="02020603050405020304" pitchFamily="18" charset="0"/>
              </a:rPr>
              <a:t>0</a:t>
            </a:r>
          </a:p>
        </p:txBody>
      </p:sp>
      <p:graphicFrame>
        <p:nvGraphicFramePr>
          <p:cNvPr id="81947" name="Object 48">
            <a:extLst>
              <a:ext uri="{FF2B5EF4-FFF2-40B4-BE49-F238E27FC236}">
                <a16:creationId xmlns:a16="http://schemas.microsoft.com/office/drawing/2014/main" id="{6950643D-94E0-2641-B7DD-AE443570B373}"/>
              </a:ext>
            </a:extLst>
          </p:cNvPr>
          <p:cNvGraphicFramePr>
            <a:graphicFrameLocks/>
          </p:cNvGraphicFramePr>
          <p:nvPr/>
        </p:nvGraphicFramePr>
        <p:xfrm>
          <a:off x="2687638" y="3360738"/>
          <a:ext cx="8540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05" name="Equation" r:id="rId4" imgW="19900900" imgH="16675100" progId="Equation.3">
                  <p:embed/>
                </p:oleObj>
              </mc:Choice>
              <mc:Fallback>
                <p:oleObj name="Equation" r:id="rId4" imgW="19900900" imgH="16675100" progId="Equation.3">
                  <p:embed/>
                  <p:pic>
                    <p:nvPicPr>
                      <p:cNvPr id="81947" name="Object 48">
                        <a:extLst>
                          <a:ext uri="{FF2B5EF4-FFF2-40B4-BE49-F238E27FC236}">
                            <a16:creationId xmlns:a16="http://schemas.microsoft.com/office/drawing/2014/main" id="{6950643D-94E0-2641-B7DD-AE443570B373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7638" y="3360738"/>
                        <a:ext cx="85407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48" name="Object 49">
            <a:extLst>
              <a:ext uri="{FF2B5EF4-FFF2-40B4-BE49-F238E27FC236}">
                <a16:creationId xmlns:a16="http://schemas.microsoft.com/office/drawing/2014/main" id="{19405420-3CC2-4344-90D5-D80636655A84}"/>
              </a:ext>
            </a:extLst>
          </p:cNvPr>
          <p:cNvGraphicFramePr>
            <a:graphicFrameLocks/>
          </p:cNvGraphicFramePr>
          <p:nvPr/>
        </p:nvGraphicFramePr>
        <p:xfrm>
          <a:off x="5954713" y="3532188"/>
          <a:ext cx="73025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06" name="Equation" r:id="rId6" imgW="17259300" imgH="16675100" progId="Equation.3">
                  <p:embed/>
                </p:oleObj>
              </mc:Choice>
              <mc:Fallback>
                <p:oleObj name="Equation" r:id="rId6" imgW="17259300" imgH="16675100" progId="Equation.3">
                  <p:embed/>
                  <p:pic>
                    <p:nvPicPr>
                      <p:cNvPr id="81948" name="Object 49">
                        <a:extLst>
                          <a:ext uri="{FF2B5EF4-FFF2-40B4-BE49-F238E27FC236}">
                            <a16:creationId xmlns:a16="http://schemas.microsoft.com/office/drawing/2014/main" id="{19405420-3CC2-4344-90D5-D80636655A8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4713" y="3532188"/>
                        <a:ext cx="730250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49" name="Object 50">
            <a:extLst>
              <a:ext uri="{FF2B5EF4-FFF2-40B4-BE49-F238E27FC236}">
                <a16:creationId xmlns:a16="http://schemas.microsoft.com/office/drawing/2014/main" id="{0CBD4ED9-01F0-0748-92E6-F27CDCEC96C2}"/>
              </a:ext>
            </a:extLst>
          </p:cNvPr>
          <p:cNvGraphicFramePr>
            <a:graphicFrameLocks/>
          </p:cNvGraphicFramePr>
          <p:nvPr/>
        </p:nvGraphicFramePr>
        <p:xfrm>
          <a:off x="3703638" y="4246563"/>
          <a:ext cx="1233487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07" name="Equation" r:id="rId8" imgW="28968700" imgH="16675100" progId="Equation.3">
                  <p:embed/>
                </p:oleObj>
              </mc:Choice>
              <mc:Fallback>
                <p:oleObj name="Equation" r:id="rId8" imgW="28968700" imgH="16675100" progId="Equation.3">
                  <p:embed/>
                  <p:pic>
                    <p:nvPicPr>
                      <p:cNvPr id="81949" name="Object 50">
                        <a:extLst>
                          <a:ext uri="{FF2B5EF4-FFF2-40B4-BE49-F238E27FC236}">
                            <a16:creationId xmlns:a16="http://schemas.microsoft.com/office/drawing/2014/main" id="{0CBD4ED9-01F0-0748-92E6-F27CDCEC96C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3638" y="4246563"/>
                        <a:ext cx="1233487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0" name="Line 51">
            <a:extLst>
              <a:ext uri="{FF2B5EF4-FFF2-40B4-BE49-F238E27FC236}">
                <a16:creationId xmlns:a16="http://schemas.microsoft.com/office/drawing/2014/main" id="{4E196C7B-18A3-204F-8363-0FCEB4A1430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536950"/>
            <a:ext cx="0" cy="4095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951" name="Line 52">
            <a:extLst>
              <a:ext uri="{FF2B5EF4-FFF2-40B4-BE49-F238E27FC236}">
                <a16:creationId xmlns:a16="http://schemas.microsoft.com/office/drawing/2014/main" id="{37CD6C4F-7EE9-D944-99FE-AFD25848E0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67525" y="3632200"/>
            <a:ext cx="0" cy="4095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1952" name="Line 53">
            <a:extLst>
              <a:ext uri="{FF2B5EF4-FFF2-40B4-BE49-F238E27FC236}">
                <a16:creationId xmlns:a16="http://schemas.microsoft.com/office/drawing/2014/main" id="{98E2FD05-4AD2-354A-B1D9-495BE1F21A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76713" y="5122863"/>
            <a:ext cx="4095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aphicFrame>
        <p:nvGraphicFramePr>
          <p:cNvPr id="81953" name="Object 54">
            <a:extLst>
              <a:ext uri="{FF2B5EF4-FFF2-40B4-BE49-F238E27FC236}">
                <a16:creationId xmlns:a16="http://schemas.microsoft.com/office/drawing/2014/main" id="{54576B36-F51F-084D-ACDF-0EE2E4D7328D}"/>
              </a:ext>
            </a:extLst>
          </p:cNvPr>
          <p:cNvGraphicFramePr>
            <a:graphicFrameLocks/>
          </p:cNvGraphicFramePr>
          <p:nvPr/>
        </p:nvGraphicFramePr>
        <p:xfrm>
          <a:off x="2755900" y="5703888"/>
          <a:ext cx="3367088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08" name="Equation" r:id="rId10" imgW="79286100" imgH="16675100" progId="Equation.3">
                  <p:embed/>
                </p:oleObj>
              </mc:Choice>
              <mc:Fallback>
                <p:oleObj name="Equation" r:id="rId10" imgW="79286100" imgH="16675100" progId="Equation.3">
                  <p:embed/>
                  <p:pic>
                    <p:nvPicPr>
                      <p:cNvPr id="81953" name="Object 54">
                        <a:extLst>
                          <a:ext uri="{FF2B5EF4-FFF2-40B4-BE49-F238E27FC236}">
                            <a16:creationId xmlns:a16="http://schemas.microsoft.com/office/drawing/2014/main" id="{54576B36-F51F-084D-ACDF-0EE2E4D7328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5900" y="5703888"/>
                        <a:ext cx="3367088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8794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EAE8BD36-944D-AF4C-954C-800CA591C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Concatenação</a:t>
            </a:r>
          </a:p>
        </p:txBody>
      </p:sp>
      <p:grpSp>
        <p:nvGrpSpPr>
          <p:cNvPr id="83971" name="Group 55">
            <a:extLst>
              <a:ext uri="{FF2B5EF4-FFF2-40B4-BE49-F238E27FC236}">
                <a16:creationId xmlns:a16="http://schemas.microsoft.com/office/drawing/2014/main" id="{5F554A67-B4D0-144B-8E1C-E1C8E477EF01}"/>
              </a:ext>
            </a:extLst>
          </p:cNvPr>
          <p:cNvGrpSpPr>
            <a:grpSpLocks/>
          </p:cNvGrpSpPr>
          <p:nvPr/>
        </p:nvGrpSpPr>
        <p:grpSpPr bwMode="auto">
          <a:xfrm>
            <a:off x="917575" y="1279525"/>
            <a:ext cx="1931988" cy="1565275"/>
            <a:chOff x="442" y="670"/>
            <a:chExt cx="1217" cy="986"/>
          </a:xfrm>
        </p:grpSpPr>
        <p:sp>
          <p:nvSpPr>
            <p:cNvPr id="84022" name="Rectangle 56">
              <a:extLst>
                <a:ext uri="{FF2B5EF4-FFF2-40B4-BE49-F238E27FC236}">
                  <a16:creationId xmlns:a16="http://schemas.microsoft.com/office/drawing/2014/main" id="{98821E33-E3AA-144F-B69A-B84E7EF13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7" y="1476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84023" name="Line 57">
              <a:extLst>
                <a:ext uri="{FF2B5EF4-FFF2-40B4-BE49-F238E27FC236}">
                  <a16:creationId xmlns:a16="http://schemas.microsoft.com/office/drawing/2014/main" id="{6D8A84B3-8404-5942-AD7A-05E68FCDBB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" y="1411"/>
              <a:ext cx="10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4024" name="Line 58">
              <a:extLst>
                <a:ext uri="{FF2B5EF4-FFF2-40B4-BE49-F238E27FC236}">
                  <a16:creationId xmlns:a16="http://schemas.microsoft.com/office/drawing/2014/main" id="{B0863933-29F9-1A44-B2E6-AAF92689BE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" y="719"/>
              <a:ext cx="0" cy="8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4025" name="Rectangle 59">
              <a:extLst>
                <a:ext uri="{FF2B5EF4-FFF2-40B4-BE49-F238E27FC236}">
                  <a16:creationId xmlns:a16="http://schemas.microsoft.com/office/drawing/2014/main" id="{AE59A9C0-4419-5A4F-A609-2FA6CB36D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" y="670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84026" name="AutoShape 60">
              <a:extLst>
                <a:ext uri="{FF2B5EF4-FFF2-40B4-BE49-F238E27FC236}">
                  <a16:creationId xmlns:a16="http://schemas.microsoft.com/office/drawing/2014/main" id="{8DFD9856-82DD-0E41-94D2-6AD9AFF603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20000">
              <a:off x="854" y="815"/>
              <a:ext cx="145" cy="183"/>
            </a:xfrm>
            <a:prstGeom prst="triangle">
              <a:avLst>
                <a:gd name="adj" fmla="val 79093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84027" name="Line 61">
              <a:extLst>
                <a:ext uri="{FF2B5EF4-FFF2-40B4-BE49-F238E27FC236}">
                  <a16:creationId xmlns:a16="http://schemas.microsoft.com/office/drawing/2014/main" id="{2683F79C-7656-AE4F-BF24-8A904050EA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0" y="951"/>
              <a:ext cx="993" cy="3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4028" name="AutoShape 62">
              <a:extLst>
                <a:ext uri="{FF2B5EF4-FFF2-40B4-BE49-F238E27FC236}">
                  <a16:creationId xmlns:a16="http://schemas.microsoft.com/office/drawing/2014/main" id="{364411FF-B856-1948-8885-01AC27E9EE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80000" flipH="1">
              <a:off x="966" y="1182"/>
              <a:ext cx="145" cy="183"/>
            </a:xfrm>
            <a:prstGeom prst="triangle">
              <a:avLst>
                <a:gd name="adj" fmla="val 79093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84029" name="Line 63">
              <a:extLst>
                <a:ext uri="{FF2B5EF4-FFF2-40B4-BE49-F238E27FC236}">
                  <a16:creationId xmlns:a16="http://schemas.microsoft.com/office/drawing/2014/main" id="{2FF70C1A-CC20-9D46-9CEA-71CD6413C2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1" y="1020"/>
              <a:ext cx="56" cy="1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4030" name="Line 64">
              <a:extLst>
                <a:ext uri="{FF2B5EF4-FFF2-40B4-BE49-F238E27FC236}">
                  <a16:creationId xmlns:a16="http://schemas.microsoft.com/office/drawing/2014/main" id="{E9E9ADB7-1563-D845-93A2-B65FD4CA66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8" y="976"/>
              <a:ext cx="56" cy="1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83972" name="Group 65">
            <a:extLst>
              <a:ext uri="{FF2B5EF4-FFF2-40B4-BE49-F238E27FC236}">
                <a16:creationId xmlns:a16="http://schemas.microsoft.com/office/drawing/2014/main" id="{EF000BA9-F4BF-8E49-A0C4-F6F96ED33CAE}"/>
              </a:ext>
            </a:extLst>
          </p:cNvPr>
          <p:cNvGrpSpPr>
            <a:grpSpLocks/>
          </p:cNvGrpSpPr>
          <p:nvPr/>
        </p:nvGrpSpPr>
        <p:grpSpPr bwMode="auto">
          <a:xfrm>
            <a:off x="917575" y="2832100"/>
            <a:ext cx="1931988" cy="1565275"/>
            <a:chOff x="442" y="1648"/>
            <a:chExt cx="1217" cy="986"/>
          </a:xfrm>
        </p:grpSpPr>
        <p:sp>
          <p:nvSpPr>
            <p:cNvPr id="84016" name="Rectangle 66">
              <a:extLst>
                <a:ext uri="{FF2B5EF4-FFF2-40B4-BE49-F238E27FC236}">
                  <a16:creationId xmlns:a16="http://schemas.microsoft.com/office/drawing/2014/main" id="{F759DD08-94E9-7F40-BC3F-6B046D029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7" y="2454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84017" name="Line 67">
              <a:extLst>
                <a:ext uri="{FF2B5EF4-FFF2-40B4-BE49-F238E27FC236}">
                  <a16:creationId xmlns:a16="http://schemas.microsoft.com/office/drawing/2014/main" id="{8DF16D36-6A0F-0B41-938A-D8451D618B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" y="2389"/>
              <a:ext cx="10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4018" name="Line 68">
              <a:extLst>
                <a:ext uri="{FF2B5EF4-FFF2-40B4-BE49-F238E27FC236}">
                  <a16:creationId xmlns:a16="http://schemas.microsoft.com/office/drawing/2014/main" id="{AA3F3B05-9ED6-BC41-9CD8-A8F97D9EB2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4" y="1698"/>
              <a:ext cx="0" cy="8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4019" name="Rectangle 69">
              <a:extLst>
                <a:ext uri="{FF2B5EF4-FFF2-40B4-BE49-F238E27FC236}">
                  <a16:creationId xmlns:a16="http://schemas.microsoft.com/office/drawing/2014/main" id="{CAFB7B26-EEE9-BD45-981A-B120C9382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" y="1648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84020" name="AutoShape 70">
              <a:extLst>
                <a:ext uri="{FF2B5EF4-FFF2-40B4-BE49-F238E27FC236}">
                  <a16:creationId xmlns:a16="http://schemas.microsoft.com/office/drawing/2014/main" id="{6BAA55D1-67BA-374A-A46F-561622582A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20000">
              <a:off x="854" y="1985"/>
              <a:ext cx="145" cy="183"/>
            </a:xfrm>
            <a:prstGeom prst="triangle">
              <a:avLst>
                <a:gd name="adj" fmla="val 79093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sp>
          <p:nvSpPr>
            <p:cNvPr id="84021" name="Line 71">
              <a:extLst>
                <a:ext uri="{FF2B5EF4-FFF2-40B4-BE49-F238E27FC236}">
                  <a16:creationId xmlns:a16="http://schemas.microsoft.com/office/drawing/2014/main" id="{EE6F578A-DFD0-4A4E-B81F-1AE4207560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0" y="2121"/>
              <a:ext cx="993" cy="3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83973" name="Group 72">
            <a:extLst>
              <a:ext uri="{FF2B5EF4-FFF2-40B4-BE49-F238E27FC236}">
                <a16:creationId xmlns:a16="http://schemas.microsoft.com/office/drawing/2014/main" id="{988C5B98-BF2B-1342-9BBF-E7EA413DF7EE}"/>
              </a:ext>
            </a:extLst>
          </p:cNvPr>
          <p:cNvGrpSpPr>
            <a:grpSpLocks/>
          </p:cNvGrpSpPr>
          <p:nvPr/>
        </p:nvGrpSpPr>
        <p:grpSpPr bwMode="auto">
          <a:xfrm>
            <a:off x="917575" y="4519613"/>
            <a:ext cx="1931988" cy="1565275"/>
            <a:chOff x="442" y="2711"/>
            <a:chExt cx="1217" cy="986"/>
          </a:xfrm>
        </p:grpSpPr>
        <p:grpSp>
          <p:nvGrpSpPr>
            <p:cNvPr id="84008" name="Group 73">
              <a:extLst>
                <a:ext uri="{FF2B5EF4-FFF2-40B4-BE49-F238E27FC236}">
                  <a16:creationId xmlns:a16="http://schemas.microsoft.com/office/drawing/2014/main" id="{E7AC6E8B-3162-AE45-BF77-0D238D19BB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2" y="2711"/>
              <a:ext cx="1217" cy="986"/>
              <a:chOff x="442" y="2711"/>
              <a:chExt cx="1217" cy="986"/>
            </a:xfrm>
          </p:grpSpPr>
          <p:sp>
            <p:nvSpPr>
              <p:cNvPr id="84012" name="Rectangle 74">
                <a:extLst>
                  <a:ext uri="{FF2B5EF4-FFF2-40B4-BE49-F238E27FC236}">
                    <a16:creationId xmlns:a16="http://schemas.microsoft.com/office/drawing/2014/main" id="{25A219DB-4ABC-694A-8E09-F7D4013ADE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7" y="3517"/>
                <a:ext cx="142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585788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585788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585788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5857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i="1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84013" name="Line 75">
                <a:extLst>
                  <a:ext uri="{FF2B5EF4-FFF2-40B4-BE49-F238E27FC236}">
                    <a16:creationId xmlns:a16="http://schemas.microsoft.com/office/drawing/2014/main" id="{E8340B53-BDC6-AC49-81C2-32ED397A94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6" y="3452"/>
                <a:ext cx="107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4014" name="Line 76">
                <a:extLst>
                  <a:ext uri="{FF2B5EF4-FFF2-40B4-BE49-F238E27FC236}">
                    <a16:creationId xmlns:a16="http://schemas.microsoft.com/office/drawing/2014/main" id="{98A3DE88-FF8A-764F-ACAC-E5A8AD07C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04" y="2761"/>
                <a:ext cx="0" cy="84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4015" name="Rectangle 77">
                <a:extLst>
                  <a:ext uri="{FF2B5EF4-FFF2-40B4-BE49-F238E27FC236}">
                    <a16:creationId xmlns:a16="http://schemas.microsoft.com/office/drawing/2014/main" id="{5C8EC2CB-133E-3E4F-805D-9F18BA99A2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" y="2711"/>
                <a:ext cx="142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585788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585788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585788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5857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i="1">
                    <a:latin typeface="Times New Roman" panose="02020603050405020304" pitchFamily="18" charset="0"/>
                  </a:rPr>
                  <a:t>y</a:t>
                </a:r>
              </a:p>
            </p:txBody>
          </p:sp>
        </p:grpSp>
        <p:grpSp>
          <p:nvGrpSpPr>
            <p:cNvPr id="84009" name="Group 78">
              <a:extLst>
                <a:ext uri="{FF2B5EF4-FFF2-40B4-BE49-F238E27FC236}">
                  <a16:creationId xmlns:a16="http://schemas.microsoft.com/office/drawing/2014/main" id="{817E88DB-AD9F-474B-852C-5DFF3D4AB0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4" y="3154"/>
              <a:ext cx="1038" cy="303"/>
              <a:chOff x="464" y="3154"/>
              <a:chExt cx="1038" cy="303"/>
            </a:xfrm>
          </p:grpSpPr>
          <p:sp>
            <p:nvSpPr>
              <p:cNvPr id="84010" name="AutoShape 79">
                <a:extLst>
                  <a:ext uri="{FF2B5EF4-FFF2-40B4-BE49-F238E27FC236}">
                    <a16:creationId xmlns:a16="http://schemas.microsoft.com/office/drawing/2014/main" id="{DB6F25B8-D0D1-BF4A-9D41-94A39A2836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1" y="3154"/>
                <a:ext cx="146" cy="183"/>
              </a:xfrm>
              <a:prstGeom prst="triangle">
                <a:avLst>
                  <a:gd name="adj" fmla="val 79093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en-US" sz="1800"/>
              </a:p>
            </p:txBody>
          </p:sp>
          <p:sp>
            <p:nvSpPr>
              <p:cNvPr id="84011" name="Line 80">
                <a:extLst>
                  <a:ext uri="{FF2B5EF4-FFF2-40B4-BE49-F238E27FC236}">
                    <a16:creationId xmlns:a16="http://schemas.microsoft.com/office/drawing/2014/main" id="{B730A14D-77A8-5546-B55C-7D9202CB15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4" y="3456"/>
                <a:ext cx="1038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grpSp>
        <p:nvGrpSpPr>
          <p:cNvPr id="83974" name="Group 81">
            <a:extLst>
              <a:ext uri="{FF2B5EF4-FFF2-40B4-BE49-F238E27FC236}">
                <a16:creationId xmlns:a16="http://schemas.microsoft.com/office/drawing/2014/main" id="{9C398D75-5673-234B-9F29-C1B26440D686}"/>
              </a:ext>
            </a:extLst>
          </p:cNvPr>
          <p:cNvGrpSpPr>
            <a:grpSpLocks/>
          </p:cNvGrpSpPr>
          <p:nvPr/>
        </p:nvGrpSpPr>
        <p:grpSpPr bwMode="auto">
          <a:xfrm>
            <a:off x="3946525" y="1279525"/>
            <a:ext cx="1931988" cy="1565275"/>
            <a:chOff x="2350" y="670"/>
            <a:chExt cx="1217" cy="986"/>
          </a:xfrm>
        </p:grpSpPr>
        <p:sp>
          <p:nvSpPr>
            <p:cNvPr id="84002" name="Rectangle 82">
              <a:extLst>
                <a:ext uri="{FF2B5EF4-FFF2-40B4-BE49-F238E27FC236}">
                  <a16:creationId xmlns:a16="http://schemas.microsoft.com/office/drawing/2014/main" id="{59E790D9-4186-8144-9AA5-E1C926AAB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1476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84003" name="Line 83">
              <a:extLst>
                <a:ext uri="{FF2B5EF4-FFF2-40B4-BE49-F238E27FC236}">
                  <a16:creationId xmlns:a16="http://schemas.microsoft.com/office/drawing/2014/main" id="{64DD4865-C98E-E14B-A259-5CD6A9699C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5" y="1411"/>
              <a:ext cx="10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4004" name="Line 84">
              <a:extLst>
                <a:ext uri="{FF2B5EF4-FFF2-40B4-BE49-F238E27FC236}">
                  <a16:creationId xmlns:a16="http://schemas.microsoft.com/office/drawing/2014/main" id="{78AC43BC-731D-B749-BB53-5133051B98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2" y="720"/>
              <a:ext cx="0" cy="8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4005" name="Rectangle 85">
              <a:extLst>
                <a:ext uri="{FF2B5EF4-FFF2-40B4-BE49-F238E27FC236}">
                  <a16:creationId xmlns:a16="http://schemas.microsoft.com/office/drawing/2014/main" id="{1CC880B1-A4B6-5A4E-919F-13F86DD6A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0" y="670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84006" name="Line 86">
              <a:extLst>
                <a:ext uri="{FF2B5EF4-FFF2-40B4-BE49-F238E27FC236}">
                  <a16:creationId xmlns:a16="http://schemas.microsoft.com/office/drawing/2014/main" id="{8CFDBB61-16E6-3740-BD4B-F494C5DE43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18" y="951"/>
              <a:ext cx="994" cy="3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4007" name="AutoShape 87">
              <a:extLst>
                <a:ext uri="{FF2B5EF4-FFF2-40B4-BE49-F238E27FC236}">
                  <a16:creationId xmlns:a16="http://schemas.microsoft.com/office/drawing/2014/main" id="{F5601D83-0CCF-0942-8464-8DB25EED73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780000" flipH="1">
              <a:off x="2874" y="1182"/>
              <a:ext cx="145" cy="183"/>
            </a:xfrm>
            <a:prstGeom prst="triangle">
              <a:avLst>
                <a:gd name="adj" fmla="val 79093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</p:grpSp>
      <p:grpSp>
        <p:nvGrpSpPr>
          <p:cNvPr id="83975" name="Group 88">
            <a:extLst>
              <a:ext uri="{FF2B5EF4-FFF2-40B4-BE49-F238E27FC236}">
                <a16:creationId xmlns:a16="http://schemas.microsoft.com/office/drawing/2014/main" id="{0DCE3C39-015A-FF42-8400-EE2F698B0969}"/>
              </a:ext>
            </a:extLst>
          </p:cNvPr>
          <p:cNvGrpSpPr>
            <a:grpSpLocks/>
          </p:cNvGrpSpPr>
          <p:nvPr/>
        </p:nvGrpSpPr>
        <p:grpSpPr bwMode="auto">
          <a:xfrm>
            <a:off x="3946525" y="4489450"/>
            <a:ext cx="1931988" cy="1589088"/>
            <a:chOff x="2350" y="2692"/>
            <a:chExt cx="1217" cy="1001"/>
          </a:xfrm>
        </p:grpSpPr>
        <p:sp>
          <p:nvSpPr>
            <p:cNvPr id="83996" name="Rectangle 89">
              <a:extLst>
                <a:ext uri="{FF2B5EF4-FFF2-40B4-BE49-F238E27FC236}">
                  <a16:creationId xmlns:a16="http://schemas.microsoft.com/office/drawing/2014/main" id="{1BFE65DD-EB39-C844-804F-9E86F43C8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3498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83997" name="Line 90">
              <a:extLst>
                <a:ext uri="{FF2B5EF4-FFF2-40B4-BE49-F238E27FC236}">
                  <a16:creationId xmlns:a16="http://schemas.microsoft.com/office/drawing/2014/main" id="{2C474244-F927-9D48-8021-60131A6211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4" y="3433"/>
              <a:ext cx="10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3998" name="Line 91">
              <a:extLst>
                <a:ext uri="{FF2B5EF4-FFF2-40B4-BE49-F238E27FC236}">
                  <a16:creationId xmlns:a16="http://schemas.microsoft.com/office/drawing/2014/main" id="{6597E0C6-6CE6-9749-8EB5-E33FC39ED1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2" y="2742"/>
              <a:ext cx="0" cy="8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3999" name="Rectangle 92">
              <a:extLst>
                <a:ext uri="{FF2B5EF4-FFF2-40B4-BE49-F238E27FC236}">
                  <a16:creationId xmlns:a16="http://schemas.microsoft.com/office/drawing/2014/main" id="{E7C1CBC4-90A6-DB4A-BCFA-8D9934A77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0" y="2692"/>
              <a:ext cx="142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84000" name="Line 93">
              <a:extLst>
                <a:ext uri="{FF2B5EF4-FFF2-40B4-BE49-F238E27FC236}">
                  <a16:creationId xmlns:a16="http://schemas.microsoft.com/office/drawing/2014/main" id="{7A5BDC67-32A4-324B-8E8E-FEF4854650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6" y="3428"/>
              <a:ext cx="10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4001" name="AutoShape 94">
              <a:extLst>
                <a:ext uri="{FF2B5EF4-FFF2-40B4-BE49-F238E27FC236}">
                  <a16:creationId xmlns:a16="http://schemas.microsoft.com/office/drawing/2014/main" id="{E2E35E0E-3DC7-BC4D-92FE-4AFEE072EB9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H="1">
              <a:off x="2823" y="3509"/>
              <a:ext cx="145" cy="184"/>
            </a:xfrm>
            <a:prstGeom prst="triangle">
              <a:avLst>
                <a:gd name="adj" fmla="val 79093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</p:grpSp>
      <p:grpSp>
        <p:nvGrpSpPr>
          <p:cNvPr id="83976" name="Group 95">
            <a:extLst>
              <a:ext uri="{FF2B5EF4-FFF2-40B4-BE49-F238E27FC236}">
                <a16:creationId xmlns:a16="http://schemas.microsoft.com/office/drawing/2014/main" id="{6453A80A-97B1-6A4A-A90C-9A0E3C8CE3C0}"/>
              </a:ext>
            </a:extLst>
          </p:cNvPr>
          <p:cNvGrpSpPr>
            <a:grpSpLocks/>
          </p:cNvGrpSpPr>
          <p:nvPr/>
        </p:nvGrpSpPr>
        <p:grpSpPr bwMode="auto">
          <a:xfrm>
            <a:off x="3946525" y="2832100"/>
            <a:ext cx="1931988" cy="1565275"/>
            <a:chOff x="2350" y="1648"/>
            <a:chExt cx="1217" cy="986"/>
          </a:xfrm>
        </p:grpSpPr>
        <p:grpSp>
          <p:nvGrpSpPr>
            <p:cNvPr id="83988" name="Group 96">
              <a:extLst>
                <a:ext uri="{FF2B5EF4-FFF2-40B4-BE49-F238E27FC236}">
                  <a16:creationId xmlns:a16="http://schemas.microsoft.com/office/drawing/2014/main" id="{5D5E0A6F-0DA4-A341-ACEB-D89CA6D144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0" y="1648"/>
              <a:ext cx="1217" cy="986"/>
              <a:chOff x="2350" y="1648"/>
              <a:chExt cx="1217" cy="986"/>
            </a:xfrm>
          </p:grpSpPr>
          <p:sp>
            <p:nvSpPr>
              <p:cNvPr id="83992" name="Rectangle 97">
                <a:extLst>
                  <a:ext uri="{FF2B5EF4-FFF2-40B4-BE49-F238E27FC236}">
                    <a16:creationId xmlns:a16="http://schemas.microsoft.com/office/drawing/2014/main" id="{677E682D-BAB0-A04E-AA02-0A37B0D0A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5" y="2454"/>
                <a:ext cx="142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585788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585788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585788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5857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i="1"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83993" name="Line 98">
                <a:extLst>
                  <a:ext uri="{FF2B5EF4-FFF2-40B4-BE49-F238E27FC236}">
                    <a16:creationId xmlns:a16="http://schemas.microsoft.com/office/drawing/2014/main" id="{DFB519C8-82D2-9B43-A05D-0075F54C7D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35" y="2389"/>
                <a:ext cx="107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994" name="Line 99">
                <a:extLst>
                  <a:ext uri="{FF2B5EF4-FFF2-40B4-BE49-F238E27FC236}">
                    <a16:creationId xmlns:a16="http://schemas.microsoft.com/office/drawing/2014/main" id="{EADB5ADC-D092-524B-AA1A-F4CC791832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12" y="1698"/>
                <a:ext cx="0" cy="84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995" name="Rectangle 100">
                <a:extLst>
                  <a:ext uri="{FF2B5EF4-FFF2-40B4-BE49-F238E27FC236}">
                    <a16:creationId xmlns:a16="http://schemas.microsoft.com/office/drawing/2014/main" id="{F9006CC8-483C-E740-9ECE-F556B5E3E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0" y="1648"/>
                <a:ext cx="142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585788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585788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585788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5857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i="1">
                    <a:latin typeface="Times New Roman" panose="02020603050405020304" pitchFamily="18" charset="0"/>
                  </a:rPr>
                  <a:t>y</a:t>
                </a:r>
              </a:p>
            </p:txBody>
          </p:sp>
        </p:grpSp>
        <p:grpSp>
          <p:nvGrpSpPr>
            <p:cNvPr id="83989" name="Group 101">
              <a:extLst>
                <a:ext uri="{FF2B5EF4-FFF2-40B4-BE49-F238E27FC236}">
                  <a16:creationId xmlns:a16="http://schemas.microsoft.com/office/drawing/2014/main" id="{75086B7E-A649-DF4F-9302-27702CDD4B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18" y="2113"/>
              <a:ext cx="994" cy="414"/>
              <a:chOff x="2418" y="2113"/>
              <a:chExt cx="994" cy="414"/>
            </a:xfrm>
          </p:grpSpPr>
          <p:sp>
            <p:nvSpPr>
              <p:cNvPr id="83990" name="Line 102">
                <a:extLst>
                  <a:ext uri="{FF2B5EF4-FFF2-40B4-BE49-F238E27FC236}">
                    <a16:creationId xmlns:a16="http://schemas.microsoft.com/office/drawing/2014/main" id="{1BAF1195-C3CD-234A-815F-065C06069D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18" y="2113"/>
                <a:ext cx="994" cy="3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83991" name="AutoShape 103">
                <a:extLst>
                  <a:ext uri="{FF2B5EF4-FFF2-40B4-BE49-F238E27FC236}">
                    <a16:creationId xmlns:a16="http://schemas.microsoft.com/office/drawing/2014/main" id="{5AB95889-BDDC-3C4B-B980-9B616BBBF0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9780000" flipH="1">
                <a:off x="2874" y="2344"/>
                <a:ext cx="145" cy="183"/>
              </a:xfrm>
              <a:prstGeom prst="triangle">
                <a:avLst>
                  <a:gd name="adj" fmla="val 79093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en-US" sz="1800"/>
              </a:p>
            </p:txBody>
          </p:sp>
        </p:grpSp>
      </p:grpSp>
      <p:sp>
        <p:nvSpPr>
          <p:cNvPr id="83977" name="Line 104">
            <a:extLst>
              <a:ext uri="{FF2B5EF4-FFF2-40B4-BE49-F238E27FC236}">
                <a16:creationId xmlns:a16="http://schemas.microsoft.com/office/drawing/2014/main" id="{57F0F7B0-D67D-9641-98A4-C28B5CBAF665}"/>
              </a:ext>
            </a:extLst>
          </p:cNvPr>
          <p:cNvSpPr>
            <a:spLocks noChangeShapeType="1"/>
          </p:cNvSpPr>
          <p:nvPr/>
        </p:nvSpPr>
        <p:spPr bwMode="auto">
          <a:xfrm>
            <a:off x="1854200" y="2820988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3978" name="Rectangle 105">
            <a:extLst>
              <a:ext uri="{FF2B5EF4-FFF2-40B4-BE49-F238E27FC236}">
                <a16:creationId xmlns:a16="http://schemas.microsoft.com/office/drawing/2014/main" id="{F1226B86-07C6-3745-B000-9DD47F7A9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288" y="2736850"/>
            <a:ext cx="436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</a:rPr>
              <a:t>T</a:t>
            </a:r>
            <a:r>
              <a:rPr lang="en-US" altLang="en-US" sz="2000" b="1" baseline="-25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83979" name="Line 106">
            <a:extLst>
              <a:ext uri="{FF2B5EF4-FFF2-40B4-BE49-F238E27FC236}">
                <a16:creationId xmlns:a16="http://schemas.microsoft.com/office/drawing/2014/main" id="{D114BBAA-95D0-7B40-A0BB-628F592093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854200" y="4395788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3980" name="Rectangle 107">
            <a:extLst>
              <a:ext uri="{FF2B5EF4-FFF2-40B4-BE49-F238E27FC236}">
                <a16:creationId xmlns:a16="http://schemas.microsoft.com/office/drawing/2014/main" id="{0AD72977-9094-8242-83DD-E7306B0BC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288" y="4311650"/>
            <a:ext cx="450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</a:rPr>
              <a:t>R</a:t>
            </a:r>
            <a:r>
              <a:rPr lang="en-US" altLang="en-US" sz="2000" b="1" baseline="-25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83981" name="Line 108">
            <a:extLst>
              <a:ext uri="{FF2B5EF4-FFF2-40B4-BE49-F238E27FC236}">
                <a16:creationId xmlns:a16="http://schemas.microsoft.com/office/drawing/2014/main" id="{95B25316-9B27-5C46-A04B-ABFE424954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7538" y="5670550"/>
            <a:ext cx="3143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3982" name="Rectangle 109">
            <a:extLst>
              <a:ext uri="{FF2B5EF4-FFF2-40B4-BE49-F238E27FC236}">
                <a16:creationId xmlns:a16="http://schemas.microsoft.com/office/drawing/2014/main" id="{916916D1-8522-924A-830A-C13F8141D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4988" y="5149850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83983" name="Line 110">
            <a:extLst>
              <a:ext uri="{FF2B5EF4-FFF2-40B4-BE49-F238E27FC236}">
                <a16:creationId xmlns:a16="http://schemas.microsoft.com/office/drawing/2014/main" id="{99B32146-ED70-3148-905E-5EEBE13DD73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7900" y="4395788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3984" name="Rectangle 111">
            <a:extLst>
              <a:ext uri="{FF2B5EF4-FFF2-40B4-BE49-F238E27FC236}">
                <a16:creationId xmlns:a16="http://schemas.microsoft.com/office/drawing/2014/main" id="{9CA13D08-AD19-4243-B710-F7DE3ABC8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8388" y="4425950"/>
            <a:ext cx="450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</a:rPr>
              <a:t>R</a:t>
            </a:r>
            <a:r>
              <a:rPr lang="en-US" altLang="en-US" sz="2000" b="1" baseline="-250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3985" name="Line 112">
            <a:extLst>
              <a:ext uri="{FF2B5EF4-FFF2-40B4-BE49-F238E27FC236}">
                <a16:creationId xmlns:a16="http://schemas.microsoft.com/office/drawing/2014/main" id="{5EC34D12-8133-BE44-8B2D-BB3CDEEF00A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7900" y="2744788"/>
            <a:ext cx="0" cy="314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3986" name="Rectangle 113">
            <a:extLst>
              <a:ext uri="{FF2B5EF4-FFF2-40B4-BE49-F238E27FC236}">
                <a16:creationId xmlns:a16="http://schemas.microsoft.com/office/drawing/2014/main" id="{01F40F25-ECCF-3742-B2CB-771E9FB01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8388" y="2774950"/>
            <a:ext cx="436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</a:rPr>
              <a:t>T</a:t>
            </a:r>
            <a:r>
              <a:rPr lang="en-US" altLang="en-US" sz="2000" b="1" baseline="-250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3987" name="Rectangle 114">
            <a:extLst>
              <a:ext uri="{FF2B5EF4-FFF2-40B4-BE49-F238E27FC236}">
                <a16:creationId xmlns:a16="http://schemas.microsoft.com/office/drawing/2014/main" id="{638DDD5F-8642-EA4A-972C-4D4F3ADC6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213" y="2962275"/>
            <a:ext cx="2324100" cy="4095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</a:rPr>
              <a:t>P’= T</a:t>
            </a:r>
            <a:r>
              <a:rPr lang="en-US" altLang="en-US" sz="2000" b="1" baseline="-25000">
                <a:latin typeface="Times New Roman" panose="02020603050405020304" pitchFamily="18" charset="0"/>
              </a:rPr>
              <a:t>2</a:t>
            </a:r>
            <a:r>
              <a:rPr lang="en-US" altLang="en-US" sz="2000" b="1">
                <a:latin typeface="Times New Roman" panose="02020603050405020304" pitchFamily="18" charset="0"/>
              </a:rPr>
              <a:t> R</a:t>
            </a:r>
            <a:r>
              <a:rPr lang="en-US" altLang="en-US" sz="2000" b="1" baseline="-25000">
                <a:latin typeface="Times New Roman" panose="02020603050405020304" pitchFamily="18" charset="0"/>
              </a:rPr>
              <a:t>2</a:t>
            </a:r>
            <a:r>
              <a:rPr lang="en-US" altLang="en-US" sz="2000">
                <a:latin typeface="Times New Roman" panose="02020603050405020304" pitchFamily="18" charset="0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</a:rPr>
              <a:t>E R</a:t>
            </a:r>
            <a:r>
              <a:rPr lang="en-US" altLang="en-US" sz="2000" b="1" baseline="-25000">
                <a:latin typeface="Times New Roman" panose="02020603050405020304" pitchFamily="18" charset="0"/>
              </a:rPr>
              <a:t>1</a:t>
            </a:r>
            <a:r>
              <a:rPr lang="en-US" altLang="en-US" sz="2000" b="1">
                <a:latin typeface="Times New Roman" panose="02020603050405020304" pitchFamily="18" charset="0"/>
              </a:rPr>
              <a:t> T</a:t>
            </a:r>
            <a:r>
              <a:rPr lang="en-US" altLang="en-US" sz="2000" b="1" baseline="-25000">
                <a:latin typeface="Times New Roman" panose="02020603050405020304" pitchFamily="18" charset="0"/>
              </a:rPr>
              <a:t>1</a:t>
            </a:r>
            <a:r>
              <a:rPr lang="en-US" altLang="en-US" sz="2000" b="1">
                <a:latin typeface="Times New Roman" panose="02020603050405020304" pitchFamily="18" charset="0"/>
              </a:rPr>
              <a:t> P</a:t>
            </a:r>
          </a:p>
        </p:txBody>
      </p:sp>
    </p:spTree>
    <p:extLst>
      <p:ext uri="{BB962C8B-B14F-4D97-AF65-F5344CB8AC3E}">
        <p14:creationId xmlns:p14="http://schemas.microsoft.com/office/powerpoint/2010/main" val="1182538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9650" y="296863"/>
            <a:ext cx="7158038" cy="696912"/>
          </a:xfrm>
        </p:spPr>
        <p:txBody>
          <a:bodyPr/>
          <a:lstStyle/>
          <a:p>
            <a:pPr>
              <a:defRPr/>
            </a:pPr>
            <a:r>
              <a:rPr lang="en-US" altLang="en-US" sz="2400"/>
              <a:t>Translada o </a:t>
            </a:r>
            <a:r>
              <a:rPr lang="en-US" altLang="en-US" sz="2400" i="1"/>
              <a:t>eye</a:t>
            </a:r>
            <a:r>
              <a:rPr lang="en-US" altLang="en-US" sz="2400"/>
              <a:t> para origem</a:t>
            </a:r>
          </a:p>
        </p:txBody>
      </p:sp>
      <p:grpSp>
        <p:nvGrpSpPr>
          <p:cNvPr id="35842" name="Group 3"/>
          <p:cNvGrpSpPr>
            <a:grpSpLocks/>
          </p:cNvGrpSpPr>
          <p:nvPr/>
        </p:nvGrpSpPr>
        <p:grpSpPr bwMode="auto">
          <a:xfrm>
            <a:off x="685800" y="1509713"/>
            <a:ext cx="3478213" cy="3113087"/>
            <a:chOff x="324" y="976"/>
            <a:chExt cx="1643" cy="2014"/>
          </a:xfrm>
        </p:grpSpPr>
        <p:sp>
          <p:nvSpPr>
            <p:cNvPr id="19492" name="Line 4"/>
            <p:cNvSpPr>
              <a:spLocks noChangeShapeType="1"/>
            </p:cNvSpPr>
            <p:nvPr/>
          </p:nvSpPr>
          <p:spPr bwMode="auto">
            <a:xfrm flipV="1">
              <a:off x="1101" y="1503"/>
              <a:ext cx="513" cy="1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93" name="Line 5"/>
            <p:cNvSpPr>
              <a:spLocks noChangeShapeType="1"/>
            </p:cNvSpPr>
            <p:nvPr/>
          </p:nvSpPr>
          <p:spPr bwMode="auto">
            <a:xfrm flipV="1">
              <a:off x="324" y="1512"/>
              <a:ext cx="1281" cy="7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94" name="Line 6"/>
            <p:cNvSpPr>
              <a:spLocks noChangeShapeType="1"/>
            </p:cNvSpPr>
            <p:nvPr/>
          </p:nvSpPr>
          <p:spPr bwMode="auto">
            <a:xfrm flipV="1">
              <a:off x="1259" y="1512"/>
              <a:ext cx="355" cy="4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95" name="Line 7"/>
            <p:cNvSpPr>
              <a:spLocks noChangeShapeType="1"/>
            </p:cNvSpPr>
            <p:nvPr/>
          </p:nvSpPr>
          <p:spPr bwMode="auto">
            <a:xfrm flipV="1">
              <a:off x="328" y="1488"/>
              <a:ext cx="1301" cy="13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96" name="AutoShape 8"/>
            <p:cNvSpPr>
              <a:spLocks noChangeArrowheads="1"/>
            </p:cNvSpPr>
            <p:nvPr/>
          </p:nvSpPr>
          <p:spPr bwMode="auto">
            <a:xfrm rot="5400000">
              <a:off x="963" y="1866"/>
              <a:ext cx="384" cy="380"/>
            </a:xfrm>
            <a:prstGeom prst="parallelogram">
              <a:avLst>
                <a:gd name="adj" fmla="val 2525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9497" name="Line 9"/>
            <p:cNvSpPr>
              <a:spLocks noChangeShapeType="1"/>
            </p:cNvSpPr>
            <p:nvPr/>
          </p:nvSpPr>
          <p:spPr bwMode="auto">
            <a:xfrm flipV="1">
              <a:off x="1019" y="2069"/>
              <a:ext cx="130" cy="1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98" name="Line 10"/>
            <p:cNvSpPr>
              <a:spLocks noChangeShapeType="1"/>
            </p:cNvSpPr>
            <p:nvPr/>
          </p:nvSpPr>
          <p:spPr bwMode="auto">
            <a:xfrm flipV="1">
              <a:off x="1096" y="1512"/>
              <a:ext cx="518" cy="9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99" name="Oval 11"/>
            <p:cNvSpPr>
              <a:spLocks noChangeArrowheads="1"/>
            </p:cNvSpPr>
            <p:nvPr/>
          </p:nvSpPr>
          <p:spPr bwMode="auto">
            <a:xfrm>
              <a:off x="1004" y="2207"/>
              <a:ext cx="34" cy="3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9500" name="Rectangle 12"/>
            <p:cNvSpPr>
              <a:spLocks noChangeArrowheads="1"/>
            </p:cNvSpPr>
            <p:nvPr/>
          </p:nvSpPr>
          <p:spPr bwMode="auto">
            <a:xfrm>
              <a:off x="1011" y="2143"/>
              <a:ext cx="315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center</a:t>
              </a:r>
            </a:p>
          </p:txBody>
        </p:sp>
        <p:sp>
          <p:nvSpPr>
            <p:cNvPr id="19501" name="Rectangle 13"/>
            <p:cNvSpPr>
              <a:spLocks noChangeArrowheads="1"/>
            </p:cNvSpPr>
            <p:nvPr/>
          </p:nvSpPr>
          <p:spPr bwMode="auto">
            <a:xfrm>
              <a:off x="1604" y="1426"/>
              <a:ext cx="197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eye</a:t>
              </a:r>
            </a:p>
          </p:txBody>
        </p:sp>
        <p:sp>
          <p:nvSpPr>
            <p:cNvPr id="19502" name="Oval 14"/>
            <p:cNvSpPr>
              <a:spLocks noChangeArrowheads="1"/>
            </p:cNvSpPr>
            <p:nvPr/>
          </p:nvSpPr>
          <p:spPr bwMode="auto">
            <a:xfrm>
              <a:off x="1594" y="1495"/>
              <a:ext cx="36" cy="3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pSp>
          <p:nvGrpSpPr>
            <p:cNvPr id="35886" name="Group 15"/>
            <p:cNvGrpSpPr>
              <a:grpSpLocks/>
            </p:cNvGrpSpPr>
            <p:nvPr/>
          </p:nvGrpSpPr>
          <p:grpSpPr bwMode="auto">
            <a:xfrm>
              <a:off x="684" y="1974"/>
              <a:ext cx="813" cy="955"/>
              <a:chOff x="684" y="1974"/>
              <a:chExt cx="813" cy="955"/>
            </a:xfrm>
          </p:grpSpPr>
          <p:sp>
            <p:nvSpPr>
              <p:cNvPr id="19511" name="Line 16"/>
              <p:cNvSpPr>
                <a:spLocks noChangeShapeType="1"/>
              </p:cNvSpPr>
              <p:nvPr/>
            </p:nvSpPr>
            <p:spPr bwMode="auto">
              <a:xfrm flipV="1">
                <a:off x="928" y="2091"/>
                <a:ext cx="0" cy="4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512" name="AutoShape 17"/>
              <p:cNvSpPr>
                <a:spLocks noChangeArrowheads="1"/>
              </p:cNvSpPr>
              <p:nvPr/>
            </p:nvSpPr>
            <p:spPr bwMode="auto">
              <a:xfrm>
                <a:off x="915" y="2029"/>
                <a:ext cx="28" cy="79"/>
              </a:xfrm>
              <a:prstGeom prst="triangle">
                <a:avLst>
                  <a:gd name="adj" fmla="val 49995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19513" name="Line 18"/>
              <p:cNvSpPr>
                <a:spLocks noChangeShapeType="1"/>
              </p:cNvSpPr>
              <p:nvPr/>
            </p:nvSpPr>
            <p:spPr bwMode="auto">
              <a:xfrm>
                <a:off x="870" y="2509"/>
                <a:ext cx="56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514" name="AutoShape 19"/>
              <p:cNvSpPr>
                <a:spLocks noChangeArrowheads="1"/>
              </p:cNvSpPr>
              <p:nvPr/>
            </p:nvSpPr>
            <p:spPr bwMode="auto">
              <a:xfrm rot="5400000">
                <a:off x="1438" y="2470"/>
                <a:ext cx="31" cy="80"/>
              </a:xfrm>
              <a:prstGeom prst="triangle">
                <a:avLst>
                  <a:gd name="adj" fmla="val 49995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19515" name="Line 20"/>
              <p:cNvSpPr>
                <a:spLocks noChangeShapeType="1"/>
              </p:cNvSpPr>
              <p:nvPr/>
            </p:nvSpPr>
            <p:spPr bwMode="auto">
              <a:xfrm flipH="1">
                <a:off x="727" y="2467"/>
                <a:ext cx="239" cy="2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516" name="AutoShape 21"/>
              <p:cNvSpPr>
                <a:spLocks noChangeArrowheads="1"/>
              </p:cNvSpPr>
              <p:nvPr/>
            </p:nvSpPr>
            <p:spPr bwMode="auto">
              <a:xfrm rot="-8280000">
                <a:off x="714" y="2726"/>
                <a:ext cx="28" cy="80"/>
              </a:xfrm>
              <a:prstGeom prst="triangle">
                <a:avLst>
                  <a:gd name="adj" fmla="val 49995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19517" name="AutoShape 22"/>
              <p:cNvSpPr>
                <a:spLocks noChangeArrowheads="1"/>
              </p:cNvSpPr>
              <p:nvPr/>
            </p:nvSpPr>
            <p:spPr bwMode="auto">
              <a:xfrm>
                <a:off x="901" y="2467"/>
                <a:ext cx="314" cy="88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19518" name="AutoShape 23"/>
              <p:cNvSpPr>
                <a:spLocks noChangeArrowheads="1"/>
              </p:cNvSpPr>
              <p:nvPr/>
            </p:nvSpPr>
            <p:spPr bwMode="auto">
              <a:xfrm>
                <a:off x="835" y="2532"/>
                <a:ext cx="346" cy="103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19519" name="Rectangle 24"/>
              <p:cNvSpPr>
                <a:spLocks noChangeArrowheads="1"/>
              </p:cNvSpPr>
              <p:nvPr/>
            </p:nvSpPr>
            <p:spPr bwMode="auto">
              <a:xfrm>
                <a:off x="684" y="2756"/>
                <a:ext cx="132" cy="1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300" b="1" i="1"/>
                  <a:t>z</a:t>
                </a:r>
                <a:r>
                  <a:rPr lang="en-US" altLang="en-US" sz="1600" b="1" i="1" baseline="-25000"/>
                  <a:t>o</a:t>
                </a:r>
              </a:p>
            </p:txBody>
          </p:sp>
          <p:sp>
            <p:nvSpPr>
              <p:cNvPr id="19520" name="Rectangle 25"/>
              <p:cNvSpPr>
                <a:spLocks noChangeArrowheads="1"/>
              </p:cNvSpPr>
              <p:nvPr/>
            </p:nvSpPr>
            <p:spPr bwMode="auto">
              <a:xfrm>
                <a:off x="750" y="1974"/>
                <a:ext cx="137" cy="1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300" b="1" i="1"/>
                  <a:t>y</a:t>
                </a:r>
                <a:r>
                  <a:rPr lang="en-US" altLang="en-US" sz="1600" b="1" i="1" baseline="-25000"/>
                  <a:t>o</a:t>
                </a:r>
              </a:p>
            </p:txBody>
          </p:sp>
          <p:sp>
            <p:nvSpPr>
              <p:cNvPr id="19521" name="Rectangle 26"/>
              <p:cNvSpPr>
                <a:spLocks noChangeArrowheads="1"/>
              </p:cNvSpPr>
              <p:nvPr/>
            </p:nvSpPr>
            <p:spPr bwMode="auto">
              <a:xfrm>
                <a:off x="1356" y="2523"/>
                <a:ext cx="141" cy="1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300" b="1" i="1"/>
                  <a:t>x</a:t>
                </a:r>
                <a:r>
                  <a:rPr lang="en-US" altLang="en-US" sz="1600" b="1" i="1" baseline="-25000"/>
                  <a:t>o</a:t>
                </a:r>
              </a:p>
            </p:txBody>
          </p:sp>
        </p:grpSp>
        <p:sp>
          <p:nvSpPr>
            <p:cNvPr id="19504" name="AutoShape 27"/>
            <p:cNvSpPr>
              <a:spLocks noChangeArrowheads="1"/>
            </p:cNvSpPr>
            <p:nvPr/>
          </p:nvSpPr>
          <p:spPr bwMode="auto">
            <a:xfrm rot="5400000">
              <a:off x="332" y="2216"/>
              <a:ext cx="764" cy="769"/>
            </a:xfrm>
            <a:prstGeom prst="parallelogram">
              <a:avLst>
                <a:gd name="adj" fmla="val 24995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9505" name="Line 28"/>
            <p:cNvSpPr>
              <a:spLocks noChangeShapeType="1"/>
            </p:cNvSpPr>
            <p:nvPr/>
          </p:nvSpPr>
          <p:spPr bwMode="auto">
            <a:xfrm flipV="1">
              <a:off x="1619" y="1263"/>
              <a:ext cx="207" cy="2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506" name="Line 29"/>
            <p:cNvSpPr>
              <a:spLocks noChangeShapeType="1"/>
            </p:cNvSpPr>
            <p:nvPr/>
          </p:nvSpPr>
          <p:spPr bwMode="auto">
            <a:xfrm flipH="1" flipV="1">
              <a:off x="1304" y="1435"/>
              <a:ext cx="301" cy="7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507" name="Rectangle 30"/>
            <p:cNvSpPr>
              <a:spLocks noChangeArrowheads="1"/>
            </p:cNvSpPr>
            <p:nvPr/>
          </p:nvSpPr>
          <p:spPr bwMode="auto">
            <a:xfrm>
              <a:off x="1831" y="1275"/>
              <a:ext cx="136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z</a:t>
              </a:r>
              <a:r>
                <a:rPr lang="en-US" altLang="en-US" sz="1600" b="1" i="1" baseline="-25000"/>
                <a:t>e</a:t>
              </a:r>
            </a:p>
          </p:txBody>
        </p:sp>
        <p:sp>
          <p:nvSpPr>
            <p:cNvPr id="19508" name="Rectangle 31"/>
            <p:cNvSpPr>
              <a:spLocks noChangeArrowheads="1"/>
            </p:cNvSpPr>
            <p:nvPr/>
          </p:nvSpPr>
          <p:spPr bwMode="auto">
            <a:xfrm>
              <a:off x="1117" y="1377"/>
              <a:ext cx="146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x</a:t>
              </a:r>
              <a:r>
                <a:rPr lang="en-US" altLang="en-US" sz="1600" b="1" i="1" baseline="-25000"/>
                <a:t>e</a:t>
              </a:r>
            </a:p>
          </p:txBody>
        </p:sp>
        <p:sp>
          <p:nvSpPr>
            <p:cNvPr id="19509" name="Rectangle 32"/>
            <p:cNvSpPr>
              <a:spLocks noChangeArrowheads="1"/>
            </p:cNvSpPr>
            <p:nvPr/>
          </p:nvSpPr>
          <p:spPr bwMode="auto">
            <a:xfrm>
              <a:off x="1627" y="976"/>
              <a:ext cx="141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y</a:t>
              </a:r>
              <a:r>
                <a:rPr lang="en-US" altLang="en-US" sz="1600" b="1" i="1" baseline="-25000"/>
                <a:t>e</a:t>
              </a:r>
            </a:p>
          </p:txBody>
        </p:sp>
        <p:sp>
          <p:nvSpPr>
            <p:cNvPr id="19510" name="Line 33"/>
            <p:cNvSpPr>
              <a:spLocks noChangeShapeType="1"/>
            </p:cNvSpPr>
            <p:nvPr/>
          </p:nvSpPr>
          <p:spPr bwMode="auto">
            <a:xfrm flipV="1">
              <a:off x="1616" y="1068"/>
              <a:ext cx="0" cy="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5843" name="Group 34"/>
          <p:cNvGrpSpPr>
            <a:grpSpLocks/>
          </p:cNvGrpSpPr>
          <p:nvPr/>
        </p:nvGrpSpPr>
        <p:grpSpPr bwMode="auto">
          <a:xfrm>
            <a:off x="4818063" y="3476625"/>
            <a:ext cx="3684587" cy="3113088"/>
            <a:chOff x="3035" y="2190"/>
            <a:chExt cx="2321" cy="1961"/>
          </a:xfrm>
        </p:grpSpPr>
        <p:grpSp>
          <p:nvGrpSpPr>
            <p:cNvPr id="35846" name="Group 35"/>
            <p:cNvGrpSpPr>
              <a:grpSpLocks/>
            </p:cNvGrpSpPr>
            <p:nvPr/>
          </p:nvGrpSpPr>
          <p:grpSpPr bwMode="auto">
            <a:xfrm>
              <a:off x="4493" y="2193"/>
              <a:ext cx="863" cy="930"/>
              <a:chOff x="3316" y="2262"/>
              <a:chExt cx="859" cy="955"/>
            </a:xfrm>
          </p:grpSpPr>
          <p:sp>
            <p:nvSpPr>
              <p:cNvPr id="19483" name="Line 36"/>
              <p:cNvSpPr>
                <a:spLocks noChangeShapeType="1"/>
              </p:cNvSpPr>
              <p:nvPr/>
            </p:nvSpPr>
            <p:spPr bwMode="auto">
              <a:xfrm flipV="1">
                <a:off x="3560" y="2379"/>
                <a:ext cx="0" cy="4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484" name="AutoShape 37"/>
              <p:cNvSpPr>
                <a:spLocks noChangeArrowheads="1"/>
              </p:cNvSpPr>
              <p:nvPr/>
            </p:nvSpPr>
            <p:spPr bwMode="auto">
              <a:xfrm>
                <a:off x="3547" y="2314"/>
                <a:ext cx="28" cy="80"/>
              </a:xfrm>
              <a:prstGeom prst="triangle">
                <a:avLst>
                  <a:gd name="adj" fmla="val 49995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19485" name="Line 38"/>
              <p:cNvSpPr>
                <a:spLocks noChangeShapeType="1"/>
              </p:cNvSpPr>
              <p:nvPr/>
            </p:nvSpPr>
            <p:spPr bwMode="auto">
              <a:xfrm>
                <a:off x="3502" y="2797"/>
                <a:ext cx="55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486" name="AutoShape 39"/>
              <p:cNvSpPr>
                <a:spLocks noChangeArrowheads="1"/>
              </p:cNvSpPr>
              <p:nvPr/>
            </p:nvSpPr>
            <p:spPr bwMode="auto">
              <a:xfrm rot="5400000">
                <a:off x="4071" y="2758"/>
                <a:ext cx="31" cy="83"/>
              </a:xfrm>
              <a:prstGeom prst="triangle">
                <a:avLst>
                  <a:gd name="adj" fmla="val 49995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19487" name="Line 40"/>
              <p:cNvSpPr>
                <a:spLocks noChangeShapeType="1"/>
              </p:cNvSpPr>
              <p:nvPr/>
            </p:nvSpPr>
            <p:spPr bwMode="auto">
              <a:xfrm flipH="1">
                <a:off x="3359" y="2755"/>
                <a:ext cx="239" cy="2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9488" name="AutoShape 41"/>
              <p:cNvSpPr>
                <a:spLocks noChangeArrowheads="1"/>
              </p:cNvSpPr>
              <p:nvPr/>
            </p:nvSpPr>
            <p:spPr bwMode="auto">
              <a:xfrm rot="-8280000">
                <a:off x="3346" y="3014"/>
                <a:ext cx="28" cy="80"/>
              </a:xfrm>
              <a:prstGeom prst="triangle">
                <a:avLst>
                  <a:gd name="adj" fmla="val 49995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19489" name="Rectangle 42"/>
              <p:cNvSpPr>
                <a:spLocks noChangeArrowheads="1"/>
              </p:cNvSpPr>
              <p:nvPr/>
            </p:nvSpPr>
            <p:spPr bwMode="auto">
              <a:xfrm>
                <a:off x="3316" y="3041"/>
                <a:ext cx="175" cy="1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300" b="1" i="1"/>
                  <a:t>z</a:t>
                </a:r>
                <a:r>
                  <a:rPr lang="en-US" altLang="en-US" sz="1600" b="1" i="1" baseline="-25000"/>
                  <a:t>o</a:t>
                </a:r>
              </a:p>
            </p:txBody>
          </p:sp>
          <p:sp>
            <p:nvSpPr>
              <p:cNvPr id="19490" name="Rectangle 43"/>
              <p:cNvSpPr>
                <a:spLocks noChangeArrowheads="1"/>
              </p:cNvSpPr>
              <p:nvPr/>
            </p:nvSpPr>
            <p:spPr bwMode="auto">
              <a:xfrm>
                <a:off x="3382" y="2262"/>
                <a:ext cx="181" cy="1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300" b="1" i="1"/>
                  <a:t>y</a:t>
                </a:r>
                <a:r>
                  <a:rPr lang="en-US" altLang="en-US" sz="1600" b="1" i="1" baseline="-25000"/>
                  <a:t>o</a:t>
                </a:r>
              </a:p>
            </p:txBody>
          </p:sp>
          <p:sp>
            <p:nvSpPr>
              <p:cNvPr id="19491" name="Rectangle 44"/>
              <p:cNvSpPr>
                <a:spLocks noChangeArrowheads="1"/>
              </p:cNvSpPr>
              <p:nvPr/>
            </p:nvSpPr>
            <p:spPr bwMode="auto">
              <a:xfrm>
                <a:off x="3988" y="2808"/>
                <a:ext cx="187" cy="1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300" b="1" i="1"/>
                  <a:t>x</a:t>
                </a:r>
                <a:r>
                  <a:rPr lang="en-US" altLang="en-US" sz="1600" b="1" i="1" baseline="-25000"/>
                  <a:t>o</a:t>
                </a:r>
              </a:p>
            </p:txBody>
          </p:sp>
        </p:grpSp>
        <p:sp>
          <p:nvSpPr>
            <p:cNvPr id="19464" name="Line 45"/>
            <p:cNvSpPr>
              <a:spLocks noChangeShapeType="1"/>
            </p:cNvSpPr>
            <p:nvPr/>
          </p:nvSpPr>
          <p:spPr bwMode="auto">
            <a:xfrm flipV="1">
              <a:off x="4071" y="2703"/>
              <a:ext cx="684" cy="1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65" name="Line 46"/>
            <p:cNvSpPr>
              <a:spLocks noChangeShapeType="1"/>
            </p:cNvSpPr>
            <p:nvPr/>
          </p:nvSpPr>
          <p:spPr bwMode="auto">
            <a:xfrm flipV="1">
              <a:off x="3035" y="2712"/>
              <a:ext cx="1708" cy="6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66" name="Line 47"/>
            <p:cNvSpPr>
              <a:spLocks noChangeShapeType="1"/>
            </p:cNvSpPr>
            <p:nvPr/>
          </p:nvSpPr>
          <p:spPr bwMode="auto">
            <a:xfrm flipV="1">
              <a:off x="4281" y="2712"/>
              <a:ext cx="474" cy="4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67" name="Line 48"/>
            <p:cNvSpPr>
              <a:spLocks noChangeShapeType="1"/>
            </p:cNvSpPr>
            <p:nvPr/>
          </p:nvSpPr>
          <p:spPr bwMode="auto">
            <a:xfrm flipV="1">
              <a:off x="3040" y="2689"/>
              <a:ext cx="1735" cy="12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68" name="AutoShape 49"/>
            <p:cNvSpPr>
              <a:spLocks noChangeArrowheads="1"/>
            </p:cNvSpPr>
            <p:nvPr/>
          </p:nvSpPr>
          <p:spPr bwMode="auto">
            <a:xfrm rot="5400000">
              <a:off x="3955" y="2989"/>
              <a:ext cx="374" cy="507"/>
            </a:xfrm>
            <a:prstGeom prst="parallelogram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9469" name="Line 50"/>
            <p:cNvSpPr>
              <a:spLocks noChangeShapeType="1"/>
            </p:cNvSpPr>
            <p:nvPr/>
          </p:nvSpPr>
          <p:spPr bwMode="auto">
            <a:xfrm flipV="1">
              <a:off x="3961" y="3254"/>
              <a:ext cx="174" cy="1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70" name="Line 51"/>
            <p:cNvSpPr>
              <a:spLocks noChangeShapeType="1"/>
            </p:cNvSpPr>
            <p:nvPr/>
          </p:nvSpPr>
          <p:spPr bwMode="auto">
            <a:xfrm flipV="1">
              <a:off x="4064" y="2712"/>
              <a:ext cx="691" cy="8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71" name="Oval 52"/>
            <p:cNvSpPr>
              <a:spLocks noChangeArrowheads="1"/>
            </p:cNvSpPr>
            <p:nvPr/>
          </p:nvSpPr>
          <p:spPr bwMode="auto">
            <a:xfrm>
              <a:off x="3941" y="3389"/>
              <a:ext cx="47" cy="3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9472" name="Rectangle 53"/>
            <p:cNvSpPr>
              <a:spLocks noChangeArrowheads="1"/>
            </p:cNvSpPr>
            <p:nvPr/>
          </p:nvSpPr>
          <p:spPr bwMode="auto">
            <a:xfrm>
              <a:off x="3951" y="3326"/>
              <a:ext cx="42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center</a:t>
              </a:r>
            </a:p>
          </p:txBody>
        </p:sp>
        <p:sp>
          <p:nvSpPr>
            <p:cNvPr id="19473" name="Rectangle 54"/>
            <p:cNvSpPr>
              <a:spLocks noChangeArrowheads="1"/>
            </p:cNvSpPr>
            <p:nvPr/>
          </p:nvSpPr>
          <p:spPr bwMode="auto">
            <a:xfrm>
              <a:off x="4720" y="2729"/>
              <a:ext cx="262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eye</a:t>
              </a:r>
            </a:p>
          </p:txBody>
        </p:sp>
        <p:sp>
          <p:nvSpPr>
            <p:cNvPr id="19474" name="Oval 55"/>
            <p:cNvSpPr>
              <a:spLocks noChangeArrowheads="1"/>
            </p:cNvSpPr>
            <p:nvPr/>
          </p:nvSpPr>
          <p:spPr bwMode="auto">
            <a:xfrm>
              <a:off x="4728" y="2695"/>
              <a:ext cx="48" cy="3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9475" name="AutoShape 56"/>
            <p:cNvSpPr>
              <a:spLocks noChangeArrowheads="1"/>
            </p:cNvSpPr>
            <p:nvPr/>
          </p:nvSpPr>
          <p:spPr bwMode="auto">
            <a:xfrm>
              <a:off x="3804" y="3642"/>
              <a:ext cx="419" cy="85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9476" name="AutoShape 57"/>
            <p:cNvSpPr>
              <a:spLocks noChangeArrowheads="1"/>
            </p:cNvSpPr>
            <p:nvPr/>
          </p:nvSpPr>
          <p:spPr bwMode="auto">
            <a:xfrm>
              <a:off x="3716" y="3705"/>
              <a:ext cx="461" cy="97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9477" name="AutoShape 58"/>
            <p:cNvSpPr>
              <a:spLocks noChangeArrowheads="1"/>
            </p:cNvSpPr>
            <p:nvPr/>
          </p:nvSpPr>
          <p:spPr bwMode="auto">
            <a:xfrm rot="5400000">
              <a:off x="3183" y="3259"/>
              <a:ext cx="744" cy="1026"/>
            </a:xfrm>
            <a:prstGeom prst="parallelogram">
              <a:avLst>
                <a:gd name="adj" fmla="val 24995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9478" name="Line 59"/>
            <p:cNvSpPr>
              <a:spLocks noChangeShapeType="1"/>
            </p:cNvSpPr>
            <p:nvPr/>
          </p:nvSpPr>
          <p:spPr bwMode="auto">
            <a:xfrm flipV="1">
              <a:off x="4761" y="2469"/>
              <a:ext cx="27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79" name="Line 60"/>
            <p:cNvSpPr>
              <a:spLocks noChangeShapeType="1"/>
            </p:cNvSpPr>
            <p:nvPr/>
          </p:nvSpPr>
          <p:spPr bwMode="auto">
            <a:xfrm flipH="1" flipV="1">
              <a:off x="4341" y="2637"/>
              <a:ext cx="402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80" name="Rectangle 61"/>
            <p:cNvSpPr>
              <a:spLocks noChangeArrowheads="1"/>
            </p:cNvSpPr>
            <p:nvPr/>
          </p:nvSpPr>
          <p:spPr bwMode="auto">
            <a:xfrm>
              <a:off x="5044" y="2481"/>
              <a:ext cx="181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z</a:t>
              </a:r>
              <a:r>
                <a:rPr lang="en-US" altLang="en-US" sz="1600" b="1" i="1" baseline="-25000"/>
                <a:t>e</a:t>
              </a:r>
            </a:p>
          </p:txBody>
        </p:sp>
        <p:sp>
          <p:nvSpPr>
            <p:cNvPr id="19481" name="Rectangle 62"/>
            <p:cNvSpPr>
              <a:spLocks noChangeArrowheads="1"/>
            </p:cNvSpPr>
            <p:nvPr/>
          </p:nvSpPr>
          <p:spPr bwMode="auto">
            <a:xfrm>
              <a:off x="4092" y="2580"/>
              <a:ext cx="195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x</a:t>
              </a:r>
              <a:r>
                <a:rPr lang="en-US" altLang="en-US" sz="1600" b="1" i="1" baseline="-25000"/>
                <a:t>e</a:t>
              </a:r>
            </a:p>
          </p:txBody>
        </p:sp>
        <p:sp>
          <p:nvSpPr>
            <p:cNvPr id="19482" name="Rectangle 63"/>
            <p:cNvSpPr>
              <a:spLocks noChangeArrowheads="1"/>
            </p:cNvSpPr>
            <p:nvPr/>
          </p:nvSpPr>
          <p:spPr bwMode="auto">
            <a:xfrm>
              <a:off x="4772" y="2190"/>
              <a:ext cx="188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y</a:t>
              </a:r>
              <a:r>
                <a:rPr lang="en-US" altLang="en-US" sz="1600" b="1" i="1" baseline="-25000"/>
                <a:t>e</a:t>
              </a:r>
            </a:p>
          </p:txBody>
        </p:sp>
      </p:grpSp>
      <p:sp>
        <p:nvSpPr>
          <p:cNvPr id="277568" name="Line 64"/>
          <p:cNvSpPr>
            <a:spLocks noChangeShapeType="1"/>
          </p:cNvSpPr>
          <p:nvPr/>
        </p:nvSpPr>
        <p:spPr bwMode="auto">
          <a:xfrm>
            <a:off x="3708400" y="3600450"/>
            <a:ext cx="1727200" cy="865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277569" name="Object 65"/>
          <p:cNvGraphicFramePr>
            <a:graphicFrameLocks noChangeAspect="1"/>
          </p:cNvGraphicFramePr>
          <p:nvPr/>
        </p:nvGraphicFramePr>
        <p:xfrm>
          <a:off x="4392613" y="2582863"/>
          <a:ext cx="1838325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32" name="Equation" r:id="rId4" imgW="1460500" imgH="914400" progId="Equation.3">
                  <p:embed/>
                </p:oleObj>
              </mc:Choice>
              <mc:Fallback>
                <p:oleObj name="Equation" r:id="rId4" imgW="1460500" imgH="914400" progId="Equation.3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2613" y="2582863"/>
                        <a:ext cx="1838325" cy="115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30288" y="295275"/>
            <a:ext cx="7159625" cy="754063"/>
          </a:xfrm>
        </p:spPr>
        <p:txBody>
          <a:bodyPr/>
          <a:lstStyle/>
          <a:p>
            <a:pPr>
              <a:defRPr/>
            </a:pPr>
            <a:r>
              <a:rPr lang="en-US" altLang="en-US"/>
              <a:t>Roda  </a:t>
            </a:r>
            <a:r>
              <a:rPr lang="en-US" altLang="en-US" i="1"/>
              <a:t>x</a:t>
            </a:r>
            <a:r>
              <a:rPr lang="en-US" altLang="en-US" b="0" i="1" baseline="-25000"/>
              <a:t>e</a:t>
            </a:r>
            <a:r>
              <a:rPr lang="en-US" altLang="en-US" i="1"/>
              <a:t> y</a:t>
            </a:r>
            <a:r>
              <a:rPr lang="en-US" altLang="en-US" b="0" i="1" baseline="-25000"/>
              <a:t>e</a:t>
            </a:r>
            <a:r>
              <a:rPr lang="en-US" altLang="en-US" i="1"/>
              <a:t> z</a:t>
            </a:r>
            <a:r>
              <a:rPr lang="en-US" altLang="en-US" b="0" i="1" baseline="-25000"/>
              <a:t>e</a:t>
            </a:r>
            <a:r>
              <a:rPr lang="en-US" altLang="en-US" i="1" baseline="-25000"/>
              <a:t>  </a:t>
            </a:r>
            <a:r>
              <a:rPr lang="en-US" altLang="en-US"/>
              <a:t>para </a:t>
            </a:r>
            <a:r>
              <a:rPr lang="en-US" altLang="en-US" i="1"/>
              <a:t>x</a:t>
            </a:r>
            <a:r>
              <a:rPr lang="en-US" altLang="en-US" b="0" i="1" baseline="-25000"/>
              <a:t>w</a:t>
            </a:r>
            <a:r>
              <a:rPr lang="en-US" altLang="en-US" i="1"/>
              <a:t> y</a:t>
            </a:r>
            <a:r>
              <a:rPr lang="en-US" altLang="en-US" b="0" i="1" baseline="-25000"/>
              <a:t>w</a:t>
            </a:r>
            <a:r>
              <a:rPr lang="en-US" altLang="en-US" i="1"/>
              <a:t> z</a:t>
            </a:r>
            <a:r>
              <a:rPr lang="en-US" altLang="en-US" b="0" i="1" baseline="-25000"/>
              <a:t>w</a:t>
            </a:r>
            <a:r>
              <a:rPr lang="en-US" altLang="en-US" i="1" baseline="-25000"/>
              <a:t> </a:t>
            </a:r>
          </a:p>
        </p:txBody>
      </p:sp>
      <p:grpSp>
        <p:nvGrpSpPr>
          <p:cNvPr id="279555" name="Group 3"/>
          <p:cNvGrpSpPr>
            <a:grpSpLocks/>
          </p:cNvGrpSpPr>
          <p:nvPr/>
        </p:nvGrpSpPr>
        <p:grpSpPr bwMode="auto">
          <a:xfrm>
            <a:off x="4725988" y="3371850"/>
            <a:ext cx="4121150" cy="1679575"/>
            <a:chOff x="2233" y="2181"/>
            <a:chExt cx="1947" cy="1086"/>
          </a:xfrm>
        </p:grpSpPr>
        <p:sp>
          <p:nvSpPr>
            <p:cNvPr id="37919" name="Freeform 4"/>
            <p:cNvSpPr>
              <a:spLocks/>
            </p:cNvSpPr>
            <p:nvPr/>
          </p:nvSpPr>
          <p:spPr bwMode="auto">
            <a:xfrm>
              <a:off x="3134" y="2469"/>
              <a:ext cx="217" cy="505"/>
            </a:xfrm>
            <a:custGeom>
              <a:avLst/>
              <a:gdLst>
                <a:gd name="T0" fmla="*/ 0 w 217"/>
                <a:gd name="T1" fmla="*/ 0 h 505"/>
                <a:gd name="T2" fmla="*/ 0 w 217"/>
                <a:gd name="T3" fmla="*/ 360 h 505"/>
                <a:gd name="T4" fmla="*/ 216 w 217"/>
                <a:gd name="T5" fmla="*/ 504 h 505"/>
                <a:gd name="T6" fmla="*/ 216 w 217"/>
                <a:gd name="T7" fmla="*/ 144 h 505"/>
                <a:gd name="T8" fmla="*/ 0 w 217"/>
                <a:gd name="T9" fmla="*/ 0 h 5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7" h="505">
                  <a:moveTo>
                    <a:pt x="0" y="0"/>
                  </a:moveTo>
                  <a:lnTo>
                    <a:pt x="0" y="360"/>
                  </a:lnTo>
                  <a:lnTo>
                    <a:pt x="216" y="504"/>
                  </a:lnTo>
                  <a:lnTo>
                    <a:pt x="216" y="14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7920" name="Group 5"/>
            <p:cNvGrpSpPr>
              <a:grpSpLocks/>
            </p:cNvGrpSpPr>
            <p:nvPr/>
          </p:nvGrpSpPr>
          <p:grpSpPr bwMode="auto">
            <a:xfrm>
              <a:off x="2344" y="2688"/>
              <a:ext cx="265" cy="54"/>
              <a:chOff x="2344" y="2688"/>
              <a:chExt cx="265" cy="54"/>
            </a:xfrm>
          </p:grpSpPr>
          <p:sp>
            <p:nvSpPr>
              <p:cNvPr id="37945" name="Freeform 6"/>
              <p:cNvSpPr>
                <a:spLocks/>
              </p:cNvSpPr>
              <p:nvPr/>
            </p:nvSpPr>
            <p:spPr bwMode="auto">
              <a:xfrm>
                <a:off x="2394" y="2712"/>
                <a:ext cx="215" cy="17"/>
              </a:xfrm>
              <a:custGeom>
                <a:avLst/>
                <a:gdLst>
                  <a:gd name="T0" fmla="*/ 0 w 215"/>
                  <a:gd name="T1" fmla="*/ 9 h 17"/>
                  <a:gd name="T2" fmla="*/ 0 w 215"/>
                  <a:gd name="T3" fmla="*/ 0 h 17"/>
                  <a:gd name="T4" fmla="*/ 214 w 215"/>
                  <a:gd name="T5" fmla="*/ 0 h 17"/>
                  <a:gd name="T6" fmla="*/ 214 w 215"/>
                  <a:gd name="T7" fmla="*/ 16 h 17"/>
                  <a:gd name="T8" fmla="*/ 0 w 215"/>
                  <a:gd name="T9" fmla="*/ 16 h 17"/>
                  <a:gd name="T10" fmla="*/ 0 w 215"/>
                  <a:gd name="T11" fmla="*/ 9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5" h="17">
                    <a:moveTo>
                      <a:pt x="0" y="9"/>
                    </a:moveTo>
                    <a:lnTo>
                      <a:pt x="0" y="0"/>
                    </a:lnTo>
                    <a:lnTo>
                      <a:pt x="214" y="0"/>
                    </a:lnTo>
                    <a:lnTo>
                      <a:pt x="214" y="16"/>
                    </a:lnTo>
                    <a:lnTo>
                      <a:pt x="0" y="16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46" name="Freeform 7"/>
              <p:cNvSpPr>
                <a:spLocks/>
              </p:cNvSpPr>
              <p:nvPr/>
            </p:nvSpPr>
            <p:spPr bwMode="auto">
              <a:xfrm>
                <a:off x="2344" y="2688"/>
                <a:ext cx="50" cy="54"/>
              </a:xfrm>
              <a:custGeom>
                <a:avLst/>
                <a:gdLst>
                  <a:gd name="T0" fmla="*/ 0 w 50"/>
                  <a:gd name="T1" fmla="*/ 27 h 54"/>
                  <a:gd name="T2" fmla="*/ 49 w 50"/>
                  <a:gd name="T3" fmla="*/ 0 h 54"/>
                  <a:gd name="T4" fmla="*/ 0 w 50"/>
                  <a:gd name="T5" fmla="*/ 27 h 54"/>
                  <a:gd name="T6" fmla="*/ 49 w 50"/>
                  <a:gd name="T7" fmla="*/ 53 h 54"/>
                  <a:gd name="T8" fmla="*/ 49 w 50"/>
                  <a:gd name="T9" fmla="*/ 0 h 54"/>
                  <a:gd name="T10" fmla="*/ 0 w 50"/>
                  <a:gd name="T11" fmla="*/ 27 h 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0" h="54">
                    <a:moveTo>
                      <a:pt x="0" y="27"/>
                    </a:moveTo>
                    <a:lnTo>
                      <a:pt x="49" y="0"/>
                    </a:lnTo>
                    <a:lnTo>
                      <a:pt x="0" y="27"/>
                    </a:lnTo>
                    <a:lnTo>
                      <a:pt x="49" y="53"/>
                    </a:lnTo>
                    <a:lnTo>
                      <a:pt x="49" y="0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7921" name="Freeform 8"/>
            <p:cNvSpPr>
              <a:spLocks/>
            </p:cNvSpPr>
            <p:nvPr/>
          </p:nvSpPr>
          <p:spPr bwMode="auto">
            <a:xfrm>
              <a:off x="2620" y="2531"/>
              <a:ext cx="17" cy="182"/>
            </a:xfrm>
            <a:custGeom>
              <a:avLst/>
              <a:gdLst>
                <a:gd name="T0" fmla="*/ 8 w 17"/>
                <a:gd name="T1" fmla="*/ 0 h 182"/>
                <a:gd name="T2" fmla="*/ 0 w 17"/>
                <a:gd name="T3" fmla="*/ 0 h 182"/>
                <a:gd name="T4" fmla="*/ 0 w 17"/>
                <a:gd name="T5" fmla="*/ 181 h 182"/>
                <a:gd name="T6" fmla="*/ 16 w 17"/>
                <a:gd name="T7" fmla="*/ 181 h 182"/>
                <a:gd name="T8" fmla="*/ 16 w 17"/>
                <a:gd name="T9" fmla="*/ 0 h 182"/>
                <a:gd name="T10" fmla="*/ 8 w 17"/>
                <a:gd name="T11" fmla="*/ 0 h 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82">
                  <a:moveTo>
                    <a:pt x="8" y="0"/>
                  </a:moveTo>
                  <a:lnTo>
                    <a:pt x="0" y="0"/>
                  </a:lnTo>
                  <a:lnTo>
                    <a:pt x="0" y="181"/>
                  </a:lnTo>
                  <a:lnTo>
                    <a:pt x="16" y="181"/>
                  </a:lnTo>
                  <a:lnTo>
                    <a:pt x="16" y="0"/>
                  </a:lnTo>
                  <a:lnTo>
                    <a:pt x="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5" name="Line 9"/>
            <p:cNvSpPr>
              <a:spLocks noChangeShapeType="1"/>
            </p:cNvSpPr>
            <p:nvPr/>
          </p:nvSpPr>
          <p:spPr bwMode="auto">
            <a:xfrm>
              <a:off x="2626" y="2482"/>
              <a:ext cx="16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23" name="Freeform 10"/>
            <p:cNvSpPr>
              <a:spLocks/>
            </p:cNvSpPr>
            <p:nvPr/>
          </p:nvSpPr>
          <p:spPr bwMode="auto">
            <a:xfrm>
              <a:off x="2621" y="2714"/>
              <a:ext cx="108" cy="148"/>
            </a:xfrm>
            <a:custGeom>
              <a:avLst/>
              <a:gdLst>
                <a:gd name="T0" fmla="*/ 102 w 108"/>
                <a:gd name="T1" fmla="*/ 144 h 148"/>
                <a:gd name="T2" fmla="*/ 107 w 108"/>
                <a:gd name="T3" fmla="*/ 140 h 148"/>
                <a:gd name="T4" fmla="*/ 9 w 108"/>
                <a:gd name="T5" fmla="*/ 0 h 148"/>
                <a:gd name="T6" fmla="*/ 0 w 108"/>
                <a:gd name="T7" fmla="*/ 7 h 148"/>
                <a:gd name="T8" fmla="*/ 98 w 108"/>
                <a:gd name="T9" fmla="*/ 147 h 148"/>
                <a:gd name="T10" fmla="*/ 102 w 108"/>
                <a:gd name="T11" fmla="*/ 144 h 1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" h="148">
                  <a:moveTo>
                    <a:pt x="102" y="144"/>
                  </a:moveTo>
                  <a:lnTo>
                    <a:pt x="107" y="140"/>
                  </a:lnTo>
                  <a:lnTo>
                    <a:pt x="9" y="0"/>
                  </a:lnTo>
                  <a:lnTo>
                    <a:pt x="0" y="7"/>
                  </a:lnTo>
                  <a:lnTo>
                    <a:pt x="98" y="147"/>
                  </a:lnTo>
                  <a:lnTo>
                    <a:pt x="102" y="14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4" name="Freeform 11"/>
            <p:cNvSpPr>
              <a:spLocks/>
            </p:cNvSpPr>
            <p:nvPr/>
          </p:nvSpPr>
          <p:spPr bwMode="auto">
            <a:xfrm>
              <a:off x="2701" y="2842"/>
              <a:ext cx="52" cy="57"/>
            </a:xfrm>
            <a:custGeom>
              <a:avLst/>
              <a:gdLst>
                <a:gd name="T0" fmla="*/ 51 w 52"/>
                <a:gd name="T1" fmla="*/ 56 h 57"/>
                <a:gd name="T2" fmla="*/ 45 w 52"/>
                <a:gd name="T3" fmla="*/ 0 h 57"/>
                <a:gd name="T4" fmla="*/ 51 w 52"/>
                <a:gd name="T5" fmla="*/ 56 h 57"/>
                <a:gd name="T6" fmla="*/ 0 w 52"/>
                <a:gd name="T7" fmla="*/ 32 h 57"/>
                <a:gd name="T8" fmla="*/ 45 w 52"/>
                <a:gd name="T9" fmla="*/ 0 h 57"/>
                <a:gd name="T10" fmla="*/ 51 w 52"/>
                <a:gd name="T11" fmla="*/ 56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57">
                  <a:moveTo>
                    <a:pt x="51" y="56"/>
                  </a:moveTo>
                  <a:lnTo>
                    <a:pt x="45" y="0"/>
                  </a:lnTo>
                  <a:lnTo>
                    <a:pt x="51" y="56"/>
                  </a:lnTo>
                  <a:lnTo>
                    <a:pt x="0" y="32"/>
                  </a:lnTo>
                  <a:lnTo>
                    <a:pt x="45" y="0"/>
                  </a:lnTo>
                  <a:lnTo>
                    <a:pt x="51" y="5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5" name="Freeform 12"/>
            <p:cNvSpPr>
              <a:spLocks/>
            </p:cNvSpPr>
            <p:nvPr/>
          </p:nvSpPr>
          <p:spPr bwMode="auto">
            <a:xfrm>
              <a:off x="2602" y="2493"/>
              <a:ext cx="43" cy="44"/>
            </a:xfrm>
            <a:custGeom>
              <a:avLst/>
              <a:gdLst>
                <a:gd name="T0" fmla="*/ 0 w 43"/>
                <a:gd name="T1" fmla="*/ 43 h 44"/>
                <a:gd name="T2" fmla="*/ 18 w 43"/>
                <a:gd name="T3" fmla="*/ 0 h 44"/>
                <a:gd name="T4" fmla="*/ 42 w 43"/>
                <a:gd name="T5" fmla="*/ 43 h 44"/>
                <a:gd name="T6" fmla="*/ 0 w 43"/>
                <a:gd name="T7" fmla="*/ 43 h 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44">
                  <a:moveTo>
                    <a:pt x="0" y="43"/>
                  </a:moveTo>
                  <a:lnTo>
                    <a:pt x="18" y="0"/>
                  </a:lnTo>
                  <a:lnTo>
                    <a:pt x="42" y="43"/>
                  </a:lnTo>
                  <a:lnTo>
                    <a:pt x="0" y="4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6" name="Freeform 13"/>
            <p:cNvSpPr>
              <a:spLocks/>
            </p:cNvSpPr>
            <p:nvPr/>
          </p:nvSpPr>
          <p:spPr bwMode="auto">
            <a:xfrm>
              <a:off x="2602" y="2493"/>
              <a:ext cx="49" cy="50"/>
            </a:xfrm>
            <a:custGeom>
              <a:avLst/>
              <a:gdLst>
                <a:gd name="T0" fmla="*/ 0 w 49"/>
                <a:gd name="T1" fmla="*/ 49 h 50"/>
                <a:gd name="T2" fmla="*/ 21 w 49"/>
                <a:gd name="T3" fmla="*/ 0 h 50"/>
                <a:gd name="T4" fmla="*/ 48 w 49"/>
                <a:gd name="T5" fmla="*/ 49 h 50"/>
                <a:gd name="T6" fmla="*/ 0 w 49"/>
                <a:gd name="T7" fmla="*/ 49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9" h="50">
                  <a:moveTo>
                    <a:pt x="0" y="49"/>
                  </a:moveTo>
                  <a:lnTo>
                    <a:pt x="21" y="0"/>
                  </a:lnTo>
                  <a:lnTo>
                    <a:pt x="48" y="49"/>
                  </a:lnTo>
                  <a:lnTo>
                    <a:pt x="0" y="49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0" name="Line 14"/>
            <p:cNvSpPr>
              <a:spLocks noChangeShapeType="1"/>
            </p:cNvSpPr>
            <p:nvPr/>
          </p:nvSpPr>
          <p:spPr bwMode="auto">
            <a:xfrm flipV="1">
              <a:off x="3129" y="2181"/>
              <a:ext cx="581" cy="2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21" name="Line 15"/>
            <p:cNvSpPr>
              <a:spLocks noChangeShapeType="1"/>
            </p:cNvSpPr>
            <p:nvPr/>
          </p:nvSpPr>
          <p:spPr bwMode="auto">
            <a:xfrm>
              <a:off x="3351" y="2975"/>
              <a:ext cx="825" cy="2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22" name="Line 16"/>
            <p:cNvSpPr>
              <a:spLocks noChangeShapeType="1"/>
            </p:cNvSpPr>
            <p:nvPr/>
          </p:nvSpPr>
          <p:spPr bwMode="auto">
            <a:xfrm flipV="1">
              <a:off x="3351" y="2506"/>
              <a:ext cx="829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23" name="Line 17"/>
            <p:cNvSpPr>
              <a:spLocks noChangeShapeType="1"/>
            </p:cNvSpPr>
            <p:nvPr/>
          </p:nvSpPr>
          <p:spPr bwMode="auto">
            <a:xfrm>
              <a:off x="3338" y="2968"/>
              <a:ext cx="8" cy="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31" name="Freeform 18"/>
            <p:cNvSpPr>
              <a:spLocks/>
            </p:cNvSpPr>
            <p:nvPr/>
          </p:nvSpPr>
          <p:spPr bwMode="auto">
            <a:xfrm>
              <a:off x="3704" y="2181"/>
              <a:ext cx="474" cy="1086"/>
            </a:xfrm>
            <a:custGeom>
              <a:avLst/>
              <a:gdLst>
                <a:gd name="T0" fmla="*/ 0 w 474"/>
                <a:gd name="T1" fmla="*/ 0 h 1086"/>
                <a:gd name="T2" fmla="*/ 473 w 474"/>
                <a:gd name="T3" fmla="*/ 321 h 1086"/>
                <a:gd name="T4" fmla="*/ 473 w 474"/>
                <a:gd name="T5" fmla="*/ 1085 h 108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74" h="1086">
                  <a:moveTo>
                    <a:pt x="0" y="0"/>
                  </a:moveTo>
                  <a:lnTo>
                    <a:pt x="473" y="321"/>
                  </a:lnTo>
                  <a:lnTo>
                    <a:pt x="473" y="1085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2" name="Freeform 19"/>
            <p:cNvSpPr>
              <a:spLocks/>
            </p:cNvSpPr>
            <p:nvPr/>
          </p:nvSpPr>
          <p:spPr bwMode="auto">
            <a:xfrm>
              <a:off x="2608" y="2697"/>
              <a:ext cx="29" cy="28"/>
            </a:xfrm>
            <a:custGeom>
              <a:avLst/>
              <a:gdLst>
                <a:gd name="T0" fmla="*/ 14 w 29"/>
                <a:gd name="T1" fmla="*/ 27 h 28"/>
                <a:gd name="T2" fmla="*/ 14 w 29"/>
                <a:gd name="T3" fmla="*/ 27 h 28"/>
                <a:gd name="T4" fmla="*/ 19 w 29"/>
                <a:gd name="T5" fmla="*/ 26 h 28"/>
                <a:gd name="T6" fmla="*/ 24 w 29"/>
                <a:gd name="T7" fmla="*/ 23 h 28"/>
                <a:gd name="T8" fmla="*/ 27 w 29"/>
                <a:gd name="T9" fmla="*/ 19 h 28"/>
                <a:gd name="T10" fmla="*/ 28 w 29"/>
                <a:gd name="T11" fmla="*/ 14 h 28"/>
                <a:gd name="T12" fmla="*/ 27 w 29"/>
                <a:gd name="T13" fmla="*/ 8 h 28"/>
                <a:gd name="T14" fmla="*/ 24 w 29"/>
                <a:gd name="T15" fmla="*/ 4 h 28"/>
                <a:gd name="T16" fmla="*/ 19 w 29"/>
                <a:gd name="T17" fmla="*/ 1 h 28"/>
                <a:gd name="T18" fmla="*/ 14 w 29"/>
                <a:gd name="T19" fmla="*/ 0 h 28"/>
                <a:gd name="T20" fmla="*/ 9 w 29"/>
                <a:gd name="T21" fmla="*/ 1 h 28"/>
                <a:gd name="T22" fmla="*/ 4 w 29"/>
                <a:gd name="T23" fmla="*/ 4 h 28"/>
                <a:gd name="T24" fmla="*/ 1 w 29"/>
                <a:gd name="T25" fmla="*/ 8 h 28"/>
                <a:gd name="T26" fmla="*/ 0 w 29"/>
                <a:gd name="T27" fmla="*/ 14 h 28"/>
                <a:gd name="T28" fmla="*/ 1 w 29"/>
                <a:gd name="T29" fmla="*/ 19 h 28"/>
                <a:gd name="T30" fmla="*/ 4 w 29"/>
                <a:gd name="T31" fmla="*/ 23 h 28"/>
                <a:gd name="T32" fmla="*/ 9 w 29"/>
                <a:gd name="T33" fmla="*/ 26 h 28"/>
                <a:gd name="T34" fmla="*/ 14 w 29"/>
                <a:gd name="T35" fmla="*/ 27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9" h="28">
                  <a:moveTo>
                    <a:pt x="14" y="27"/>
                  </a:moveTo>
                  <a:lnTo>
                    <a:pt x="14" y="27"/>
                  </a:lnTo>
                  <a:lnTo>
                    <a:pt x="19" y="26"/>
                  </a:lnTo>
                  <a:lnTo>
                    <a:pt x="24" y="23"/>
                  </a:lnTo>
                  <a:lnTo>
                    <a:pt x="27" y="19"/>
                  </a:lnTo>
                  <a:lnTo>
                    <a:pt x="28" y="14"/>
                  </a:lnTo>
                  <a:lnTo>
                    <a:pt x="27" y="8"/>
                  </a:lnTo>
                  <a:lnTo>
                    <a:pt x="24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9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1" y="19"/>
                  </a:lnTo>
                  <a:lnTo>
                    <a:pt x="4" y="23"/>
                  </a:lnTo>
                  <a:lnTo>
                    <a:pt x="9" y="26"/>
                  </a:lnTo>
                  <a:lnTo>
                    <a:pt x="14" y="27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6" name="Rectangle 20"/>
            <p:cNvSpPr>
              <a:spLocks noChangeArrowheads="1"/>
            </p:cNvSpPr>
            <p:nvPr/>
          </p:nvSpPr>
          <p:spPr bwMode="auto">
            <a:xfrm>
              <a:off x="2672" y="2882"/>
              <a:ext cx="311" cy="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x</a:t>
              </a:r>
              <a:r>
                <a:rPr lang="en-US" altLang="en-US" sz="1600" b="1" i="1" baseline="-25000"/>
                <a:t>e </a:t>
              </a:r>
              <a:r>
                <a:rPr lang="en-US" altLang="en-US" sz="1600"/>
                <a:t>, </a:t>
              </a:r>
              <a:r>
                <a:rPr lang="en-US" altLang="en-US" sz="1600" b="1" i="1"/>
                <a:t>x</a:t>
              </a:r>
              <a:r>
                <a:rPr lang="en-US" altLang="en-US" sz="1600" b="1" i="1" baseline="-25000"/>
                <a:t>o</a:t>
              </a:r>
            </a:p>
          </p:txBody>
        </p:sp>
        <p:sp>
          <p:nvSpPr>
            <p:cNvPr id="20527" name="Rectangle 21"/>
            <p:cNvSpPr>
              <a:spLocks noChangeArrowheads="1"/>
            </p:cNvSpPr>
            <p:nvPr/>
          </p:nvSpPr>
          <p:spPr bwMode="auto">
            <a:xfrm>
              <a:off x="2419" y="2289"/>
              <a:ext cx="307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y</a:t>
              </a:r>
              <a:r>
                <a:rPr lang="en-US" altLang="en-US" sz="1600" b="1" i="1" baseline="-25000"/>
                <a:t>e</a:t>
              </a:r>
              <a:r>
                <a:rPr lang="en-US" altLang="en-US" sz="1600"/>
                <a:t> , </a:t>
              </a:r>
              <a:r>
                <a:rPr lang="en-US" altLang="en-US" sz="1600" b="1" i="1"/>
                <a:t>y</a:t>
              </a:r>
              <a:r>
                <a:rPr lang="en-US" altLang="en-US" sz="1600" b="1" i="1" baseline="-25000"/>
                <a:t>o</a:t>
              </a:r>
            </a:p>
          </p:txBody>
        </p:sp>
        <p:sp>
          <p:nvSpPr>
            <p:cNvPr id="20528" name="Rectangle 22"/>
            <p:cNvSpPr>
              <a:spLocks noChangeArrowheads="1"/>
            </p:cNvSpPr>
            <p:nvPr/>
          </p:nvSpPr>
          <p:spPr bwMode="auto">
            <a:xfrm>
              <a:off x="2233" y="2702"/>
              <a:ext cx="289" cy="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z</a:t>
              </a:r>
              <a:r>
                <a:rPr lang="en-US" altLang="en-US" sz="1600" b="1" i="1" baseline="-25000"/>
                <a:t>e </a:t>
              </a:r>
              <a:r>
                <a:rPr lang="en-US" altLang="en-US" sz="1600"/>
                <a:t>, </a:t>
              </a:r>
              <a:r>
                <a:rPr lang="en-US" altLang="en-US" sz="1600" b="1" i="1"/>
                <a:t>z</a:t>
              </a:r>
              <a:r>
                <a:rPr lang="en-US" altLang="en-US" sz="1600" b="1" i="1" baseline="-25000"/>
                <a:t>o</a:t>
              </a:r>
            </a:p>
          </p:txBody>
        </p:sp>
        <p:sp>
          <p:nvSpPr>
            <p:cNvPr id="20529" name="Line 23"/>
            <p:cNvSpPr>
              <a:spLocks noChangeShapeType="1"/>
            </p:cNvSpPr>
            <p:nvPr/>
          </p:nvSpPr>
          <p:spPr bwMode="auto">
            <a:xfrm>
              <a:off x="2629" y="2727"/>
              <a:ext cx="1076" cy="2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30" name="Line 24"/>
            <p:cNvSpPr>
              <a:spLocks noChangeShapeType="1"/>
            </p:cNvSpPr>
            <p:nvPr/>
          </p:nvSpPr>
          <p:spPr bwMode="auto">
            <a:xfrm flipH="1">
              <a:off x="3705" y="2183"/>
              <a:ext cx="4" cy="7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31" name="Line 25"/>
            <p:cNvSpPr>
              <a:spLocks noChangeShapeType="1"/>
            </p:cNvSpPr>
            <p:nvPr/>
          </p:nvSpPr>
          <p:spPr bwMode="auto">
            <a:xfrm>
              <a:off x="3701" y="2955"/>
              <a:ext cx="476" cy="3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32" name="Line 26"/>
            <p:cNvSpPr>
              <a:spLocks noChangeShapeType="1"/>
            </p:cNvSpPr>
            <p:nvPr/>
          </p:nvSpPr>
          <p:spPr bwMode="auto">
            <a:xfrm flipV="1">
              <a:off x="2625" y="2467"/>
              <a:ext cx="504" cy="2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33" name="Line 27"/>
            <p:cNvSpPr>
              <a:spLocks noChangeShapeType="1"/>
            </p:cNvSpPr>
            <p:nvPr/>
          </p:nvSpPr>
          <p:spPr bwMode="auto">
            <a:xfrm>
              <a:off x="2641" y="2727"/>
              <a:ext cx="704" cy="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34" name="Line 28"/>
            <p:cNvSpPr>
              <a:spLocks noChangeShapeType="1"/>
            </p:cNvSpPr>
            <p:nvPr/>
          </p:nvSpPr>
          <p:spPr bwMode="auto">
            <a:xfrm flipV="1">
              <a:off x="2633" y="2619"/>
              <a:ext cx="708" cy="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35" name="AutoShape 29"/>
            <p:cNvSpPr>
              <a:spLocks noChangeArrowheads="1"/>
            </p:cNvSpPr>
            <p:nvPr/>
          </p:nvSpPr>
          <p:spPr bwMode="auto">
            <a:xfrm rot="-2580000">
              <a:off x="3552" y="2619"/>
              <a:ext cx="261" cy="78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0536" name="AutoShape 30"/>
            <p:cNvSpPr>
              <a:spLocks noChangeArrowheads="1"/>
            </p:cNvSpPr>
            <p:nvPr/>
          </p:nvSpPr>
          <p:spPr bwMode="auto">
            <a:xfrm rot="-2580000">
              <a:off x="3549" y="2691"/>
              <a:ext cx="286" cy="89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0537" name="Rectangle 31"/>
            <p:cNvSpPr>
              <a:spLocks noChangeArrowheads="1"/>
            </p:cNvSpPr>
            <p:nvPr/>
          </p:nvSpPr>
          <p:spPr bwMode="auto">
            <a:xfrm rot="-2580000">
              <a:off x="3200" y="2470"/>
              <a:ext cx="116" cy="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aphicFrame>
        <p:nvGraphicFramePr>
          <p:cNvPr id="37891" name="Object 32"/>
          <p:cNvGraphicFramePr>
            <a:graphicFrameLocks noChangeAspect="1"/>
          </p:cNvGraphicFramePr>
          <p:nvPr/>
        </p:nvGraphicFramePr>
        <p:xfrm>
          <a:off x="3132138" y="1836738"/>
          <a:ext cx="2584450" cy="157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74" name="Equation" r:id="rId4" imgW="1498600" imgH="914400" progId="Equation.3">
                  <p:embed/>
                </p:oleObj>
              </mc:Choice>
              <mc:Fallback>
                <p:oleObj name="Equation" r:id="rId4" imgW="1498600" imgH="9144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1836738"/>
                        <a:ext cx="2584450" cy="157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2" name="Group 33"/>
          <p:cNvGrpSpPr>
            <a:grpSpLocks/>
          </p:cNvGrpSpPr>
          <p:nvPr/>
        </p:nvGrpSpPr>
        <p:grpSpPr bwMode="auto">
          <a:xfrm>
            <a:off x="220663" y="3394075"/>
            <a:ext cx="3708400" cy="3127375"/>
            <a:chOff x="139" y="2138"/>
            <a:chExt cx="2336" cy="1970"/>
          </a:xfrm>
        </p:grpSpPr>
        <p:grpSp>
          <p:nvGrpSpPr>
            <p:cNvPr id="37893" name="Group 34"/>
            <p:cNvGrpSpPr>
              <a:grpSpLocks/>
            </p:cNvGrpSpPr>
            <p:nvPr/>
          </p:nvGrpSpPr>
          <p:grpSpPr bwMode="auto">
            <a:xfrm>
              <a:off x="1563" y="2138"/>
              <a:ext cx="912" cy="954"/>
              <a:chOff x="1563" y="2138"/>
              <a:chExt cx="912" cy="954"/>
            </a:xfrm>
          </p:grpSpPr>
          <p:sp>
            <p:nvSpPr>
              <p:cNvPr id="20506" name="Line 35"/>
              <p:cNvSpPr>
                <a:spLocks noChangeShapeType="1"/>
              </p:cNvSpPr>
              <p:nvPr/>
            </p:nvSpPr>
            <p:spPr bwMode="auto">
              <a:xfrm flipV="1">
                <a:off x="1842" y="2264"/>
                <a:ext cx="0" cy="4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507" name="Line 36"/>
              <p:cNvSpPr>
                <a:spLocks noChangeShapeType="1"/>
              </p:cNvSpPr>
              <p:nvPr/>
            </p:nvSpPr>
            <p:spPr bwMode="auto">
              <a:xfrm flipV="1">
                <a:off x="1784" y="2634"/>
                <a:ext cx="524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508" name="Line 37"/>
              <p:cNvSpPr>
                <a:spLocks noChangeShapeType="1"/>
              </p:cNvSpPr>
              <p:nvPr/>
            </p:nvSpPr>
            <p:spPr bwMode="auto">
              <a:xfrm flipH="1">
                <a:off x="1640" y="2655"/>
                <a:ext cx="210" cy="26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509" name="Rectangle 38"/>
              <p:cNvSpPr>
                <a:spLocks noChangeArrowheads="1"/>
              </p:cNvSpPr>
              <p:nvPr/>
            </p:nvSpPr>
            <p:spPr bwMode="auto">
              <a:xfrm>
                <a:off x="1563" y="2873"/>
                <a:ext cx="196" cy="2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800" b="1" i="1"/>
                  <a:t>z</a:t>
                </a:r>
                <a:r>
                  <a:rPr lang="en-US" altLang="en-US" sz="1800" i="1" baseline="-25000"/>
                  <a:t>o</a:t>
                </a:r>
              </a:p>
            </p:txBody>
          </p:sp>
          <p:sp>
            <p:nvSpPr>
              <p:cNvPr id="20510" name="Rectangle 39"/>
              <p:cNvSpPr>
                <a:spLocks noChangeArrowheads="1"/>
              </p:cNvSpPr>
              <p:nvPr/>
            </p:nvSpPr>
            <p:spPr bwMode="auto">
              <a:xfrm>
                <a:off x="1624" y="2138"/>
                <a:ext cx="204" cy="2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800" b="1" i="1"/>
                  <a:t>y</a:t>
                </a:r>
                <a:r>
                  <a:rPr lang="en-US" altLang="en-US" sz="1800" i="1" baseline="-25000"/>
                  <a:t>o</a:t>
                </a:r>
              </a:p>
            </p:txBody>
          </p:sp>
          <p:sp>
            <p:nvSpPr>
              <p:cNvPr id="20511" name="Rectangle 40"/>
              <p:cNvSpPr>
                <a:spLocks noChangeArrowheads="1"/>
              </p:cNvSpPr>
              <p:nvPr/>
            </p:nvSpPr>
            <p:spPr bwMode="auto">
              <a:xfrm>
                <a:off x="2263" y="2587"/>
                <a:ext cx="212" cy="2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800" b="1" i="1"/>
                  <a:t>x</a:t>
                </a:r>
                <a:r>
                  <a:rPr lang="en-US" altLang="en-US" sz="1800" i="1" baseline="-25000"/>
                  <a:t>o</a:t>
                </a:r>
              </a:p>
            </p:txBody>
          </p:sp>
        </p:grpSp>
        <p:sp>
          <p:nvSpPr>
            <p:cNvPr id="20487" name="Line 41"/>
            <p:cNvSpPr>
              <a:spLocks noChangeShapeType="1"/>
            </p:cNvSpPr>
            <p:nvPr/>
          </p:nvSpPr>
          <p:spPr bwMode="auto">
            <a:xfrm flipV="1">
              <a:off x="1175" y="2660"/>
              <a:ext cx="684" cy="1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488" name="Line 42"/>
            <p:cNvSpPr>
              <a:spLocks noChangeShapeType="1"/>
            </p:cNvSpPr>
            <p:nvPr/>
          </p:nvSpPr>
          <p:spPr bwMode="auto">
            <a:xfrm flipV="1">
              <a:off x="139" y="2669"/>
              <a:ext cx="1708" cy="6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489" name="Line 43"/>
            <p:cNvSpPr>
              <a:spLocks noChangeShapeType="1"/>
            </p:cNvSpPr>
            <p:nvPr/>
          </p:nvSpPr>
          <p:spPr bwMode="auto">
            <a:xfrm flipV="1">
              <a:off x="1385" y="2669"/>
              <a:ext cx="474" cy="4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490" name="Line 44"/>
            <p:cNvSpPr>
              <a:spLocks noChangeShapeType="1"/>
            </p:cNvSpPr>
            <p:nvPr/>
          </p:nvSpPr>
          <p:spPr bwMode="auto">
            <a:xfrm flipV="1">
              <a:off x="144" y="2679"/>
              <a:ext cx="1703" cy="12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491" name="AutoShape 45"/>
            <p:cNvSpPr>
              <a:spLocks noChangeArrowheads="1"/>
            </p:cNvSpPr>
            <p:nvPr/>
          </p:nvSpPr>
          <p:spPr bwMode="auto">
            <a:xfrm rot="5400000">
              <a:off x="1057" y="2948"/>
              <a:ext cx="374" cy="507"/>
            </a:xfrm>
            <a:prstGeom prst="parallelogram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0492" name="Line 46"/>
            <p:cNvSpPr>
              <a:spLocks noChangeShapeType="1"/>
            </p:cNvSpPr>
            <p:nvPr/>
          </p:nvSpPr>
          <p:spPr bwMode="auto">
            <a:xfrm flipV="1">
              <a:off x="1065" y="3211"/>
              <a:ext cx="174" cy="1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493" name="Line 47"/>
            <p:cNvSpPr>
              <a:spLocks noChangeShapeType="1"/>
            </p:cNvSpPr>
            <p:nvPr/>
          </p:nvSpPr>
          <p:spPr bwMode="auto">
            <a:xfrm flipV="1">
              <a:off x="1168" y="2669"/>
              <a:ext cx="691" cy="8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494" name="Oval 48"/>
            <p:cNvSpPr>
              <a:spLocks noChangeArrowheads="1"/>
            </p:cNvSpPr>
            <p:nvPr/>
          </p:nvSpPr>
          <p:spPr bwMode="auto">
            <a:xfrm>
              <a:off x="1045" y="3346"/>
              <a:ext cx="47" cy="3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0495" name="Rectangle 49"/>
            <p:cNvSpPr>
              <a:spLocks noChangeArrowheads="1"/>
            </p:cNvSpPr>
            <p:nvPr/>
          </p:nvSpPr>
          <p:spPr bwMode="auto">
            <a:xfrm>
              <a:off x="1055" y="3283"/>
              <a:ext cx="420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center</a:t>
              </a:r>
            </a:p>
          </p:txBody>
        </p:sp>
        <p:sp>
          <p:nvSpPr>
            <p:cNvPr id="20496" name="Rectangle 50"/>
            <p:cNvSpPr>
              <a:spLocks noChangeArrowheads="1"/>
            </p:cNvSpPr>
            <p:nvPr/>
          </p:nvSpPr>
          <p:spPr bwMode="auto">
            <a:xfrm>
              <a:off x="1805" y="2654"/>
              <a:ext cx="262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eye</a:t>
              </a:r>
            </a:p>
          </p:txBody>
        </p:sp>
        <p:sp>
          <p:nvSpPr>
            <p:cNvPr id="20497" name="Oval 51"/>
            <p:cNvSpPr>
              <a:spLocks noChangeArrowheads="1"/>
            </p:cNvSpPr>
            <p:nvPr/>
          </p:nvSpPr>
          <p:spPr bwMode="auto">
            <a:xfrm>
              <a:off x="1827" y="2654"/>
              <a:ext cx="34" cy="3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0498" name="AutoShape 52"/>
            <p:cNvSpPr>
              <a:spLocks noChangeArrowheads="1"/>
            </p:cNvSpPr>
            <p:nvPr/>
          </p:nvSpPr>
          <p:spPr bwMode="auto">
            <a:xfrm>
              <a:off x="908" y="3599"/>
              <a:ext cx="419" cy="85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0499" name="AutoShape 53"/>
            <p:cNvSpPr>
              <a:spLocks noChangeArrowheads="1"/>
            </p:cNvSpPr>
            <p:nvPr/>
          </p:nvSpPr>
          <p:spPr bwMode="auto">
            <a:xfrm>
              <a:off x="820" y="3662"/>
              <a:ext cx="461" cy="97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0500" name="AutoShape 54"/>
            <p:cNvSpPr>
              <a:spLocks noChangeArrowheads="1"/>
            </p:cNvSpPr>
            <p:nvPr/>
          </p:nvSpPr>
          <p:spPr bwMode="auto">
            <a:xfrm rot="5400000">
              <a:off x="287" y="3216"/>
              <a:ext cx="744" cy="1026"/>
            </a:xfrm>
            <a:prstGeom prst="parallelogram">
              <a:avLst>
                <a:gd name="adj" fmla="val 24995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0501" name="Line 55"/>
            <p:cNvSpPr>
              <a:spLocks noChangeShapeType="1"/>
            </p:cNvSpPr>
            <p:nvPr/>
          </p:nvSpPr>
          <p:spPr bwMode="auto">
            <a:xfrm flipV="1">
              <a:off x="1865" y="2426"/>
              <a:ext cx="27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02" name="Line 56"/>
            <p:cNvSpPr>
              <a:spLocks noChangeShapeType="1"/>
            </p:cNvSpPr>
            <p:nvPr/>
          </p:nvSpPr>
          <p:spPr bwMode="auto">
            <a:xfrm flipH="1" flipV="1">
              <a:off x="1445" y="2594"/>
              <a:ext cx="402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03" name="Rectangle 57"/>
            <p:cNvSpPr>
              <a:spLocks noChangeArrowheads="1"/>
            </p:cNvSpPr>
            <p:nvPr/>
          </p:nvSpPr>
          <p:spPr bwMode="auto">
            <a:xfrm>
              <a:off x="2122" y="2355"/>
              <a:ext cx="191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b="1" i="1"/>
                <a:t>z</a:t>
              </a:r>
              <a:r>
                <a:rPr lang="en-US" altLang="en-US" sz="1800" i="1" baseline="-25000"/>
                <a:t>e</a:t>
              </a:r>
            </a:p>
          </p:txBody>
        </p:sp>
        <p:sp>
          <p:nvSpPr>
            <p:cNvPr id="20504" name="Rectangle 58"/>
            <p:cNvSpPr>
              <a:spLocks noChangeArrowheads="1"/>
            </p:cNvSpPr>
            <p:nvPr/>
          </p:nvSpPr>
          <p:spPr bwMode="auto">
            <a:xfrm>
              <a:off x="1282" y="2531"/>
              <a:ext cx="207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b="1" i="1"/>
                <a:t>x</a:t>
              </a:r>
              <a:r>
                <a:rPr lang="en-US" altLang="en-US" sz="1800" i="1" baseline="-25000"/>
                <a:t>e</a:t>
              </a:r>
            </a:p>
          </p:txBody>
        </p:sp>
        <p:sp>
          <p:nvSpPr>
            <p:cNvPr id="20505" name="Rectangle 59"/>
            <p:cNvSpPr>
              <a:spLocks noChangeArrowheads="1"/>
            </p:cNvSpPr>
            <p:nvPr/>
          </p:nvSpPr>
          <p:spPr bwMode="auto">
            <a:xfrm>
              <a:off x="1876" y="2147"/>
              <a:ext cx="199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b="1" i="1"/>
                <a:t>y</a:t>
              </a:r>
              <a:r>
                <a:rPr lang="en-US" altLang="en-US" sz="1800" i="1" baseline="-25000"/>
                <a:t>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92188" y="111125"/>
            <a:ext cx="7159625" cy="11430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Matriz </a:t>
            </a:r>
            <a:r>
              <a:rPr lang="en-US" altLang="en-US" b="0">
                <a:latin typeface="Courier New" charset="0"/>
              </a:rPr>
              <a:t>LookAt</a:t>
            </a:r>
            <a:r>
              <a:rPr lang="en-US" altLang="en-US"/>
              <a:t>  do OpenGL</a:t>
            </a:r>
          </a:p>
        </p:txBody>
      </p:sp>
      <p:graphicFrame>
        <p:nvGraphicFramePr>
          <p:cNvPr id="281603" name="Object 3"/>
          <p:cNvGraphicFramePr>
            <a:graphicFrameLocks noChangeAspect="1"/>
          </p:cNvGraphicFramePr>
          <p:nvPr/>
        </p:nvGraphicFramePr>
        <p:xfrm>
          <a:off x="5248275" y="4198938"/>
          <a:ext cx="185737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8" name="Equation" r:id="rId3" imgW="1181100" imgH="457200" progId="Equation.3">
                  <p:embed/>
                </p:oleObj>
              </mc:Choice>
              <mc:Fallback>
                <p:oleObj name="Equation" r:id="rId3" imgW="118110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8275" y="4198938"/>
                        <a:ext cx="1857375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604" name="Object 4"/>
          <p:cNvGraphicFramePr>
            <a:graphicFrameLocks noChangeAspect="1"/>
          </p:cNvGraphicFramePr>
          <p:nvPr/>
        </p:nvGraphicFramePr>
        <p:xfrm>
          <a:off x="3663950" y="1944688"/>
          <a:ext cx="4962525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9" name="Equation" r:id="rId5" imgW="3098800" imgH="914400" progId="Equation.3">
                  <p:embed/>
                </p:oleObj>
              </mc:Choice>
              <mc:Fallback>
                <p:oleObj name="Equation" r:id="rId5" imgW="3098800" imgH="914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3950" y="1944688"/>
                        <a:ext cx="4962525" cy="1463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0" name="Object 5"/>
          <p:cNvGraphicFramePr>
            <a:graphicFrameLocks noChangeAspect="1"/>
          </p:cNvGraphicFramePr>
          <p:nvPr/>
        </p:nvGraphicFramePr>
        <p:xfrm>
          <a:off x="447675" y="1677988"/>
          <a:ext cx="2068513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0" name="Equation" r:id="rId7" imgW="1460500" imgH="914400" progId="Equation.3">
                  <p:embed/>
                </p:oleObj>
              </mc:Choice>
              <mc:Fallback>
                <p:oleObj name="Equation" r:id="rId7" imgW="1460500" imgH="914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1677988"/>
                        <a:ext cx="2068513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1" name="Object 6"/>
          <p:cNvGraphicFramePr>
            <a:graphicFrameLocks noChangeAspect="1"/>
          </p:cNvGraphicFramePr>
          <p:nvPr/>
        </p:nvGraphicFramePr>
        <p:xfrm>
          <a:off x="439738" y="3249613"/>
          <a:ext cx="2817812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1" name="Equation" r:id="rId9" imgW="2044700" imgH="444500" progId="Equation.3">
                  <p:embed/>
                </p:oleObj>
              </mc:Choice>
              <mc:Fallback>
                <p:oleObj name="Equation" r:id="rId9" imgW="2044700" imgH="444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8" y="3249613"/>
                        <a:ext cx="2817812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2" name="Object 7"/>
          <p:cNvGraphicFramePr>
            <a:graphicFrameLocks noChangeAspect="1"/>
          </p:cNvGraphicFramePr>
          <p:nvPr/>
        </p:nvGraphicFramePr>
        <p:xfrm>
          <a:off x="439738" y="3868738"/>
          <a:ext cx="211455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2" name="Equation" r:id="rId11" imgW="1396394" imgH="444307" progId="Equation.3">
                  <p:embed/>
                </p:oleObj>
              </mc:Choice>
              <mc:Fallback>
                <p:oleObj name="Equation" r:id="rId11" imgW="1396394" imgH="444307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8" y="3868738"/>
                        <a:ext cx="211455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3" name="Object 8"/>
          <p:cNvGraphicFramePr>
            <a:graphicFrameLocks noChangeAspect="1"/>
          </p:cNvGraphicFramePr>
          <p:nvPr/>
        </p:nvGraphicFramePr>
        <p:xfrm>
          <a:off x="439738" y="4643438"/>
          <a:ext cx="1163637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3" name="Equation" r:id="rId13" imgW="723586" imgH="228501" progId="Equation.3">
                  <p:embed/>
                </p:oleObj>
              </mc:Choice>
              <mc:Fallback>
                <p:oleObj name="Equation" r:id="rId13" imgW="723586" imgH="228501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8" y="4643438"/>
                        <a:ext cx="1163637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4" name="Object 9"/>
          <p:cNvGraphicFramePr>
            <a:graphicFrameLocks noChangeAspect="1"/>
          </p:cNvGraphicFramePr>
          <p:nvPr/>
        </p:nvGraphicFramePr>
        <p:xfrm>
          <a:off x="447675" y="5310188"/>
          <a:ext cx="2262188" cy="137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4" name="Equation" r:id="rId15" imgW="1498600" imgH="914400" progId="Equation.3">
                  <p:embed/>
                </p:oleObj>
              </mc:Choice>
              <mc:Fallback>
                <p:oleObj name="Equation" r:id="rId15" imgW="1498600" imgH="914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5310188"/>
                        <a:ext cx="2262188" cy="1379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610" name="Object 10"/>
          <p:cNvGraphicFramePr>
            <a:graphicFrameLocks noChangeAspect="1"/>
          </p:cNvGraphicFramePr>
          <p:nvPr/>
        </p:nvGraphicFramePr>
        <p:xfrm>
          <a:off x="5100638" y="5162550"/>
          <a:ext cx="1892300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5" name="Equation" r:id="rId17" imgW="1054100" imgH="457200" progId="Equation.3">
                  <p:embed/>
                </p:oleObj>
              </mc:Choice>
              <mc:Fallback>
                <p:oleObj name="Equation" r:id="rId17" imgW="1054100" imgH="457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0638" y="5162550"/>
                        <a:ext cx="1892300" cy="82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3"/>
          <p:cNvSpPr>
            <a:spLocks noChangeArrowheads="1"/>
          </p:cNvSpPr>
          <p:nvPr/>
        </p:nvSpPr>
        <p:spPr bwMode="auto">
          <a:xfrm>
            <a:off x="5254625" y="0"/>
            <a:ext cx="3889375" cy="41338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436563" y="180975"/>
            <a:ext cx="3592512" cy="1143000"/>
          </a:xfrm>
        </p:spPr>
        <p:txBody>
          <a:bodyPr/>
          <a:lstStyle/>
          <a:p>
            <a:pPr algn="l">
              <a:defRPr/>
            </a:pPr>
            <a:r>
              <a:rPr lang="en-US" altLang="en-US" sz="3600"/>
              <a:t>Model View</a:t>
            </a:r>
          </a:p>
        </p:txBody>
      </p:sp>
      <p:pic>
        <p:nvPicPr>
          <p:cNvPr id="40963" name="Picture 4" descr="robo0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63650"/>
            <a:ext cx="3013075" cy="238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64" name="Group 31"/>
          <p:cNvGrpSpPr>
            <a:grpSpLocks/>
          </p:cNvGrpSpPr>
          <p:nvPr/>
        </p:nvGrpSpPr>
        <p:grpSpPr bwMode="auto">
          <a:xfrm>
            <a:off x="298450" y="3035300"/>
            <a:ext cx="1101725" cy="1201738"/>
            <a:chOff x="277" y="2123"/>
            <a:chExt cx="694" cy="757"/>
          </a:xfrm>
        </p:grpSpPr>
        <p:sp>
          <p:nvSpPr>
            <p:cNvPr id="22558" name="Line 5"/>
            <p:cNvSpPr>
              <a:spLocks noChangeShapeType="1"/>
            </p:cNvSpPr>
            <p:nvPr/>
          </p:nvSpPr>
          <p:spPr bwMode="auto">
            <a:xfrm flipV="1">
              <a:off x="513" y="2123"/>
              <a:ext cx="0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559" name="Line 6"/>
            <p:cNvSpPr>
              <a:spLocks noChangeShapeType="1"/>
            </p:cNvSpPr>
            <p:nvPr/>
          </p:nvSpPr>
          <p:spPr bwMode="auto">
            <a:xfrm>
              <a:off x="410" y="2580"/>
              <a:ext cx="56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560" name="Line 7"/>
            <p:cNvSpPr>
              <a:spLocks noChangeShapeType="1"/>
            </p:cNvSpPr>
            <p:nvPr/>
          </p:nvSpPr>
          <p:spPr bwMode="auto">
            <a:xfrm flipH="1">
              <a:off x="277" y="2422"/>
              <a:ext cx="370" cy="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0965" name="Group 30"/>
          <p:cNvGrpSpPr>
            <a:grpSpLocks/>
          </p:cNvGrpSpPr>
          <p:nvPr/>
        </p:nvGrpSpPr>
        <p:grpSpPr bwMode="auto">
          <a:xfrm>
            <a:off x="6096000" y="320675"/>
            <a:ext cx="2530475" cy="3656013"/>
            <a:chOff x="3565" y="439"/>
            <a:chExt cx="2056" cy="3771"/>
          </a:xfrm>
        </p:grpSpPr>
        <p:pic>
          <p:nvPicPr>
            <p:cNvPr id="40967" name="Picture 8" descr="Dsc031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" y="565"/>
              <a:ext cx="1757" cy="3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0968" name="Group 9"/>
            <p:cNvGrpSpPr>
              <a:grpSpLocks/>
            </p:cNvGrpSpPr>
            <p:nvPr/>
          </p:nvGrpSpPr>
          <p:grpSpPr bwMode="auto">
            <a:xfrm>
              <a:off x="3978" y="439"/>
              <a:ext cx="1135" cy="835"/>
              <a:chOff x="3978" y="439"/>
              <a:chExt cx="1135" cy="835"/>
            </a:xfrm>
          </p:grpSpPr>
          <p:sp>
            <p:nvSpPr>
              <p:cNvPr id="22552" name="Line 10"/>
              <p:cNvSpPr>
                <a:spLocks noChangeShapeType="1"/>
              </p:cNvSpPr>
              <p:nvPr/>
            </p:nvSpPr>
            <p:spPr bwMode="auto">
              <a:xfrm flipV="1">
                <a:off x="4690" y="690"/>
                <a:ext cx="124" cy="473"/>
              </a:xfrm>
              <a:prstGeom prst="line">
                <a:avLst/>
              </a:prstGeom>
              <a:noFill/>
              <a:ln w="19050">
                <a:solidFill>
                  <a:srgbClr val="66FF66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3" name="Line 11"/>
              <p:cNvSpPr>
                <a:spLocks noChangeShapeType="1"/>
              </p:cNvSpPr>
              <p:nvPr/>
            </p:nvSpPr>
            <p:spPr bwMode="auto">
              <a:xfrm flipH="1" flipV="1">
                <a:off x="4242" y="1032"/>
                <a:ext cx="450" cy="136"/>
              </a:xfrm>
              <a:prstGeom prst="line">
                <a:avLst/>
              </a:prstGeom>
              <a:noFill/>
              <a:ln w="19050">
                <a:solidFill>
                  <a:srgbClr val="66FF66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4" name="Line 12"/>
              <p:cNvSpPr>
                <a:spLocks noChangeShapeType="1"/>
              </p:cNvSpPr>
              <p:nvPr/>
            </p:nvSpPr>
            <p:spPr bwMode="auto">
              <a:xfrm>
                <a:off x="4465" y="830"/>
                <a:ext cx="218" cy="332"/>
              </a:xfrm>
              <a:prstGeom prst="line">
                <a:avLst/>
              </a:prstGeom>
              <a:noFill/>
              <a:ln w="19050">
                <a:solidFill>
                  <a:srgbClr val="66FF66"/>
                </a:solidFill>
                <a:round/>
                <a:headEnd type="triangle" w="med" len="med"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5" name="Rectangle 13"/>
              <p:cNvSpPr>
                <a:spLocks noChangeArrowheads="1"/>
              </p:cNvSpPr>
              <p:nvPr/>
            </p:nvSpPr>
            <p:spPr bwMode="auto">
              <a:xfrm>
                <a:off x="4309" y="544"/>
                <a:ext cx="347" cy="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2400" b="1" i="1">
                    <a:solidFill>
                      <a:srgbClr val="66FF66"/>
                    </a:solidFill>
                  </a:rPr>
                  <a:t>x</a:t>
                </a:r>
                <a:r>
                  <a:rPr lang="en-US" altLang="en-US" sz="2400" b="1" i="1" baseline="-25000">
                    <a:solidFill>
                      <a:srgbClr val="66FF66"/>
                    </a:solidFill>
                  </a:rPr>
                  <a:t>c</a:t>
                </a:r>
              </a:p>
            </p:txBody>
          </p:sp>
          <p:sp>
            <p:nvSpPr>
              <p:cNvPr id="22556" name="Rectangle 14"/>
              <p:cNvSpPr>
                <a:spLocks noChangeArrowheads="1"/>
              </p:cNvSpPr>
              <p:nvPr/>
            </p:nvSpPr>
            <p:spPr bwMode="auto">
              <a:xfrm>
                <a:off x="3978" y="803"/>
                <a:ext cx="333" cy="4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2400" b="1" i="1">
                    <a:solidFill>
                      <a:srgbClr val="66FF66"/>
                    </a:solidFill>
                  </a:rPr>
                  <a:t>y</a:t>
                </a:r>
                <a:r>
                  <a:rPr lang="en-US" altLang="en-US" sz="2400" b="1" i="1" baseline="-25000">
                    <a:solidFill>
                      <a:srgbClr val="66FF66"/>
                    </a:solidFill>
                  </a:rPr>
                  <a:t>c</a:t>
                </a:r>
              </a:p>
            </p:txBody>
          </p:sp>
          <p:sp>
            <p:nvSpPr>
              <p:cNvPr id="22557" name="Rectangle 15"/>
              <p:cNvSpPr>
                <a:spLocks noChangeArrowheads="1"/>
              </p:cNvSpPr>
              <p:nvPr/>
            </p:nvSpPr>
            <p:spPr bwMode="auto">
              <a:xfrm>
                <a:off x="4793" y="439"/>
                <a:ext cx="320" cy="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2400" b="1" i="1">
                    <a:solidFill>
                      <a:srgbClr val="66FF66"/>
                    </a:solidFill>
                  </a:rPr>
                  <a:t>z</a:t>
                </a:r>
                <a:r>
                  <a:rPr lang="en-US" altLang="en-US" sz="2400" b="1" i="1" baseline="-25000">
                    <a:solidFill>
                      <a:srgbClr val="66FF66"/>
                    </a:solidFill>
                  </a:rPr>
                  <a:t>c</a:t>
                </a:r>
              </a:p>
            </p:txBody>
          </p:sp>
        </p:grpSp>
        <p:grpSp>
          <p:nvGrpSpPr>
            <p:cNvPr id="40969" name="Group 16"/>
            <p:cNvGrpSpPr>
              <a:grpSpLocks/>
            </p:cNvGrpSpPr>
            <p:nvPr/>
          </p:nvGrpSpPr>
          <p:grpSpPr bwMode="auto">
            <a:xfrm>
              <a:off x="3565" y="2286"/>
              <a:ext cx="1619" cy="1744"/>
              <a:chOff x="3565" y="2286"/>
              <a:chExt cx="1619" cy="1744"/>
            </a:xfrm>
          </p:grpSpPr>
          <p:grpSp>
            <p:nvGrpSpPr>
              <p:cNvPr id="40976" name="Group 17"/>
              <p:cNvGrpSpPr>
                <a:grpSpLocks/>
              </p:cNvGrpSpPr>
              <p:nvPr/>
            </p:nvGrpSpPr>
            <p:grpSpPr bwMode="auto">
              <a:xfrm>
                <a:off x="3782" y="2440"/>
                <a:ext cx="1087" cy="1228"/>
                <a:chOff x="3782" y="2440"/>
                <a:chExt cx="1087" cy="1228"/>
              </a:xfrm>
            </p:grpSpPr>
            <p:sp>
              <p:nvSpPr>
                <p:cNvPr id="22549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4314" y="2440"/>
                  <a:ext cx="0" cy="712"/>
                </a:xfrm>
                <a:prstGeom prst="line">
                  <a:avLst/>
                </a:prstGeom>
                <a:noFill/>
                <a:ln w="19050">
                  <a:solidFill>
                    <a:srgbClr val="A5002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550" name="Line 19"/>
                <p:cNvSpPr>
                  <a:spLocks noChangeShapeType="1"/>
                </p:cNvSpPr>
                <p:nvPr/>
              </p:nvSpPr>
              <p:spPr bwMode="auto">
                <a:xfrm>
                  <a:off x="4314" y="3157"/>
                  <a:ext cx="555" cy="511"/>
                </a:xfrm>
                <a:prstGeom prst="line">
                  <a:avLst/>
                </a:prstGeom>
                <a:noFill/>
                <a:ln w="19050">
                  <a:solidFill>
                    <a:srgbClr val="A5002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551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3782" y="3157"/>
                  <a:ext cx="538" cy="364"/>
                </a:xfrm>
                <a:prstGeom prst="line">
                  <a:avLst/>
                </a:prstGeom>
                <a:noFill/>
                <a:ln w="19050">
                  <a:solidFill>
                    <a:srgbClr val="A5002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22546" name="Rectangle 21"/>
              <p:cNvSpPr>
                <a:spLocks noChangeArrowheads="1"/>
              </p:cNvSpPr>
              <p:nvPr/>
            </p:nvSpPr>
            <p:spPr bwMode="auto">
              <a:xfrm>
                <a:off x="4815" y="3558"/>
                <a:ext cx="369" cy="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2400" b="1" i="1">
                    <a:solidFill>
                      <a:srgbClr val="A50021"/>
                    </a:solidFill>
                  </a:rPr>
                  <a:t>y</a:t>
                </a:r>
                <a:r>
                  <a:rPr lang="en-US" altLang="en-US" sz="2400" b="1" i="1" baseline="-25000">
                    <a:solidFill>
                      <a:srgbClr val="A50021"/>
                    </a:solidFill>
                  </a:rPr>
                  <a:t>w</a:t>
                </a:r>
              </a:p>
            </p:txBody>
          </p:sp>
          <p:sp>
            <p:nvSpPr>
              <p:cNvPr id="22547" name="Rectangle 22"/>
              <p:cNvSpPr>
                <a:spLocks noChangeArrowheads="1"/>
              </p:cNvSpPr>
              <p:nvPr/>
            </p:nvSpPr>
            <p:spPr bwMode="auto">
              <a:xfrm>
                <a:off x="3565" y="3442"/>
                <a:ext cx="383" cy="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2400" b="1" i="1">
                    <a:solidFill>
                      <a:srgbClr val="A50021"/>
                    </a:solidFill>
                  </a:rPr>
                  <a:t>x</a:t>
                </a:r>
                <a:r>
                  <a:rPr lang="en-US" altLang="en-US" sz="2400" b="1" i="1" baseline="-25000">
                    <a:solidFill>
                      <a:srgbClr val="A50021"/>
                    </a:solidFill>
                  </a:rPr>
                  <a:t>w</a:t>
                </a:r>
              </a:p>
            </p:txBody>
          </p:sp>
          <p:sp>
            <p:nvSpPr>
              <p:cNvPr id="22548" name="Rectangle 23"/>
              <p:cNvSpPr>
                <a:spLocks noChangeArrowheads="1"/>
              </p:cNvSpPr>
              <p:nvPr/>
            </p:nvSpPr>
            <p:spPr bwMode="auto">
              <a:xfrm>
                <a:off x="4055" y="2286"/>
                <a:ext cx="356" cy="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2400" b="1" i="1">
                    <a:solidFill>
                      <a:srgbClr val="A50021"/>
                    </a:solidFill>
                  </a:rPr>
                  <a:t>z</a:t>
                </a:r>
                <a:r>
                  <a:rPr lang="en-US" altLang="en-US" sz="2400" b="1" i="1" baseline="-25000">
                    <a:solidFill>
                      <a:srgbClr val="A50021"/>
                    </a:solidFill>
                  </a:rPr>
                  <a:t>w</a:t>
                </a:r>
              </a:p>
            </p:txBody>
          </p:sp>
        </p:grpSp>
        <p:grpSp>
          <p:nvGrpSpPr>
            <p:cNvPr id="40970" name="Group 24"/>
            <p:cNvGrpSpPr>
              <a:grpSpLocks/>
            </p:cNvGrpSpPr>
            <p:nvPr/>
          </p:nvGrpSpPr>
          <p:grpSpPr bwMode="auto">
            <a:xfrm>
              <a:off x="4021" y="3162"/>
              <a:ext cx="476" cy="643"/>
              <a:chOff x="4021" y="3162"/>
              <a:chExt cx="476" cy="643"/>
            </a:xfrm>
          </p:grpSpPr>
          <p:sp>
            <p:nvSpPr>
              <p:cNvPr id="22543" name="Line 25"/>
              <p:cNvSpPr>
                <a:spLocks noChangeShapeType="1"/>
              </p:cNvSpPr>
              <p:nvPr/>
            </p:nvSpPr>
            <p:spPr bwMode="auto">
              <a:xfrm flipH="1">
                <a:off x="4024" y="3162"/>
                <a:ext cx="288" cy="362"/>
              </a:xfrm>
              <a:prstGeom prst="line">
                <a:avLst/>
              </a:prstGeom>
              <a:noFill/>
              <a:ln w="28575">
                <a:solidFill>
                  <a:srgbClr val="A50021"/>
                </a:solidFill>
                <a:round/>
                <a:headEnd type="oval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44" name="Text Box 26"/>
              <p:cNvSpPr txBox="1">
                <a:spLocks noChangeArrowheads="1"/>
              </p:cNvSpPr>
              <p:nvPr/>
            </p:nvSpPr>
            <p:spPr bwMode="auto">
              <a:xfrm>
                <a:off x="4100" y="3334"/>
                <a:ext cx="397" cy="4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pt-BR" altLang="en-US" sz="2400" b="1">
                    <a:solidFill>
                      <a:srgbClr val="A50021"/>
                    </a:solidFill>
                  </a:rPr>
                  <a:t>p</a:t>
                </a:r>
                <a:r>
                  <a:rPr lang="pt-BR" altLang="en-US" sz="2400" i="1" baseline="-25000">
                    <a:solidFill>
                      <a:srgbClr val="A50021"/>
                    </a:solidFill>
                  </a:rPr>
                  <a:t>w</a:t>
                </a:r>
                <a:endParaRPr lang="en-US" altLang="en-US" sz="2400" i="1">
                  <a:solidFill>
                    <a:srgbClr val="A50021"/>
                  </a:solidFill>
                </a:endParaRPr>
              </a:p>
            </p:txBody>
          </p:sp>
        </p:grpSp>
        <p:grpSp>
          <p:nvGrpSpPr>
            <p:cNvPr id="40971" name="Group 27"/>
            <p:cNvGrpSpPr>
              <a:grpSpLocks/>
            </p:cNvGrpSpPr>
            <p:nvPr/>
          </p:nvGrpSpPr>
          <p:grpSpPr bwMode="auto">
            <a:xfrm>
              <a:off x="4038" y="1191"/>
              <a:ext cx="632" cy="2316"/>
              <a:chOff x="4038" y="1191"/>
              <a:chExt cx="632" cy="2316"/>
            </a:xfrm>
          </p:grpSpPr>
          <p:sp>
            <p:nvSpPr>
              <p:cNvPr id="22541" name="Line 28"/>
              <p:cNvSpPr>
                <a:spLocks noChangeShapeType="1"/>
              </p:cNvSpPr>
              <p:nvPr/>
            </p:nvSpPr>
            <p:spPr bwMode="auto">
              <a:xfrm flipH="1">
                <a:off x="4038" y="1191"/>
                <a:ext cx="632" cy="2320"/>
              </a:xfrm>
              <a:prstGeom prst="line">
                <a:avLst/>
              </a:prstGeom>
              <a:noFill/>
              <a:ln w="28575">
                <a:solidFill>
                  <a:srgbClr val="66FF66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42" name="Text Box 29"/>
              <p:cNvSpPr txBox="1">
                <a:spLocks noChangeArrowheads="1"/>
              </p:cNvSpPr>
              <p:nvPr/>
            </p:nvSpPr>
            <p:spPr bwMode="auto">
              <a:xfrm>
                <a:off x="4198" y="1631"/>
                <a:ext cx="361" cy="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pt-BR" altLang="en-US" sz="2400" b="1">
                    <a:solidFill>
                      <a:srgbClr val="66FF66"/>
                    </a:solidFill>
                  </a:rPr>
                  <a:t>p</a:t>
                </a:r>
                <a:r>
                  <a:rPr lang="pt-BR" altLang="en-US" sz="2400" i="1" baseline="-25000">
                    <a:solidFill>
                      <a:srgbClr val="66FF66"/>
                    </a:solidFill>
                  </a:rPr>
                  <a:t>c</a:t>
                </a:r>
                <a:endParaRPr lang="en-US" altLang="en-US" sz="2400" i="1">
                  <a:solidFill>
                    <a:srgbClr val="66FF66"/>
                  </a:solidFill>
                </a:endParaRPr>
              </a:p>
            </p:txBody>
          </p:sp>
        </p:grpSp>
      </p:grpSp>
      <p:graphicFrame>
        <p:nvGraphicFramePr>
          <p:cNvPr id="40966" name="Object 32"/>
          <p:cNvGraphicFramePr>
            <a:graphicFrameLocks noChangeAspect="1"/>
          </p:cNvGraphicFramePr>
          <p:nvPr/>
        </p:nvGraphicFramePr>
        <p:xfrm>
          <a:off x="595313" y="4494213"/>
          <a:ext cx="7991475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9" name="Equation" r:id="rId5" imgW="4406900" imgH="914400" progId="Equation.3">
                  <p:embed/>
                </p:oleObj>
              </mc:Choice>
              <mc:Fallback>
                <p:oleObj name="Equation" r:id="rId5" imgW="4406900" imgH="9144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4494213"/>
                        <a:ext cx="7991475" cy="165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Cor dos vértices</a:t>
            </a:r>
          </a:p>
        </p:txBody>
      </p:sp>
      <p:grpSp>
        <p:nvGrpSpPr>
          <p:cNvPr id="41986" name="Group 5"/>
          <p:cNvGrpSpPr>
            <a:grpSpLocks/>
          </p:cNvGrpSpPr>
          <p:nvPr/>
        </p:nvGrpSpPr>
        <p:grpSpPr bwMode="auto">
          <a:xfrm>
            <a:off x="4184650" y="3332163"/>
            <a:ext cx="828675" cy="1652587"/>
            <a:chOff x="2964" y="1091"/>
            <a:chExt cx="939" cy="2153"/>
          </a:xfrm>
        </p:grpSpPr>
        <p:sp>
          <p:nvSpPr>
            <p:cNvPr id="42068" name="Freeform 6"/>
            <p:cNvSpPr>
              <a:spLocks/>
            </p:cNvSpPr>
            <p:nvPr/>
          </p:nvSpPr>
          <p:spPr bwMode="auto">
            <a:xfrm>
              <a:off x="3036" y="2316"/>
              <a:ext cx="744" cy="837"/>
            </a:xfrm>
            <a:custGeom>
              <a:avLst/>
              <a:gdLst>
                <a:gd name="T0" fmla="*/ 0 w 744"/>
                <a:gd name="T1" fmla="*/ 837 h 837"/>
                <a:gd name="T2" fmla="*/ 560 w 744"/>
                <a:gd name="T3" fmla="*/ 836 h 837"/>
                <a:gd name="T4" fmla="*/ 744 w 744"/>
                <a:gd name="T5" fmla="*/ 656 h 837"/>
                <a:gd name="T6" fmla="*/ 744 w 744"/>
                <a:gd name="T7" fmla="*/ 0 h 837"/>
                <a:gd name="T8" fmla="*/ 176 w 744"/>
                <a:gd name="T9" fmla="*/ 0 h 837"/>
                <a:gd name="T10" fmla="*/ 0 w 744"/>
                <a:gd name="T11" fmla="*/ 188 h 837"/>
                <a:gd name="T12" fmla="*/ 0 w 744"/>
                <a:gd name="T13" fmla="*/ 837 h 8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44" h="837">
                  <a:moveTo>
                    <a:pt x="0" y="837"/>
                  </a:moveTo>
                  <a:lnTo>
                    <a:pt x="560" y="836"/>
                  </a:lnTo>
                  <a:lnTo>
                    <a:pt x="744" y="656"/>
                  </a:lnTo>
                  <a:lnTo>
                    <a:pt x="744" y="0"/>
                  </a:lnTo>
                  <a:lnTo>
                    <a:pt x="176" y="0"/>
                  </a:lnTo>
                  <a:lnTo>
                    <a:pt x="0" y="188"/>
                  </a:lnTo>
                  <a:lnTo>
                    <a:pt x="0" y="8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hlink"/>
                    </a:outerShdw>
                  </a:effectLst>
                </a14:hiddenEffects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3638" name="Rectangle 7"/>
            <p:cNvSpPr>
              <a:spLocks noChangeArrowheads="1"/>
            </p:cNvSpPr>
            <p:nvPr/>
          </p:nvSpPr>
          <p:spPr bwMode="auto">
            <a:xfrm>
              <a:off x="2964" y="1091"/>
              <a:ext cx="939" cy="215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3639" name="AutoShape 8"/>
            <p:cNvSpPr>
              <a:spLocks noChangeArrowheads="1"/>
            </p:cNvSpPr>
            <p:nvPr/>
          </p:nvSpPr>
          <p:spPr bwMode="auto">
            <a:xfrm>
              <a:off x="3038" y="1192"/>
              <a:ext cx="743" cy="836"/>
            </a:xfrm>
            <a:prstGeom prst="cube">
              <a:avLst>
                <a:gd name="adj" fmla="val 24986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pic>
        <p:nvPicPr>
          <p:cNvPr id="23556" name="Picture 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63" y="3567113"/>
            <a:ext cx="1665287" cy="1382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aphicFrame>
        <p:nvGraphicFramePr>
          <p:cNvPr id="41988" name="Object 90"/>
          <p:cNvGraphicFramePr>
            <a:graphicFrameLocks noChangeAspect="1"/>
          </p:cNvGraphicFramePr>
          <p:nvPr/>
        </p:nvGraphicFramePr>
        <p:xfrm>
          <a:off x="1187450" y="5359400"/>
          <a:ext cx="6715125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8" name="Equação" r:id="rId4" imgW="4089400" imgH="736600" progId="Equation.3">
                  <p:embed/>
                </p:oleObj>
              </mc:Choice>
              <mc:Fallback>
                <p:oleObj name="Equação" r:id="rId4" imgW="4089400" imgH="736600" progId="Equation.3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359400"/>
                        <a:ext cx="6715125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8" name="Line 91"/>
          <p:cNvSpPr>
            <a:spLocks noChangeShapeType="1"/>
          </p:cNvSpPr>
          <p:nvPr/>
        </p:nvSpPr>
        <p:spPr bwMode="auto">
          <a:xfrm flipV="1">
            <a:off x="4221163" y="4984750"/>
            <a:ext cx="125412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3559" name="Line 92"/>
          <p:cNvSpPr>
            <a:spLocks noChangeShapeType="1"/>
          </p:cNvSpPr>
          <p:nvPr/>
        </p:nvSpPr>
        <p:spPr bwMode="auto">
          <a:xfrm flipH="1" flipV="1">
            <a:off x="6350000" y="5048250"/>
            <a:ext cx="1270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41991" name="Group 98"/>
          <p:cNvGrpSpPr>
            <a:grpSpLocks/>
          </p:cNvGrpSpPr>
          <p:nvPr/>
        </p:nvGrpSpPr>
        <p:grpSpPr bwMode="auto">
          <a:xfrm>
            <a:off x="573088" y="1484313"/>
            <a:ext cx="3852862" cy="3148012"/>
            <a:chOff x="361" y="935"/>
            <a:chExt cx="2427" cy="1983"/>
          </a:xfrm>
        </p:grpSpPr>
        <p:sp>
          <p:nvSpPr>
            <p:cNvPr id="23561" name="Line 77"/>
            <p:cNvSpPr>
              <a:spLocks noChangeShapeType="1"/>
            </p:cNvSpPr>
            <p:nvPr/>
          </p:nvSpPr>
          <p:spPr bwMode="auto">
            <a:xfrm>
              <a:off x="2003" y="1574"/>
              <a:ext cx="282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62" name="Line 78"/>
            <p:cNvSpPr>
              <a:spLocks noChangeShapeType="1"/>
            </p:cNvSpPr>
            <p:nvPr/>
          </p:nvSpPr>
          <p:spPr bwMode="auto">
            <a:xfrm flipV="1">
              <a:off x="2284" y="1278"/>
              <a:ext cx="0" cy="3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63" name="Line 79"/>
            <p:cNvSpPr>
              <a:spLocks noChangeShapeType="1"/>
            </p:cNvSpPr>
            <p:nvPr/>
          </p:nvSpPr>
          <p:spPr bwMode="auto">
            <a:xfrm flipH="1">
              <a:off x="2323" y="1347"/>
              <a:ext cx="208" cy="2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64" name="Text Box 83"/>
            <p:cNvSpPr txBox="1">
              <a:spLocks noChangeArrowheads="1"/>
            </p:cNvSpPr>
            <p:nvPr/>
          </p:nvSpPr>
          <p:spPr bwMode="auto">
            <a:xfrm>
              <a:off x="1825" y="1222"/>
              <a:ext cx="31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3200" b="1" i="1"/>
                <a:t>x</a:t>
              </a:r>
              <a:r>
                <a:rPr lang="en-US" altLang="en-US" sz="3200" i="1" baseline="-25000"/>
                <a:t>e</a:t>
              </a:r>
              <a:endParaRPr lang="en-US" altLang="en-US" sz="3200" i="1"/>
            </a:p>
          </p:txBody>
        </p:sp>
        <p:sp>
          <p:nvSpPr>
            <p:cNvPr id="23565" name="Text Box 84"/>
            <p:cNvSpPr txBox="1">
              <a:spLocks noChangeArrowheads="1"/>
            </p:cNvSpPr>
            <p:nvPr/>
          </p:nvSpPr>
          <p:spPr bwMode="auto">
            <a:xfrm>
              <a:off x="2121" y="935"/>
              <a:ext cx="30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3200" b="1" i="1"/>
                <a:t>y</a:t>
              </a:r>
              <a:r>
                <a:rPr lang="en-US" altLang="en-US" sz="3200" i="1" baseline="-25000"/>
                <a:t>e</a:t>
              </a:r>
              <a:endParaRPr lang="en-US" altLang="en-US" sz="3200" i="1"/>
            </a:p>
          </p:txBody>
        </p:sp>
        <p:sp>
          <p:nvSpPr>
            <p:cNvPr id="23566" name="Text Box 85"/>
            <p:cNvSpPr txBox="1">
              <a:spLocks noChangeArrowheads="1"/>
            </p:cNvSpPr>
            <p:nvPr/>
          </p:nvSpPr>
          <p:spPr bwMode="auto">
            <a:xfrm>
              <a:off x="2497" y="1233"/>
              <a:ext cx="29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3200" b="1" i="1"/>
                <a:t>z</a:t>
              </a:r>
              <a:r>
                <a:rPr lang="en-US" altLang="en-US" sz="3200" i="1" baseline="-25000"/>
                <a:t>e</a:t>
              </a:r>
              <a:endParaRPr lang="en-US" altLang="en-US" sz="3200" i="1"/>
            </a:p>
          </p:txBody>
        </p:sp>
        <p:sp>
          <p:nvSpPr>
            <p:cNvPr id="23567" name="Line 11"/>
            <p:cNvSpPr>
              <a:spLocks noChangeShapeType="1"/>
            </p:cNvSpPr>
            <p:nvPr/>
          </p:nvSpPr>
          <p:spPr bwMode="auto">
            <a:xfrm>
              <a:off x="639" y="2216"/>
              <a:ext cx="947" cy="2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68" name="Line 12"/>
            <p:cNvSpPr>
              <a:spLocks noChangeShapeType="1"/>
            </p:cNvSpPr>
            <p:nvPr/>
          </p:nvSpPr>
          <p:spPr bwMode="auto">
            <a:xfrm flipH="1" flipV="1">
              <a:off x="1418" y="2153"/>
              <a:ext cx="173" cy="3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69" name="Line 13"/>
            <p:cNvSpPr>
              <a:spLocks noChangeShapeType="1"/>
            </p:cNvSpPr>
            <p:nvPr/>
          </p:nvSpPr>
          <p:spPr bwMode="auto">
            <a:xfrm flipV="1">
              <a:off x="1595" y="1795"/>
              <a:ext cx="264" cy="6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70" name="Line 14"/>
            <p:cNvSpPr>
              <a:spLocks noChangeShapeType="1"/>
            </p:cNvSpPr>
            <p:nvPr/>
          </p:nvSpPr>
          <p:spPr bwMode="auto">
            <a:xfrm flipV="1">
              <a:off x="1599" y="1714"/>
              <a:ext cx="615" cy="7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42002" name="Group 15"/>
            <p:cNvGrpSpPr>
              <a:grpSpLocks/>
            </p:cNvGrpSpPr>
            <p:nvPr/>
          </p:nvGrpSpPr>
          <p:grpSpPr bwMode="auto">
            <a:xfrm>
              <a:off x="361" y="2067"/>
              <a:ext cx="163" cy="192"/>
              <a:chOff x="273" y="1875"/>
              <a:chExt cx="241" cy="284"/>
            </a:xfrm>
          </p:grpSpPr>
          <p:grpSp>
            <p:nvGrpSpPr>
              <p:cNvPr id="42033" name="Group 16"/>
              <p:cNvGrpSpPr>
                <a:grpSpLocks/>
              </p:cNvGrpSpPr>
              <p:nvPr/>
            </p:nvGrpSpPr>
            <p:grpSpPr bwMode="auto">
              <a:xfrm>
                <a:off x="334" y="1930"/>
                <a:ext cx="128" cy="229"/>
                <a:chOff x="334" y="1930"/>
                <a:chExt cx="128" cy="229"/>
              </a:xfrm>
            </p:grpSpPr>
            <p:sp>
              <p:nvSpPr>
                <p:cNvPr id="42060" name="Freeform 17"/>
                <p:cNvSpPr>
                  <a:spLocks/>
                </p:cNvSpPr>
                <p:nvPr/>
              </p:nvSpPr>
              <p:spPr bwMode="auto">
                <a:xfrm>
                  <a:off x="334" y="1930"/>
                  <a:ext cx="128" cy="171"/>
                </a:xfrm>
                <a:custGeom>
                  <a:avLst/>
                  <a:gdLst>
                    <a:gd name="T0" fmla="*/ 19 w 128"/>
                    <a:gd name="T1" fmla="*/ 112 h 171"/>
                    <a:gd name="T2" fmla="*/ 13 w 128"/>
                    <a:gd name="T3" fmla="*/ 102 h 171"/>
                    <a:gd name="T4" fmla="*/ 6 w 128"/>
                    <a:gd name="T5" fmla="*/ 90 h 171"/>
                    <a:gd name="T6" fmla="*/ 2 w 128"/>
                    <a:gd name="T7" fmla="*/ 80 h 171"/>
                    <a:gd name="T8" fmla="*/ 0 w 128"/>
                    <a:gd name="T9" fmla="*/ 69 h 171"/>
                    <a:gd name="T10" fmla="*/ 0 w 128"/>
                    <a:gd name="T11" fmla="*/ 58 h 171"/>
                    <a:gd name="T12" fmla="*/ 2 w 128"/>
                    <a:gd name="T13" fmla="*/ 43 h 171"/>
                    <a:gd name="T14" fmla="*/ 7 w 128"/>
                    <a:gd name="T15" fmla="*/ 32 h 171"/>
                    <a:gd name="T16" fmla="*/ 16 w 128"/>
                    <a:gd name="T17" fmla="*/ 20 h 171"/>
                    <a:gd name="T18" fmla="*/ 27 w 128"/>
                    <a:gd name="T19" fmla="*/ 11 h 171"/>
                    <a:gd name="T20" fmla="*/ 37 w 128"/>
                    <a:gd name="T21" fmla="*/ 5 h 171"/>
                    <a:gd name="T22" fmla="*/ 49 w 128"/>
                    <a:gd name="T23" fmla="*/ 2 h 171"/>
                    <a:gd name="T24" fmla="*/ 65 w 128"/>
                    <a:gd name="T25" fmla="*/ 0 h 171"/>
                    <a:gd name="T26" fmla="*/ 80 w 128"/>
                    <a:gd name="T27" fmla="*/ 2 h 171"/>
                    <a:gd name="T28" fmla="*/ 89 w 128"/>
                    <a:gd name="T29" fmla="*/ 5 h 171"/>
                    <a:gd name="T30" fmla="*/ 100 w 128"/>
                    <a:gd name="T31" fmla="*/ 10 h 171"/>
                    <a:gd name="T32" fmla="*/ 107 w 128"/>
                    <a:gd name="T33" fmla="*/ 16 h 171"/>
                    <a:gd name="T34" fmla="*/ 114 w 128"/>
                    <a:gd name="T35" fmla="*/ 25 h 171"/>
                    <a:gd name="T36" fmla="*/ 119 w 128"/>
                    <a:gd name="T37" fmla="*/ 31 h 171"/>
                    <a:gd name="T38" fmla="*/ 123 w 128"/>
                    <a:gd name="T39" fmla="*/ 39 h 171"/>
                    <a:gd name="T40" fmla="*/ 125 w 128"/>
                    <a:gd name="T41" fmla="*/ 48 h 171"/>
                    <a:gd name="T42" fmla="*/ 127 w 128"/>
                    <a:gd name="T43" fmla="*/ 59 h 171"/>
                    <a:gd name="T44" fmla="*/ 126 w 128"/>
                    <a:gd name="T45" fmla="*/ 69 h 171"/>
                    <a:gd name="T46" fmla="*/ 123 w 128"/>
                    <a:gd name="T47" fmla="*/ 79 h 171"/>
                    <a:gd name="T48" fmla="*/ 119 w 128"/>
                    <a:gd name="T49" fmla="*/ 91 h 171"/>
                    <a:gd name="T50" fmla="*/ 111 w 128"/>
                    <a:gd name="T51" fmla="*/ 103 h 171"/>
                    <a:gd name="T52" fmla="*/ 108 w 128"/>
                    <a:gd name="T53" fmla="*/ 112 h 171"/>
                    <a:gd name="T54" fmla="*/ 104 w 128"/>
                    <a:gd name="T55" fmla="*/ 122 h 171"/>
                    <a:gd name="T56" fmla="*/ 100 w 128"/>
                    <a:gd name="T57" fmla="*/ 134 h 171"/>
                    <a:gd name="T58" fmla="*/ 97 w 128"/>
                    <a:gd name="T59" fmla="*/ 144 h 171"/>
                    <a:gd name="T60" fmla="*/ 96 w 128"/>
                    <a:gd name="T61" fmla="*/ 156 h 171"/>
                    <a:gd name="T62" fmla="*/ 96 w 128"/>
                    <a:gd name="T63" fmla="*/ 170 h 171"/>
                    <a:gd name="T64" fmla="*/ 36 w 128"/>
                    <a:gd name="T65" fmla="*/ 170 h 171"/>
                    <a:gd name="T66" fmla="*/ 36 w 128"/>
                    <a:gd name="T67" fmla="*/ 159 h 171"/>
                    <a:gd name="T68" fmla="*/ 32 w 128"/>
                    <a:gd name="T69" fmla="*/ 143 h 171"/>
                    <a:gd name="T70" fmla="*/ 29 w 128"/>
                    <a:gd name="T71" fmla="*/ 132 h 171"/>
                    <a:gd name="T72" fmla="*/ 24 w 128"/>
                    <a:gd name="T73" fmla="*/ 121 h 171"/>
                    <a:gd name="T74" fmla="*/ 19 w 128"/>
                    <a:gd name="T75" fmla="*/ 112 h 171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128" h="171">
                      <a:moveTo>
                        <a:pt x="19" y="112"/>
                      </a:moveTo>
                      <a:lnTo>
                        <a:pt x="13" y="102"/>
                      </a:lnTo>
                      <a:lnTo>
                        <a:pt x="6" y="90"/>
                      </a:lnTo>
                      <a:lnTo>
                        <a:pt x="2" y="80"/>
                      </a:lnTo>
                      <a:lnTo>
                        <a:pt x="0" y="69"/>
                      </a:lnTo>
                      <a:lnTo>
                        <a:pt x="0" y="58"/>
                      </a:lnTo>
                      <a:lnTo>
                        <a:pt x="2" y="43"/>
                      </a:lnTo>
                      <a:lnTo>
                        <a:pt x="7" y="32"/>
                      </a:lnTo>
                      <a:lnTo>
                        <a:pt x="16" y="20"/>
                      </a:lnTo>
                      <a:lnTo>
                        <a:pt x="27" y="11"/>
                      </a:lnTo>
                      <a:lnTo>
                        <a:pt x="37" y="5"/>
                      </a:lnTo>
                      <a:lnTo>
                        <a:pt x="49" y="2"/>
                      </a:lnTo>
                      <a:lnTo>
                        <a:pt x="65" y="0"/>
                      </a:lnTo>
                      <a:lnTo>
                        <a:pt x="80" y="2"/>
                      </a:lnTo>
                      <a:lnTo>
                        <a:pt x="89" y="5"/>
                      </a:lnTo>
                      <a:lnTo>
                        <a:pt x="100" y="10"/>
                      </a:lnTo>
                      <a:lnTo>
                        <a:pt x="107" y="16"/>
                      </a:lnTo>
                      <a:lnTo>
                        <a:pt x="114" y="25"/>
                      </a:lnTo>
                      <a:lnTo>
                        <a:pt x="119" y="31"/>
                      </a:lnTo>
                      <a:lnTo>
                        <a:pt x="123" y="39"/>
                      </a:lnTo>
                      <a:lnTo>
                        <a:pt x="125" y="48"/>
                      </a:lnTo>
                      <a:lnTo>
                        <a:pt x="127" y="59"/>
                      </a:lnTo>
                      <a:lnTo>
                        <a:pt x="126" y="69"/>
                      </a:lnTo>
                      <a:lnTo>
                        <a:pt x="123" y="79"/>
                      </a:lnTo>
                      <a:lnTo>
                        <a:pt x="119" y="91"/>
                      </a:lnTo>
                      <a:lnTo>
                        <a:pt x="111" y="103"/>
                      </a:lnTo>
                      <a:lnTo>
                        <a:pt x="108" y="112"/>
                      </a:lnTo>
                      <a:lnTo>
                        <a:pt x="104" y="122"/>
                      </a:lnTo>
                      <a:lnTo>
                        <a:pt x="100" y="134"/>
                      </a:lnTo>
                      <a:lnTo>
                        <a:pt x="97" y="144"/>
                      </a:lnTo>
                      <a:lnTo>
                        <a:pt x="96" y="156"/>
                      </a:lnTo>
                      <a:lnTo>
                        <a:pt x="96" y="170"/>
                      </a:lnTo>
                      <a:lnTo>
                        <a:pt x="36" y="170"/>
                      </a:lnTo>
                      <a:lnTo>
                        <a:pt x="36" y="159"/>
                      </a:lnTo>
                      <a:lnTo>
                        <a:pt x="32" y="143"/>
                      </a:lnTo>
                      <a:lnTo>
                        <a:pt x="29" y="132"/>
                      </a:lnTo>
                      <a:lnTo>
                        <a:pt x="24" y="121"/>
                      </a:lnTo>
                      <a:lnTo>
                        <a:pt x="19" y="112"/>
                      </a:lnTo>
                    </a:path>
                  </a:pathLst>
                </a:custGeom>
                <a:solidFill>
                  <a:srgbClr val="FFFFF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2061" name="Group 18"/>
                <p:cNvGrpSpPr>
                  <a:grpSpLocks/>
                </p:cNvGrpSpPr>
                <p:nvPr/>
              </p:nvGrpSpPr>
              <p:grpSpPr bwMode="auto">
                <a:xfrm>
                  <a:off x="371" y="2098"/>
                  <a:ext cx="60" cy="61"/>
                  <a:chOff x="371" y="2098"/>
                  <a:chExt cx="60" cy="61"/>
                </a:xfrm>
              </p:grpSpPr>
              <p:sp>
                <p:nvSpPr>
                  <p:cNvPr id="23631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384" y="2152"/>
                    <a:ext cx="33" cy="7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charset="0"/>
                      </a:defRPr>
                    </a:lvl9pPr>
                  </a:lstStyle>
                  <a:p>
                    <a:pPr>
                      <a:defRPr/>
                    </a:pPr>
                    <a:endParaRPr lang="en-US" altLang="en-US"/>
                  </a:p>
                </p:txBody>
              </p:sp>
              <p:sp>
                <p:nvSpPr>
                  <p:cNvPr id="42063" name="Freeform 20"/>
                  <p:cNvSpPr>
                    <a:spLocks/>
                  </p:cNvSpPr>
                  <p:nvPr/>
                </p:nvSpPr>
                <p:spPr bwMode="auto">
                  <a:xfrm>
                    <a:off x="371" y="2098"/>
                    <a:ext cx="60" cy="16"/>
                  </a:xfrm>
                  <a:custGeom>
                    <a:avLst/>
                    <a:gdLst>
                      <a:gd name="T0" fmla="*/ 0 w 60"/>
                      <a:gd name="T1" fmla="*/ 0 h 16"/>
                      <a:gd name="T2" fmla="*/ 0 w 60"/>
                      <a:gd name="T3" fmla="*/ 15 h 16"/>
                      <a:gd name="T4" fmla="*/ 13 w 60"/>
                      <a:gd name="T5" fmla="*/ 15 h 16"/>
                      <a:gd name="T6" fmla="*/ 59 w 60"/>
                      <a:gd name="T7" fmla="*/ 4 h 16"/>
                      <a:gd name="T8" fmla="*/ 59 w 60"/>
                      <a:gd name="T9" fmla="*/ 0 h 16"/>
                      <a:gd name="T10" fmla="*/ 0 w 60"/>
                      <a:gd name="T11" fmla="*/ 0 h 1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60" h="16">
                        <a:moveTo>
                          <a:pt x="0" y="0"/>
                        </a:moveTo>
                        <a:lnTo>
                          <a:pt x="0" y="15"/>
                        </a:lnTo>
                        <a:lnTo>
                          <a:pt x="13" y="15"/>
                        </a:lnTo>
                        <a:lnTo>
                          <a:pt x="59" y="4"/>
                        </a:lnTo>
                        <a:lnTo>
                          <a:pt x="59" y="0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064" name="Freeform 21"/>
                  <p:cNvSpPr>
                    <a:spLocks/>
                  </p:cNvSpPr>
                  <p:nvPr/>
                </p:nvSpPr>
                <p:spPr bwMode="auto">
                  <a:xfrm>
                    <a:off x="371" y="2103"/>
                    <a:ext cx="60" cy="22"/>
                  </a:xfrm>
                  <a:custGeom>
                    <a:avLst/>
                    <a:gdLst>
                      <a:gd name="T0" fmla="*/ 13 w 60"/>
                      <a:gd name="T1" fmla="*/ 10 h 22"/>
                      <a:gd name="T2" fmla="*/ 0 w 60"/>
                      <a:gd name="T3" fmla="*/ 10 h 22"/>
                      <a:gd name="T4" fmla="*/ 0 w 60"/>
                      <a:gd name="T5" fmla="*/ 21 h 22"/>
                      <a:gd name="T6" fmla="*/ 13 w 60"/>
                      <a:gd name="T7" fmla="*/ 21 h 22"/>
                      <a:gd name="T8" fmla="*/ 59 w 60"/>
                      <a:gd name="T9" fmla="*/ 10 h 22"/>
                      <a:gd name="T10" fmla="*/ 59 w 60"/>
                      <a:gd name="T11" fmla="*/ 0 h 22"/>
                      <a:gd name="T12" fmla="*/ 13 w 60"/>
                      <a:gd name="T13" fmla="*/ 10 h 2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60" h="22">
                        <a:moveTo>
                          <a:pt x="13" y="10"/>
                        </a:moveTo>
                        <a:lnTo>
                          <a:pt x="0" y="10"/>
                        </a:lnTo>
                        <a:lnTo>
                          <a:pt x="0" y="21"/>
                        </a:lnTo>
                        <a:lnTo>
                          <a:pt x="13" y="21"/>
                        </a:lnTo>
                        <a:lnTo>
                          <a:pt x="59" y="10"/>
                        </a:lnTo>
                        <a:lnTo>
                          <a:pt x="59" y="0"/>
                        </a:lnTo>
                        <a:lnTo>
                          <a:pt x="13" y="10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065" name="Freeform 22"/>
                  <p:cNvSpPr>
                    <a:spLocks/>
                  </p:cNvSpPr>
                  <p:nvPr/>
                </p:nvSpPr>
                <p:spPr bwMode="auto">
                  <a:xfrm>
                    <a:off x="371" y="2114"/>
                    <a:ext cx="60" cy="21"/>
                  </a:xfrm>
                  <a:custGeom>
                    <a:avLst/>
                    <a:gdLst>
                      <a:gd name="T0" fmla="*/ 13 w 60"/>
                      <a:gd name="T1" fmla="*/ 10 h 21"/>
                      <a:gd name="T2" fmla="*/ 0 w 60"/>
                      <a:gd name="T3" fmla="*/ 10 h 21"/>
                      <a:gd name="T4" fmla="*/ 0 w 60"/>
                      <a:gd name="T5" fmla="*/ 20 h 21"/>
                      <a:gd name="T6" fmla="*/ 13 w 60"/>
                      <a:gd name="T7" fmla="*/ 20 h 21"/>
                      <a:gd name="T8" fmla="*/ 59 w 60"/>
                      <a:gd name="T9" fmla="*/ 10 h 21"/>
                      <a:gd name="T10" fmla="*/ 59 w 60"/>
                      <a:gd name="T11" fmla="*/ 0 h 21"/>
                      <a:gd name="T12" fmla="*/ 13 w 60"/>
                      <a:gd name="T13" fmla="*/ 10 h 2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60" h="21">
                        <a:moveTo>
                          <a:pt x="13" y="10"/>
                        </a:moveTo>
                        <a:lnTo>
                          <a:pt x="0" y="10"/>
                        </a:lnTo>
                        <a:lnTo>
                          <a:pt x="0" y="20"/>
                        </a:lnTo>
                        <a:lnTo>
                          <a:pt x="13" y="20"/>
                        </a:lnTo>
                        <a:lnTo>
                          <a:pt x="59" y="10"/>
                        </a:lnTo>
                        <a:lnTo>
                          <a:pt x="59" y="0"/>
                        </a:lnTo>
                        <a:lnTo>
                          <a:pt x="13" y="1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066" name="Freeform 23"/>
                  <p:cNvSpPr>
                    <a:spLocks/>
                  </p:cNvSpPr>
                  <p:nvPr/>
                </p:nvSpPr>
                <p:spPr bwMode="auto">
                  <a:xfrm>
                    <a:off x="371" y="2124"/>
                    <a:ext cx="60" cy="22"/>
                  </a:xfrm>
                  <a:custGeom>
                    <a:avLst/>
                    <a:gdLst>
                      <a:gd name="T0" fmla="*/ 13 w 60"/>
                      <a:gd name="T1" fmla="*/ 10 h 22"/>
                      <a:gd name="T2" fmla="*/ 11 w 60"/>
                      <a:gd name="T3" fmla="*/ 10 h 22"/>
                      <a:gd name="T4" fmla="*/ 0 w 60"/>
                      <a:gd name="T5" fmla="*/ 10 h 22"/>
                      <a:gd name="T6" fmla="*/ 0 w 60"/>
                      <a:gd name="T7" fmla="*/ 21 h 22"/>
                      <a:gd name="T8" fmla="*/ 13 w 60"/>
                      <a:gd name="T9" fmla="*/ 21 h 22"/>
                      <a:gd name="T10" fmla="*/ 59 w 60"/>
                      <a:gd name="T11" fmla="*/ 10 h 22"/>
                      <a:gd name="T12" fmla="*/ 59 w 60"/>
                      <a:gd name="T13" fmla="*/ 0 h 22"/>
                      <a:gd name="T14" fmla="*/ 13 w 60"/>
                      <a:gd name="T15" fmla="*/ 10 h 2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60" h="22">
                        <a:moveTo>
                          <a:pt x="13" y="10"/>
                        </a:moveTo>
                        <a:lnTo>
                          <a:pt x="11" y="10"/>
                        </a:lnTo>
                        <a:lnTo>
                          <a:pt x="0" y="10"/>
                        </a:lnTo>
                        <a:lnTo>
                          <a:pt x="0" y="21"/>
                        </a:lnTo>
                        <a:lnTo>
                          <a:pt x="13" y="21"/>
                        </a:lnTo>
                        <a:lnTo>
                          <a:pt x="59" y="10"/>
                        </a:lnTo>
                        <a:lnTo>
                          <a:pt x="59" y="0"/>
                        </a:lnTo>
                        <a:lnTo>
                          <a:pt x="13" y="10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2067" name="Freeform 24"/>
                  <p:cNvSpPr>
                    <a:spLocks/>
                  </p:cNvSpPr>
                  <p:nvPr/>
                </p:nvSpPr>
                <p:spPr bwMode="auto">
                  <a:xfrm>
                    <a:off x="371" y="2135"/>
                    <a:ext cx="60" cy="16"/>
                  </a:xfrm>
                  <a:custGeom>
                    <a:avLst/>
                    <a:gdLst>
                      <a:gd name="T0" fmla="*/ 13 w 60"/>
                      <a:gd name="T1" fmla="*/ 10 h 16"/>
                      <a:gd name="T2" fmla="*/ 0 w 60"/>
                      <a:gd name="T3" fmla="*/ 10 h 16"/>
                      <a:gd name="T4" fmla="*/ 6 w 60"/>
                      <a:gd name="T5" fmla="*/ 15 h 16"/>
                      <a:gd name="T6" fmla="*/ 52 w 60"/>
                      <a:gd name="T7" fmla="*/ 15 h 16"/>
                      <a:gd name="T8" fmla="*/ 59 w 60"/>
                      <a:gd name="T9" fmla="*/ 10 h 16"/>
                      <a:gd name="T10" fmla="*/ 59 w 60"/>
                      <a:gd name="T11" fmla="*/ 0 h 16"/>
                      <a:gd name="T12" fmla="*/ 13 w 60"/>
                      <a:gd name="T13" fmla="*/ 10 h 1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60" h="16">
                        <a:moveTo>
                          <a:pt x="13" y="10"/>
                        </a:moveTo>
                        <a:lnTo>
                          <a:pt x="0" y="10"/>
                        </a:lnTo>
                        <a:lnTo>
                          <a:pt x="6" y="15"/>
                        </a:lnTo>
                        <a:lnTo>
                          <a:pt x="52" y="15"/>
                        </a:lnTo>
                        <a:lnTo>
                          <a:pt x="59" y="10"/>
                        </a:lnTo>
                        <a:lnTo>
                          <a:pt x="59" y="0"/>
                        </a:lnTo>
                        <a:lnTo>
                          <a:pt x="13" y="1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42034" name="Group 25"/>
              <p:cNvGrpSpPr>
                <a:grpSpLocks/>
              </p:cNvGrpSpPr>
              <p:nvPr/>
            </p:nvGrpSpPr>
            <p:grpSpPr bwMode="auto">
              <a:xfrm>
                <a:off x="273" y="1875"/>
                <a:ext cx="241" cy="178"/>
                <a:chOff x="273" y="1875"/>
                <a:chExt cx="241" cy="178"/>
              </a:xfrm>
            </p:grpSpPr>
            <p:sp>
              <p:nvSpPr>
                <p:cNvPr id="23604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436" y="1897"/>
                  <a:ext cx="28" cy="3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05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425" y="1905"/>
                  <a:ext cx="12" cy="1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06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411" y="1878"/>
                  <a:ext cx="9" cy="3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07" name="Line 29"/>
                <p:cNvSpPr>
                  <a:spLocks noChangeShapeType="1"/>
                </p:cNvSpPr>
                <p:nvPr/>
              </p:nvSpPr>
              <p:spPr bwMode="auto">
                <a:xfrm>
                  <a:off x="397" y="1899"/>
                  <a:ext cx="1" cy="1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08" name="Line 30"/>
                <p:cNvSpPr>
                  <a:spLocks noChangeShapeType="1"/>
                </p:cNvSpPr>
                <p:nvPr/>
              </p:nvSpPr>
              <p:spPr bwMode="auto">
                <a:xfrm>
                  <a:off x="381" y="1875"/>
                  <a:ext cx="1" cy="3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09" name="Line 31"/>
                <p:cNvSpPr>
                  <a:spLocks noChangeShapeType="1"/>
                </p:cNvSpPr>
                <p:nvPr/>
              </p:nvSpPr>
              <p:spPr bwMode="auto">
                <a:xfrm flipH="1" flipV="1">
                  <a:off x="362" y="1899"/>
                  <a:ext cx="7" cy="21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10" name="Line 32"/>
                <p:cNvSpPr>
                  <a:spLocks noChangeShapeType="1"/>
                </p:cNvSpPr>
                <p:nvPr/>
              </p:nvSpPr>
              <p:spPr bwMode="auto">
                <a:xfrm flipH="1" flipV="1">
                  <a:off x="337" y="1885"/>
                  <a:ext cx="25" cy="4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11" name="Line 33"/>
                <p:cNvSpPr>
                  <a:spLocks noChangeShapeType="1"/>
                </p:cNvSpPr>
                <p:nvPr/>
              </p:nvSpPr>
              <p:spPr bwMode="auto">
                <a:xfrm flipH="1" flipV="1">
                  <a:off x="331" y="1919"/>
                  <a:ext cx="12" cy="1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12" name="Line 34"/>
                <p:cNvSpPr>
                  <a:spLocks noChangeShapeType="1"/>
                </p:cNvSpPr>
                <p:nvPr/>
              </p:nvSpPr>
              <p:spPr bwMode="auto">
                <a:xfrm flipH="1" flipV="1">
                  <a:off x="298" y="1921"/>
                  <a:ext cx="35" cy="3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13" name="Line 35"/>
                <p:cNvSpPr>
                  <a:spLocks noChangeShapeType="1"/>
                </p:cNvSpPr>
                <p:nvPr/>
              </p:nvSpPr>
              <p:spPr bwMode="auto">
                <a:xfrm flipH="1" flipV="1">
                  <a:off x="306" y="1949"/>
                  <a:ext cx="22" cy="1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14" name="Line 36"/>
                <p:cNvSpPr>
                  <a:spLocks noChangeShapeType="1"/>
                </p:cNvSpPr>
                <p:nvPr/>
              </p:nvSpPr>
              <p:spPr bwMode="auto">
                <a:xfrm flipH="1" flipV="1">
                  <a:off x="280" y="1959"/>
                  <a:ext cx="43" cy="1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15" name="Line 37"/>
                <p:cNvSpPr>
                  <a:spLocks noChangeShapeType="1"/>
                </p:cNvSpPr>
                <p:nvPr/>
              </p:nvSpPr>
              <p:spPr bwMode="auto">
                <a:xfrm flipH="1" flipV="1">
                  <a:off x="298" y="1980"/>
                  <a:ext cx="22" cy="1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16" name="Line 38"/>
                <p:cNvSpPr>
                  <a:spLocks noChangeShapeType="1"/>
                </p:cNvSpPr>
                <p:nvPr/>
              </p:nvSpPr>
              <p:spPr bwMode="auto">
                <a:xfrm flipH="1" flipV="1">
                  <a:off x="273" y="1998"/>
                  <a:ext cx="49" cy="9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17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301" y="2020"/>
                  <a:ext cx="19" cy="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18" name="Line 40"/>
                <p:cNvSpPr>
                  <a:spLocks noChangeShapeType="1"/>
                </p:cNvSpPr>
                <p:nvPr/>
              </p:nvSpPr>
              <p:spPr bwMode="auto">
                <a:xfrm flipH="1">
                  <a:off x="274" y="2036"/>
                  <a:ext cx="58" cy="1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19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322" y="2051"/>
                  <a:ext cx="18" cy="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20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459" y="1916"/>
                  <a:ext cx="25" cy="2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21" name="Line 43"/>
                <p:cNvSpPr>
                  <a:spLocks noChangeShapeType="1"/>
                </p:cNvSpPr>
                <p:nvPr/>
              </p:nvSpPr>
              <p:spPr bwMode="auto">
                <a:xfrm flipV="1">
                  <a:off x="473" y="1942"/>
                  <a:ext cx="9" cy="1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22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476" y="1952"/>
                  <a:ext cx="34" cy="1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23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477" y="1974"/>
                  <a:ext cx="10" cy="9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24" name="Line 46"/>
                <p:cNvSpPr>
                  <a:spLocks noChangeShapeType="1"/>
                </p:cNvSpPr>
                <p:nvPr/>
              </p:nvSpPr>
              <p:spPr bwMode="auto">
                <a:xfrm flipV="1">
                  <a:off x="476" y="1990"/>
                  <a:ext cx="38" cy="9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25" name="Line 47"/>
                <p:cNvSpPr>
                  <a:spLocks noChangeShapeType="1"/>
                </p:cNvSpPr>
                <p:nvPr/>
              </p:nvSpPr>
              <p:spPr bwMode="auto">
                <a:xfrm>
                  <a:off x="477" y="2013"/>
                  <a:ext cx="9" cy="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26" name="Line 48"/>
                <p:cNvSpPr>
                  <a:spLocks noChangeShapeType="1"/>
                </p:cNvSpPr>
                <p:nvPr/>
              </p:nvSpPr>
              <p:spPr bwMode="auto">
                <a:xfrm>
                  <a:off x="468" y="2029"/>
                  <a:ext cx="44" cy="1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27" name="Line 49"/>
                <p:cNvSpPr>
                  <a:spLocks noChangeShapeType="1"/>
                </p:cNvSpPr>
                <p:nvPr/>
              </p:nvSpPr>
              <p:spPr bwMode="auto">
                <a:xfrm>
                  <a:off x="459" y="2044"/>
                  <a:ext cx="6" cy="1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28" name="Line 50"/>
                <p:cNvSpPr>
                  <a:spLocks noChangeShapeType="1"/>
                </p:cNvSpPr>
                <p:nvPr/>
              </p:nvSpPr>
              <p:spPr bwMode="auto">
                <a:xfrm flipH="1">
                  <a:off x="447" y="1924"/>
                  <a:ext cx="16" cy="1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42003" name="Arc 51"/>
            <p:cNvSpPr>
              <a:spLocks/>
            </p:cNvSpPr>
            <p:nvPr/>
          </p:nvSpPr>
          <p:spPr bwMode="auto">
            <a:xfrm>
              <a:off x="1370" y="2213"/>
              <a:ext cx="537" cy="423"/>
            </a:xfrm>
            <a:custGeom>
              <a:avLst/>
              <a:gdLst>
                <a:gd name="T0" fmla="*/ 0 w 43200"/>
                <a:gd name="T1" fmla="*/ 0 h 36646"/>
                <a:gd name="T2" fmla="*/ 0 w 43200"/>
                <a:gd name="T3" fmla="*/ 0 h 36646"/>
                <a:gd name="T4" fmla="*/ 0 w 43200"/>
                <a:gd name="T5" fmla="*/ 0 h 366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36646" fill="none" extrusionOk="0">
                  <a:moveTo>
                    <a:pt x="5444" y="35936"/>
                  </a:moveTo>
                  <a:cubicBezTo>
                    <a:pt x="1936" y="31984"/>
                    <a:pt x="0" y="2688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7218"/>
                    <a:pt x="41011" y="32614"/>
                    <a:pt x="37097" y="36645"/>
                  </a:cubicBezTo>
                </a:path>
                <a:path w="43200" h="36646" stroke="0" extrusionOk="0">
                  <a:moveTo>
                    <a:pt x="5444" y="35936"/>
                  </a:moveTo>
                  <a:cubicBezTo>
                    <a:pt x="1936" y="31984"/>
                    <a:pt x="0" y="2688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7218"/>
                    <a:pt x="41011" y="32614"/>
                    <a:pt x="37097" y="36645"/>
                  </a:cubicBezTo>
                  <a:lnTo>
                    <a:pt x="21600" y="21600"/>
                  </a:lnTo>
                  <a:lnTo>
                    <a:pt x="5444" y="35936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04" name="Freeform 55"/>
            <p:cNvSpPr>
              <a:spLocks/>
            </p:cNvSpPr>
            <p:nvPr/>
          </p:nvSpPr>
          <p:spPr bwMode="auto">
            <a:xfrm>
              <a:off x="1507" y="2044"/>
              <a:ext cx="308" cy="232"/>
            </a:xfrm>
            <a:custGeom>
              <a:avLst/>
              <a:gdLst>
                <a:gd name="T0" fmla="*/ 0 w 455"/>
                <a:gd name="T1" fmla="*/ 9 h 343"/>
                <a:gd name="T2" fmla="*/ 5 w 455"/>
                <a:gd name="T3" fmla="*/ 6 h 343"/>
                <a:gd name="T4" fmla="*/ 7 w 455"/>
                <a:gd name="T5" fmla="*/ 3 h 343"/>
                <a:gd name="T6" fmla="*/ 10 w 455"/>
                <a:gd name="T7" fmla="*/ 1 h 343"/>
                <a:gd name="T8" fmla="*/ 11 w 455"/>
                <a:gd name="T9" fmla="*/ 0 h 343"/>
                <a:gd name="T10" fmla="*/ 12 w 455"/>
                <a:gd name="T11" fmla="*/ 1 h 343"/>
                <a:gd name="T12" fmla="*/ 11 w 455"/>
                <a:gd name="T13" fmla="*/ 4 h 343"/>
                <a:gd name="T14" fmla="*/ 12 w 455"/>
                <a:gd name="T15" fmla="*/ 7 h 343"/>
                <a:gd name="T16" fmla="*/ 14 w 455"/>
                <a:gd name="T17" fmla="*/ 10 h 3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5" h="343">
                  <a:moveTo>
                    <a:pt x="0" y="296"/>
                  </a:moveTo>
                  <a:lnTo>
                    <a:pt x="176" y="203"/>
                  </a:lnTo>
                  <a:lnTo>
                    <a:pt x="239" y="121"/>
                  </a:lnTo>
                  <a:lnTo>
                    <a:pt x="330" y="12"/>
                  </a:lnTo>
                  <a:lnTo>
                    <a:pt x="374" y="0"/>
                  </a:lnTo>
                  <a:lnTo>
                    <a:pt x="391" y="27"/>
                  </a:lnTo>
                  <a:lnTo>
                    <a:pt x="372" y="147"/>
                  </a:lnTo>
                  <a:lnTo>
                    <a:pt x="384" y="228"/>
                  </a:lnTo>
                  <a:lnTo>
                    <a:pt x="454" y="342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2005" name="Group 56"/>
            <p:cNvGrpSpPr>
              <a:grpSpLocks/>
            </p:cNvGrpSpPr>
            <p:nvPr/>
          </p:nvGrpSpPr>
          <p:grpSpPr bwMode="auto">
            <a:xfrm>
              <a:off x="2196" y="1575"/>
              <a:ext cx="137" cy="106"/>
              <a:chOff x="2979" y="1148"/>
              <a:chExt cx="202" cy="157"/>
            </a:xfrm>
          </p:grpSpPr>
          <p:sp>
            <p:nvSpPr>
              <p:cNvPr id="23586" name="Oval 57"/>
              <p:cNvSpPr>
                <a:spLocks noChangeArrowheads="1"/>
              </p:cNvSpPr>
              <p:nvPr/>
            </p:nvSpPr>
            <p:spPr bwMode="auto">
              <a:xfrm rot="-1140000">
                <a:off x="3067" y="1210"/>
                <a:ext cx="46" cy="43"/>
              </a:xfrm>
              <a:prstGeom prst="ellipse">
                <a:avLst/>
              </a:prstGeom>
              <a:solidFill>
                <a:srgbClr val="7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23587" name="Line 58"/>
              <p:cNvSpPr>
                <a:spLocks noChangeShapeType="1"/>
              </p:cNvSpPr>
              <p:nvPr/>
            </p:nvSpPr>
            <p:spPr bwMode="auto">
              <a:xfrm flipV="1">
                <a:off x="3017" y="1148"/>
                <a:ext cx="156" cy="8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588" name="Line 59"/>
              <p:cNvSpPr>
                <a:spLocks noChangeShapeType="1"/>
              </p:cNvSpPr>
              <p:nvPr/>
            </p:nvSpPr>
            <p:spPr bwMode="auto">
              <a:xfrm flipH="1">
                <a:off x="3098" y="1154"/>
                <a:ext cx="83" cy="14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2020" name="Arc 60"/>
              <p:cNvSpPr>
                <a:spLocks/>
              </p:cNvSpPr>
              <p:nvPr/>
            </p:nvSpPr>
            <p:spPr bwMode="auto">
              <a:xfrm rot="-1140000">
                <a:off x="3064" y="1209"/>
                <a:ext cx="53" cy="51"/>
              </a:xfrm>
              <a:custGeom>
                <a:avLst/>
                <a:gdLst>
                  <a:gd name="T0" fmla="*/ 0 w 21600"/>
                  <a:gd name="T1" fmla="*/ 0 h 22931"/>
                  <a:gd name="T2" fmla="*/ 0 w 21600"/>
                  <a:gd name="T3" fmla="*/ 0 h 22931"/>
                  <a:gd name="T4" fmla="*/ 0 w 21600"/>
                  <a:gd name="T5" fmla="*/ 0 h 2293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2931" fill="none" extrusionOk="0">
                    <a:moveTo>
                      <a:pt x="20768" y="22930"/>
                    </a:moveTo>
                    <a:cubicBezTo>
                      <a:pt x="9170" y="22483"/>
                      <a:pt x="0" y="12952"/>
                      <a:pt x="0" y="1347"/>
                    </a:cubicBezTo>
                    <a:cubicBezTo>
                      <a:pt x="-1" y="897"/>
                      <a:pt x="14" y="448"/>
                      <a:pt x="42" y="0"/>
                    </a:cubicBezTo>
                  </a:path>
                  <a:path w="21600" h="22931" stroke="0" extrusionOk="0">
                    <a:moveTo>
                      <a:pt x="20768" y="22930"/>
                    </a:moveTo>
                    <a:cubicBezTo>
                      <a:pt x="9170" y="22483"/>
                      <a:pt x="0" y="12952"/>
                      <a:pt x="0" y="1347"/>
                    </a:cubicBezTo>
                    <a:cubicBezTo>
                      <a:pt x="-1" y="897"/>
                      <a:pt x="14" y="448"/>
                      <a:pt x="42" y="0"/>
                    </a:cubicBezTo>
                    <a:lnTo>
                      <a:pt x="21600" y="1347"/>
                    </a:lnTo>
                    <a:lnTo>
                      <a:pt x="20768" y="2293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0" name="Line 61"/>
              <p:cNvSpPr>
                <a:spLocks noChangeShapeType="1"/>
              </p:cNvSpPr>
              <p:nvPr/>
            </p:nvSpPr>
            <p:spPr bwMode="auto">
              <a:xfrm flipH="1" flipV="1">
                <a:off x="2979" y="1215"/>
                <a:ext cx="40" cy="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591" name="Line 62"/>
              <p:cNvSpPr>
                <a:spLocks noChangeShapeType="1"/>
              </p:cNvSpPr>
              <p:nvPr/>
            </p:nvSpPr>
            <p:spPr bwMode="auto">
              <a:xfrm>
                <a:off x="3016" y="1201"/>
                <a:ext cx="21" cy="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592" name="Line 63"/>
              <p:cNvSpPr>
                <a:spLocks noChangeShapeType="1"/>
              </p:cNvSpPr>
              <p:nvPr/>
            </p:nvSpPr>
            <p:spPr bwMode="auto">
              <a:xfrm>
                <a:off x="3047" y="1185"/>
                <a:ext cx="15" cy="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593" name="Line 64"/>
              <p:cNvSpPr>
                <a:spLocks noChangeShapeType="1"/>
              </p:cNvSpPr>
              <p:nvPr/>
            </p:nvSpPr>
            <p:spPr bwMode="auto">
              <a:xfrm>
                <a:off x="3075" y="1176"/>
                <a:ext cx="12" cy="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594" name="Line 65"/>
              <p:cNvSpPr>
                <a:spLocks noChangeShapeType="1"/>
              </p:cNvSpPr>
              <p:nvPr/>
            </p:nvSpPr>
            <p:spPr bwMode="auto">
              <a:xfrm>
                <a:off x="3104" y="1169"/>
                <a:ext cx="12" cy="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595" name="Line 66"/>
              <p:cNvSpPr>
                <a:spLocks noChangeShapeType="1"/>
              </p:cNvSpPr>
              <p:nvPr/>
            </p:nvSpPr>
            <p:spPr bwMode="auto">
              <a:xfrm>
                <a:off x="3113" y="1287"/>
                <a:ext cx="10" cy="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596" name="Line 67"/>
              <p:cNvSpPr>
                <a:spLocks noChangeShapeType="1"/>
              </p:cNvSpPr>
              <p:nvPr/>
            </p:nvSpPr>
            <p:spPr bwMode="auto">
              <a:xfrm>
                <a:off x="3126" y="1272"/>
                <a:ext cx="6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597" name="Line 68"/>
              <p:cNvSpPr>
                <a:spLocks noChangeShapeType="1"/>
              </p:cNvSpPr>
              <p:nvPr/>
            </p:nvSpPr>
            <p:spPr bwMode="auto">
              <a:xfrm>
                <a:off x="3137" y="1246"/>
                <a:ext cx="7" cy="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598" name="Line 69"/>
              <p:cNvSpPr>
                <a:spLocks noChangeShapeType="1"/>
              </p:cNvSpPr>
              <p:nvPr/>
            </p:nvSpPr>
            <p:spPr bwMode="auto">
              <a:xfrm>
                <a:off x="3149" y="1226"/>
                <a:ext cx="7" cy="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599" name="Line 70"/>
              <p:cNvSpPr>
                <a:spLocks noChangeShapeType="1"/>
              </p:cNvSpPr>
              <p:nvPr/>
            </p:nvSpPr>
            <p:spPr bwMode="auto">
              <a:xfrm>
                <a:off x="3132" y="1155"/>
                <a:ext cx="7" cy="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600" name="Line 71"/>
              <p:cNvSpPr>
                <a:spLocks noChangeShapeType="1"/>
              </p:cNvSpPr>
              <p:nvPr/>
            </p:nvSpPr>
            <p:spPr bwMode="auto">
              <a:xfrm>
                <a:off x="3160" y="1206"/>
                <a:ext cx="7" cy="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601" name="Line 72"/>
              <p:cNvSpPr>
                <a:spLocks noChangeShapeType="1"/>
              </p:cNvSpPr>
              <p:nvPr/>
            </p:nvSpPr>
            <p:spPr bwMode="auto">
              <a:xfrm>
                <a:off x="3166" y="1184"/>
                <a:ext cx="7" cy="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3575" name="Line 73"/>
            <p:cNvSpPr>
              <a:spLocks noChangeShapeType="1"/>
            </p:cNvSpPr>
            <p:nvPr/>
          </p:nvSpPr>
          <p:spPr bwMode="auto">
            <a:xfrm flipV="1">
              <a:off x="1614" y="2159"/>
              <a:ext cx="239" cy="2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76" name="Line 74"/>
            <p:cNvSpPr>
              <a:spLocks noChangeShapeType="1"/>
            </p:cNvSpPr>
            <p:nvPr/>
          </p:nvSpPr>
          <p:spPr bwMode="auto">
            <a:xfrm flipV="1">
              <a:off x="1605" y="2110"/>
              <a:ext cx="131" cy="3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77" name="Line 75"/>
            <p:cNvSpPr>
              <a:spLocks noChangeShapeType="1"/>
            </p:cNvSpPr>
            <p:nvPr/>
          </p:nvSpPr>
          <p:spPr bwMode="auto">
            <a:xfrm flipH="1" flipV="1">
              <a:off x="1238" y="2379"/>
              <a:ext cx="350" cy="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578" name="AutoShape 76"/>
            <p:cNvSpPr>
              <a:spLocks noChangeArrowheads="1"/>
            </p:cNvSpPr>
            <p:nvPr/>
          </p:nvSpPr>
          <p:spPr bwMode="auto">
            <a:xfrm>
              <a:off x="1313" y="2460"/>
              <a:ext cx="697" cy="431"/>
            </a:xfrm>
            <a:prstGeom prst="triangle">
              <a:avLst>
                <a:gd name="adj" fmla="val 40810"/>
              </a:avLst>
            </a:prstGeom>
            <a:gradFill rotWithShape="1">
              <a:gsLst>
                <a:gs pos="0">
                  <a:srgbClr val="595959"/>
                </a:gs>
                <a:gs pos="50000">
                  <a:srgbClr val="C0C0C0"/>
                </a:gs>
                <a:gs pos="100000">
                  <a:srgbClr val="595959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3579" name="Oval 80"/>
            <p:cNvSpPr>
              <a:spLocks noChangeArrowheads="1"/>
            </p:cNvSpPr>
            <p:nvPr/>
          </p:nvSpPr>
          <p:spPr bwMode="auto">
            <a:xfrm>
              <a:off x="1268" y="2864"/>
              <a:ext cx="57" cy="5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3580" name="Oval 81"/>
            <p:cNvSpPr>
              <a:spLocks noChangeArrowheads="1"/>
            </p:cNvSpPr>
            <p:nvPr/>
          </p:nvSpPr>
          <p:spPr bwMode="auto">
            <a:xfrm>
              <a:off x="1981" y="2864"/>
              <a:ext cx="58" cy="5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3581" name="Oval 82"/>
            <p:cNvSpPr>
              <a:spLocks noChangeArrowheads="1"/>
            </p:cNvSpPr>
            <p:nvPr/>
          </p:nvSpPr>
          <p:spPr bwMode="auto">
            <a:xfrm>
              <a:off x="1564" y="2451"/>
              <a:ext cx="57" cy="5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aphicFrame>
          <p:nvGraphicFramePr>
            <p:cNvPr id="42013" name="Object 93"/>
            <p:cNvGraphicFramePr>
              <a:graphicFrameLocks noChangeAspect="1"/>
            </p:cNvGraphicFramePr>
            <p:nvPr/>
          </p:nvGraphicFramePr>
          <p:xfrm>
            <a:off x="1049" y="2348"/>
            <a:ext cx="190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199" name="Equation" r:id="rId6" imgW="152268" imgH="203024" progId="Equation.3">
                    <p:embed/>
                  </p:oleObj>
                </mc:Choice>
                <mc:Fallback>
                  <p:oleObj name="Equation" r:id="rId6" imgW="152268" imgH="203024" progId="Equation.3">
                    <p:embed/>
                    <p:pic>
                      <p:nvPicPr>
                        <p:cNvPr id="0" name="Object 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9" y="2348"/>
                          <a:ext cx="190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014" name="Object 94"/>
            <p:cNvGraphicFramePr>
              <a:graphicFrameLocks noChangeAspect="1"/>
            </p:cNvGraphicFramePr>
            <p:nvPr/>
          </p:nvGraphicFramePr>
          <p:xfrm>
            <a:off x="1286" y="1883"/>
            <a:ext cx="20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00" name="Equation" r:id="rId8" imgW="126725" imgH="177415" progId="Equation.3">
                    <p:embed/>
                  </p:oleObj>
                </mc:Choice>
                <mc:Fallback>
                  <p:oleObj name="Equation" r:id="rId8" imgW="126725" imgH="177415" progId="Equation.3">
                    <p:embed/>
                    <p:pic>
                      <p:nvPicPr>
                        <p:cNvPr id="0" name="Object 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6" y="1883"/>
                          <a:ext cx="20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015" name="Object 95"/>
            <p:cNvGraphicFramePr>
              <a:graphicFrameLocks noChangeAspect="1"/>
            </p:cNvGraphicFramePr>
            <p:nvPr/>
          </p:nvGraphicFramePr>
          <p:xfrm>
            <a:off x="1668" y="1638"/>
            <a:ext cx="189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01" name="Equation" r:id="rId10" imgW="114102" imgH="177492" progId="Equation.3">
                    <p:embed/>
                  </p:oleObj>
                </mc:Choice>
                <mc:Fallback>
                  <p:oleObj name="Equation" r:id="rId10" imgW="114102" imgH="177492" progId="Equation.3">
                    <p:embed/>
                    <p:pic>
                      <p:nvPicPr>
                        <p:cNvPr id="0" name="Object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68" y="1638"/>
                          <a:ext cx="189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016" name="Object 96"/>
            <p:cNvGraphicFramePr>
              <a:graphicFrameLocks noChangeAspect="1"/>
            </p:cNvGraphicFramePr>
            <p:nvPr/>
          </p:nvGraphicFramePr>
          <p:xfrm>
            <a:off x="1862" y="2058"/>
            <a:ext cx="175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02" name="Equation" r:id="rId12" imgW="126725" imgH="177415" progId="Equation.3">
                    <p:embed/>
                  </p:oleObj>
                </mc:Choice>
                <mc:Fallback>
                  <p:oleObj name="Equation" r:id="rId12" imgW="126725" imgH="177415" progId="Equation.3">
                    <p:embed/>
                    <p:pic>
                      <p:nvPicPr>
                        <p:cNvPr id="0" name="Object 9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2" y="2058"/>
                          <a:ext cx="175" cy="2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Projeção</a:t>
            </a:r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title"/>
          </p:nvPr>
        </p:nvSpPr>
        <p:spPr>
          <a:xfrm>
            <a:off x="992188" y="346075"/>
            <a:ext cx="7159625" cy="685800"/>
          </a:xfrm>
        </p:spPr>
        <p:txBody>
          <a:bodyPr/>
          <a:lstStyle/>
          <a:p>
            <a:pPr>
              <a:defRPr/>
            </a:pPr>
            <a:r>
              <a:rPr lang="en-US" altLang="en-US" sz="2400"/>
              <a:t>Simplificação da projeção cônica</a:t>
            </a:r>
          </a:p>
        </p:txBody>
      </p:sp>
      <p:sp>
        <p:nvSpPr>
          <p:cNvPr id="25603" name="Rectangle 28"/>
          <p:cNvSpPr>
            <a:spLocks noChangeArrowheads="1"/>
          </p:cNvSpPr>
          <p:nvPr/>
        </p:nvSpPr>
        <p:spPr bwMode="auto">
          <a:xfrm>
            <a:off x="1316038" y="1717675"/>
            <a:ext cx="15573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600" b="1"/>
              <a:t>Projeção cônica</a:t>
            </a:r>
          </a:p>
        </p:txBody>
      </p:sp>
      <p:grpSp>
        <p:nvGrpSpPr>
          <p:cNvPr id="44035" name="Group 62"/>
          <p:cNvGrpSpPr>
            <a:grpSpLocks/>
          </p:cNvGrpSpPr>
          <p:nvPr/>
        </p:nvGrpSpPr>
        <p:grpSpPr bwMode="auto">
          <a:xfrm>
            <a:off x="663575" y="2120900"/>
            <a:ext cx="3028950" cy="2535238"/>
            <a:chOff x="248" y="1336"/>
            <a:chExt cx="2248" cy="1597"/>
          </a:xfrm>
        </p:grpSpPr>
        <p:grpSp>
          <p:nvGrpSpPr>
            <p:cNvPr id="44064" name="Group 15"/>
            <p:cNvGrpSpPr>
              <a:grpSpLocks/>
            </p:cNvGrpSpPr>
            <p:nvPr/>
          </p:nvGrpSpPr>
          <p:grpSpPr bwMode="auto">
            <a:xfrm>
              <a:off x="748" y="1379"/>
              <a:ext cx="1528" cy="784"/>
              <a:chOff x="561" y="1416"/>
              <a:chExt cx="1146" cy="805"/>
            </a:xfrm>
          </p:grpSpPr>
          <p:sp>
            <p:nvSpPr>
              <p:cNvPr id="44084" name="Freeform 4"/>
              <p:cNvSpPr>
                <a:spLocks/>
              </p:cNvSpPr>
              <p:nvPr/>
            </p:nvSpPr>
            <p:spPr bwMode="auto">
              <a:xfrm>
                <a:off x="564" y="1716"/>
                <a:ext cx="908" cy="505"/>
              </a:xfrm>
              <a:custGeom>
                <a:avLst/>
                <a:gdLst>
                  <a:gd name="T0" fmla="*/ 0 w 908"/>
                  <a:gd name="T1" fmla="*/ 504 h 505"/>
                  <a:gd name="T2" fmla="*/ 907 w 908"/>
                  <a:gd name="T3" fmla="*/ 504 h 505"/>
                  <a:gd name="T4" fmla="*/ 907 w 908"/>
                  <a:gd name="T5" fmla="*/ 168 h 505"/>
                  <a:gd name="T6" fmla="*/ 437 w 908"/>
                  <a:gd name="T7" fmla="*/ 0 h 505"/>
                  <a:gd name="T8" fmla="*/ 0 w 908"/>
                  <a:gd name="T9" fmla="*/ 168 h 505"/>
                  <a:gd name="T10" fmla="*/ 0 w 908"/>
                  <a:gd name="T11" fmla="*/ 504 h 5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08" h="505">
                    <a:moveTo>
                      <a:pt x="0" y="504"/>
                    </a:moveTo>
                    <a:lnTo>
                      <a:pt x="907" y="504"/>
                    </a:lnTo>
                    <a:lnTo>
                      <a:pt x="907" y="168"/>
                    </a:lnTo>
                    <a:lnTo>
                      <a:pt x="437" y="0"/>
                    </a:lnTo>
                    <a:lnTo>
                      <a:pt x="0" y="168"/>
                    </a:lnTo>
                    <a:lnTo>
                      <a:pt x="0" y="504"/>
                    </a:lnTo>
                  </a:path>
                </a:pathLst>
              </a:custGeom>
              <a:noFill/>
              <a:ln w="12700" cap="rnd" cmpd="sng">
                <a:solidFill>
                  <a:srgbClr val="91919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85" name="Freeform 5"/>
              <p:cNvSpPr>
                <a:spLocks/>
              </p:cNvSpPr>
              <p:nvPr/>
            </p:nvSpPr>
            <p:spPr bwMode="auto">
              <a:xfrm>
                <a:off x="1471" y="1817"/>
                <a:ext cx="236" cy="404"/>
              </a:xfrm>
              <a:custGeom>
                <a:avLst/>
                <a:gdLst>
                  <a:gd name="T0" fmla="*/ 0 w 236"/>
                  <a:gd name="T1" fmla="*/ 403 h 404"/>
                  <a:gd name="T2" fmla="*/ 235 w 236"/>
                  <a:gd name="T3" fmla="*/ 0 h 40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6" h="404">
                    <a:moveTo>
                      <a:pt x="0" y="403"/>
                    </a:moveTo>
                    <a:lnTo>
                      <a:pt x="235" y="0"/>
                    </a:lnTo>
                  </a:path>
                </a:pathLst>
              </a:custGeom>
              <a:noFill/>
              <a:ln w="12700" cap="rnd" cmpd="sng">
                <a:solidFill>
                  <a:srgbClr val="91919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5" name="Line 6"/>
              <p:cNvSpPr>
                <a:spLocks noChangeShapeType="1"/>
              </p:cNvSpPr>
              <p:nvPr/>
            </p:nvSpPr>
            <p:spPr bwMode="auto">
              <a:xfrm flipV="1">
                <a:off x="1471" y="1556"/>
                <a:ext cx="227" cy="331"/>
              </a:xfrm>
              <a:prstGeom prst="line">
                <a:avLst/>
              </a:prstGeom>
              <a:noFill/>
              <a:ln w="12700">
                <a:solidFill>
                  <a:srgbClr val="91919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56" name="Line 7"/>
              <p:cNvSpPr>
                <a:spLocks noChangeShapeType="1"/>
              </p:cNvSpPr>
              <p:nvPr/>
            </p:nvSpPr>
            <p:spPr bwMode="auto">
              <a:xfrm flipV="1">
                <a:off x="1001" y="1419"/>
                <a:ext cx="321" cy="294"/>
              </a:xfrm>
              <a:prstGeom prst="line">
                <a:avLst/>
              </a:prstGeom>
              <a:noFill/>
              <a:ln w="12700">
                <a:solidFill>
                  <a:srgbClr val="91919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57" name="Line 8"/>
              <p:cNvSpPr>
                <a:spLocks noChangeShapeType="1"/>
              </p:cNvSpPr>
              <p:nvPr/>
            </p:nvSpPr>
            <p:spPr bwMode="auto">
              <a:xfrm flipV="1">
                <a:off x="561" y="1556"/>
                <a:ext cx="417" cy="334"/>
              </a:xfrm>
              <a:prstGeom prst="line">
                <a:avLst/>
              </a:prstGeom>
              <a:noFill/>
              <a:ln w="12700">
                <a:solidFill>
                  <a:srgbClr val="91919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58" name="Line 9"/>
              <p:cNvSpPr>
                <a:spLocks noChangeShapeType="1"/>
              </p:cNvSpPr>
              <p:nvPr/>
            </p:nvSpPr>
            <p:spPr bwMode="auto">
              <a:xfrm flipV="1">
                <a:off x="1706" y="1548"/>
                <a:ext cx="0" cy="263"/>
              </a:xfrm>
              <a:prstGeom prst="line">
                <a:avLst/>
              </a:prstGeom>
              <a:noFill/>
              <a:ln w="12700">
                <a:solidFill>
                  <a:srgbClr val="91919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59" name="Line 10"/>
              <p:cNvSpPr>
                <a:spLocks noChangeShapeType="1"/>
              </p:cNvSpPr>
              <p:nvPr/>
            </p:nvSpPr>
            <p:spPr bwMode="auto">
              <a:xfrm flipH="1" flipV="1">
                <a:off x="1321" y="1416"/>
                <a:ext cx="378" cy="135"/>
              </a:xfrm>
              <a:prstGeom prst="line">
                <a:avLst/>
              </a:prstGeom>
              <a:noFill/>
              <a:ln w="12700">
                <a:solidFill>
                  <a:srgbClr val="91919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60" name="Line 11"/>
              <p:cNvSpPr>
                <a:spLocks noChangeShapeType="1"/>
              </p:cNvSpPr>
              <p:nvPr/>
            </p:nvSpPr>
            <p:spPr bwMode="auto">
              <a:xfrm flipH="1">
                <a:off x="978" y="1419"/>
                <a:ext cx="342" cy="131"/>
              </a:xfrm>
              <a:prstGeom prst="line">
                <a:avLst/>
              </a:prstGeom>
              <a:noFill/>
              <a:ln w="12700">
                <a:solidFill>
                  <a:srgbClr val="91919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61" name="Line 12"/>
              <p:cNvSpPr>
                <a:spLocks noChangeShapeType="1"/>
              </p:cNvSpPr>
              <p:nvPr/>
            </p:nvSpPr>
            <p:spPr bwMode="auto">
              <a:xfrm>
                <a:off x="975" y="1553"/>
                <a:ext cx="0" cy="264"/>
              </a:xfrm>
              <a:prstGeom prst="line">
                <a:avLst/>
              </a:prstGeom>
              <a:noFill/>
              <a:ln w="12700">
                <a:solidFill>
                  <a:srgbClr val="91919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62" name="Line 13"/>
              <p:cNvSpPr>
                <a:spLocks noChangeShapeType="1"/>
              </p:cNvSpPr>
              <p:nvPr/>
            </p:nvSpPr>
            <p:spPr bwMode="auto">
              <a:xfrm>
                <a:off x="975" y="1820"/>
                <a:ext cx="725" cy="0"/>
              </a:xfrm>
              <a:prstGeom prst="line">
                <a:avLst/>
              </a:prstGeom>
              <a:noFill/>
              <a:ln w="12700">
                <a:solidFill>
                  <a:srgbClr val="91919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63" name="Line 14"/>
              <p:cNvSpPr>
                <a:spLocks noChangeShapeType="1"/>
              </p:cNvSpPr>
              <p:nvPr/>
            </p:nvSpPr>
            <p:spPr bwMode="auto">
              <a:xfrm flipH="1">
                <a:off x="562" y="1817"/>
                <a:ext cx="409" cy="403"/>
              </a:xfrm>
              <a:prstGeom prst="line">
                <a:avLst/>
              </a:prstGeom>
              <a:noFill/>
              <a:ln w="12700">
                <a:solidFill>
                  <a:srgbClr val="91919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5634" name="Rectangle 22"/>
            <p:cNvSpPr>
              <a:spLocks noChangeArrowheads="1"/>
            </p:cNvSpPr>
            <p:nvPr/>
          </p:nvSpPr>
          <p:spPr bwMode="auto">
            <a:xfrm>
              <a:off x="288" y="1336"/>
              <a:ext cx="2208" cy="158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5635" name="Line 23"/>
            <p:cNvSpPr>
              <a:spLocks noChangeShapeType="1"/>
            </p:cNvSpPr>
            <p:nvPr/>
          </p:nvSpPr>
          <p:spPr bwMode="auto">
            <a:xfrm flipH="1">
              <a:off x="485" y="1640"/>
              <a:ext cx="1288" cy="1126"/>
            </a:xfrm>
            <a:prstGeom prst="line">
              <a:avLst/>
            </a:prstGeom>
            <a:noFill/>
            <a:ln w="12700">
              <a:solidFill>
                <a:srgbClr val="91919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36" name="Oval 24"/>
            <p:cNvSpPr>
              <a:spLocks noChangeArrowheads="1"/>
            </p:cNvSpPr>
            <p:nvPr/>
          </p:nvSpPr>
          <p:spPr bwMode="auto">
            <a:xfrm>
              <a:off x="464" y="2735"/>
              <a:ext cx="66" cy="4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5637" name="Oval 25"/>
            <p:cNvSpPr>
              <a:spLocks noChangeArrowheads="1"/>
            </p:cNvSpPr>
            <p:nvPr/>
          </p:nvSpPr>
          <p:spPr bwMode="auto">
            <a:xfrm>
              <a:off x="963" y="2296"/>
              <a:ext cx="64" cy="4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5638" name="Rectangle 26"/>
            <p:cNvSpPr>
              <a:spLocks noChangeArrowheads="1"/>
            </p:cNvSpPr>
            <p:nvPr/>
          </p:nvSpPr>
          <p:spPr bwMode="auto">
            <a:xfrm>
              <a:off x="1257" y="2737"/>
              <a:ext cx="109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i="1"/>
                <a:t>plano de projeção</a:t>
              </a:r>
            </a:p>
          </p:txBody>
        </p:sp>
        <p:sp>
          <p:nvSpPr>
            <p:cNvPr id="25639" name="Rectangle 27"/>
            <p:cNvSpPr>
              <a:spLocks noChangeArrowheads="1"/>
            </p:cNvSpPr>
            <p:nvPr/>
          </p:nvSpPr>
          <p:spPr bwMode="auto">
            <a:xfrm>
              <a:off x="248" y="2741"/>
              <a:ext cx="31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 i="1"/>
                <a:t>eye</a:t>
              </a:r>
            </a:p>
          </p:txBody>
        </p:sp>
        <p:sp>
          <p:nvSpPr>
            <p:cNvPr id="25640" name="Line 29"/>
            <p:cNvSpPr>
              <a:spLocks noChangeShapeType="1"/>
            </p:cNvSpPr>
            <p:nvPr/>
          </p:nvSpPr>
          <p:spPr bwMode="auto">
            <a:xfrm flipV="1">
              <a:off x="491" y="1816"/>
              <a:ext cx="266" cy="9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41" name="Line 30"/>
            <p:cNvSpPr>
              <a:spLocks noChangeShapeType="1"/>
            </p:cNvSpPr>
            <p:nvPr/>
          </p:nvSpPr>
          <p:spPr bwMode="auto">
            <a:xfrm flipV="1">
              <a:off x="523" y="1839"/>
              <a:ext cx="1415" cy="9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42" name="Line 31"/>
            <p:cNvSpPr>
              <a:spLocks noChangeShapeType="1"/>
            </p:cNvSpPr>
            <p:nvPr/>
          </p:nvSpPr>
          <p:spPr bwMode="auto">
            <a:xfrm flipH="1">
              <a:off x="501" y="2159"/>
              <a:ext cx="246" cy="5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43" name="Line 32"/>
            <p:cNvSpPr>
              <a:spLocks noChangeShapeType="1"/>
            </p:cNvSpPr>
            <p:nvPr/>
          </p:nvSpPr>
          <p:spPr bwMode="auto">
            <a:xfrm flipH="1">
              <a:off x="539" y="2162"/>
              <a:ext cx="1419" cy="5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44" name="Line 33"/>
            <p:cNvSpPr>
              <a:spLocks noChangeShapeType="1"/>
            </p:cNvSpPr>
            <p:nvPr/>
          </p:nvSpPr>
          <p:spPr bwMode="auto">
            <a:xfrm flipH="1">
              <a:off x="512" y="1679"/>
              <a:ext cx="811" cy="10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76" name="Freeform 34"/>
            <p:cNvSpPr>
              <a:spLocks/>
            </p:cNvSpPr>
            <p:nvPr/>
          </p:nvSpPr>
          <p:spPr bwMode="auto">
            <a:xfrm>
              <a:off x="648" y="2187"/>
              <a:ext cx="673" cy="244"/>
            </a:xfrm>
            <a:custGeom>
              <a:avLst/>
              <a:gdLst>
                <a:gd name="T0" fmla="*/ 1111 w 505"/>
                <a:gd name="T1" fmla="*/ 192 h 251"/>
                <a:gd name="T2" fmla="*/ 6687 w 505"/>
                <a:gd name="T3" fmla="*/ 192 h 251"/>
                <a:gd name="T4" fmla="*/ 6687 w 505"/>
                <a:gd name="T5" fmla="*/ 58 h 251"/>
                <a:gd name="T6" fmla="*/ 3252 w 505"/>
                <a:gd name="T7" fmla="*/ 0 h 251"/>
                <a:gd name="T8" fmla="*/ 49 w 505"/>
                <a:gd name="T9" fmla="*/ 62 h 251"/>
                <a:gd name="T10" fmla="*/ 0 w 505"/>
                <a:gd name="T11" fmla="*/ 193 h 251"/>
                <a:gd name="T12" fmla="*/ 1111 w 505"/>
                <a:gd name="T13" fmla="*/ 192 h 2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5" h="251">
                  <a:moveTo>
                    <a:pt x="84" y="249"/>
                  </a:moveTo>
                  <a:lnTo>
                    <a:pt x="504" y="249"/>
                  </a:lnTo>
                  <a:lnTo>
                    <a:pt x="504" y="76"/>
                  </a:lnTo>
                  <a:lnTo>
                    <a:pt x="245" y="0"/>
                  </a:lnTo>
                  <a:lnTo>
                    <a:pt x="4" y="80"/>
                  </a:lnTo>
                  <a:lnTo>
                    <a:pt x="0" y="250"/>
                  </a:lnTo>
                  <a:lnTo>
                    <a:pt x="84" y="249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77" name="Freeform 35"/>
            <p:cNvSpPr>
              <a:spLocks/>
            </p:cNvSpPr>
            <p:nvPr/>
          </p:nvSpPr>
          <p:spPr bwMode="auto">
            <a:xfrm>
              <a:off x="819" y="2249"/>
              <a:ext cx="352" cy="123"/>
            </a:xfrm>
            <a:custGeom>
              <a:avLst/>
              <a:gdLst>
                <a:gd name="T0" fmla="*/ 560 w 264"/>
                <a:gd name="T1" fmla="*/ 100 h 126"/>
                <a:gd name="T2" fmla="*/ 3505 w 264"/>
                <a:gd name="T3" fmla="*/ 100 h 126"/>
                <a:gd name="T4" fmla="*/ 3505 w 264"/>
                <a:gd name="T5" fmla="*/ 29 h 126"/>
                <a:gd name="T6" fmla="*/ 1685 w 264"/>
                <a:gd name="T7" fmla="*/ 0 h 126"/>
                <a:gd name="T8" fmla="*/ 0 w 264"/>
                <a:gd name="T9" fmla="*/ 31 h 126"/>
                <a:gd name="T10" fmla="*/ 1 w 264"/>
                <a:gd name="T11" fmla="*/ 99 h 126"/>
                <a:gd name="T12" fmla="*/ 560 w 264"/>
                <a:gd name="T13" fmla="*/ 100 h 1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64" h="126">
                  <a:moveTo>
                    <a:pt x="42" y="125"/>
                  </a:moveTo>
                  <a:lnTo>
                    <a:pt x="263" y="125"/>
                  </a:lnTo>
                  <a:lnTo>
                    <a:pt x="263" y="38"/>
                  </a:lnTo>
                  <a:lnTo>
                    <a:pt x="127" y="0"/>
                  </a:lnTo>
                  <a:lnTo>
                    <a:pt x="0" y="40"/>
                  </a:lnTo>
                  <a:lnTo>
                    <a:pt x="1" y="123"/>
                  </a:lnTo>
                  <a:lnTo>
                    <a:pt x="42" y="125"/>
                  </a:lnTo>
                </a:path>
              </a:pathLst>
            </a:custGeom>
            <a:noFill/>
            <a:ln w="12700" cap="rnd" cmpd="sng">
              <a:solidFill>
                <a:srgbClr val="91919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7" name="Line 36"/>
            <p:cNvSpPr>
              <a:spLocks noChangeShapeType="1"/>
            </p:cNvSpPr>
            <p:nvPr/>
          </p:nvSpPr>
          <p:spPr bwMode="auto">
            <a:xfrm flipV="1">
              <a:off x="647" y="2368"/>
              <a:ext cx="179" cy="62"/>
            </a:xfrm>
            <a:prstGeom prst="line">
              <a:avLst/>
            </a:prstGeom>
            <a:noFill/>
            <a:ln w="12700">
              <a:solidFill>
                <a:srgbClr val="91919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48" name="Line 37"/>
            <p:cNvSpPr>
              <a:spLocks noChangeShapeType="1"/>
            </p:cNvSpPr>
            <p:nvPr/>
          </p:nvSpPr>
          <p:spPr bwMode="auto">
            <a:xfrm>
              <a:off x="652" y="2266"/>
              <a:ext cx="164" cy="24"/>
            </a:xfrm>
            <a:prstGeom prst="line">
              <a:avLst/>
            </a:prstGeom>
            <a:noFill/>
            <a:ln w="12700">
              <a:solidFill>
                <a:srgbClr val="91919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49" name="Line 38"/>
            <p:cNvSpPr>
              <a:spLocks noChangeShapeType="1"/>
            </p:cNvSpPr>
            <p:nvPr/>
          </p:nvSpPr>
          <p:spPr bwMode="auto">
            <a:xfrm>
              <a:off x="976" y="2188"/>
              <a:ext cx="8" cy="57"/>
            </a:xfrm>
            <a:prstGeom prst="line">
              <a:avLst/>
            </a:prstGeom>
            <a:noFill/>
            <a:ln w="12700">
              <a:solidFill>
                <a:srgbClr val="91919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50" name="Line 39"/>
            <p:cNvSpPr>
              <a:spLocks noChangeShapeType="1"/>
            </p:cNvSpPr>
            <p:nvPr/>
          </p:nvSpPr>
          <p:spPr bwMode="auto">
            <a:xfrm flipH="1">
              <a:off x="1171" y="2261"/>
              <a:ext cx="152" cy="22"/>
            </a:xfrm>
            <a:prstGeom prst="line">
              <a:avLst/>
            </a:prstGeom>
            <a:noFill/>
            <a:ln w="12700">
              <a:solidFill>
                <a:srgbClr val="91919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51" name="Line 40"/>
            <p:cNvSpPr>
              <a:spLocks noChangeShapeType="1"/>
            </p:cNvSpPr>
            <p:nvPr/>
          </p:nvSpPr>
          <p:spPr bwMode="auto">
            <a:xfrm>
              <a:off x="1168" y="2371"/>
              <a:ext cx="152" cy="59"/>
            </a:xfrm>
            <a:prstGeom prst="line">
              <a:avLst/>
            </a:prstGeom>
            <a:noFill/>
            <a:ln w="12700">
              <a:solidFill>
                <a:srgbClr val="91919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52" name="Line 41"/>
            <p:cNvSpPr>
              <a:spLocks noChangeShapeType="1"/>
            </p:cNvSpPr>
            <p:nvPr/>
          </p:nvSpPr>
          <p:spPr bwMode="auto">
            <a:xfrm flipV="1">
              <a:off x="501" y="2326"/>
              <a:ext cx="484" cy="4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5605" name="Rectangle 57"/>
          <p:cNvSpPr>
            <a:spLocks noChangeArrowheads="1"/>
          </p:cNvSpPr>
          <p:nvPr/>
        </p:nvSpPr>
        <p:spPr bwMode="auto">
          <a:xfrm>
            <a:off x="4546600" y="5605463"/>
            <a:ext cx="1619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i="1"/>
              <a:t>direção de projeção</a:t>
            </a:r>
          </a:p>
        </p:txBody>
      </p:sp>
      <p:grpSp>
        <p:nvGrpSpPr>
          <p:cNvPr id="44037" name="Group 63"/>
          <p:cNvGrpSpPr>
            <a:grpSpLocks/>
          </p:cNvGrpSpPr>
          <p:nvPr/>
        </p:nvGrpSpPr>
        <p:grpSpPr bwMode="auto">
          <a:xfrm>
            <a:off x="4602163" y="3695700"/>
            <a:ext cx="3686175" cy="2698750"/>
            <a:chOff x="2744" y="2199"/>
            <a:chExt cx="2632" cy="1962"/>
          </a:xfrm>
        </p:grpSpPr>
        <p:sp>
          <p:nvSpPr>
            <p:cNvPr id="25608" name="Line 2"/>
            <p:cNvSpPr>
              <a:spLocks noChangeShapeType="1"/>
            </p:cNvSpPr>
            <p:nvPr/>
          </p:nvSpPr>
          <p:spPr bwMode="auto">
            <a:xfrm>
              <a:off x="3696" y="2199"/>
              <a:ext cx="0" cy="10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0" name="Freeform 16"/>
            <p:cNvSpPr>
              <a:spLocks/>
            </p:cNvSpPr>
            <p:nvPr/>
          </p:nvSpPr>
          <p:spPr bwMode="auto">
            <a:xfrm>
              <a:off x="3869" y="2993"/>
              <a:ext cx="683" cy="259"/>
            </a:xfrm>
            <a:custGeom>
              <a:avLst/>
              <a:gdLst>
                <a:gd name="T0" fmla="*/ 0 w 512"/>
                <a:gd name="T1" fmla="*/ 208 h 266"/>
                <a:gd name="T2" fmla="*/ 6839 w 512"/>
                <a:gd name="T3" fmla="*/ 208 h 266"/>
                <a:gd name="T4" fmla="*/ 6839 w 512"/>
                <a:gd name="T5" fmla="*/ 70 h 266"/>
                <a:gd name="T6" fmla="*/ 3291 w 512"/>
                <a:gd name="T7" fmla="*/ 0 h 266"/>
                <a:gd name="T8" fmla="*/ 0 w 512"/>
                <a:gd name="T9" fmla="*/ 70 h 266"/>
                <a:gd name="T10" fmla="*/ 0 w 512"/>
                <a:gd name="T11" fmla="*/ 208 h 2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2" h="266">
                  <a:moveTo>
                    <a:pt x="0" y="265"/>
                  </a:moveTo>
                  <a:lnTo>
                    <a:pt x="511" y="265"/>
                  </a:lnTo>
                  <a:lnTo>
                    <a:pt x="511" y="88"/>
                  </a:lnTo>
                  <a:lnTo>
                    <a:pt x="246" y="0"/>
                  </a:lnTo>
                  <a:lnTo>
                    <a:pt x="0" y="88"/>
                  </a:lnTo>
                  <a:lnTo>
                    <a:pt x="0" y="265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41" name="Freeform 17"/>
            <p:cNvSpPr>
              <a:spLocks/>
            </p:cNvSpPr>
            <p:nvPr/>
          </p:nvSpPr>
          <p:spPr bwMode="auto">
            <a:xfrm>
              <a:off x="4552" y="3003"/>
              <a:ext cx="23" cy="248"/>
            </a:xfrm>
            <a:custGeom>
              <a:avLst/>
              <a:gdLst>
                <a:gd name="T0" fmla="*/ 0 w 17"/>
                <a:gd name="T1" fmla="*/ 197 h 255"/>
                <a:gd name="T2" fmla="*/ 248 w 17"/>
                <a:gd name="T3" fmla="*/ 0 h 25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255">
                  <a:moveTo>
                    <a:pt x="0" y="254"/>
                  </a:moveTo>
                  <a:lnTo>
                    <a:pt x="16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18"/>
            <p:cNvSpPr>
              <a:spLocks noChangeShapeType="1"/>
            </p:cNvSpPr>
            <p:nvPr/>
          </p:nvSpPr>
          <p:spPr bwMode="auto">
            <a:xfrm flipV="1">
              <a:off x="4551" y="2921"/>
              <a:ext cx="15" cy="1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12" name="Line 19"/>
            <p:cNvSpPr>
              <a:spLocks noChangeShapeType="1"/>
            </p:cNvSpPr>
            <p:nvPr/>
          </p:nvSpPr>
          <p:spPr bwMode="auto">
            <a:xfrm flipV="1">
              <a:off x="4197" y="2888"/>
              <a:ext cx="181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13" name="Line 20"/>
            <p:cNvSpPr>
              <a:spLocks noChangeShapeType="1"/>
            </p:cNvSpPr>
            <p:nvPr/>
          </p:nvSpPr>
          <p:spPr bwMode="auto">
            <a:xfrm flipV="1">
              <a:off x="3867" y="2924"/>
              <a:ext cx="341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14" name="Line 21"/>
            <p:cNvSpPr>
              <a:spLocks noChangeShapeType="1"/>
            </p:cNvSpPr>
            <p:nvPr/>
          </p:nvSpPr>
          <p:spPr bwMode="auto">
            <a:xfrm flipH="1">
              <a:off x="3868" y="3006"/>
              <a:ext cx="348" cy="2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46" name="Freeform 42"/>
            <p:cNvSpPr>
              <a:spLocks/>
            </p:cNvSpPr>
            <p:nvPr/>
          </p:nvSpPr>
          <p:spPr bwMode="auto">
            <a:xfrm>
              <a:off x="3528" y="3387"/>
              <a:ext cx="673" cy="244"/>
            </a:xfrm>
            <a:custGeom>
              <a:avLst/>
              <a:gdLst>
                <a:gd name="T0" fmla="*/ 1111 w 505"/>
                <a:gd name="T1" fmla="*/ 192 h 251"/>
                <a:gd name="T2" fmla="*/ 6687 w 505"/>
                <a:gd name="T3" fmla="*/ 192 h 251"/>
                <a:gd name="T4" fmla="*/ 6687 w 505"/>
                <a:gd name="T5" fmla="*/ 58 h 251"/>
                <a:gd name="T6" fmla="*/ 3252 w 505"/>
                <a:gd name="T7" fmla="*/ 0 h 251"/>
                <a:gd name="T8" fmla="*/ 49 w 505"/>
                <a:gd name="T9" fmla="*/ 62 h 251"/>
                <a:gd name="T10" fmla="*/ 0 w 505"/>
                <a:gd name="T11" fmla="*/ 193 h 251"/>
                <a:gd name="T12" fmla="*/ 1111 w 505"/>
                <a:gd name="T13" fmla="*/ 192 h 2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5" h="251">
                  <a:moveTo>
                    <a:pt x="84" y="249"/>
                  </a:moveTo>
                  <a:lnTo>
                    <a:pt x="504" y="249"/>
                  </a:lnTo>
                  <a:lnTo>
                    <a:pt x="504" y="76"/>
                  </a:lnTo>
                  <a:lnTo>
                    <a:pt x="245" y="0"/>
                  </a:lnTo>
                  <a:lnTo>
                    <a:pt x="4" y="80"/>
                  </a:lnTo>
                  <a:lnTo>
                    <a:pt x="0" y="250"/>
                  </a:lnTo>
                  <a:lnTo>
                    <a:pt x="84" y="249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Rectangle 43"/>
            <p:cNvSpPr>
              <a:spLocks noChangeArrowheads="1"/>
            </p:cNvSpPr>
            <p:nvPr/>
          </p:nvSpPr>
          <p:spPr bwMode="auto">
            <a:xfrm>
              <a:off x="2955" y="2938"/>
              <a:ext cx="1824" cy="11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4048" name="Freeform 44"/>
            <p:cNvSpPr>
              <a:spLocks/>
            </p:cNvSpPr>
            <p:nvPr/>
          </p:nvSpPr>
          <p:spPr bwMode="auto">
            <a:xfrm>
              <a:off x="4264" y="2553"/>
              <a:ext cx="673" cy="245"/>
            </a:xfrm>
            <a:custGeom>
              <a:avLst/>
              <a:gdLst>
                <a:gd name="T0" fmla="*/ 1111 w 505"/>
                <a:gd name="T1" fmla="*/ 200 h 251"/>
                <a:gd name="T2" fmla="*/ 6687 w 505"/>
                <a:gd name="T3" fmla="*/ 200 h 251"/>
                <a:gd name="T4" fmla="*/ 6687 w 505"/>
                <a:gd name="T5" fmla="*/ 60 h 251"/>
                <a:gd name="T6" fmla="*/ 3252 w 505"/>
                <a:gd name="T7" fmla="*/ 0 h 251"/>
                <a:gd name="T8" fmla="*/ 49 w 505"/>
                <a:gd name="T9" fmla="*/ 62 h 251"/>
                <a:gd name="T10" fmla="*/ 0 w 505"/>
                <a:gd name="T11" fmla="*/ 201 h 251"/>
                <a:gd name="T12" fmla="*/ 1111 w 505"/>
                <a:gd name="T13" fmla="*/ 200 h 2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5" h="251">
                  <a:moveTo>
                    <a:pt x="84" y="249"/>
                  </a:moveTo>
                  <a:lnTo>
                    <a:pt x="504" y="249"/>
                  </a:lnTo>
                  <a:lnTo>
                    <a:pt x="504" y="76"/>
                  </a:lnTo>
                  <a:lnTo>
                    <a:pt x="245" y="0"/>
                  </a:lnTo>
                  <a:lnTo>
                    <a:pt x="4" y="80"/>
                  </a:lnTo>
                  <a:lnTo>
                    <a:pt x="0" y="250"/>
                  </a:lnTo>
                  <a:lnTo>
                    <a:pt x="84" y="249"/>
                  </a:lnTo>
                </a:path>
              </a:pathLst>
            </a:custGeom>
            <a:noFill/>
            <a:ln w="12700" cap="rnd" cmpd="sng">
              <a:solidFill>
                <a:srgbClr val="91919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49" name="Freeform 45"/>
            <p:cNvSpPr>
              <a:spLocks/>
            </p:cNvSpPr>
            <p:nvPr/>
          </p:nvSpPr>
          <p:spPr bwMode="auto">
            <a:xfrm>
              <a:off x="3699" y="3457"/>
              <a:ext cx="352" cy="123"/>
            </a:xfrm>
            <a:custGeom>
              <a:avLst/>
              <a:gdLst>
                <a:gd name="T0" fmla="*/ 560 w 264"/>
                <a:gd name="T1" fmla="*/ 100 h 126"/>
                <a:gd name="T2" fmla="*/ 3505 w 264"/>
                <a:gd name="T3" fmla="*/ 100 h 126"/>
                <a:gd name="T4" fmla="*/ 3505 w 264"/>
                <a:gd name="T5" fmla="*/ 29 h 126"/>
                <a:gd name="T6" fmla="*/ 1685 w 264"/>
                <a:gd name="T7" fmla="*/ 0 h 126"/>
                <a:gd name="T8" fmla="*/ 0 w 264"/>
                <a:gd name="T9" fmla="*/ 31 h 126"/>
                <a:gd name="T10" fmla="*/ 1 w 264"/>
                <a:gd name="T11" fmla="*/ 99 h 126"/>
                <a:gd name="T12" fmla="*/ 560 w 264"/>
                <a:gd name="T13" fmla="*/ 100 h 1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64" h="126">
                  <a:moveTo>
                    <a:pt x="42" y="125"/>
                  </a:moveTo>
                  <a:lnTo>
                    <a:pt x="263" y="125"/>
                  </a:lnTo>
                  <a:lnTo>
                    <a:pt x="263" y="38"/>
                  </a:lnTo>
                  <a:lnTo>
                    <a:pt x="127" y="0"/>
                  </a:lnTo>
                  <a:lnTo>
                    <a:pt x="0" y="40"/>
                  </a:lnTo>
                  <a:lnTo>
                    <a:pt x="1" y="123"/>
                  </a:lnTo>
                  <a:lnTo>
                    <a:pt x="42" y="125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50" name="Freeform 46"/>
            <p:cNvSpPr>
              <a:spLocks/>
            </p:cNvSpPr>
            <p:nvPr/>
          </p:nvSpPr>
          <p:spPr bwMode="auto">
            <a:xfrm>
              <a:off x="4435" y="2631"/>
              <a:ext cx="352" cy="123"/>
            </a:xfrm>
            <a:custGeom>
              <a:avLst/>
              <a:gdLst>
                <a:gd name="T0" fmla="*/ 560 w 264"/>
                <a:gd name="T1" fmla="*/ 100 h 126"/>
                <a:gd name="T2" fmla="*/ 3505 w 264"/>
                <a:gd name="T3" fmla="*/ 100 h 126"/>
                <a:gd name="T4" fmla="*/ 3505 w 264"/>
                <a:gd name="T5" fmla="*/ 29 h 126"/>
                <a:gd name="T6" fmla="*/ 1685 w 264"/>
                <a:gd name="T7" fmla="*/ 0 h 126"/>
                <a:gd name="T8" fmla="*/ 0 w 264"/>
                <a:gd name="T9" fmla="*/ 31 h 126"/>
                <a:gd name="T10" fmla="*/ 1 w 264"/>
                <a:gd name="T11" fmla="*/ 99 h 126"/>
                <a:gd name="T12" fmla="*/ 560 w 264"/>
                <a:gd name="T13" fmla="*/ 100 h 1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64" h="126">
                  <a:moveTo>
                    <a:pt x="42" y="125"/>
                  </a:moveTo>
                  <a:lnTo>
                    <a:pt x="263" y="125"/>
                  </a:lnTo>
                  <a:lnTo>
                    <a:pt x="263" y="38"/>
                  </a:lnTo>
                  <a:lnTo>
                    <a:pt x="127" y="0"/>
                  </a:lnTo>
                  <a:lnTo>
                    <a:pt x="0" y="40"/>
                  </a:lnTo>
                  <a:lnTo>
                    <a:pt x="1" y="123"/>
                  </a:lnTo>
                  <a:lnTo>
                    <a:pt x="42" y="125"/>
                  </a:lnTo>
                </a:path>
              </a:pathLst>
            </a:custGeom>
            <a:noFill/>
            <a:ln w="12700" cap="rnd" cmpd="sng">
              <a:solidFill>
                <a:srgbClr val="91919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51" name="Freeform 47"/>
            <p:cNvSpPr>
              <a:spLocks/>
            </p:cNvSpPr>
            <p:nvPr/>
          </p:nvSpPr>
          <p:spPr bwMode="auto">
            <a:xfrm>
              <a:off x="4211" y="2884"/>
              <a:ext cx="352" cy="123"/>
            </a:xfrm>
            <a:custGeom>
              <a:avLst/>
              <a:gdLst>
                <a:gd name="T0" fmla="*/ 560 w 264"/>
                <a:gd name="T1" fmla="*/ 100 h 126"/>
                <a:gd name="T2" fmla="*/ 3505 w 264"/>
                <a:gd name="T3" fmla="*/ 100 h 126"/>
                <a:gd name="T4" fmla="*/ 3505 w 264"/>
                <a:gd name="T5" fmla="*/ 29 h 126"/>
                <a:gd name="T6" fmla="*/ 1685 w 264"/>
                <a:gd name="T7" fmla="*/ 0 h 126"/>
                <a:gd name="T8" fmla="*/ 0 w 264"/>
                <a:gd name="T9" fmla="*/ 31 h 126"/>
                <a:gd name="T10" fmla="*/ 1 w 264"/>
                <a:gd name="T11" fmla="*/ 99 h 126"/>
                <a:gd name="T12" fmla="*/ 560 w 264"/>
                <a:gd name="T13" fmla="*/ 100 h 1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64" h="126">
                  <a:moveTo>
                    <a:pt x="42" y="125"/>
                  </a:moveTo>
                  <a:lnTo>
                    <a:pt x="263" y="125"/>
                  </a:lnTo>
                  <a:lnTo>
                    <a:pt x="263" y="38"/>
                  </a:lnTo>
                  <a:lnTo>
                    <a:pt x="127" y="0"/>
                  </a:lnTo>
                  <a:lnTo>
                    <a:pt x="0" y="40"/>
                  </a:lnTo>
                  <a:lnTo>
                    <a:pt x="1" y="123"/>
                  </a:lnTo>
                  <a:lnTo>
                    <a:pt x="42" y="125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1" name="Line 48"/>
            <p:cNvSpPr>
              <a:spLocks noChangeShapeType="1"/>
            </p:cNvSpPr>
            <p:nvPr/>
          </p:nvSpPr>
          <p:spPr bwMode="auto">
            <a:xfrm flipV="1">
              <a:off x="2955" y="3265"/>
              <a:ext cx="753" cy="8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2" name="Line 49"/>
            <p:cNvSpPr>
              <a:spLocks noChangeShapeType="1"/>
            </p:cNvSpPr>
            <p:nvPr/>
          </p:nvSpPr>
          <p:spPr bwMode="auto">
            <a:xfrm flipV="1">
              <a:off x="4784" y="3275"/>
              <a:ext cx="592" cy="8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3" name="Line 50"/>
            <p:cNvSpPr>
              <a:spLocks noChangeShapeType="1"/>
            </p:cNvSpPr>
            <p:nvPr/>
          </p:nvSpPr>
          <p:spPr bwMode="auto">
            <a:xfrm flipV="1">
              <a:off x="4776" y="2199"/>
              <a:ext cx="584" cy="7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4" name="Line 51"/>
            <p:cNvSpPr>
              <a:spLocks noChangeShapeType="1"/>
            </p:cNvSpPr>
            <p:nvPr/>
          </p:nvSpPr>
          <p:spPr bwMode="auto">
            <a:xfrm flipV="1">
              <a:off x="2953" y="2211"/>
              <a:ext cx="730" cy="7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5" name="Rectangle 52"/>
            <p:cNvSpPr>
              <a:spLocks noChangeArrowheads="1"/>
            </p:cNvSpPr>
            <p:nvPr/>
          </p:nvSpPr>
          <p:spPr bwMode="auto">
            <a:xfrm>
              <a:off x="3536" y="3939"/>
              <a:ext cx="1054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i="1"/>
                <a:t>plano de projeção</a:t>
              </a:r>
            </a:p>
          </p:txBody>
        </p:sp>
        <p:sp>
          <p:nvSpPr>
            <p:cNvPr id="25626" name="Line 53"/>
            <p:cNvSpPr>
              <a:spLocks noChangeShapeType="1"/>
            </p:cNvSpPr>
            <p:nvPr/>
          </p:nvSpPr>
          <p:spPr bwMode="auto">
            <a:xfrm>
              <a:off x="3688" y="2199"/>
              <a:ext cx="16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7" name="Line 54"/>
            <p:cNvSpPr>
              <a:spLocks noChangeShapeType="1"/>
            </p:cNvSpPr>
            <p:nvPr/>
          </p:nvSpPr>
          <p:spPr bwMode="auto">
            <a:xfrm>
              <a:off x="5376" y="2199"/>
              <a:ext cx="0" cy="10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8" name="Line 55"/>
            <p:cNvSpPr>
              <a:spLocks noChangeShapeType="1"/>
            </p:cNvSpPr>
            <p:nvPr/>
          </p:nvSpPr>
          <p:spPr bwMode="auto">
            <a:xfrm>
              <a:off x="3704" y="3275"/>
              <a:ext cx="16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29" name="Line 56"/>
            <p:cNvSpPr>
              <a:spLocks noChangeShapeType="1"/>
            </p:cNvSpPr>
            <p:nvPr/>
          </p:nvSpPr>
          <p:spPr bwMode="auto">
            <a:xfrm flipV="1">
              <a:off x="2744" y="3198"/>
              <a:ext cx="384" cy="3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30" name="Line 58"/>
            <p:cNvSpPr>
              <a:spLocks noChangeShapeType="1"/>
            </p:cNvSpPr>
            <p:nvPr/>
          </p:nvSpPr>
          <p:spPr bwMode="auto">
            <a:xfrm>
              <a:off x="3124" y="3205"/>
              <a:ext cx="1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062" name="Freeform 59"/>
            <p:cNvSpPr>
              <a:spLocks/>
            </p:cNvSpPr>
            <p:nvPr/>
          </p:nvSpPr>
          <p:spPr bwMode="auto">
            <a:xfrm>
              <a:off x="3016" y="3158"/>
              <a:ext cx="289" cy="129"/>
            </a:xfrm>
            <a:custGeom>
              <a:avLst/>
              <a:gdLst>
                <a:gd name="T0" fmla="*/ 0 w 217"/>
                <a:gd name="T1" fmla="*/ 101 h 133"/>
                <a:gd name="T2" fmla="*/ 1785 w 217"/>
                <a:gd name="T3" fmla="*/ 101 h 133"/>
                <a:gd name="T4" fmla="*/ 2854 w 217"/>
                <a:gd name="T5" fmla="*/ 0 h 13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" h="133">
                  <a:moveTo>
                    <a:pt x="0" y="132"/>
                  </a:moveTo>
                  <a:lnTo>
                    <a:pt x="135" y="132"/>
                  </a:lnTo>
                  <a:lnTo>
                    <a:pt x="216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2" name="Oval 60"/>
            <p:cNvSpPr>
              <a:spLocks noChangeArrowheads="1"/>
            </p:cNvSpPr>
            <p:nvPr/>
          </p:nvSpPr>
          <p:spPr bwMode="auto">
            <a:xfrm>
              <a:off x="3129" y="3235"/>
              <a:ext cx="58" cy="1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25607" name="Rectangle 61"/>
          <p:cNvSpPr>
            <a:spLocks noChangeArrowheads="1"/>
          </p:cNvSpPr>
          <p:nvPr/>
        </p:nvSpPr>
        <p:spPr bwMode="auto">
          <a:xfrm>
            <a:off x="5753100" y="3128963"/>
            <a:ext cx="19764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600" b="1"/>
              <a:t>Projeção ortográfica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Projeção cônica simples</a:t>
            </a:r>
            <a:endParaRPr lang="en-US" altLang="en-US"/>
          </a:p>
        </p:txBody>
      </p:sp>
      <p:sp>
        <p:nvSpPr>
          <p:cNvPr id="46082" name="Freeform 7"/>
          <p:cNvSpPr>
            <a:spLocks/>
          </p:cNvSpPr>
          <p:nvPr/>
        </p:nvSpPr>
        <p:spPr bwMode="auto">
          <a:xfrm>
            <a:off x="4090988" y="2311400"/>
            <a:ext cx="412750" cy="960438"/>
          </a:xfrm>
          <a:custGeom>
            <a:avLst/>
            <a:gdLst>
              <a:gd name="T0" fmla="*/ 0 w 260"/>
              <a:gd name="T1" fmla="*/ 0 h 605"/>
              <a:gd name="T2" fmla="*/ 0 w 260"/>
              <a:gd name="T3" fmla="*/ 2147483646 h 605"/>
              <a:gd name="T4" fmla="*/ 2147483646 w 260"/>
              <a:gd name="T5" fmla="*/ 2147483646 h 605"/>
              <a:gd name="T6" fmla="*/ 2147483646 w 260"/>
              <a:gd name="T7" fmla="*/ 2147483646 h 605"/>
              <a:gd name="T8" fmla="*/ 0 w 260"/>
              <a:gd name="T9" fmla="*/ 0 h 60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" h="605">
                <a:moveTo>
                  <a:pt x="0" y="0"/>
                </a:moveTo>
                <a:lnTo>
                  <a:pt x="0" y="431"/>
                </a:lnTo>
                <a:lnTo>
                  <a:pt x="259" y="604"/>
                </a:lnTo>
                <a:lnTo>
                  <a:pt x="259" y="17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6083" name="Group 8"/>
          <p:cNvGrpSpPr>
            <a:grpSpLocks/>
          </p:cNvGrpSpPr>
          <p:nvPr/>
        </p:nvGrpSpPr>
        <p:grpSpPr bwMode="auto">
          <a:xfrm>
            <a:off x="2586038" y="2728913"/>
            <a:ext cx="504825" cy="101600"/>
            <a:chOff x="1077" y="1743"/>
            <a:chExt cx="318" cy="64"/>
          </a:xfrm>
        </p:grpSpPr>
        <p:sp>
          <p:nvSpPr>
            <p:cNvPr id="46223" name="Freeform 9"/>
            <p:cNvSpPr>
              <a:spLocks/>
            </p:cNvSpPr>
            <p:nvPr/>
          </p:nvSpPr>
          <p:spPr bwMode="auto">
            <a:xfrm>
              <a:off x="1137" y="1772"/>
              <a:ext cx="258" cy="17"/>
            </a:xfrm>
            <a:custGeom>
              <a:avLst/>
              <a:gdLst>
                <a:gd name="T0" fmla="*/ 0 w 258"/>
                <a:gd name="T1" fmla="*/ 9 h 17"/>
                <a:gd name="T2" fmla="*/ 0 w 258"/>
                <a:gd name="T3" fmla="*/ 0 h 17"/>
                <a:gd name="T4" fmla="*/ 257 w 258"/>
                <a:gd name="T5" fmla="*/ 0 h 17"/>
                <a:gd name="T6" fmla="*/ 257 w 258"/>
                <a:gd name="T7" fmla="*/ 16 h 17"/>
                <a:gd name="T8" fmla="*/ 0 w 258"/>
                <a:gd name="T9" fmla="*/ 16 h 17"/>
                <a:gd name="T10" fmla="*/ 0 w 258"/>
                <a:gd name="T11" fmla="*/ 9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8" h="17">
                  <a:moveTo>
                    <a:pt x="0" y="9"/>
                  </a:moveTo>
                  <a:lnTo>
                    <a:pt x="0" y="0"/>
                  </a:lnTo>
                  <a:lnTo>
                    <a:pt x="257" y="0"/>
                  </a:lnTo>
                  <a:lnTo>
                    <a:pt x="257" y="16"/>
                  </a:lnTo>
                  <a:lnTo>
                    <a:pt x="0" y="16"/>
                  </a:lnTo>
                  <a:lnTo>
                    <a:pt x="0" y="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224" name="Freeform 10"/>
            <p:cNvSpPr>
              <a:spLocks/>
            </p:cNvSpPr>
            <p:nvPr/>
          </p:nvSpPr>
          <p:spPr bwMode="auto">
            <a:xfrm>
              <a:off x="1077" y="1743"/>
              <a:ext cx="59" cy="64"/>
            </a:xfrm>
            <a:custGeom>
              <a:avLst/>
              <a:gdLst>
                <a:gd name="T0" fmla="*/ 0 w 59"/>
                <a:gd name="T1" fmla="*/ 32 h 64"/>
                <a:gd name="T2" fmla="*/ 58 w 59"/>
                <a:gd name="T3" fmla="*/ 0 h 64"/>
                <a:gd name="T4" fmla="*/ 0 w 59"/>
                <a:gd name="T5" fmla="*/ 32 h 64"/>
                <a:gd name="T6" fmla="*/ 58 w 59"/>
                <a:gd name="T7" fmla="*/ 63 h 64"/>
                <a:gd name="T8" fmla="*/ 58 w 59"/>
                <a:gd name="T9" fmla="*/ 0 h 64"/>
                <a:gd name="T10" fmla="*/ 0 w 59"/>
                <a:gd name="T11" fmla="*/ 32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" h="64">
                  <a:moveTo>
                    <a:pt x="0" y="32"/>
                  </a:moveTo>
                  <a:lnTo>
                    <a:pt x="58" y="0"/>
                  </a:lnTo>
                  <a:lnTo>
                    <a:pt x="0" y="32"/>
                  </a:lnTo>
                  <a:lnTo>
                    <a:pt x="58" y="63"/>
                  </a:lnTo>
                  <a:lnTo>
                    <a:pt x="58" y="0"/>
                  </a:lnTo>
                  <a:lnTo>
                    <a:pt x="0" y="3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084" name="Freeform 11"/>
          <p:cNvSpPr>
            <a:spLocks/>
          </p:cNvSpPr>
          <p:nvPr/>
        </p:nvSpPr>
        <p:spPr bwMode="auto">
          <a:xfrm>
            <a:off x="3111500" y="2428875"/>
            <a:ext cx="26988" cy="347663"/>
          </a:xfrm>
          <a:custGeom>
            <a:avLst/>
            <a:gdLst>
              <a:gd name="T0" fmla="*/ 2147483646 w 17"/>
              <a:gd name="T1" fmla="*/ 0 h 219"/>
              <a:gd name="T2" fmla="*/ 0 w 17"/>
              <a:gd name="T3" fmla="*/ 0 h 219"/>
              <a:gd name="T4" fmla="*/ 0 w 17"/>
              <a:gd name="T5" fmla="*/ 2147483646 h 219"/>
              <a:gd name="T6" fmla="*/ 2147483646 w 17"/>
              <a:gd name="T7" fmla="*/ 2147483646 h 219"/>
              <a:gd name="T8" fmla="*/ 2147483646 w 17"/>
              <a:gd name="T9" fmla="*/ 0 h 219"/>
              <a:gd name="T10" fmla="*/ 2147483646 w 17"/>
              <a:gd name="T11" fmla="*/ 0 h 2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7" h="219">
                <a:moveTo>
                  <a:pt x="9" y="0"/>
                </a:moveTo>
                <a:lnTo>
                  <a:pt x="0" y="0"/>
                </a:lnTo>
                <a:lnTo>
                  <a:pt x="0" y="218"/>
                </a:lnTo>
                <a:lnTo>
                  <a:pt x="16" y="218"/>
                </a:lnTo>
                <a:lnTo>
                  <a:pt x="16" y="0"/>
                </a:lnTo>
                <a:lnTo>
                  <a:pt x="9" y="0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0" name="Line 12"/>
          <p:cNvSpPr>
            <a:spLocks noChangeShapeType="1"/>
          </p:cNvSpPr>
          <p:nvPr/>
        </p:nvSpPr>
        <p:spPr bwMode="auto">
          <a:xfrm>
            <a:off x="3048000" y="2136775"/>
            <a:ext cx="2381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6086" name="Freeform 13"/>
          <p:cNvSpPr>
            <a:spLocks/>
          </p:cNvSpPr>
          <p:nvPr/>
        </p:nvSpPr>
        <p:spPr bwMode="auto">
          <a:xfrm>
            <a:off x="3113088" y="2778125"/>
            <a:ext cx="206375" cy="280988"/>
          </a:xfrm>
          <a:custGeom>
            <a:avLst/>
            <a:gdLst>
              <a:gd name="T0" fmla="*/ 2147483646 w 130"/>
              <a:gd name="T1" fmla="*/ 2147483646 h 177"/>
              <a:gd name="T2" fmla="*/ 2147483646 w 130"/>
              <a:gd name="T3" fmla="*/ 2147483646 h 177"/>
              <a:gd name="T4" fmla="*/ 2147483646 w 130"/>
              <a:gd name="T5" fmla="*/ 0 h 177"/>
              <a:gd name="T6" fmla="*/ 0 w 130"/>
              <a:gd name="T7" fmla="*/ 2147483646 h 177"/>
              <a:gd name="T8" fmla="*/ 2147483646 w 130"/>
              <a:gd name="T9" fmla="*/ 2147483646 h 177"/>
              <a:gd name="T10" fmla="*/ 2147483646 w 130"/>
              <a:gd name="T11" fmla="*/ 2147483646 h 1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0" h="177">
                <a:moveTo>
                  <a:pt x="123" y="173"/>
                </a:moveTo>
                <a:lnTo>
                  <a:pt x="129" y="168"/>
                </a:lnTo>
                <a:lnTo>
                  <a:pt x="11" y="0"/>
                </a:lnTo>
                <a:lnTo>
                  <a:pt x="0" y="8"/>
                </a:lnTo>
                <a:lnTo>
                  <a:pt x="118" y="176"/>
                </a:lnTo>
                <a:lnTo>
                  <a:pt x="123" y="173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7" name="Freeform 14"/>
          <p:cNvSpPr>
            <a:spLocks/>
          </p:cNvSpPr>
          <p:nvPr/>
        </p:nvSpPr>
        <p:spPr bwMode="auto">
          <a:xfrm>
            <a:off x="3265488" y="3021013"/>
            <a:ext cx="100012" cy="109537"/>
          </a:xfrm>
          <a:custGeom>
            <a:avLst/>
            <a:gdLst>
              <a:gd name="T0" fmla="*/ 2147483646 w 63"/>
              <a:gd name="T1" fmla="*/ 2147483646 h 69"/>
              <a:gd name="T2" fmla="*/ 2147483646 w 63"/>
              <a:gd name="T3" fmla="*/ 0 h 69"/>
              <a:gd name="T4" fmla="*/ 2147483646 w 63"/>
              <a:gd name="T5" fmla="*/ 2147483646 h 69"/>
              <a:gd name="T6" fmla="*/ 0 w 63"/>
              <a:gd name="T7" fmla="*/ 2147483646 h 69"/>
              <a:gd name="T8" fmla="*/ 2147483646 w 63"/>
              <a:gd name="T9" fmla="*/ 0 h 69"/>
              <a:gd name="T10" fmla="*/ 2147483646 w 63"/>
              <a:gd name="T11" fmla="*/ 2147483646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3" h="69">
                <a:moveTo>
                  <a:pt x="62" y="68"/>
                </a:moveTo>
                <a:lnTo>
                  <a:pt x="54" y="0"/>
                </a:lnTo>
                <a:lnTo>
                  <a:pt x="62" y="68"/>
                </a:lnTo>
                <a:lnTo>
                  <a:pt x="0" y="38"/>
                </a:lnTo>
                <a:lnTo>
                  <a:pt x="54" y="0"/>
                </a:lnTo>
                <a:lnTo>
                  <a:pt x="62" y="68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8" name="Freeform 15"/>
          <p:cNvSpPr>
            <a:spLocks/>
          </p:cNvSpPr>
          <p:nvPr/>
        </p:nvSpPr>
        <p:spPr bwMode="auto">
          <a:xfrm>
            <a:off x="3078163" y="2355850"/>
            <a:ext cx="80962" cy="84138"/>
          </a:xfrm>
          <a:custGeom>
            <a:avLst/>
            <a:gdLst>
              <a:gd name="T0" fmla="*/ 0 w 51"/>
              <a:gd name="T1" fmla="*/ 2147483646 h 53"/>
              <a:gd name="T2" fmla="*/ 2147483646 w 51"/>
              <a:gd name="T3" fmla="*/ 0 h 53"/>
              <a:gd name="T4" fmla="*/ 2147483646 w 51"/>
              <a:gd name="T5" fmla="*/ 2147483646 h 53"/>
              <a:gd name="T6" fmla="*/ 0 w 51"/>
              <a:gd name="T7" fmla="*/ 2147483646 h 5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1" h="53">
                <a:moveTo>
                  <a:pt x="0" y="52"/>
                </a:moveTo>
                <a:lnTo>
                  <a:pt x="22" y="0"/>
                </a:lnTo>
                <a:lnTo>
                  <a:pt x="50" y="52"/>
                </a:lnTo>
                <a:lnTo>
                  <a:pt x="0" y="52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9" name="Freeform 16"/>
          <p:cNvSpPr>
            <a:spLocks/>
          </p:cNvSpPr>
          <p:nvPr/>
        </p:nvSpPr>
        <p:spPr bwMode="auto">
          <a:xfrm>
            <a:off x="3078163" y="2355850"/>
            <a:ext cx="92075" cy="96838"/>
          </a:xfrm>
          <a:custGeom>
            <a:avLst/>
            <a:gdLst>
              <a:gd name="T0" fmla="*/ 0 w 58"/>
              <a:gd name="T1" fmla="*/ 2147483646 h 61"/>
              <a:gd name="T2" fmla="*/ 2147483646 w 58"/>
              <a:gd name="T3" fmla="*/ 0 h 61"/>
              <a:gd name="T4" fmla="*/ 2147483646 w 58"/>
              <a:gd name="T5" fmla="*/ 2147483646 h 61"/>
              <a:gd name="T6" fmla="*/ 0 w 58"/>
              <a:gd name="T7" fmla="*/ 2147483646 h 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8" h="61">
                <a:moveTo>
                  <a:pt x="0" y="60"/>
                </a:moveTo>
                <a:lnTo>
                  <a:pt x="25" y="0"/>
                </a:lnTo>
                <a:lnTo>
                  <a:pt x="57" y="60"/>
                </a:lnTo>
                <a:lnTo>
                  <a:pt x="0" y="6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5" name="Line 17"/>
          <p:cNvSpPr>
            <a:spLocks noChangeShapeType="1"/>
          </p:cNvSpPr>
          <p:nvPr/>
        </p:nvSpPr>
        <p:spPr bwMode="auto">
          <a:xfrm flipV="1">
            <a:off x="4081463" y="1762125"/>
            <a:ext cx="1104900" cy="546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36" name="Line 18"/>
          <p:cNvSpPr>
            <a:spLocks noChangeShapeType="1"/>
          </p:cNvSpPr>
          <p:nvPr/>
        </p:nvSpPr>
        <p:spPr bwMode="auto">
          <a:xfrm>
            <a:off x="4505325" y="3276600"/>
            <a:ext cx="1570038" cy="5540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37" name="Line 19"/>
          <p:cNvSpPr>
            <a:spLocks noChangeShapeType="1"/>
          </p:cNvSpPr>
          <p:nvPr/>
        </p:nvSpPr>
        <p:spPr bwMode="auto">
          <a:xfrm flipV="1">
            <a:off x="4503738" y="2381250"/>
            <a:ext cx="1577975" cy="206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38" name="Line 20"/>
          <p:cNvSpPr>
            <a:spLocks noChangeShapeType="1"/>
          </p:cNvSpPr>
          <p:nvPr/>
        </p:nvSpPr>
        <p:spPr bwMode="auto">
          <a:xfrm>
            <a:off x="4481513" y="3263900"/>
            <a:ext cx="11112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6094" name="Freeform 21"/>
          <p:cNvSpPr>
            <a:spLocks/>
          </p:cNvSpPr>
          <p:nvPr/>
        </p:nvSpPr>
        <p:spPr bwMode="auto">
          <a:xfrm>
            <a:off x="5176838" y="1762125"/>
            <a:ext cx="901700" cy="2068513"/>
          </a:xfrm>
          <a:custGeom>
            <a:avLst/>
            <a:gdLst>
              <a:gd name="T0" fmla="*/ 0 w 568"/>
              <a:gd name="T1" fmla="*/ 0 h 1303"/>
              <a:gd name="T2" fmla="*/ 2147483646 w 568"/>
              <a:gd name="T3" fmla="*/ 2147483646 h 1303"/>
              <a:gd name="T4" fmla="*/ 2147483646 w 568"/>
              <a:gd name="T5" fmla="*/ 2147483646 h 130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68" h="1303">
                <a:moveTo>
                  <a:pt x="0" y="0"/>
                </a:moveTo>
                <a:lnTo>
                  <a:pt x="567" y="385"/>
                </a:lnTo>
                <a:lnTo>
                  <a:pt x="567" y="130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5" name="Freeform 22"/>
          <p:cNvSpPr>
            <a:spLocks/>
          </p:cNvSpPr>
          <p:nvPr/>
        </p:nvSpPr>
        <p:spPr bwMode="auto">
          <a:xfrm>
            <a:off x="3076575" y="2732088"/>
            <a:ext cx="80963" cy="80962"/>
          </a:xfrm>
          <a:custGeom>
            <a:avLst/>
            <a:gdLst>
              <a:gd name="T0" fmla="*/ 2147483646 w 51"/>
              <a:gd name="T1" fmla="*/ 2147483646 h 51"/>
              <a:gd name="T2" fmla="*/ 2147483646 w 51"/>
              <a:gd name="T3" fmla="*/ 2147483646 h 51"/>
              <a:gd name="T4" fmla="*/ 2147483646 w 51"/>
              <a:gd name="T5" fmla="*/ 2147483646 h 51"/>
              <a:gd name="T6" fmla="*/ 2147483646 w 51"/>
              <a:gd name="T7" fmla="*/ 2147483646 h 51"/>
              <a:gd name="T8" fmla="*/ 2147483646 w 51"/>
              <a:gd name="T9" fmla="*/ 2147483646 h 51"/>
              <a:gd name="T10" fmla="*/ 2147483646 w 51"/>
              <a:gd name="T11" fmla="*/ 2147483646 h 51"/>
              <a:gd name="T12" fmla="*/ 2147483646 w 51"/>
              <a:gd name="T13" fmla="*/ 2147483646 h 51"/>
              <a:gd name="T14" fmla="*/ 2147483646 w 51"/>
              <a:gd name="T15" fmla="*/ 2147483646 h 51"/>
              <a:gd name="T16" fmla="*/ 2147483646 w 51"/>
              <a:gd name="T17" fmla="*/ 2147483646 h 51"/>
              <a:gd name="T18" fmla="*/ 2147483646 w 51"/>
              <a:gd name="T19" fmla="*/ 0 h 51"/>
              <a:gd name="T20" fmla="*/ 2147483646 w 51"/>
              <a:gd name="T21" fmla="*/ 2147483646 h 51"/>
              <a:gd name="T22" fmla="*/ 2147483646 w 51"/>
              <a:gd name="T23" fmla="*/ 2147483646 h 51"/>
              <a:gd name="T24" fmla="*/ 2147483646 w 51"/>
              <a:gd name="T25" fmla="*/ 2147483646 h 51"/>
              <a:gd name="T26" fmla="*/ 0 w 51"/>
              <a:gd name="T27" fmla="*/ 2147483646 h 51"/>
              <a:gd name="T28" fmla="*/ 2147483646 w 51"/>
              <a:gd name="T29" fmla="*/ 2147483646 h 51"/>
              <a:gd name="T30" fmla="*/ 2147483646 w 51"/>
              <a:gd name="T31" fmla="*/ 2147483646 h 51"/>
              <a:gd name="T32" fmla="*/ 2147483646 w 51"/>
              <a:gd name="T33" fmla="*/ 2147483646 h 51"/>
              <a:gd name="T34" fmla="*/ 2147483646 w 51"/>
              <a:gd name="T35" fmla="*/ 2147483646 h 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51" h="51">
                <a:moveTo>
                  <a:pt x="25" y="50"/>
                </a:moveTo>
                <a:lnTo>
                  <a:pt x="25" y="50"/>
                </a:lnTo>
                <a:lnTo>
                  <a:pt x="34" y="48"/>
                </a:lnTo>
                <a:lnTo>
                  <a:pt x="43" y="43"/>
                </a:lnTo>
                <a:lnTo>
                  <a:pt x="48" y="35"/>
                </a:lnTo>
                <a:lnTo>
                  <a:pt x="50" y="26"/>
                </a:lnTo>
                <a:lnTo>
                  <a:pt x="48" y="15"/>
                </a:lnTo>
                <a:lnTo>
                  <a:pt x="43" y="7"/>
                </a:lnTo>
                <a:lnTo>
                  <a:pt x="34" y="2"/>
                </a:lnTo>
                <a:lnTo>
                  <a:pt x="25" y="0"/>
                </a:lnTo>
                <a:lnTo>
                  <a:pt x="16" y="2"/>
                </a:lnTo>
                <a:lnTo>
                  <a:pt x="7" y="7"/>
                </a:lnTo>
                <a:lnTo>
                  <a:pt x="2" y="15"/>
                </a:lnTo>
                <a:lnTo>
                  <a:pt x="0" y="26"/>
                </a:lnTo>
                <a:lnTo>
                  <a:pt x="2" y="35"/>
                </a:lnTo>
                <a:lnTo>
                  <a:pt x="7" y="43"/>
                </a:lnTo>
                <a:lnTo>
                  <a:pt x="16" y="48"/>
                </a:lnTo>
                <a:lnTo>
                  <a:pt x="25" y="5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1" name="Rectangle 24"/>
          <p:cNvSpPr>
            <a:spLocks noChangeArrowheads="1"/>
          </p:cNvSpPr>
          <p:nvPr/>
        </p:nvSpPr>
        <p:spPr bwMode="auto">
          <a:xfrm>
            <a:off x="2727325" y="1971675"/>
            <a:ext cx="4016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317625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900" b="1" i="1"/>
              <a:t>y</a:t>
            </a:r>
            <a:r>
              <a:rPr lang="en-US" altLang="en-US" sz="1900" b="1" i="1" baseline="-25000"/>
              <a:t>e</a:t>
            </a:r>
          </a:p>
        </p:txBody>
      </p:sp>
      <p:sp>
        <p:nvSpPr>
          <p:cNvPr id="26642" name="Rectangle 25"/>
          <p:cNvSpPr>
            <a:spLocks noChangeArrowheads="1"/>
          </p:cNvSpPr>
          <p:nvPr/>
        </p:nvSpPr>
        <p:spPr bwMode="auto">
          <a:xfrm>
            <a:off x="2373313" y="2757488"/>
            <a:ext cx="3889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317625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900" b="1" i="1"/>
              <a:t>z</a:t>
            </a:r>
            <a:r>
              <a:rPr lang="en-US" altLang="en-US" sz="1900" b="1" i="1" baseline="-25000"/>
              <a:t>e</a:t>
            </a:r>
          </a:p>
        </p:txBody>
      </p:sp>
      <p:sp>
        <p:nvSpPr>
          <p:cNvPr id="26643" name="Line 26"/>
          <p:cNvSpPr>
            <a:spLocks noChangeShapeType="1"/>
          </p:cNvSpPr>
          <p:nvPr/>
        </p:nvSpPr>
        <p:spPr bwMode="auto">
          <a:xfrm>
            <a:off x="3130550" y="2803525"/>
            <a:ext cx="2047875" cy="433388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44" name="Line 27"/>
          <p:cNvSpPr>
            <a:spLocks noChangeShapeType="1"/>
          </p:cNvSpPr>
          <p:nvPr/>
        </p:nvSpPr>
        <p:spPr bwMode="auto">
          <a:xfrm flipH="1">
            <a:off x="5180013" y="1766888"/>
            <a:ext cx="4762" cy="1462087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45" name="Line 28"/>
          <p:cNvSpPr>
            <a:spLocks noChangeShapeType="1"/>
          </p:cNvSpPr>
          <p:nvPr/>
        </p:nvSpPr>
        <p:spPr bwMode="auto">
          <a:xfrm>
            <a:off x="5172075" y="3238500"/>
            <a:ext cx="904875" cy="592138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46" name="Line 29"/>
          <p:cNvSpPr>
            <a:spLocks noChangeShapeType="1"/>
          </p:cNvSpPr>
          <p:nvPr/>
        </p:nvSpPr>
        <p:spPr bwMode="auto">
          <a:xfrm flipV="1">
            <a:off x="3121025" y="2308225"/>
            <a:ext cx="958850" cy="455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47" name="Line 30"/>
          <p:cNvSpPr>
            <a:spLocks noChangeShapeType="1"/>
          </p:cNvSpPr>
          <p:nvPr/>
        </p:nvSpPr>
        <p:spPr bwMode="auto">
          <a:xfrm>
            <a:off x="3152775" y="2803525"/>
            <a:ext cx="1339850" cy="471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48" name="Line 31"/>
          <p:cNvSpPr>
            <a:spLocks noChangeShapeType="1"/>
          </p:cNvSpPr>
          <p:nvPr/>
        </p:nvSpPr>
        <p:spPr bwMode="auto">
          <a:xfrm flipV="1">
            <a:off x="3136900" y="2598738"/>
            <a:ext cx="1347788" cy="173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49" name="AutoShape 32"/>
          <p:cNvSpPr>
            <a:spLocks noChangeArrowheads="1"/>
          </p:cNvSpPr>
          <p:nvPr/>
        </p:nvSpPr>
        <p:spPr bwMode="auto">
          <a:xfrm rot="-2580000">
            <a:off x="4886325" y="2595563"/>
            <a:ext cx="498475" cy="150812"/>
          </a:xfrm>
          <a:prstGeom prst="cube">
            <a:avLst>
              <a:gd name="adj" fmla="val 24986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6650" name="AutoShape 33"/>
          <p:cNvSpPr>
            <a:spLocks noChangeArrowheads="1"/>
          </p:cNvSpPr>
          <p:nvPr/>
        </p:nvSpPr>
        <p:spPr bwMode="auto">
          <a:xfrm rot="-2580000">
            <a:off x="4879975" y="2732088"/>
            <a:ext cx="546100" cy="173037"/>
          </a:xfrm>
          <a:prstGeom prst="cube">
            <a:avLst>
              <a:gd name="adj" fmla="val 24986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6651" name="Rectangle 34"/>
          <p:cNvSpPr>
            <a:spLocks noChangeArrowheads="1"/>
          </p:cNvSpPr>
          <p:nvPr/>
        </p:nvSpPr>
        <p:spPr bwMode="auto">
          <a:xfrm rot="-2580000">
            <a:off x="4216400" y="2312988"/>
            <a:ext cx="222250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6652" name="Line 35"/>
          <p:cNvSpPr>
            <a:spLocks noChangeShapeType="1"/>
          </p:cNvSpPr>
          <p:nvPr/>
        </p:nvSpPr>
        <p:spPr bwMode="auto">
          <a:xfrm>
            <a:off x="3117850" y="2779713"/>
            <a:ext cx="1165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53" name="Line 36"/>
          <p:cNvSpPr>
            <a:spLocks noChangeShapeType="1"/>
          </p:cNvSpPr>
          <p:nvPr/>
        </p:nvSpPr>
        <p:spPr bwMode="auto">
          <a:xfrm>
            <a:off x="4506913" y="2776538"/>
            <a:ext cx="5572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54" name="Line 37"/>
          <p:cNvSpPr>
            <a:spLocks noChangeShapeType="1"/>
          </p:cNvSpPr>
          <p:nvPr/>
        </p:nvSpPr>
        <p:spPr bwMode="auto">
          <a:xfrm>
            <a:off x="5345113" y="2776538"/>
            <a:ext cx="3032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6110" name="Freeform 38"/>
          <p:cNvSpPr>
            <a:spLocks/>
          </p:cNvSpPr>
          <p:nvPr/>
        </p:nvSpPr>
        <p:spPr bwMode="auto">
          <a:xfrm>
            <a:off x="5260975" y="2605088"/>
            <a:ext cx="80963" cy="80962"/>
          </a:xfrm>
          <a:custGeom>
            <a:avLst/>
            <a:gdLst>
              <a:gd name="T0" fmla="*/ 2147483646 w 51"/>
              <a:gd name="T1" fmla="*/ 2147483646 h 51"/>
              <a:gd name="T2" fmla="*/ 2147483646 w 51"/>
              <a:gd name="T3" fmla="*/ 2147483646 h 51"/>
              <a:gd name="T4" fmla="*/ 2147483646 w 51"/>
              <a:gd name="T5" fmla="*/ 2147483646 h 51"/>
              <a:gd name="T6" fmla="*/ 2147483646 w 51"/>
              <a:gd name="T7" fmla="*/ 2147483646 h 51"/>
              <a:gd name="T8" fmla="*/ 2147483646 w 51"/>
              <a:gd name="T9" fmla="*/ 2147483646 h 51"/>
              <a:gd name="T10" fmla="*/ 2147483646 w 51"/>
              <a:gd name="T11" fmla="*/ 2147483646 h 51"/>
              <a:gd name="T12" fmla="*/ 2147483646 w 51"/>
              <a:gd name="T13" fmla="*/ 2147483646 h 51"/>
              <a:gd name="T14" fmla="*/ 2147483646 w 51"/>
              <a:gd name="T15" fmla="*/ 2147483646 h 51"/>
              <a:gd name="T16" fmla="*/ 2147483646 w 51"/>
              <a:gd name="T17" fmla="*/ 2147483646 h 51"/>
              <a:gd name="T18" fmla="*/ 2147483646 w 51"/>
              <a:gd name="T19" fmla="*/ 0 h 51"/>
              <a:gd name="T20" fmla="*/ 2147483646 w 51"/>
              <a:gd name="T21" fmla="*/ 2147483646 h 51"/>
              <a:gd name="T22" fmla="*/ 2147483646 w 51"/>
              <a:gd name="T23" fmla="*/ 2147483646 h 51"/>
              <a:gd name="T24" fmla="*/ 2147483646 w 51"/>
              <a:gd name="T25" fmla="*/ 2147483646 h 51"/>
              <a:gd name="T26" fmla="*/ 0 w 51"/>
              <a:gd name="T27" fmla="*/ 2147483646 h 51"/>
              <a:gd name="T28" fmla="*/ 2147483646 w 51"/>
              <a:gd name="T29" fmla="*/ 2147483646 h 51"/>
              <a:gd name="T30" fmla="*/ 2147483646 w 51"/>
              <a:gd name="T31" fmla="*/ 2147483646 h 51"/>
              <a:gd name="T32" fmla="*/ 2147483646 w 51"/>
              <a:gd name="T33" fmla="*/ 2147483646 h 51"/>
              <a:gd name="T34" fmla="*/ 2147483646 w 51"/>
              <a:gd name="T35" fmla="*/ 2147483646 h 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51" h="51">
                <a:moveTo>
                  <a:pt x="25" y="50"/>
                </a:moveTo>
                <a:lnTo>
                  <a:pt x="25" y="50"/>
                </a:lnTo>
                <a:lnTo>
                  <a:pt x="34" y="48"/>
                </a:lnTo>
                <a:lnTo>
                  <a:pt x="43" y="43"/>
                </a:lnTo>
                <a:lnTo>
                  <a:pt x="48" y="35"/>
                </a:lnTo>
                <a:lnTo>
                  <a:pt x="50" y="26"/>
                </a:lnTo>
                <a:lnTo>
                  <a:pt x="48" y="15"/>
                </a:lnTo>
                <a:lnTo>
                  <a:pt x="43" y="7"/>
                </a:lnTo>
                <a:lnTo>
                  <a:pt x="34" y="2"/>
                </a:lnTo>
                <a:lnTo>
                  <a:pt x="25" y="0"/>
                </a:lnTo>
                <a:lnTo>
                  <a:pt x="16" y="2"/>
                </a:lnTo>
                <a:lnTo>
                  <a:pt x="7" y="7"/>
                </a:lnTo>
                <a:lnTo>
                  <a:pt x="2" y="15"/>
                </a:lnTo>
                <a:lnTo>
                  <a:pt x="0" y="26"/>
                </a:lnTo>
                <a:lnTo>
                  <a:pt x="2" y="35"/>
                </a:lnTo>
                <a:lnTo>
                  <a:pt x="7" y="43"/>
                </a:lnTo>
                <a:lnTo>
                  <a:pt x="16" y="48"/>
                </a:lnTo>
                <a:lnTo>
                  <a:pt x="25" y="5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6" name="Line 39"/>
          <p:cNvSpPr>
            <a:spLocks noChangeShapeType="1"/>
          </p:cNvSpPr>
          <p:nvPr/>
        </p:nvSpPr>
        <p:spPr bwMode="auto">
          <a:xfrm flipV="1">
            <a:off x="4500563" y="2651125"/>
            <a:ext cx="806450" cy="396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657" name="Line 40"/>
          <p:cNvSpPr>
            <a:spLocks noChangeShapeType="1"/>
          </p:cNvSpPr>
          <p:nvPr/>
        </p:nvSpPr>
        <p:spPr bwMode="auto">
          <a:xfrm flipV="1">
            <a:off x="3121025" y="2706688"/>
            <a:ext cx="1192213" cy="746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6113" name="Freeform 41"/>
          <p:cNvSpPr>
            <a:spLocks/>
          </p:cNvSpPr>
          <p:nvPr/>
        </p:nvSpPr>
        <p:spPr bwMode="auto">
          <a:xfrm>
            <a:off x="4275138" y="2660650"/>
            <a:ext cx="80962" cy="80963"/>
          </a:xfrm>
          <a:custGeom>
            <a:avLst/>
            <a:gdLst>
              <a:gd name="T0" fmla="*/ 2147483646 w 51"/>
              <a:gd name="T1" fmla="*/ 2147483646 h 51"/>
              <a:gd name="T2" fmla="*/ 2147483646 w 51"/>
              <a:gd name="T3" fmla="*/ 2147483646 h 51"/>
              <a:gd name="T4" fmla="*/ 2147483646 w 51"/>
              <a:gd name="T5" fmla="*/ 2147483646 h 51"/>
              <a:gd name="T6" fmla="*/ 2147483646 w 51"/>
              <a:gd name="T7" fmla="*/ 2147483646 h 51"/>
              <a:gd name="T8" fmla="*/ 2147483646 w 51"/>
              <a:gd name="T9" fmla="*/ 2147483646 h 51"/>
              <a:gd name="T10" fmla="*/ 2147483646 w 51"/>
              <a:gd name="T11" fmla="*/ 2147483646 h 51"/>
              <a:gd name="T12" fmla="*/ 2147483646 w 51"/>
              <a:gd name="T13" fmla="*/ 2147483646 h 51"/>
              <a:gd name="T14" fmla="*/ 2147483646 w 51"/>
              <a:gd name="T15" fmla="*/ 2147483646 h 51"/>
              <a:gd name="T16" fmla="*/ 2147483646 w 51"/>
              <a:gd name="T17" fmla="*/ 2147483646 h 51"/>
              <a:gd name="T18" fmla="*/ 2147483646 w 51"/>
              <a:gd name="T19" fmla="*/ 0 h 51"/>
              <a:gd name="T20" fmla="*/ 2147483646 w 51"/>
              <a:gd name="T21" fmla="*/ 2147483646 h 51"/>
              <a:gd name="T22" fmla="*/ 2147483646 w 51"/>
              <a:gd name="T23" fmla="*/ 2147483646 h 51"/>
              <a:gd name="T24" fmla="*/ 2147483646 w 51"/>
              <a:gd name="T25" fmla="*/ 2147483646 h 51"/>
              <a:gd name="T26" fmla="*/ 0 w 51"/>
              <a:gd name="T27" fmla="*/ 2147483646 h 51"/>
              <a:gd name="T28" fmla="*/ 2147483646 w 51"/>
              <a:gd name="T29" fmla="*/ 2147483646 h 51"/>
              <a:gd name="T30" fmla="*/ 2147483646 w 51"/>
              <a:gd name="T31" fmla="*/ 2147483646 h 51"/>
              <a:gd name="T32" fmla="*/ 2147483646 w 51"/>
              <a:gd name="T33" fmla="*/ 2147483646 h 51"/>
              <a:gd name="T34" fmla="*/ 2147483646 w 51"/>
              <a:gd name="T35" fmla="*/ 2147483646 h 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51" h="51">
                <a:moveTo>
                  <a:pt x="25" y="50"/>
                </a:moveTo>
                <a:lnTo>
                  <a:pt x="25" y="50"/>
                </a:lnTo>
                <a:lnTo>
                  <a:pt x="34" y="48"/>
                </a:lnTo>
                <a:lnTo>
                  <a:pt x="43" y="43"/>
                </a:lnTo>
                <a:lnTo>
                  <a:pt x="48" y="35"/>
                </a:lnTo>
                <a:lnTo>
                  <a:pt x="50" y="26"/>
                </a:lnTo>
                <a:lnTo>
                  <a:pt x="48" y="15"/>
                </a:lnTo>
                <a:lnTo>
                  <a:pt x="43" y="7"/>
                </a:lnTo>
                <a:lnTo>
                  <a:pt x="34" y="2"/>
                </a:lnTo>
                <a:lnTo>
                  <a:pt x="25" y="0"/>
                </a:lnTo>
                <a:lnTo>
                  <a:pt x="16" y="2"/>
                </a:lnTo>
                <a:lnTo>
                  <a:pt x="7" y="7"/>
                </a:lnTo>
                <a:lnTo>
                  <a:pt x="2" y="15"/>
                </a:lnTo>
                <a:lnTo>
                  <a:pt x="0" y="26"/>
                </a:lnTo>
                <a:lnTo>
                  <a:pt x="2" y="35"/>
                </a:lnTo>
                <a:lnTo>
                  <a:pt x="7" y="43"/>
                </a:lnTo>
                <a:lnTo>
                  <a:pt x="16" y="48"/>
                </a:lnTo>
                <a:lnTo>
                  <a:pt x="25" y="5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1403" name="Rectangle 43"/>
          <p:cNvSpPr>
            <a:spLocks noChangeArrowheads="1"/>
          </p:cNvSpPr>
          <p:nvPr/>
        </p:nvSpPr>
        <p:spPr bwMode="auto">
          <a:xfrm>
            <a:off x="4135438" y="2684463"/>
            <a:ext cx="4397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317625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900" b="1"/>
              <a:t>p</a:t>
            </a:r>
            <a:r>
              <a:rPr lang="en-US" altLang="en-US" sz="1900" b="1" i="1" baseline="-25000"/>
              <a:t>p</a:t>
            </a:r>
          </a:p>
        </p:txBody>
      </p:sp>
      <p:grpSp>
        <p:nvGrpSpPr>
          <p:cNvPr id="271519" name="Group 159"/>
          <p:cNvGrpSpPr>
            <a:grpSpLocks/>
          </p:cNvGrpSpPr>
          <p:nvPr/>
        </p:nvGrpSpPr>
        <p:grpSpPr bwMode="auto">
          <a:xfrm>
            <a:off x="6232525" y="4194175"/>
            <a:ext cx="1203325" cy="1422400"/>
            <a:chOff x="3926" y="2642"/>
            <a:chExt cx="758" cy="896"/>
          </a:xfrm>
        </p:grpSpPr>
        <p:grpSp>
          <p:nvGrpSpPr>
            <p:cNvPr id="46207" name="Group 152"/>
            <p:cNvGrpSpPr>
              <a:grpSpLocks/>
            </p:cNvGrpSpPr>
            <p:nvPr/>
          </p:nvGrpSpPr>
          <p:grpSpPr bwMode="auto">
            <a:xfrm>
              <a:off x="3986" y="2642"/>
              <a:ext cx="608" cy="401"/>
              <a:chOff x="3986" y="2642"/>
              <a:chExt cx="608" cy="401"/>
            </a:xfrm>
          </p:grpSpPr>
          <p:sp>
            <p:nvSpPr>
              <p:cNvPr id="26761" name="Rectangle 122"/>
              <p:cNvSpPr>
                <a:spLocks noChangeArrowheads="1"/>
              </p:cNvSpPr>
              <p:nvPr/>
            </p:nvSpPr>
            <p:spPr bwMode="auto">
              <a:xfrm>
                <a:off x="4317" y="2810"/>
                <a:ext cx="277" cy="2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1125" tIns="55562" rIns="111125" bIns="55562">
                <a:spAutoFit/>
              </a:bodyPr>
              <a:lstStyle>
                <a:lvl1pPr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700" i="1">
                    <a:solidFill>
                      <a:srgbClr val="000000"/>
                    </a:solidFill>
                  </a:rPr>
                  <a:t>-z</a:t>
                </a:r>
                <a:r>
                  <a:rPr lang="en-US" altLang="en-US" sz="1700" i="1" baseline="-25000">
                    <a:solidFill>
                      <a:srgbClr val="000000"/>
                    </a:solidFill>
                  </a:rPr>
                  <a:t>e</a:t>
                </a:r>
              </a:p>
            </p:txBody>
          </p:sp>
          <p:sp>
            <p:nvSpPr>
              <p:cNvPr id="26762" name="Rectangle 119"/>
              <p:cNvSpPr>
                <a:spLocks noChangeArrowheads="1"/>
              </p:cNvSpPr>
              <p:nvPr/>
            </p:nvSpPr>
            <p:spPr bwMode="auto">
              <a:xfrm>
                <a:off x="3986" y="2810"/>
                <a:ext cx="23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1125" tIns="55562" rIns="111125" bIns="55562">
                <a:spAutoFit/>
              </a:bodyPr>
              <a:lstStyle>
                <a:lvl1pPr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700" i="1">
                    <a:solidFill>
                      <a:srgbClr val="000000"/>
                    </a:solidFill>
                  </a:rPr>
                  <a:t>y</a:t>
                </a:r>
                <a:r>
                  <a:rPr lang="en-US" altLang="en-US" sz="1700" i="1" baseline="-25000">
                    <a:solidFill>
                      <a:srgbClr val="000000"/>
                    </a:solidFill>
                  </a:rPr>
                  <a:t>e</a:t>
                </a:r>
              </a:p>
            </p:txBody>
          </p:sp>
          <p:sp>
            <p:nvSpPr>
              <p:cNvPr id="26763" name="Rectangle 120"/>
              <p:cNvSpPr>
                <a:spLocks noChangeArrowheads="1"/>
              </p:cNvSpPr>
              <p:nvPr/>
            </p:nvSpPr>
            <p:spPr bwMode="auto">
              <a:xfrm>
                <a:off x="4001" y="2642"/>
                <a:ext cx="24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1125" tIns="55562" rIns="111125" bIns="55562">
                <a:spAutoFit/>
              </a:bodyPr>
              <a:lstStyle>
                <a:lvl1pPr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700" i="1">
                    <a:solidFill>
                      <a:srgbClr val="000000"/>
                    </a:solidFill>
                  </a:rPr>
                  <a:t>y</a:t>
                </a:r>
                <a:r>
                  <a:rPr lang="en-US" altLang="en-US" sz="1700" i="1" baseline="-25000">
                    <a:solidFill>
                      <a:srgbClr val="000000"/>
                    </a:solidFill>
                  </a:rPr>
                  <a:t>p</a:t>
                </a:r>
              </a:p>
            </p:txBody>
          </p:sp>
          <p:sp>
            <p:nvSpPr>
              <p:cNvPr id="26764" name="Rectangle 121"/>
              <p:cNvSpPr>
                <a:spLocks noChangeArrowheads="1"/>
              </p:cNvSpPr>
              <p:nvPr/>
            </p:nvSpPr>
            <p:spPr bwMode="auto">
              <a:xfrm>
                <a:off x="4358" y="2671"/>
                <a:ext cx="196" cy="2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1125" tIns="55562" rIns="111125" bIns="55562">
                <a:spAutoFit/>
              </a:bodyPr>
              <a:lstStyle>
                <a:lvl1pPr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 i="1">
                    <a:solidFill>
                      <a:srgbClr val="000000"/>
                    </a:solidFill>
                  </a:rPr>
                  <a:t>n</a:t>
                </a:r>
              </a:p>
            </p:txBody>
          </p:sp>
          <p:sp>
            <p:nvSpPr>
              <p:cNvPr id="26765" name="Line 123"/>
              <p:cNvSpPr>
                <a:spLocks noChangeShapeType="1"/>
              </p:cNvSpPr>
              <p:nvPr/>
            </p:nvSpPr>
            <p:spPr bwMode="auto">
              <a:xfrm>
                <a:off x="4006" y="2859"/>
                <a:ext cx="19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766" name="Line 124"/>
              <p:cNvSpPr>
                <a:spLocks noChangeShapeType="1"/>
              </p:cNvSpPr>
              <p:nvPr/>
            </p:nvSpPr>
            <p:spPr bwMode="auto">
              <a:xfrm>
                <a:off x="4370" y="2859"/>
                <a:ext cx="19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767" name="Rectangle 125"/>
              <p:cNvSpPr>
                <a:spLocks noChangeArrowheads="1"/>
              </p:cNvSpPr>
              <p:nvPr/>
            </p:nvSpPr>
            <p:spPr bwMode="auto">
              <a:xfrm>
                <a:off x="4189" y="2745"/>
                <a:ext cx="21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1125" tIns="55562" rIns="111125" bIns="55562">
                <a:spAutoFit/>
              </a:bodyPr>
              <a:lstStyle>
                <a:lvl1pPr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700" b="1"/>
                  <a:t>=</a:t>
                </a:r>
              </a:p>
            </p:txBody>
          </p:sp>
        </p:grpSp>
        <p:grpSp>
          <p:nvGrpSpPr>
            <p:cNvPr id="46208" name="Group 126"/>
            <p:cNvGrpSpPr>
              <a:grpSpLocks/>
            </p:cNvGrpSpPr>
            <p:nvPr/>
          </p:nvGrpSpPr>
          <p:grpSpPr bwMode="auto">
            <a:xfrm>
              <a:off x="3926" y="3137"/>
              <a:ext cx="758" cy="401"/>
              <a:chOff x="3422" y="3287"/>
              <a:chExt cx="758" cy="401"/>
            </a:xfrm>
          </p:grpSpPr>
          <p:sp>
            <p:nvSpPr>
              <p:cNvPr id="26754" name="Rectangle 127"/>
              <p:cNvSpPr>
                <a:spLocks noChangeArrowheads="1"/>
              </p:cNvSpPr>
              <p:nvPr/>
            </p:nvSpPr>
            <p:spPr bwMode="auto">
              <a:xfrm>
                <a:off x="3436" y="3306"/>
                <a:ext cx="736" cy="38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63500" dist="107763" dir="2700000" algn="ctr" rotWithShape="0">
                  <a:schemeClr val="bg2">
                    <a:alpha val="74997"/>
                  </a:schemeClr>
                </a:outerShdw>
              </a:effec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26755" name="Rectangle 128"/>
              <p:cNvSpPr>
                <a:spLocks noChangeArrowheads="1"/>
              </p:cNvSpPr>
              <p:nvPr/>
            </p:nvSpPr>
            <p:spPr bwMode="auto">
              <a:xfrm>
                <a:off x="3763" y="3287"/>
                <a:ext cx="208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1125" tIns="55562" rIns="111125" bIns="55562">
                <a:spAutoFit/>
              </a:bodyPr>
              <a:lstStyle>
                <a:lvl1pPr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700" i="1">
                    <a:solidFill>
                      <a:srgbClr val="000000"/>
                    </a:solidFill>
                  </a:rPr>
                  <a:t>n</a:t>
                </a:r>
              </a:p>
            </p:txBody>
          </p:sp>
          <p:sp>
            <p:nvSpPr>
              <p:cNvPr id="26756" name="Rectangle 129"/>
              <p:cNvSpPr>
                <a:spLocks noChangeArrowheads="1"/>
              </p:cNvSpPr>
              <p:nvPr/>
            </p:nvSpPr>
            <p:spPr bwMode="auto">
              <a:xfrm>
                <a:off x="3941" y="3348"/>
                <a:ext cx="23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1125" tIns="55562" rIns="111125" bIns="55562">
                <a:spAutoFit/>
              </a:bodyPr>
              <a:lstStyle>
                <a:lvl1pPr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700" i="1">
                    <a:solidFill>
                      <a:srgbClr val="000000"/>
                    </a:solidFill>
                  </a:rPr>
                  <a:t>y</a:t>
                </a:r>
                <a:r>
                  <a:rPr lang="en-US" altLang="en-US" sz="1700" i="1" baseline="-25000">
                    <a:solidFill>
                      <a:srgbClr val="000000"/>
                    </a:solidFill>
                  </a:rPr>
                  <a:t>e</a:t>
                </a:r>
              </a:p>
            </p:txBody>
          </p:sp>
          <p:sp>
            <p:nvSpPr>
              <p:cNvPr id="26757" name="Rectangle 130"/>
              <p:cNvSpPr>
                <a:spLocks noChangeArrowheads="1"/>
              </p:cNvSpPr>
              <p:nvPr/>
            </p:nvSpPr>
            <p:spPr bwMode="auto">
              <a:xfrm>
                <a:off x="3422" y="3348"/>
                <a:ext cx="24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1125" tIns="55562" rIns="111125" bIns="55562">
                <a:spAutoFit/>
              </a:bodyPr>
              <a:lstStyle>
                <a:lvl1pPr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700" i="1">
                    <a:solidFill>
                      <a:srgbClr val="000000"/>
                    </a:solidFill>
                  </a:rPr>
                  <a:t>y</a:t>
                </a:r>
                <a:r>
                  <a:rPr lang="en-US" altLang="en-US" sz="1700" i="1" baseline="-25000">
                    <a:solidFill>
                      <a:srgbClr val="000000"/>
                    </a:solidFill>
                  </a:rPr>
                  <a:t>p</a:t>
                </a:r>
              </a:p>
            </p:txBody>
          </p:sp>
          <p:sp>
            <p:nvSpPr>
              <p:cNvPr id="26758" name="Rectangle 131"/>
              <p:cNvSpPr>
                <a:spLocks noChangeArrowheads="1"/>
              </p:cNvSpPr>
              <p:nvPr/>
            </p:nvSpPr>
            <p:spPr bwMode="auto">
              <a:xfrm>
                <a:off x="3705" y="3439"/>
                <a:ext cx="27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1125" tIns="55562" rIns="111125" bIns="55562">
                <a:spAutoFit/>
              </a:bodyPr>
              <a:lstStyle>
                <a:lvl1pPr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700" i="1">
                    <a:solidFill>
                      <a:srgbClr val="000000"/>
                    </a:solidFill>
                  </a:rPr>
                  <a:t>-z</a:t>
                </a:r>
                <a:r>
                  <a:rPr lang="en-US" altLang="en-US" sz="1700" i="1" baseline="-25000">
                    <a:solidFill>
                      <a:srgbClr val="000000"/>
                    </a:solidFill>
                  </a:rPr>
                  <a:t>e</a:t>
                </a:r>
              </a:p>
            </p:txBody>
          </p:sp>
          <p:sp>
            <p:nvSpPr>
              <p:cNvPr id="26759" name="Line 132"/>
              <p:cNvSpPr>
                <a:spLocks noChangeShapeType="1"/>
              </p:cNvSpPr>
              <p:nvPr/>
            </p:nvSpPr>
            <p:spPr bwMode="auto">
              <a:xfrm>
                <a:off x="3758" y="3488"/>
                <a:ext cx="19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760" name="Rectangle 133"/>
              <p:cNvSpPr>
                <a:spLocks noChangeArrowheads="1"/>
              </p:cNvSpPr>
              <p:nvPr/>
            </p:nvSpPr>
            <p:spPr bwMode="auto">
              <a:xfrm>
                <a:off x="3577" y="3375"/>
                <a:ext cx="21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1125" tIns="55562" rIns="111125" bIns="55562">
                <a:spAutoFit/>
              </a:bodyPr>
              <a:lstStyle>
                <a:lvl1pPr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31603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31603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700" b="1"/>
                  <a:t>=</a:t>
                </a:r>
              </a:p>
            </p:txBody>
          </p:sp>
        </p:grpSp>
      </p:grpSp>
      <p:graphicFrame>
        <p:nvGraphicFramePr>
          <p:cNvPr id="46116" name="Object 141"/>
          <p:cNvGraphicFramePr>
            <a:graphicFrameLocks/>
          </p:cNvGraphicFramePr>
          <p:nvPr/>
        </p:nvGraphicFramePr>
        <p:xfrm>
          <a:off x="5357813" y="1901825"/>
          <a:ext cx="1147762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77" name="Equation" r:id="rId3" imgW="609336" imgH="710891" progId="Equation.3">
                  <p:embed/>
                </p:oleObj>
              </mc:Choice>
              <mc:Fallback>
                <p:oleObj name="Equation" r:id="rId3" imgW="609336" imgH="710891" progId="Equation.3">
                  <p:embed/>
                  <p:pic>
                    <p:nvPicPr>
                      <p:cNvPr id="0" name="Object 14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7813" y="1901825"/>
                        <a:ext cx="1147762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502" name="Object 142"/>
          <p:cNvGraphicFramePr>
            <a:graphicFrameLocks/>
          </p:cNvGraphicFramePr>
          <p:nvPr/>
        </p:nvGraphicFramePr>
        <p:xfrm>
          <a:off x="6724650" y="1831975"/>
          <a:ext cx="1781175" cy="114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278" name="Equation" r:id="rId5" imgW="1384300" imgH="736600" progId="Equation.3">
                  <p:embed/>
                </p:oleObj>
              </mc:Choice>
              <mc:Fallback>
                <p:oleObj name="Equation" r:id="rId5" imgW="1384300" imgH="736600" progId="Equation.3">
                  <p:embed/>
                  <p:pic>
                    <p:nvPicPr>
                      <p:cNvPr id="0" name="Object 14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4650" y="1831975"/>
                        <a:ext cx="1781175" cy="11477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>
                        <a:outerShdw blurRad="63500" dist="107763" dir="2700000" algn="ctr" rotWithShape="0">
                          <a:schemeClr val="bg2">
                            <a:alpha val="50000"/>
                          </a:schemeClr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1518" name="Group 158"/>
          <p:cNvGrpSpPr>
            <a:grpSpLocks/>
          </p:cNvGrpSpPr>
          <p:nvPr/>
        </p:nvGrpSpPr>
        <p:grpSpPr bwMode="auto">
          <a:xfrm>
            <a:off x="787400" y="5200650"/>
            <a:ext cx="1216025" cy="631825"/>
            <a:chOff x="496" y="3276"/>
            <a:chExt cx="766" cy="398"/>
          </a:xfrm>
        </p:grpSpPr>
        <p:sp>
          <p:nvSpPr>
            <p:cNvPr id="26745" name="Rectangle 143"/>
            <p:cNvSpPr>
              <a:spLocks noChangeArrowheads="1"/>
            </p:cNvSpPr>
            <p:nvPr/>
          </p:nvSpPr>
          <p:spPr bwMode="auto">
            <a:xfrm>
              <a:off x="496" y="3276"/>
              <a:ext cx="736" cy="38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chemeClr val="bg2">
                  <a:alpha val="74997"/>
                </a:schemeClr>
              </a:outerShdw>
            </a:effec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6746" name="Rectangle 144"/>
            <p:cNvSpPr>
              <a:spLocks noChangeArrowheads="1"/>
            </p:cNvSpPr>
            <p:nvPr/>
          </p:nvSpPr>
          <p:spPr bwMode="auto">
            <a:xfrm>
              <a:off x="1023" y="3349"/>
              <a:ext cx="23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x</a:t>
              </a:r>
              <a:r>
                <a:rPr lang="en-US" altLang="en-US" sz="1700" i="1" baseline="-25000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26747" name="Rectangle 145"/>
            <p:cNvSpPr>
              <a:spLocks noChangeArrowheads="1"/>
            </p:cNvSpPr>
            <p:nvPr/>
          </p:nvSpPr>
          <p:spPr bwMode="auto">
            <a:xfrm>
              <a:off x="505" y="3349"/>
              <a:ext cx="2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x</a:t>
              </a:r>
              <a:r>
                <a:rPr lang="en-US" altLang="en-US" sz="1700" i="1" baseline="-2500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6748" name="Rectangle 146"/>
            <p:cNvSpPr>
              <a:spLocks noChangeArrowheads="1"/>
            </p:cNvSpPr>
            <p:nvPr/>
          </p:nvSpPr>
          <p:spPr bwMode="auto">
            <a:xfrm>
              <a:off x="788" y="3441"/>
              <a:ext cx="27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-z</a:t>
              </a:r>
              <a:r>
                <a:rPr lang="en-US" altLang="en-US" sz="1700" i="1" baseline="-25000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26749" name="Line 147"/>
            <p:cNvSpPr>
              <a:spLocks noChangeShapeType="1"/>
            </p:cNvSpPr>
            <p:nvPr/>
          </p:nvSpPr>
          <p:spPr bwMode="auto">
            <a:xfrm>
              <a:off x="841" y="3490"/>
              <a:ext cx="1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50" name="Rectangle 148"/>
            <p:cNvSpPr>
              <a:spLocks noChangeArrowheads="1"/>
            </p:cNvSpPr>
            <p:nvPr/>
          </p:nvSpPr>
          <p:spPr bwMode="auto">
            <a:xfrm>
              <a:off x="659" y="3376"/>
              <a:ext cx="21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b="1"/>
                <a:t>=</a:t>
              </a:r>
            </a:p>
          </p:txBody>
        </p:sp>
        <p:sp>
          <p:nvSpPr>
            <p:cNvPr id="26751" name="Rectangle 149"/>
            <p:cNvSpPr>
              <a:spLocks noChangeArrowheads="1"/>
            </p:cNvSpPr>
            <p:nvPr/>
          </p:nvSpPr>
          <p:spPr bwMode="auto">
            <a:xfrm>
              <a:off x="823" y="3281"/>
              <a:ext cx="20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n</a:t>
              </a:r>
            </a:p>
          </p:txBody>
        </p:sp>
      </p:grpSp>
      <p:grpSp>
        <p:nvGrpSpPr>
          <p:cNvPr id="271510" name="Group 150"/>
          <p:cNvGrpSpPr>
            <a:grpSpLocks/>
          </p:cNvGrpSpPr>
          <p:nvPr/>
        </p:nvGrpSpPr>
        <p:grpSpPr bwMode="auto">
          <a:xfrm>
            <a:off x="1039813" y="4176713"/>
            <a:ext cx="965200" cy="636587"/>
            <a:chOff x="655" y="2631"/>
            <a:chExt cx="608" cy="401"/>
          </a:xfrm>
        </p:grpSpPr>
        <p:sp>
          <p:nvSpPr>
            <p:cNvPr id="26738" name="Rectangle 107"/>
            <p:cNvSpPr>
              <a:spLocks noChangeArrowheads="1"/>
            </p:cNvSpPr>
            <p:nvPr/>
          </p:nvSpPr>
          <p:spPr bwMode="auto">
            <a:xfrm>
              <a:off x="655" y="2799"/>
              <a:ext cx="23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x</a:t>
              </a:r>
              <a:r>
                <a:rPr lang="en-US" altLang="en-US" sz="1700" i="1" baseline="-25000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26739" name="Rectangle 108"/>
            <p:cNvSpPr>
              <a:spLocks noChangeArrowheads="1"/>
            </p:cNvSpPr>
            <p:nvPr/>
          </p:nvSpPr>
          <p:spPr bwMode="auto">
            <a:xfrm>
              <a:off x="669" y="2631"/>
              <a:ext cx="2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x</a:t>
              </a:r>
              <a:r>
                <a:rPr lang="en-US" altLang="en-US" sz="1700" i="1" baseline="-2500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6740" name="Rectangle 110"/>
            <p:cNvSpPr>
              <a:spLocks noChangeArrowheads="1"/>
            </p:cNvSpPr>
            <p:nvPr/>
          </p:nvSpPr>
          <p:spPr bwMode="auto">
            <a:xfrm>
              <a:off x="986" y="2799"/>
              <a:ext cx="277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-z</a:t>
              </a:r>
              <a:r>
                <a:rPr lang="en-US" altLang="en-US" sz="1700" i="1" baseline="-25000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26741" name="Line 111"/>
            <p:cNvSpPr>
              <a:spLocks noChangeShapeType="1"/>
            </p:cNvSpPr>
            <p:nvPr/>
          </p:nvSpPr>
          <p:spPr bwMode="auto">
            <a:xfrm>
              <a:off x="674" y="2848"/>
              <a:ext cx="1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42" name="Rectangle 113"/>
            <p:cNvSpPr>
              <a:spLocks noChangeArrowheads="1"/>
            </p:cNvSpPr>
            <p:nvPr/>
          </p:nvSpPr>
          <p:spPr bwMode="auto">
            <a:xfrm>
              <a:off x="857" y="2734"/>
              <a:ext cx="21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b="1"/>
                <a:t>=</a:t>
              </a:r>
            </a:p>
          </p:txBody>
        </p:sp>
        <p:sp>
          <p:nvSpPr>
            <p:cNvPr id="26743" name="Rectangle 109"/>
            <p:cNvSpPr>
              <a:spLocks noChangeArrowheads="1"/>
            </p:cNvSpPr>
            <p:nvPr/>
          </p:nvSpPr>
          <p:spPr bwMode="auto">
            <a:xfrm>
              <a:off x="1027" y="2660"/>
              <a:ext cx="196" cy="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i="1">
                  <a:solidFill>
                    <a:srgbClr val="000000"/>
                  </a:solidFill>
                </a:rPr>
                <a:t>n</a:t>
              </a:r>
            </a:p>
          </p:txBody>
        </p:sp>
        <p:sp>
          <p:nvSpPr>
            <p:cNvPr id="26744" name="Line 112"/>
            <p:cNvSpPr>
              <a:spLocks noChangeShapeType="1"/>
            </p:cNvSpPr>
            <p:nvPr/>
          </p:nvSpPr>
          <p:spPr bwMode="auto">
            <a:xfrm>
              <a:off x="1039" y="2848"/>
              <a:ext cx="1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6665" name="Line 153"/>
          <p:cNvSpPr>
            <a:spLocks noChangeShapeType="1"/>
          </p:cNvSpPr>
          <p:nvPr/>
        </p:nvSpPr>
        <p:spPr bwMode="auto">
          <a:xfrm>
            <a:off x="3124200" y="30861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6666" name="Line 154"/>
          <p:cNvSpPr>
            <a:spLocks noChangeShapeType="1"/>
          </p:cNvSpPr>
          <p:nvPr/>
        </p:nvSpPr>
        <p:spPr bwMode="auto">
          <a:xfrm>
            <a:off x="4276725" y="31242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271517" name="Group 157"/>
          <p:cNvGrpSpPr>
            <a:grpSpLocks/>
          </p:cNvGrpSpPr>
          <p:nvPr/>
        </p:nvGrpSpPr>
        <p:grpSpPr bwMode="auto">
          <a:xfrm>
            <a:off x="2233613" y="3524250"/>
            <a:ext cx="3948112" cy="3121025"/>
            <a:chOff x="1407" y="2220"/>
            <a:chExt cx="2487" cy="1966"/>
          </a:xfrm>
        </p:grpSpPr>
        <p:sp>
          <p:nvSpPr>
            <p:cNvPr id="26670" name="Line 44"/>
            <p:cNvSpPr>
              <a:spLocks noChangeShapeType="1"/>
            </p:cNvSpPr>
            <p:nvPr/>
          </p:nvSpPr>
          <p:spPr bwMode="auto">
            <a:xfrm flipH="1">
              <a:off x="1407" y="2703"/>
              <a:ext cx="109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671" name="Line 45"/>
            <p:cNvSpPr>
              <a:spLocks noChangeShapeType="1"/>
            </p:cNvSpPr>
            <p:nvPr/>
          </p:nvSpPr>
          <p:spPr bwMode="auto">
            <a:xfrm>
              <a:off x="1410" y="2698"/>
              <a:ext cx="292" cy="66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672" name="Line 46"/>
            <p:cNvSpPr>
              <a:spLocks noChangeShapeType="1"/>
            </p:cNvSpPr>
            <p:nvPr/>
          </p:nvSpPr>
          <p:spPr bwMode="auto">
            <a:xfrm flipH="1">
              <a:off x="2207" y="2698"/>
              <a:ext cx="291" cy="66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673" name="Line 47"/>
            <p:cNvSpPr>
              <a:spLocks noChangeShapeType="1"/>
            </p:cNvSpPr>
            <p:nvPr/>
          </p:nvSpPr>
          <p:spPr bwMode="auto">
            <a:xfrm>
              <a:off x="1695" y="3354"/>
              <a:ext cx="51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674" name="Line 48"/>
            <p:cNvSpPr>
              <a:spLocks noChangeShapeType="1"/>
            </p:cNvSpPr>
            <p:nvPr/>
          </p:nvSpPr>
          <p:spPr bwMode="auto">
            <a:xfrm>
              <a:off x="1952" y="2629"/>
              <a:ext cx="0" cy="12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46130" name="Group 49"/>
            <p:cNvGrpSpPr>
              <a:grpSpLocks/>
            </p:cNvGrpSpPr>
            <p:nvPr/>
          </p:nvGrpSpPr>
          <p:grpSpPr bwMode="auto">
            <a:xfrm>
              <a:off x="1926" y="3913"/>
              <a:ext cx="39" cy="217"/>
              <a:chOff x="1422" y="4063"/>
              <a:chExt cx="39" cy="217"/>
            </a:xfrm>
          </p:grpSpPr>
          <p:sp>
            <p:nvSpPr>
              <p:cNvPr id="26736" name="Line 50"/>
              <p:cNvSpPr>
                <a:spLocks noChangeShapeType="1"/>
              </p:cNvSpPr>
              <p:nvPr/>
            </p:nvSpPr>
            <p:spPr bwMode="auto">
              <a:xfrm>
                <a:off x="1445" y="4063"/>
                <a:ext cx="0" cy="18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192" name="Freeform 51"/>
              <p:cNvSpPr>
                <a:spLocks/>
              </p:cNvSpPr>
              <p:nvPr/>
            </p:nvSpPr>
            <p:spPr bwMode="auto">
              <a:xfrm>
                <a:off x="1422" y="4212"/>
                <a:ext cx="39" cy="68"/>
              </a:xfrm>
              <a:custGeom>
                <a:avLst/>
                <a:gdLst>
                  <a:gd name="T0" fmla="*/ 19 w 39"/>
                  <a:gd name="T1" fmla="*/ 26 h 68"/>
                  <a:gd name="T2" fmla="*/ 0 w 39"/>
                  <a:gd name="T3" fmla="*/ 0 h 68"/>
                  <a:gd name="T4" fmla="*/ 19 w 39"/>
                  <a:gd name="T5" fmla="*/ 67 h 68"/>
                  <a:gd name="T6" fmla="*/ 38 w 39"/>
                  <a:gd name="T7" fmla="*/ 0 h 68"/>
                  <a:gd name="T8" fmla="*/ 19 w 39"/>
                  <a:gd name="T9" fmla="*/ 26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9" h="68">
                    <a:moveTo>
                      <a:pt x="19" y="26"/>
                    </a:moveTo>
                    <a:lnTo>
                      <a:pt x="0" y="0"/>
                    </a:lnTo>
                    <a:lnTo>
                      <a:pt x="19" y="67"/>
                    </a:lnTo>
                    <a:lnTo>
                      <a:pt x="38" y="0"/>
                    </a:lnTo>
                    <a:lnTo>
                      <a:pt x="19" y="26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6131" name="Group 52"/>
            <p:cNvGrpSpPr>
              <a:grpSpLocks/>
            </p:cNvGrpSpPr>
            <p:nvPr/>
          </p:nvGrpSpPr>
          <p:grpSpPr bwMode="auto">
            <a:xfrm>
              <a:off x="1949" y="3895"/>
              <a:ext cx="252" cy="40"/>
              <a:chOff x="1445" y="4045"/>
              <a:chExt cx="252" cy="40"/>
            </a:xfrm>
          </p:grpSpPr>
          <p:sp>
            <p:nvSpPr>
              <p:cNvPr id="26734" name="Line 53"/>
              <p:cNvSpPr>
                <a:spLocks noChangeShapeType="1"/>
              </p:cNvSpPr>
              <p:nvPr/>
            </p:nvSpPr>
            <p:spPr bwMode="auto">
              <a:xfrm>
                <a:off x="1445" y="4068"/>
                <a:ext cx="21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190" name="Freeform 54"/>
              <p:cNvSpPr>
                <a:spLocks/>
              </p:cNvSpPr>
              <p:nvPr/>
            </p:nvSpPr>
            <p:spPr bwMode="auto">
              <a:xfrm>
                <a:off x="1628" y="4045"/>
                <a:ext cx="69" cy="40"/>
              </a:xfrm>
              <a:custGeom>
                <a:avLst/>
                <a:gdLst>
                  <a:gd name="T0" fmla="*/ 26 w 69"/>
                  <a:gd name="T1" fmla="*/ 20 h 40"/>
                  <a:gd name="T2" fmla="*/ 0 w 69"/>
                  <a:gd name="T3" fmla="*/ 39 h 40"/>
                  <a:gd name="T4" fmla="*/ 68 w 69"/>
                  <a:gd name="T5" fmla="*/ 20 h 40"/>
                  <a:gd name="T6" fmla="*/ 0 w 69"/>
                  <a:gd name="T7" fmla="*/ 0 h 40"/>
                  <a:gd name="T8" fmla="*/ 26 w 69"/>
                  <a:gd name="T9" fmla="*/ 2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9" h="40">
                    <a:moveTo>
                      <a:pt x="26" y="20"/>
                    </a:moveTo>
                    <a:lnTo>
                      <a:pt x="0" y="39"/>
                    </a:lnTo>
                    <a:lnTo>
                      <a:pt x="68" y="20"/>
                    </a:lnTo>
                    <a:lnTo>
                      <a:pt x="0" y="0"/>
                    </a:lnTo>
                    <a:lnTo>
                      <a:pt x="26" y="2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77" name="Rectangle 55"/>
            <p:cNvSpPr>
              <a:spLocks noChangeArrowheads="1"/>
            </p:cNvSpPr>
            <p:nvPr/>
          </p:nvSpPr>
          <p:spPr bwMode="auto">
            <a:xfrm>
              <a:off x="2095" y="3889"/>
              <a:ext cx="23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x</a:t>
              </a:r>
              <a:r>
                <a:rPr lang="en-US" altLang="en-US" sz="1700" i="1" baseline="-25000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26678" name="Rectangle 56"/>
            <p:cNvSpPr>
              <a:spLocks noChangeArrowheads="1"/>
            </p:cNvSpPr>
            <p:nvPr/>
          </p:nvSpPr>
          <p:spPr bwMode="auto">
            <a:xfrm>
              <a:off x="1746" y="3934"/>
              <a:ext cx="1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z</a:t>
              </a:r>
            </a:p>
          </p:txBody>
        </p:sp>
        <p:sp>
          <p:nvSpPr>
            <p:cNvPr id="26679" name="Rectangle 57"/>
            <p:cNvSpPr>
              <a:spLocks noChangeArrowheads="1"/>
            </p:cNvSpPr>
            <p:nvPr/>
          </p:nvSpPr>
          <p:spPr bwMode="auto">
            <a:xfrm>
              <a:off x="1797" y="4015"/>
              <a:ext cx="168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800" i="1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26680" name="Line 58"/>
            <p:cNvSpPr>
              <a:spLocks noChangeShapeType="1"/>
            </p:cNvSpPr>
            <p:nvPr/>
          </p:nvSpPr>
          <p:spPr bwMode="auto">
            <a:xfrm flipH="1">
              <a:off x="2801" y="2703"/>
              <a:ext cx="109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681" name="Line 59"/>
            <p:cNvSpPr>
              <a:spLocks noChangeShapeType="1"/>
            </p:cNvSpPr>
            <p:nvPr/>
          </p:nvSpPr>
          <p:spPr bwMode="auto">
            <a:xfrm>
              <a:off x="2803" y="2698"/>
              <a:ext cx="292" cy="66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682" name="Line 60"/>
            <p:cNvSpPr>
              <a:spLocks noChangeShapeType="1"/>
            </p:cNvSpPr>
            <p:nvPr/>
          </p:nvSpPr>
          <p:spPr bwMode="auto">
            <a:xfrm flipH="1">
              <a:off x="3600" y="2698"/>
              <a:ext cx="292" cy="66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683" name="Line 61"/>
            <p:cNvSpPr>
              <a:spLocks noChangeShapeType="1"/>
            </p:cNvSpPr>
            <p:nvPr/>
          </p:nvSpPr>
          <p:spPr bwMode="auto">
            <a:xfrm>
              <a:off x="3089" y="3354"/>
              <a:ext cx="51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684" name="Line 62"/>
            <p:cNvSpPr>
              <a:spLocks noChangeShapeType="1"/>
            </p:cNvSpPr>
            <p:nvPr/>
          </p:nvSpPr>
          <p:spPr bwMode="auto">
            <a:xfrm>
              <a:off x="3341" y="2629"/>
              <a:ext cx="0" cy="12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685" name="Line 63"/>
            <p:cNvSpPr>
              <a:spLocks noChangeShapeType="1"/>
            </p:cNvSpPr>
            <p:nvPr/>
          </p:nvSpPr>
          <p:spPr bwMode="auto">
            <a:xfrm flipH="1">
              <a:off x="3682" y="3361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46141" name="Group 64"/>
            <p:cNvGrpSpPr>
              <a:grpSpLocks/>
            </p:cNvGrpSpPr>
            <p:nvPr/>
          </p:nvGrpSpPr>
          <p:grpSpPr bwMode="auto">
            <a:xfrm>
              <a:off x="3727" y="3368"/>
              <a:ext cx="18" cy="550"/>
              <a:chOff x="3223" y="3518"/>
              <a:chExt cx="18" cy="550"/>
            </a:xfrm>
          </p:grpSpPr>
          <p:sp>
            <p:nvSpPr>
              <p:cNvPr id="26731" name="Line 65"/>
              <p:cNvSpPr>
                <a:spLocks noChangeShapeType="1"/>
              </p:cNvSpPr>
              <p:nvPr/>
            </p:nvSpPr>
            <p:spPr bwMode="auto">
              <a:xfrm>
                <a:off x="3233" y="3549"/>
                <a:ext cx="0" cy="49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187" name="Freeform 66"/>
              <p:cNvSpPr>
                <a:spLocks/>
              </p:cNvSpPr>
              <p:nvPr/>
            </p:nvSpPr>
            <p:spPr bwMode="auto">
              <a:xfrm>
                <a:off x="3223" y="3518"/>
                <a:ext cx="18" cy="39"/>
              </a:xfrm>
              <a:custGeom>
                <a:avLst/>
                <a:gdLst>
                  <a:gd name="T0" fmla="*/ 8 w 18"/>
                  <a:gd name="T1" fmla="*/ 26 h 39"/>
                  <a:gd name="T2" fmla="*/ 17 w 18"/>
                  <a:gd name="T3" fmla="*/ 38 h 39"/>
                  <a:gd name="T4" fmla="*/ 8 w 18"/>
                  <a:gd name="T5" fmla="*/ 0 h 39"/>
                  <a:gd name="T6" fmla="*/ 0 w 18"/>
                  <a:gd name="T7" fmla="*/ 38 h 39"/>
                  <a:gd name="T8" fmla="*/ 8 w 18"/>
                  <a:gd name="T9" fmla="*/ 26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39">
                    <a:moveTo>
                      <a:pt x="8" y="26"/>
                    </a:moveTo>
                    <a:lnTo>
                      <a:pt x="17" y="38"/>
                    </a:lnTo>
                    <a:lnTo>
                      <a:pt x="8" y="0"/>
                    </a:lnTo>
                    <a:lnTo>
                      <a:pt x="0" y="38"/>
                    </a:lnTo>
                    <a:lnTo>
                      <a:pt x="8" y="26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88" name="Freeform 67"/>
              <p:cNvSpPr>
                <a:spLocks/>
              </p:cNvSpPr>
              <p:nvPr/>
            </p:nvSpPr>
            <p:spPr bwMode="auto">
              <a:xfrm>
                <a:off x="3223" y="4029"/>
                <a:ext cx="18" cy="39"/>
              </a:xfrm>
              <a:custGeom>
                <a:avLst/>
                <a:gdLst>
                  <a:gd name="T0" fmla="*/ 8 w 18"/>
                  <a:gd name="T1" fmla="*/ 11 h 39"/>
                  <a:gd name="T2" fmla="*/ 0 w 18"/>
                  <a:gd name="T3" fmla="*/ 0 h 39"/>
                  <a:gd name="T4" fmla="*/ 8 w 18"/>
                  <a:gd name="T5" fmla="*/ 38 h 39"/>
                  <a:gd name="T6" fmla="*/ 17 w 18"/>
                  <a:gd name="T7" fmla="*/ 0 h 39"/>
                  <a:gd name="T8" fmla="*/ 8 w 18"/>
                  <a:gd name="T9" fmla="*/ 11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39">
                    <a:moveTo>
                      <a:pt x="8" y="11"/>
                    </a:moveTo>
                    <a:lnTo>
                      <a:pt x="0" y="0"/>
                    </a:lnTo>
                    <a:lnTo>
                      <a:pt x="8" y="38"/>
                    </a:lnTo>
                    <a:lnTo>
                      <a:pt x="17" y="0"/>
                    </a:lnTo>
                    <a:lnTo>
                      <a:pt x="8" y="11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87" name="Line 68"/>
            <p:cNvSpPr>
              <a:spLocks noChangeShapeType="1"/>
            </p:cNvSpPr>
            <p:nvPr/>
          </p:nvSpPr>
          <p:spPr bwMode="auto">
            <a:xfrm>
              <a:off x="3389" y="3924"/>
              <a:ext cx="4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46143" name="Group 69"/>
            <p:cNvGrpSpPr>
              <a:grpSpLocks/>
            </p:cNvGrpSpPr>
            <p:nvPr/>
          </p:nvGrpSpPr>
          <p:grpSpPr bwMode="auto">
            <a:xfrm>
              <a:off x="3324" y="3913"/>
              <a:ext cx="39" cy="217"/>
              <a:chOff x="2820" y="4063"/>
              <a:chExt cx="39" cy="217"/>
            </a:xfrm>
          </p:grpSpPr>
          <p:sp>
            <p:nvSpPr>
              <p:cNvPr id="26729" name="Line 70"/>
              <p:cNvSpPr>
                <a:spLocks noChangeShapeType="1"/>
              </p:cNvSpPr>
              <p:nvPr/>
            </p:nvSpPr>
            <p:spPr bwMode="auto">
              <a:xfrm>
                <a:off x="2843" y="4063"/>
                <a:ext cx="0" cy="18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185" name="Freeform 71"/>
              <p:cNvSpPr>
                <a:spLocks/>
              </p:cNvSpPr>
              <p:nvPr/>
            </p:nvSpPr>
            <p:spPr bwMode="auto">
              <a:xfrm>
                <a:off x="2820" y="4212"/>
                <a:ext cx="39" cy="68"/>
              </a:xfrm>
              <a:custGeom>
                <a:avLst/>
                <a:gdLst>
                  <a:gd name="T0" fmla="*/ 19 w 39"/>
                  <a:gd name="T1" fmla="*/ 26 h 68"/>
                  <a:gd name="T2" fmla="*/ 0 w 39"/>
                  <a:gd name="T3" fmla="*/ 0 h 68"/>
                  <a:gd name="T4" fmla="*/ 19 w 39"/>
                  <a:gd name="T5" fmla="*/ 67 h 68"/>
                  <a:gd name="T6" fmla="*/ 38 w 39"/>
                  <a:gd name="T7" fmla="*/ 0 h 68"/>
                  <a:gd name="T8" fmla="*/ 19 w 39"/>
                  <a:gd name="T9" fmla="*/ 26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9" h="68">
                    <a:moveTo>
                      <a:pt x="19" y="26"/>
                    </a:moveTo>
                    <a:lnTo>
                      <a:pt x="0" y="0"/>
                    </a:lnTo>
                    <a:lnTo>
                      <a:pt x="19" y="67"/>
                    </a:lnTo>
                    <a:lnTo>
                      <a:pt x="38" y="0"/>
                    </a:lnTo>
                    <a:lnTo>
                      <a:pt x="19" y="26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6144" name="Group 72"/>
            <p:cNvGrpSpPr>
              <a:grpSpLocks/>
            </p:cNvGrpSpPr>
            <p:nvPr/>
          </p:nvGrpSpPr>
          <p:grpSpPr bwMode="auto">
            <a:xfrm>
              <a:off x="3094" y="3895"/>
              <a:ext cx="259" cy="40"/>
              <a:chOff x="2590" y="4045"/>
              <a:chExt cx="259" cy="40"/>
            </a:xfrm>
          </p:grpSpPr>
          <p:sp>
            <p:nvSpPr>
              <p:cNvPr id="26727" name="Line 73"/>
              <p:cNvSpPr>
                <a:spLocks noChangeShapeType="1"/>
              </p:cNvSpPr>
              <p:nvPr/>
            </p:nvSpPr>
            <p:spPr bwMode="auto">
              <a:xfrm flipH="1">
                <a:off x="2631" y="4068"/>
                <a:ext cx="21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183" name="Freeform 74"/>
              <p:cNvSpPr>
                <a:spLocks/>
              </p:cNvSpPr>
              <p:nvPr/>
            </p:nvSpPr>
            <p:spPr bwMode="auto">
              <a:xfrm>
                <a:off x="2590" y="4045"/>
                <a:ext cx="68" cy="40"/>
              </a:xfrm>
              <a:custGeom>
                <a:avLst/>
                <a:gdLst>
                  <a:gd name="T0" fmla="*/ 41 w 68"/>
                  <a:gd name="T1" fmla="*/ 20 h 40"/>
                  <a:gd name="T2" fmla="*/ 67 w 68"/>
                  <a:gd name="T3" fmla="*/ 0 h 40"/>
                  <a:gd name="T4" fmla="*/ 0 w 68"/>
                  <a:gd name="T5" fmla="*/ 20 h 40"/>
                  <a:gd name="T6" fmla="*/ 67 w 68"/>
                  <a:gd name="T7" fmla="*/ 39 h 40"/>
                  <a:gd name="T8" fmla="*/ 41 w 68"/>
                  <a:gd name="T9" fmla="*/ 2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8" h="40">
                    <a:moveTo>
                      <a:pt x="41" y="20"/>
                    </a:moveTo>
                    <a:lnTo>
                      <a:pt x="67" y="0"/>
                    </a:lnTo>
                    <a:lnTo>
                      <a:pt x="0" y="20"/>
                    </a:lnTo>
                    <a:lnTo>
                      <a:pt x="67" y="39"/>
                    </a:lnTo>
                    <a:lnTo>
                      <a:pt x="41" y="2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690" name="Rectangle 75"/>
            <p:cNvSpPr>
              <a:spLocks noChangeArrowheads="1"/>
            </p:cNvSpPr>
            <p:nvPr/>
          </p:nvSpPr>
          <p:spPr bwMode="auto">
            <a:xfrm>
              <a:off x="3605" y="3574"/>
              <a:ext cx="224" cy="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i="1">
                  <a:solidFill>
                    <a:srgbClr val="000000"/>
                  </a:solidFill>
                </a:rPr>
                <a:t> n</a:t>
              </a:r>
            </a:p>
          </p:txBody>
        </p:sp>
        <p:sp>
          <p:nvSpPr>
            <p:cNvPr id="26691" name="Rectangle 76"/>
            <p:cNvSpPr>
              <a:spLocks noChangeArrowheads="1"/>
            </p:cNvSpPr>
            <p:nvPr/>
          </p:nvSpPr>
          <p:spPr bwMode="auto">
            <a:xfrm>
              <a:off x="2966" y="3863"/>
              <a:ext cx="186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300" i="1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26692" name="Rectangle 77"/>
            <p:cNvSpPr>
              <a:spLocks noChangeArrowheads="1"/>
            </p:cNvSpPr>
            <p:nvPr/>
          </p:nvSpPr>
          <p:spPr bwMode="auto">
            <a:xfrm>
              <a:off x="3024" y="3917"/>
              <a:ext cx="168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800" i="1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26693" name="Rectangle 78"/>
            <p:cNvSpPr>
              <a:spLocks noChangeArrowheads="1"/>
            </p:cNvSpPr>
            <p:nvPr/>
          </p:nvSpPr>
          <p:spPr bwMode="auto">
            <a:xfrm>
              <a:off x="3300" y="3985"/>
              <a:ext cx="180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300" i="1">
                  <a:solidFill>
                    <a:srgbClr val="000000"/>
                  </a:solidFill>
                </a:rPr>
                <a:t>z</a:t>
              </a:r>
            </a:p>
          </p:txBody>
        </p:sp>
        <p:sp>
          <p:nvSpPr>
            <p:cNvPr id="26694" name="Rectangle 79"/>
            <p:cNvSpPr>
              <a:spLocks noChangeArrowheads="1"/>
            </p:cNvSpPr>
            <p:nvPr/>
          </p:nvSpPr>
          <p:spPr bwMode="auto">
            <a:xfrm>
              <a:off x="3352" y="4039"/>
              <a:ext cx="168" cy="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800" i="1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26695" name="Oval 80"/>
            <p:cNvSpPr>
              <a:spLocks noChangeArrowheads="1"/>
            </p:cNvSpPr>
            <p:nvPr/>
          </p:nvSpPr>
          <p:spPr bwMode="auto">
            <a:xfrm>
              <a:off x="2174" y="2905"/>
              <a:ext cx="42" cy="4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6696" name="Line 81"/>
            <p:cNvSpPr>
              <a:spLocks noChangeShapeType="1"/>
            </p:cNvSpPr>
            <p:nvPr/>
          </p:nvSpPr>
          <p:spPr bwMode="auto">
            <a:xfrm flipV="1">
              <a:off x="1946" y="2927"/>
              <a:ext cx="249" cy="9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697" name="Line 82"/>
            <p:cNvSpPr>
              <a:spLocks noChangeShapeType="1"/>
            </p:cNvSpPr>
            <p:nvPr/>
          </p:nvSpPr>
          <p:spPr bwMode="auto">
            <a:xfrm>
              <a:off x="1946" y="2921"/>
              <a:ext cx="2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698" name="Rectangle 83"/>
            <p:cNvSpPr>
              <a:spLocks noChangeArrowheads="1"/>
            </p:cNvSpPr>
            <p:nvPr/>
          </p:nvSpPr>
          <p:spPr bwMode="auto">
            <a:xfrm>
              <a:off x="1951" y="2694"/>
              <a:ext cx="23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x</a:t>
              </a:r>
              <a:r>
                <a:rPr lang="en-US" altLang="en-US" sz="1700" i="1" baseline="-25000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26699" name="Rectangle 84"/>
            <p:cNvSpPr>
              <a:spLocks noChangeArrowheads="1"/>
            </p:cNvSpPr>
            <p:nvPr/>
          </p:nvSpPr>
          <p:spPr bwMode="auto">
            <a:xfrm>
              <a:off x="1899" y="3123"/>
              <a:ext cx="2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x</a:t>
              </a:r>
              <a:r>
                <a:rPr lang="en-US" altLang="en-US" sz="1700" i="1" baseline="-2500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6700" name="Oval 85"/>
            <p:cNvSpPr>
              <a:spLocks noChangeArrowheads="1"/>
            </p:cNvSpPr>
            <p:nvPr/>
          </p:nvSpPr>
          <p:spPr bwMode="auto">
            <a:xfrm>
              <a:off x="1930" y="3904"/>
              <a:ext cx="30" cy="3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6701" name="Line 86"/>
            <p:cNvSpPr>
              <a:spLocks noChangeShapeType="1"/>
            </p:cNvSpPr>
            <p:nvPr/>
          </p:nvSpPr>
          <p:spPr bwMode="auto">
            <a:xfrm flipH="1">
              <a:off x="1452" y="3367"/>
              <a:ext cx="11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46157" name="Group 87"/>
            <p:cNvGrpSpPr>
              <a:grpSpLocks/>
            </p:cNvGrpSpPr>
            <p:nvPr/>
          </p:nvGrpSpPr>
          <p:grpSpPr bwMode="auto">
            <a:xfrm>
              <a:off x="1485" y="3362"/>
              <a:ext cx="23" cy="556"/>
              <a:chOff x="981" y="3512"/>
              <a:chExt cx="23" cy="556"/>
            </a:xfrm>
          </p:grpSpPr>
          <p:sp>
            <p:nvSpPr>
              <p:cNvPr id="26724" name="Line 88"/>
              <p:cNvSpPr>
                <a:spLocks noChangeShapeType="1"/>
              </p:cNvSpPr>
              <p:nvPr/>
            </p:nvSpPr>
            <p:spPr bwMode="auto">
              <a:xfrm>
                <a:off x="994" y="3543"/>
                <a:ext cx="0" cy="49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180" name="Freeform 89"/>
              <p:cNvSpPr>
                <a:spLocks/>
              </p:cNvSpPr>
              <p:nvPr/>
            </p:nvSpPr>
            <p:spPr bwMode="auto">
              <a:xfrm>
                <a:off x="981" y="3512"/>
                <a:ext cx="23" cy="39"/>
              </a:xfrm>
              <a:custGeom>
                <a:avLst/>
                <a:gdLst>
                  <a:gd name="T0" fmla="*/ 11 w 23"/>
                  <a:gd name="T1" fmla="*/ 26 h 39"/>
                  <a:gd name="T2" fmla="*/ 22 w 23"/>
                  <a:gd name="T3" fmla="*/ 38 h 39"/>
                  <a:gd name="T4" fmla="*/ 11 w 23"/>
                  <a:gd name="T5" fmla="*/ 0 h 39"/>
                  <a:gd name="T6" fmla="*/ 0 w 23"/>
                  <a:gd name="T7" fmla="*/ 38 h 39"/>
                  <a:gd name="T8" fmla="*/ 11 w 23"/>
                  <a:gd name="T9" fmla="*/ 26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39">
                    <a:moveTo>
                      <a:pt x="11" y="26"/>
                    </a:moveTo>
                    <a:lnTo>
                      <a:pt x="22" y="38"/>
                    </a:lnTo>
                    <a:lnTo>
                      <a:pt x="11" y="0"/>
                    </a:lnTo>
                    <a:lnTo>
                      <a:pt x="0" y="38"/>
                    </a:lnTo>
                    <a:lnTo>
                      <a:pt x="11" y="26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81" name="Freeform 90"/>
              <p:cNvSpPr>
                <a:spLocks/>
              </p:cNvSpPr>
              <p:nvPr/>
            </p:nvSpPr>
            <p:spPr bwMode="auto">
              <a:xfrm>
                <a:off x="981" y="4029"/>
                <a:ext cx="23" cy="39"/>
              </a:xfrm>
              <a:custGeom>
                <a:avLst/>
                <a:gdLst>
                  <a:gd name="T0" fmla="*/ 11 w 23"/>
                  <a:gd name="T1" fmla="*/ 11 h 39"/>
                  <a:gd name="T2" fmla="*/ 0 w 23"/>
                  <a:gd name="T3" fmla="*/ 0 h 39"/>
                  <a:gd name="T4" fmla="*/ 11 w 23"/>
                  <a:gd name="T5" fmla="*/ 38 h 39"/>
                  <a:gd name="T6" fmla="*/ 22 w 23"/>
                  <a:gd name="T7" fmla="*/ 0 h 39"/>
                  <a:gd name="T8" fmla="*/ 11 w 23"/>
                  <a:gd name="T9" fmla="*/ 11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39">
                    <a:moveTo>
                      <a:pt x="11" y="11"/>
                    </a:moveTo>
                    <a:lnTo>
                      <a:pt x="0" y="0"/>
                    </a:lnTo>
                    <a:lnTo>
                      <a:pt x="11" y="38"/>
                    </a:lnTo>
                    <a:lnTo>
                      <a:pt x="22" y="0"/>
                    </a:lnTo>
                    <a:lnTo>
                      <a:pt x="11" y="11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703" name="Line 91"/>
            <p:cNvSpPr>
              <a:spLocks noChangeShapeType="1"/>
            </p:cNvSpPr>
            <p:nvPr/>
          </p:nvSpPr>
          <p:spPr bwMode="auto">
            <a:xfrm>
              <a:off x="1478" y="3934"/>
              <a:ext cx="44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04" name="Oval 92"/>
            <p:cNvSpPr>
              <a:spLocks noChangeArrowheads="1"/>
            </p:cNvSpPr>
            <p:nvPr/>
          </p:nvSpPr>
          <p:spPr bwMode="auto">
            <a:xfrm>
              <a:off x="2066" y="3334"/>
              <a:ext cx="42" cy="4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6705" name="Oval 93"/>
            <p:cNvSpPr>
              <a:spLocks noChangeArrowheads="1"/>
            </p:cNvSpPr>
            <p:nvPr/>
          </p:nvSpPr>
          <p:spPr bwMode="auto">
            <a:xfrm>
              <a:off x="3047" y="2905"/>
              <a:ext cx="43" cy="4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6706" name="Line 94"/>
            <p:cNvSpPr>
              <a:spLocks noChangeShapeType="1"/>
            </p:cNvSpPr>
            <p:nvPr/>
          </p:nvSpPr>
          <p:spPr bwMode="auto">
            <a:xfrm flipH="1" flipV="1">
              <a:off x="3060" y="2926"/>
              <a:ext cx="287" cy="9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07" name="Oval 95"/>
            <p:cNvSpPr>
              <a:spLocks noChangeArrowheads="1"/>
            </p:cNvSpPr>
            <p:nvPr/>
          </p:nvSpPr>
          <p:spPr bwMode="auto">
            <a:xfrm>
              <a:off x="3170" y="3337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6708" name="Line 96"/>
            <p:cNvSpPr>
              <a:spLocks noChangeShapeType="1"/>
            </p:cNvSpPr>
            <p:nvPr/>
          </p:nvSpPr>
          <p:spPr bwMode="auto">
            <a:xfrm flipH="1">
              <a:off x="3069" y="2921"/>
              <a:ext cx="2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09" name="Rectangle 97"/>
            <p:cNvSpPr>
              <a:spLocks noChangeArrowheads="1"/>
            </p:cNvSpPr>
            <p:nvPr/>
          </p:nvSpPr>
          <p:spPr bwMode="auto">
            <a:xfrm>
              <a:off x="3084" y="2694"/>
              <a:ext cx="23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y</a:t>
              </a:r>
              <a:r>
                <a:rPr lang="en-US" altLang="en-US" sz="1700" i="1" baseline="-25000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26710" name="Rectangle 98"/>
            <p:cNvSpPr>
              <a:spLocks noChangeArrowheads="1"/>
            </p:cNvSpPr>
            <p:nvPr/>
          </p:nvSpPr>
          <p:spPr bwMode="auto">
            <a:xfrm>
              <a:off x="3154" y="3110"/>
              <a:ext cx="2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y</a:t>
              </a:r>
              <a:r>
                <a:rPr lang="en-US" altLang="en-US" sz="1700" i="1" baseline="-25000">
                  <a:solidFill>
                    <a:srgbClr val="000000"/>
                  </a:solidFill>
                </a:rPr>
                <a:t>p</a:t>
              </a:r>
            </a:p>
          </p:txBody>
        </p:sp>
        <p:sp>
          <p:nvSpPr>
            <p:cNvPr id="26711" name="Line 99"/>
            <p:cNvSpPr>
              <a:spLocks noChangeShapeType="1"/>
            </p:cNvSpPr>
            <p:nvPr/>
          </p:nvSpPr>
          <p:spPr bwMode="auto">
            <a:xfrm>
              <a:off x="2277" y="3924"/>
              <a:ext cx="6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12" name="Line 100"/>
            <p:cNvSpPr>
              <a:spLocks noChangeShapeType="1"/>
            </p:cNvSpPr>
            <p:nvPr/>
          </p:nvSpPr>
          <p:spPr bwMode="auto">
            <a:xfrm>
              <a:off x="2498" y="2921"/>
              <a:ext cx="2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46168" name="Group 101"/>
            <p:cNvGrpSpPr>
              <a:grpSpLocks/>
            </p:cNvGrpSpPr>
            <p:nvPr/>
          </p:nvGrpSpPr>
          <p:grpSpPr bwMode="auto">
            <a:xfrm>
              <a:off x="2624" y="2937"/>
              <a:ext cx="37" cy="957"/>
              <a:chOff x="2120" y="3087"/>
              <a:chExt cx="37" cy="957"/>
            </a:xfrm>
          </p:grpSpPr>
          <p:sp>
            <p:nvSpPr>
              <p:cNvPr id="26721" name="Line 102"/>
              <p:cNvSpPr>
                <a:spLocks noChangeShapeType="1"/>
              </p:cNvSpPr>
              <p:nvPr/>
            </p:nvSpPr>
            <p:spPr bwMode="auto">
              <a:xfrm>
                <a:off x="2142" y="3139"/>
                <a:ext cx="0" cy="86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177" name="Freeform 103"/>
              <p:cNvSpPr>
                <a:spLocks/>
              </p:cNvSpPr>
              <p:nvPr/>
            </p:nvSpPr>
            <p:spPr bwMode="auto">
              <a:xfrm>
                <a:off x="2120" y="3087"/>
                <a:ext cx="37" cy="67"/>
              </a:xfrm>
              <a:custGeom>
                <a:avLst/>
                <a:gdLst>
                  <a:gd name="T0" fmla="*/ 17 w 37"/>
                  <a:gd name="T1" fmla="*/ 45 h 67"/>
                  <a:gd name="T2" fmla="*/ 36 w 37"/>
                  <a:gd name="T3" fmla="*/ 66 h 67"/>
                  <a:gd name="T4" fmla="*/ 17 w 37"/>
                  <a:gd name="T5" fmla="*/ 0 h 67"/>
                  <a:gd name="T6" fmla="*/ 0 w 37"/>
                  <a:gd name="T7" fmla="*/ 66 h 67"/>
                  <a:gd name="T8" fmla="*/ 17 w 37"/>
                  <a:gd name="T9" fmla="*/ 45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" h="67">
                    <a:moveTo>
                      <a:pt x="17" y="45"/>
                    </a:moveTo>
                    <a:lnTo>
                      <a:pt x="36" y="66"/>
                    </a:lnTo>
                    <a:lnTo>
                      <a:pt x="17" y="0"/>
                    </a:lnTo>
                    <a:lnTo>
                      <a:pt x="0" y="66"/>
                    </a:lnTo>
                    <a:lnTo>
                      <a:pt x="17" y="45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78" name="Freeform 104"/>
              <p:cNvSpPr>
                <a:spLocks/>
              </p:cNvSpPr>
              <p:nvPr/>
            </p:nvSpPr>
            <p:spPr bwMode="auto">
              <a:xfrm>
                <a:off x="2120" y="3977"/>
                <a:ext cx="37" cy="67"/>
              </a:xfrm>
              <a:custGeom>
                <a:avLst/>
                <a:gdLst>
                  <a:gd name="T0" fmla="*/ 17 w 37"/>
                  <a:gd name="T1" fmla="*/ 19 h 67"/>
                  <a:gd name="T2" fmla="*/ 0 w 37"/>
                  <a:gd name="T3" fmla="*/ 0 h 67"/>
                  <a:gd name="T4" fmla="*/ 17 w 37"/>
                  <a:gd name="T5" fmla="*/ 66 h 67"/>
                  <a:gd name="T6" fmla="*/ 36 w 37"/>
                  <a:gd name="T7" fmla="*/ 0 h 67"/>
                  <a:gd name="T8" fmla="*/ 17 w 37"/>
                  <a:gd name="T9" fmla="*/ 19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" h="67">
                    <a:moveTo>
                      <a:pt x="17" y="19"/>
                    </a:moveTo>
                    <a:lnTo>
                      <a:pt x="0" y="0"/>
                    </a:lnTo>
                    <a:lnTo>
                      <a:pt x="17" y="66"/>
                    </a:lnTo>
                    <a:lnTo>
                      <a:pt x="36" y="0"/>
                    </a:lnTo>
                    <a:lnTo>
                      <a:pt x="17" y="19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714" name="Rectangle 105"/>
            <p:cNvSpPr>
              <a:spLocks noChangeArrowheads="1"/>
            </p:cNvSpPr>
            <p:nvPr/>
          </p:nvSpPr>
          <p:spPr bwMode="auto">
            <a:xfrm>
              <a:off x="2527" y="3285"/>
              <a:ext cx="277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 i="1">
                  <a:solidFill>
                    <a:srgbClr val="000000"/>
                  </a:solidFill>
                </a:rPr>
                <a:t>-z</a:t>
              </a:r>
              <a:r>
                <a:rPr lang="en-US" altLang="en-US" sz="1700" i="1" baseline="-25000">
                  <a:solidFill>
                    <a:srgbClr val="000000"/>
                  </a:solidFill>
                </a:rPr>
                <a:t>e</a:t>
              </a:r>
            </a:p>
          </p:txBody>
        </p:sp>
        <p:sp>
          <p:nvSpPr>
            <p:cNvPr id="26715" name="Rectangle 136"/>
            <p:cNvSpPr>
              <a:spLocks noChangeArrowheads="1"/>
            </p:cNvSpPr>
            <p:nvPr/>
          </p:nvSpPr>
          <p:spPr bwMode="auto">
            <a:xfrm>
              <a:off x="1413" y="3574"/>
              <a:ext cx="196" cy="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3160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3160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i="1">
                  <a:solidFill>
                    <a:srgbClr val="000000"/>
                  </a:solidFill>
                </a:rPr>
                <a:t>n</a:t>
              </a:r>
            </a:p>
          </p:txBody>
        </p:sp>
        <p:sp>
          <p:nvSpPr>
            <p:cNvPr id="26716" name="Line 137"/>
            <p:cNvSpPr>
              <a:spLocks noChangeShapeType="1"/>
            </p:cNvSpPr>
            <p:nvPr/>
          </p:nvSpPr>
          <p:spPr bwMode="auto">
            <a:xfrm flipV="1">
              <a:off x="1953" y="3356"/>
              <a:ext cx="255" cy="5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17" name="Line 138"/>
            <p:cNvSpPr>
              <a:spLocks noChangeShapeType="1"/>
            </p:cNvSpPr>
            <p:nvPr/>
          </p:nvSpPr>
          <p:spPr bwMode="auto">
            <a:xfrm flipH="1" flipV="1">
              <a:off x="1705" y="3364"/>
              <a:ext cx="231" cy="5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18" name="Line 139"/>
            <p:cNvSpPr>
              <a:spLocks noChangeShapeType="1"/>
            </p:cNvSpPr>
            <p:nvPr/>
          </p:nvSpPr>
          <p:spPr bwMode="auto">
            <a:xfrm flipV="1">
              <a:off x="3353" y="3356"/>
              <a:ext cx="255" cy="5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19" name="Line 140"/>
            <p:cNvSpPr>
              <a:spLocks noChangeShapeType="1"/>
            </p:cNvSpPr>
            <p:nvPr/>
          </p:nvSpPr>
          <p:spPr bwMode="auto">
            <a:xfrm flipH="1" flipV="1">
              <a:off x="3105" y="3364"/>
              <a:ext cx="231" cy="5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20" name="Line 155"/>
            <p:cNvSpPr>
              <a:spLocks noChangeShapeType="1"/>
            </p:cNvSpPr>
            <p:nvPr/>
          </p:nvSpPr>
          <p:spPr bwMode="auto">
            <a:xfrm>
              <a:off x="1974" y="2220"/>
              <a:ext cx="71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6668" name="Rectangle 156"/>
          <p:cNvSpPr>
            <a:spLocks noChangeArrowheads="1"/>
          </p:cNvSpPr>
          <p:nvPr/>
        </p:nvSpPr>
        <p:spPr bwMode="auto">
          <a:xfrm>
            <a:off x="3446463" y="3349625"/>
            <a:ext cx="385762" cy="355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6038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316038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316038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316038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316038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600" b="1" i="1">
                <a:solidFill>
                  <a:srgbClr val="000000"/>
                </a:solidFill>
              </a:rPr>
              <a:t> n</a:t>
            </a:r>
          </a:p>
        </p:txBody>
      </p:sp>
      <p:sp>
        <p:nvSpPr>
          <p:cNvPr id="26669" name="Rectangle 23"/>
          <p:cNvSpPr>
            <a:spLocks noChangeArrowheads="1"/>
          </p:cNvSpPr>
          <p:nvPr/>
        </p:nvSpPr>
        <p:spPr bwMode="auto">
          <a:xfrm>
            <a:off x="3190875" y="3024188"/>
            <a:ext cx="4159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317625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900" b="1" i="1"/>
              <a:t>x</a:t>
            </a:r>
            <a:r>
              <a:rPr lang="en-US" altLang="en-US" sz="1900" b="1" i="1" baseline="-25000"/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40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7ACB2679-AB25-CB49-AA3B-CD610ACC39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Coordenadas projetivas</a:t>
            </a:r>
            <a:b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n-US" altLang="en-US" sz="3200" b="1">
                <a:solidFill>
                  <a:srgbClr val="000000"/>
                </a:solidFill>
                <a:latin typeface="Times New Roman" panose="02020603050405020304" pitchFamily="18" charset="0"/>
              </a:rPr>
              <a:t>(ou homogêneas)</a:t>
            </a:r>
          </a:p>
        </p:txBody>
      </p:sp>
      <p:grpSp>
        <p:nvGrpSpPr>
          <p:cNvPr id="86019" name="Group 27">
            <a:extLst>
              <a:ext uri="{FF2B5EF4-FFF2-40B4-BE49-F238E27FC236}">
                <a16:creationId xmlns:a16="http://schemas.microsoft.com/office/drawing/2014/main" id="{370ECC53-6C8C-F046-A0ED-F3EE63875127}"/>
              </a:ext>
            </a:extLst>
          </p:cNvPr>
          <p:cNvGrpSpPr>
            <a:grpSpLocks/>
          </p:cNvGrpSpPr>
          <p:nvPr/>
        </p:nvGrpSpPr>
        <p:grpSpPr bwMode="auto">
          <a:xfrm>
            <a:off x="5373688" y="2425700"/>
            <a:ext cx="411162" cy="720725"/>
            <a:chOff x="2045" y="1326"/>
            <a:chExt cx="194" cy="466"/>
          </a:xfrm>
        </p:grpSpPr>
        <p:sp>
          <p:nvSpPr>
            <p:cNvPr id="86109" name="Rectangle 28">
              <a:extLst>
                <a:ext uri="{FF2B5EF4-FFF2-40B4-BE49-F238E27FC236}">
                  <a16:creationId xmlns:a16="http://schemas.microsoft.com/office/drawing/2014/main" id="{8BAD38A9-374C-9745-BD5C-AD31066C1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1326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86110" name="Rectangle 29">
              <a:extLst>
                <a:ext uri="{FF2B5EF4-FFF2-40B4-BE49-F238E27FC236}">
                  <a16:creationId xmlns:a16="http://schemas.microsoft.com/office/drawing/2014/main" id="{CEE1EBD1-99CD-F14A-AA74-E8C19D91C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1561"/>
              <a:ext cx="19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86111" name="Arc 30">
              <a:extLst>
                <a:ext uri="{FF2B5EF4-FFF2-40B4-BE49-F238E27FC236}">
                  <a16:creationId xmlns:a16="http://schemas.microsoft.com/office/drawing/2014/main" id="{AAFC25F0-2105-B443-AC2C-0BE9F92AA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3" y="1379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6112" name="Arc 31">
              <a:extLst>
                <a:ext uri="{FF2B5EF4-FFF2-40B4-BE49-F238E27FC236}">
                  <a16:creationId xmlns:a16="http://schemas.microsoft.com/office/drawing/2014/main" id="{5F5AC00A-7A71-8043-8173-CB00948DF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1377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86020" name="Rectangle 32">
            <a:extLst>
              <a:ext uri="{FF2B5EF4-FFF2-40B4-BE49-F238E27FC236}">
                <a16:creationId xmlns:a16="http://schemas.microsoft.com/office/drawing/2014/main" id="{2205C53B-BB90-E042-89AB-F7A038771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150" y="2608263"/>
            <a:ext cx="41433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p</a:t>
            </a:r>
          </a:p>
        </p:txBody>
      </p:sp>
      <p:grpSp>
        <p:nvGrpSpPr>
          <p:cNvPr id="3" name="Group 33">
            <a:extLst>
              <a:ext uri="{FF2B5EF4-FFF2-40B4-BE49-F238E27FC236}">
                <a16:creationId xmlns:a16="http://schemas.microsoft.com/office/drawing/2014/main" id="{90BD6F5E-CCAA-F34E-B035-21C0DDA8A737}"/>
              </a:ext>
            </a:extLst>
          </p:cNvPr>
          <p:cNvGrpSpPr>
            <a:grpSpLocks/>
          </p:cNvGrpSpPr>
          <p:nvPr/>
        </p:nvGrpSpPr>
        <p:grpSpPr bwMode="auto">
          <a:xfrm>
            <a:off x="7042150" y="2238375"/>
            <a:ext cx="603250" cy="1084263"/>
            <a:chOff x="2833" y="1205"/>
            <a:chExt cx="285" cy="701"/>
          </a:xfrm>
        </p:grpSpPr>
        <p:sp>
          <p:nvSpPr>
            <p:cNvPr id="86104" name="Rectangle 34">
              <a:extLst>
                <a:ext uri="{FF2B5EF4-FFF2-40B4-BE49-F238E27FC236}">
                  <a16:creationId xmlns:a16="http://schemas.microsoft.com/office/drawing/2014/main" id="{44021078-C635-C544-AA8F-A236EAAFB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" y="1205"/>
              <a:ext cx="28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wx</a:t>
              </a:r>
            </a:p>
          </p:txBody>
        </p:sp>
        <p:sp>
          <p:nvSpPr>
            <p:cNvPr id="86105" name="Rectangle 35">
              <a:extLst>
                <a:ext uri="{FF2B5EF4-FFF2-40B4-BE49-F238E27FC236}">
                  <a16:creationId xmlns:a16="http://schemas.microsoft.com/office/drawing/2014/main" id="{7C837BA3-B78E-4B47-91C3-DBF338758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" y="1440"/>
              <a:ext cx="28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wy</a:t>
              </a:r>
            </a:p>
          </p:txBody>
        </p:sp>
        <p:sp>
          <p:nvSpPr>
            <p:cNvPr id="86106" name="Rectangle 36">
              <a:extLst>
                <a:ext uri="{FF2B5EF4-FFF2-40B4-BE49-F238E27FC236}">
                  <a16:creationId xmlns:a16="http://schemas.microsoft.com/office/drawing/2014/main" id="{AA2B94CD-EC03-264D-9679-E0C7496A1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1675"/>
              <a:ext cx="22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86107" name="Freeform 37">
              <a:extLst>
                <a:ext uri="{FF2B5EF4-FFF2-40B4-BE49-F238E27FC236}">
                  <a16:creationId xmlns:a16="http://schemas.microsoft.com/office/drawing/2014/main" id="{0F394806-12D3-E245-8364-3990DD3A3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8" y="1243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6108" name="Freeform 38">
              <a:extLst>
                <a:ext uri="{FF2B5EF4-FFF2-40B4-BE49-F238E27FC236}">
                  <a16:creationId xmlns:a16="http://schemas.microsoft.com/office/drawing/2014/main" id="{CEE53F02-6262-0044-A7F0-DE92BF4D1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" y="1235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39">
            <a:extLst>
              <a:ext uri="{FF2B5EF4-FFF2-40B4-BE49-F238E27FC236}">
                <a16:creationId xmlns:a16="http://schemas.microsoft.com/office/drawing/2014/main" id="{64465FDA-DDF7-7747-A5BE-40860611E6E5}"/>
              </a:ext>
            </a:extLst>
          </p:cNvPr>
          <p:cNvGrpSpPr>
            <a:grpSpLocks/>
          </p:cNvGrpSpPr>
          <p:nvPr/>
        </p:nvGrpSpPr>
        <p:grpSpPr bwMode="auto">
          <a:xfrm>
            <a:off x="7981950" y="2244725"/>
            <a:ext cx="503238" cy="1084263"/>
            <a:chOff x="3277" y="1209"/>
            <a:chExt cx="238" cy="701"/>
          </a:xfrm>
        </p:grpSpPr>
        <p:sp>
          <p:nvSpPr>
            <p:cNvPr id="86099" name="Rectangle 40">
              <a:extLst>
                <a:ext uri="{FF2B5EF4-FFF2-40B4-BE49-F238E27FC236}">
                  <a16:creationId xmlns:a16="http://schemas.microsoft.com/office/drawing/2014/main" id="{C7EA899A-645E-7D43-940C-7D0D50185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" y="1209"/>
              <a:ext cx="2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x</a:t>
              </a:r>
              <a:r>
                <a:rPr lang="en-US" altLang="en-US" sz="1700" i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86100" name="Rectangle 41">
              <a:extLst>
                <a:ext uri="{FF2B5EF4-FFF2-40B4-BE49-F238E27FC236}">
                  <a16:creationId xmlns:a16="http://schemas.microsoft.com/office/drawing/2014/main" id="{AB617726-0E2A-7F4A-BCE1-DBDFEB435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" y="1444"/>
              <a:ext cx="23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y</a:t>
              </a:r>
              <a:r>
                <a:rPr lang="en-US" altLang="en-US" sz="1700" i="1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86101" name="Rectangle 42">
              <a:extLst>
                <a:ext uri="{FF2B5EF4-FFF2-40B4-BE49-F238E27FC236}">
                  <a16:creationId xmlns:a16="http://schemas.microsoft.com/office/drawing/2014/main" id="{3FD53909-AE25-454B-AEC5-C86C530DD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4" y="1679"/>
              <a:ext cx="22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86102" name="Freeform 43">
              <a:extLst>
                <a:ext uri="{FF2B5EF4-FFF2-40B4-BE49-F238E27FC236}">
                  <a16:creationId xmlns:a16="http://schemas.microsoft.com/office/drawing/2014/main" id="{771C05AE-EA46-BA4E-AE22-C304C36AB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" y="1247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6103" name="Freeform 44">
              <a:extLst>
                <a:ext uri="{FF2B5EF4-FFF2-40B4-BE49-F238E27FC236}">
                  <a16:creationId xmlns:a16="http://schemas.microsoft.com/office/drawing/2014/main" id="{134EA853-DAD2-EE47-82F8-B3ECEC904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8" y="1239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6023" name="Rectangle 45">
            <a:extLst>
              <a:ext uri="{FF2B5EF4-FFF2-40B4-BE49-F238E27FC236}">
                <a16:creationId xmlns:a16="http://schemas.microsoft.com/office/drawing/2014/main" id="{DB05CAD6-BD71-8F40-8475-5E0651687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938" y="2638425"/>
            <a:ext cx="3810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377902" name="Rectangle 46">
            <a:extLst>
              <a:ext uri="{FF2B5EF4-FFF2-40B4-BE49-F238E27FC236}">
                <a16:creationId xmlns:a16="http://schemas.microsoft.com/office/drawing/2014/main" id="{FFE04413-0E8B-6748-81AE-86C71EFBD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9200" y="2638425"/>
            <a:ext cx="3810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5" name="Group 94">
            <a:extLst>
              <a:ext uri="{FF2B5EF4-FFF2-40B4-BE49-F238E27FC236}">
                <a16:creationId xmlns:a16="http://schemas.microsoft.com/office/drawing/2014/main" id="{4EA5EE16-0E01-D449-B56F-8735A413B59D}"/>
              </a:ext>
            </a:extLst>
          </p:cNvPr>
          <p:cNvGrpSpPr>
            <a:grpSpLocks/>
          </p:cNvGrpSpPr>
          <p:nvPr/>
        </p:nvGrpSpPr>
        <p:grpSpPr bwMode="auto">
          <a:xfrm>
            <a:off x="5799138" y="2244725"/>
            <a:ext cx="823912" cy="1084263"/>
            <a:chOff x="3653" y="1414"/>
            <a:chExt cx="519" cy="683"/>
          </a:xfrm>
        </p:grpSpPr>
        <p:grpSp>
          <p:nvGrpSpPr>
            <p:cNvPr id="86090" name="Group 21">
              <a:extLst>
                <a:ext uri="{FF2B5EF4-FFF2-40B4-BE49-F238E27FC236}">
                  <a16:creationId xmlns:a16="http://schemas.microsoft.com/office/drawing/2014/main" id="{313F4482-9CE1-3844-8D69-586CC98D78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03" y="1414"/>
              <a:ext cx="269" cy="683"/>
              <a:chOff x="2433" y="1209"/>
              <a:chExt cx="202" cy="701"/>
            </a:xfrm>
          </p:grpSpPr>
          <p:sp>
            <p:nvSpPr>
              <p:cNvPr id="86094" name="Rectangle 22">
                <a:extLst>
                  <a:ext uri="{FF2B5EF4-FFF2-40B4-BE49-F238E27FC236}">
                    <a16:creationId xmlns:a16="http://schemas.microsoft.com/office/drawing/2014/main" id="{CB33B700-06DB-AC42-884F-C4900EBA8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3" y="1209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x</a:t>
                </a:r>
              </a:p>
            </p:txBody>
          </p:sp>
          <p:sp>
            <p:nvSpPr>
              <p:cNvPr id="86095" name="Rectangle 23">
                <a:extLst>
                  <a:ext uri="{FF2B5EF4-FFF2-40B4-BE49-F238E27FC236}">
                    <a16:creationId xmlns:a16="http://schemas.microsoft.com/office/drawing/2014/main" id="{7BD9005E-72DE-1C4D-A26B-90E7F9C109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3" y="1444"/>
                <a:ext cx="19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86096" name="Rectangle 24">
                <a:extLst>
                  <a:ext uri="{FF2B5EF4-FFF2-40B4-BE49-F238E27FC236}">
                    <a16:creationId xmlns:a16="http://schemas.microsoft.com/office/drawing/2014/main" id="{21E49C7C-8FF1-CD42-B491-2781C91191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3" y="1679"/>
                <a:ext cx="20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6362" tIns="53975" rIns="106362" bIns="53975">
                <a:spAutoFit/>
              </a:bodyPr>
              <a:lstStyle>
                <a:lvl1pPr defTabSz="1211263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1211263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1211263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1211263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1211263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1211263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86097" name="Freeform 25">
                <a:extLst>
                  <a:ext uri="{FF2B5EF4-FFF2-40B4-BE49-F238E27FC236}">
                    <a16:creationId xmlns:a16="http://schemas.microsoft.com/office/drawing/2014/main" id="{681AA015-A086-2B4E-851E-C84979399C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1247"/>
                <a:ext cx="39" cy="619"/>
              </a:xfrm>
              <a:custGeom>
                <a:avLst/>
                <a:gdLst>
                  <a:gd name="T0" fmla="*/ 24 w 39"/>
                  <a:gd name="T1" fmla="*/ 0 h 619"/>
                  <a:gd name="T2" fmla="*/ 0 w 39"/>
                  <a:gd name="T3" fmla="*/ 0 h 619"/>
                  <a:gd name="T4" fmla="*/ 0 w 39"/>
                  <a:gd name="T5" fmla="*/ 618 h 619"/>
                  <a:gd name="T6" fmla="*/ 38 w 39"/>
                  <a:gd name="T7" fmla="*/ 618 h 6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619"/>
                  <a:gd name="T14" fmla="*/ 39 w 39"/>
                  <a:gd name="T15" fmla="*/ 619 h 6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619">
                    <a:moveTo>
                      <a:pt x="24" y="0"/>
                    </a:moveTo>
                    <a:lnTo>
                      <a:pt x="0" y="0"/>
                    </a:lnTo>
                    <a:lnTo>
                      <a:pt x="0" y="618"/>
                    </a:lnTo>
                    <a:lnTo>
                      <a:pt x="38" y="618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6098" name="Freeform 26">
                <a:extLst>
                  <a:ext uri="{FF2B5EF4-FFF2-40B4-BE49-F238E27FC236}">
                    <a16:creationId xmlns:a16="http://schemas.microsoft.com/office/drawing/2014/main" id="{16B7BF10-9E97-F348-9F29-63593BB68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0" y="1239"/>
                <a:ext cx="42" cy="630"/>
              </a:xfrm>
              <a:custGeom>
                <a:avLst/>
                <a:gdLst>
                  <a:gd name="T0" fmla="*/ 15 w 42"/>
                  <a:gd name="T1" fmla="*/ 0 h 630"/>
                  <a:gd name="T2" fmla="*/ 41 w 42"/>
                  <a:gd name="T3" fmla="*/ 0 h 630"/>
                  <a:gd name="T4" fmla="*/ 41 w 42"/>
                  <a:gd name="T5" fmla="*/ 629 h 630"/>
                  <a:gd name="T6" fmla="*/ 0 w 42"/>
                  <a:gd name="T7" fmla="*/ 629 h 6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2"/>
                  <a:gd name="T13" fmla="*/ 0 h 630"/>
                  <a:gd name="T14" fmla="*/ 42 w 42"/>
                  <a:gd name="T15" fmla="*/ 630 h 6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2" h="630">
                    <a:moveTo>
                      <a:pt x="15" y="0"/>
                    </a:moveTo>
                    <a:lnTo>
                      <a:pt x="41" y="0"/>
                    </a:lnTo>
                    <a:lnTo>
                      <a:pt x="41" y="629"/>
                    </a:lnTo>
                    <a:lnTo>
                      <a:pt x="0" y="629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6091" name="Group 47">
              <a:extLst>
                <a:ext uri="{FF2B5EF4-FFF2-40B4-BE49-F238E27FC236}">
                  <a16:creationId xmlns:a16="http://schemas.microsoft.com/office/drawing/2014/main" id="{0A25169F-2E76-DD4D-A867-523563A97F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3" y="1598"/>
              <a:ext cx="252" cy="256"/>
              <a:chOff x="2246" y="1398"/>
              <a:chExt cx="189" cy="262"/>
            </a:xfrm>
          </p:grpSpPr>
          <p:sp>
            <p:nvSpPr>
              <p:cNvPr id="86092" name="Rectangle 48">
                <a:extLst>
                  <a:ext uri="{FF2B5EF4-FFF2-40B4-BE49-F238E27FC236}">
                    <a16:creationId xmlns:a16="http://schemas.microsoft.com/office/drawing/2014/main" id="{F86074E5-F6AB-D241-BD6F-7BB9D90B96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6" y="1448"/>
                <a:ext cx="18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600" b="1">
                    <a:latin typeface="Times New Roman" panose="02020603050405020304" pitchFamily="18" charset="0"/>
                  </a:rPr>
                  <a:t>=</a:t>
                </a:r>
              </a:p>
            </p:txBody>
          </p:sp>
          <p:sp>
            <p:nvSpPr>
              <p:cNvPr id="86093" name="Rectangle 49">
                <a:extLst>
                  <a:ext uri="{FF2B5EF4-FFF2-40B4-BE49-F238E27FC236}">
                    <a16:creationId xmlns:a16="http://schemas.microsoft.com/office/drawing/2014/main" id="{EE510E29-2D96-8448-B4E9-CAEE47EDF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6" y="1398"/>
                <a:ext cx="185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>
                    <a:latin typeface="Symbol" pitchFamily="2" charset="2"/>
                  </a:rPr>
                  <a:t>D</a:t>
                </a:r>
              </a:p>
            </p:txBody>
          </p:sp>
        </p:grpSp>
      </p:grpSp>
      <p:grpSp>
        <p:nvGrpSpPr>
          <p:cNvPr id="8" name="Group 50">
            <a:extLst>
              <a:ext uri="{FF2B5EF4-FFF2-40B4-BE49-F238E27FC236}">
                <a16:creationId xmlns:a16="http://schemas.microsoft.com/office/drawing/2014/main" id="{271F6E60-26D4-C744-8801-731D106BA4F8}"/>
              </a:ext>
            </a:extLst>
          </p:cNvPr>
          <p:cNvGrpSpPr>
            <a:grpSpLocks/>
          </p:cNvGrpSpPr>
          <p:nvPr/>
        </p:nvGrpSpPr>
        <p:grpSpPr bwMode="auto">
          <a:xfrm>
            <a:off x="6646863" y="2536825"/>
            <a:ext cx="400050" cy="406400"/>
            <a:chOff x="2646" y="1398"/>
            <a:chExt cx="189" cy="262"/>
          </a:xfrm>
        </p:grpSpPr>
        <p:sp>
          <p:nvSpPr>
            <p:cNvPr id="86088" name="Rectangle 51">
              <a:extLst>
                <a:ext uri="{FF2B5EF4-FFF2-40B4-BE49-F238E27FC236}">
                  <a16:creationId xmlns:a16="http://schemas.microsoft.com/office/drawing/2014/main" id="{D86B8E8C-7F12-3647-BA01-8968C3A7A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" y="1448"/>
              <a:ext cx="18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86089" name="Rectangle 52">
              <a:extLst>
                <a:ext uri="{FF2B5EF4-FFF2-40B4-BE49-F238E27FC236}">
                  <a16:creationId xmlns:a16="http://schemas.microsoft.com/office/drawing/2014/main" id="{D371B4DA-19B3-5D40-8B14-0A630B750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6" y="1398"/>
              <a:ext cx="18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Symbol" pitchFamily="2" charset="2"/>
                </a:rPr>
                <a:t>D</a:t>
              </a:r>
            </a:p>
          </p:txBody>
        </p:sp>
      </p:grpSp>
      <p:sp>
        <p:nvSpPr>
          <p:cNvPr id="86027" name="Line 3">
            <a:extLst>
              <a:ext uri="{FF2B5EF4-FFF2-40B4-BE49-F238E27FC236}">
                <a16:creationId xmlns:a16="http://schemas.microsoft.com/office/drawing/2014/main" id="{9D507FDD-CD0A-5148-9DA8-10CBECF4E5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95388" y="3843338"/>
            <a:ext cx="760412" cy="1174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6028" name="Line 4">
            <a:extLst>
              <a:ext uri="{FF2B5EF4-FFF2-40B4-BE49-F238E27FC236}">
                <a16:creationId xmlns:a16="http://schemas.microsoft.com/office/drawing/2014/main" id="{8C162365-9FD2-E449-BC6D-88304C8DB7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9413" y="4027488"/>
            <a:ext cx="1828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6029" name="Line 5">
            <a:extLst>
              <a:ext uri="{FF2B5EF4-FFF2-40B4-BE49-F238E27FC236}">
                <a16:creationId xmlns:a16="http://schemas.microsoft.com/office/drawing/2014/main" id="{355573B4-34F4-2A42-9BEA-F5F1F7E22C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36738" y="2643188"/>
            <a:ext cx="0" cy="15827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6030" name="Freeform 6">
            <a:extLst>
              <a:ext uri="{FF2B5EF4-FFF2-40B4-BE49-F238E27FC236}">
                <a16:creationId xmlns:a16="http://schemas.microsoft.com/office/drawing/2014/main" id="{F6097B82-0696-964C-90A4-5DE4FB99ACD0}"/>
              </a:ext>
            </a:extLst>
          </p:cNvPr>
          <p:cNvSpPr>
            <a:spLocks/>
          </p:cNvSpPr>
          <p:nvPr/>
        </p:nvSpPr>
        <p:spPr bwMode="auto">
          <a:xfrm>
            <a:off x="1081088" y="3309938"/>
            <a:ext cx="2157412" cy="1084262"/>
          </a:xfrm>
          <a:custGeom>
            <a:avLst/>
            <a:gdLst>
              <a:gd name="T0" fmla="*/ 2147483646 w 1293"/>
              <a:gd name="T1" fmla="*/ 2147483646 h 701"/>
              <a:gd name="T2" fmla="*/ 2147483646 w 1293"/>
              <a:gd name="T3" fmla="*/ 0 h 701"/>
              <a:gd name="T4" fmla="*/ 2147483646 w 1293"/>
              <a:gd name="T5" fmla="*/ 0 h 701"/>
              <a:gd name="T6" fmla="*/ 2147483646 w 1293"/>
              <a:gd name="T7" fmla="*/ 2147483646 h 701"/>
              <a:gd name="T8" fmla="*/ 2147483646 w 1293"/>
              <a:gd name="T9" fmla="*/ 2147483646 h 701"/>
              <a:gd name="T10" fmla="*/ 2147483646 w 1293"/>
              <a:gd name="T11" fmla="*/ 2147483646 h 701"/>
              <a:gd name="T12" fmla="*/ 2147483646 w 1293"/>
              <a:gd name="T13" fmla="*/ 2147483646 h 701"/>
              <a:gd name="T14" fmla="*/ 2147483646 w 1293"/>
              <a:gd name="T15" fmla="*/ 2147483646 h 701"/>
              <a:gd name="T16" fmla="*/ 2147483646 w 1293"/>
              <a:gd name="T17" fmla="*/ 2147483646 h 701"/>
              <a:gd name="T18" fmla="*/ 2147483646 w 1293"/>
              <a:gd name="T19" fmla="*/ 2147483646 h 701"/>
              <a:gd name="T20" fmla="*/ 2147483646 w 1293"/>
              <a:gd name="T21" fmla="*/ 2147483646 h 701"/>
              <a:gd name="T22" fmla="*/ 2147483646 w 1293"/>
              <a:gd name="T23" fmla="*/ 2147483646 h 701"/>
              <a:gd name="T24" fmla="*/ 2147483646 w 1293"/>
              <a:gd name="T25" fmla="*/ 2147483646 h 701"/>
              <a:gd name="T26" fmla="*/ 2147483646 w 1293"/>
              <a:gd name="T27" fmla="*/ 2147483646 h 701"/>
              <a:gd name="T28" fmla="*/ 2147483646 w 1293"/>
              <a:gd name="T29" fmla="*/ 2147483646 h 701"/>
              <a:gd name="T30" fmla="*/ 2147483646 w 1293"/>
              <a:gd name="T31" fmla="*/ 2147483646 h 701"/>
              <a:gd name="T32" fmla="*/ 2147483646 w 1293"/>
              <a:gd name="T33" fmla="*/ 2147483646 h 701"/>
              <a:gd name="T34" fmla="*/ 2147483646 w 1293"/>
              <a:gd name="T35" fmla="*/ 2147483646 h 701"/>
              <a:gd name="T36" fmla="*/ 2147483646 w 1293"/>
              <a:gd name="T37" fmla="*/ 2147483646 h 701"/>
              <a:gd name="T38" fmla="*/ 2147483646 w 1293"/>
              <a:gd name="T39" fmla="*/ 2147483646 h 701"/>
              <a:gd name="T40" fmla="*/ 2147483646 w 1293"/>
              <a:gd name="T41" fmla="*/ 2147483646 h 701"/>
              <a:gd name="T42" fmla="*/ 2147483646 w 1293"/>
              <a:gd name="T43" fmla="*/ 2147483646 h 701"/>
              <a:gd name="T44" fmla="*/ 2147483646 w 1293"/>
              <a:gd name="T45" fmla="*/ 2147483646 h 701"/>
              <a:gd name="T46" fmla="*/ 2147483646 w 1293"/>
              <a:gd name="T47" fmla="*/ 2147483646 h 701"/>
              <a:gd name="T48" fmla="*/ 2147483646 w 1293"/>
              <a:gd name="T49" fmla="*/ 2147483646 h 701"/>
              <a:gd name="T50" fmla="*/ 2147483646 w 1293"/>
              <a:gd name="T51" fmla="*/ 2147483646 h 701"/>
              <a:gd name="T52" fmla="*/ 2147483646 w 1293"/>
              <a:gd name="T53" fmla="*/ 2147483646 h 701"/>
              <a:gd name="T54" fmla="*/ 2147483646 w 1293"/>
              <a:gd name="T55" fmla="*/ 2147483646 h 701"/>
              <a:gd name="T56" fmla="*/ 2147483646 w 1293"/>
              <a:gd name="T57" fmla="*/ 2147483646 h 701"/>
              <a:gd name="T58" fmla="*/ 2147483646 w 1293"/>
              <a:gd name="T59" fmla="*/ 2147483646 h 701"/>
              <a:gd name="T60" fmla="*/ 2147483646 w 1293"/>
              <a:gd name="T61" fmla="*/ 2147483646 h 701"/>
              <a:gd name="T62" fmla="*/ 2147483646 w 1293"/>
              <a:gd name="T63" fmla="*/ 2147483646 h 701"/>
              <a:gd name="T64" fmla="*/ 2147483646 w 1293"/>
              <a:gd name="T65" fmla="*/ 2147483646 h 701"/>
              <a:gd name="T66" fmla="*/ 2147483646 w 1293"/>
              <a:gd name="T67" fmla="*/ 2147483646 h 701"/>
              <a:gd name="T68" fmla="*/ 2147483646 w 1293"/>
              <a:gd name="T69" fmla="*/ 2147483646 h 701"/>
              <a:gd name="T70" fmla="*/ 2147483646 w 1293"/>
              <a:gd name="T71" fmla="*/ 2147483646 h 701"/>
              <a:gd name="T72" fmla="*/ 2147483646 w 1293"/>
              <a:gd name="T73" fmla="*/ 2147483646 h 701"/>
              <a:gd name="T74" fmla="*/ 2147483646 w 1293"/>
              <a:gd name="T75" fmla="*/ 2147483646 h 701"/>
              <a:gd name="T76" fmla="*/ 2147483646 w 1293"/>
              <a:gd name="T77" fmla="*/ 2147483646 h 701"/>
              <a:gd name="T78" fmla="*/ 2147483646 w 1293"/>
              <a:gd name="T79" fmla="*/ 2147483646 h 701"/>
              <a:gd name="T80" fmla="*/ 2147483646 w 1293"/>
              <a:gd name="T81" fmla="*/ 2147483646 h 701"/>
              <a:gd name="T82" fmla="*/ 2147483646 w 1293"/>
              <a:gd name="T83" fmla="*/ 2147483646 h 701"/>
              <a:gd name="T84" fmla="*/ 2147483646 w 1293"/>
              <a:gd name="T85" fmla="*/ 2147483646 h 701"/>
              <a:gd name="T86" fmla="*/ 2147483646 w 1293"/>
              <a:gd name="T87" fmla="*/ 2147483646 h 701"/>
              <a:gd name="T88" fmla="*/ 2147483646 w 1293"/>
              <a:gd name="T89" fmla="*/ 2147483646 h 701"/>
              <a:gd name="T90" fmla="*/ 2147483646 w 1293"/>
              <a:gd name="T91" fmla="*/ 2147483646 h 701"/>
              <a:gd name="T92" fmla="*/ 2147483646 w 1293"/>
              <a:gd name="T93" fmla="*/ 2147483646 h 701"/>
              <a:gd name="T94" fmla="*/ 2147483646 w 1293"/>
              <a:gd name="T95" fmla="*/ 2147483646 h 701"/>
              <a:gd name="T96" fmla="*/ 2147483646 w 1293"/>
              <a:gd name="T97" fmla="*/ 2147483646 h 701"/>
              <a:gd name="T98" fmla="*/ 2147483646 w 1293"/>
              <a:gd name="T99" fmla="*/ 2147483646 h 701"/>
              <a:gd name="T100" fmla="*/ 2147483646 w 1293"/>
              <a:gd name="T101" fmla="*/ 2147483646 h 701"/>
              <a:gd name="T102" fmla="*/ 2147483646 w 1293"/>
              <a:gd name="T103" fmla="*/ 2147483646 h 701"/>
              <a:gd name="T104" fmla="*/ 2147483646 w 1293"/>
              <a:gd name="T105" fmla="*/ 2147483646 h 701"/>
              <a:gd name="T106" fmla="*/ 2147483646 w 1293"/>
              <a:gd name="T107" fmla="*/ 2147483646 h 701"/>
              <a:gd name="T108" fmla="*/ 2147483646 w 1293"/>
              <a:gd name="T109" fmla="*/ 2147483646 h 701"/>
              <a:gd name="T110" fmla="*/ 0 w 1293"/>
              <a:gd name="T111" fmla="*/ 2147483646 h 701"/>
              <a:gd name="T112" fmla="*/ 2147483646 w 1293"/>
              <a:gd name="T113" fmla="*/ 2147483646 h 70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293"/>
              <a:gd name="T172" fmla="*/ 0 h 701"/>
              <a:gd name="T173" fmla="*/ 1293 w 1293"/>
              <a:gd name="T174" fmla="*/ 701 h 70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293" h="701">
                <a:moveTo>
                  <a:pt x="8" y="616"/>
                </a:moveTo>
                <a:lnTo>
                  <a:pt x="452" y="0"/>
                </a:lnTo>
                <a:lnTo>
                  <a:pt x="1292" y="0"/>
                </a:lnTo>
                <a:lnTo>
                  <a:pt x="1292" y="20"/>
                </a:lnTo>
                <a:lnTo>
                  <a:pt x="1292" y="52"/>
                </a:lnTo>
                <a:lnTo>
                  <a:pt x="1292" y="76"/>
                </a:lnTo>
                <a:lnTo>
                  <a:pt x="1292" y="108"/>
                </a:lnTo>
                <a:lnTo>
                  <a:pt x="1292" y="140"/>
                </a:lnTo>
                <a:lnTo>
                  <a:pt x="1284" y="180"/>
                </a:lnTo>
                <a:lnTo>
                  <a:pt x="1280" y="212"/>
                </a:lnTo>
                <a:lnTo>
                  <a:pt x="1272" y="252"/>
                </a:lnTo>
                <a:lnTo>
                  <a:pt x="1248" y="300"/>
                </a:lnTo>
                <a:lnTo>
                  <a:pt x="1224" y="356"/>
                </a:lnTo>
                <a:lnTo>
                  <a:pt x="1200" y="404"/>
                </a:lnTo>
                <a:lnTo>
                  <a:pt x="1176" y="444"/>
                </a:lnTo>
                <a:lnTo>
                  <a:pt x="1168" y="468"/>
                </a:lnTo>
                <a:lnTo>
                  <a:pt x="1144" y="476"/>
                </a:lnTo>
                <a:lnTo>
                  <a:pt x="1120" y="508"/>
                </a:lnTo>
                <a:lnTo>
                  <a:pt x="1096" y="532"/>
                </a:lnTo>
                <a:lnTo>
                  <a:pt x="1072" y="564"/>
                </a:lnTo>
                <a:lnTo>
                  <a:pt x="1032" y="588"/>
                </a:lnTo>
                <a:lnTo>
                  <a:pt x="1000" y="620"/>
                </a:lnTo>
                <a:lnTo>
                  <a:pt x="976" y="644"/>
                </a:lnTo>
                <a:lnTo>
                  <a:pt x="952" y="652"/>
                </a:lnTo>
                <a:lnTo>
                  <a:pt x="912" y="664"/>
                </a:lnTo>
                <a:lnTo>
                  <a:pt x="880" y="672"/>
                </a:lnTo>
                <a:lnTo>
                  <a:pt x="840" y="680"/>
                </a:lnTo>
                <a:lnTo>
                  <a:pt x="792" y="684"/>
                </a:lnTo>
                <a:lnTo>
                  <a:pt x="752" y="688"/>
                </a:lnTo>
                <a:lnTo>
                  <a:pt x="712" y="688"/>
                </a:lnTo>
                <a:lnTo>
                  <a:pt x="672" y="692"/>
                </a:lnTo>
                <a:lnTo>
                  <a:pt x="632" y="692"/>
                </a:lnTo>
                <a:lnTo>
                  <a:pt x="600" y="696"/>
                </a:lnTo>
                <a:lnTo>
                  <a:pt x="544" y="700"/>
                </a:lnTo>
                <a:lnTo>
                  <a:pt x="488" y="700"/>
                </a:lnTo>
                <a:lnTo>
                  <a:pt x="432" y="700"/>
                </a:lnTo>
                <a:lnTo>
                  <a:pt x="392" y="700"/>
                </a:lnTo>
                <a:lnTo>
                  <a:pt x="360" y="700"/>
                </a:lnTo>
                <a:lnTo>
                  <a:pt x="336" y="700"/>
                </a:lnTo>
                <a:lnTo>
                  <a:pt x="312" y="696"/>
                </a:lnTo>
                <a:lnTo>
                  <a:pt x="280" y="692"/>
                </a:lnTo>
                <a:lnTo>
                  <a:pt x="256" y="692"/>
                </a:lnTo>
                <a:lnTo>
                  <a:pt x="244" y="692"/>
                </a:lnTo>
                <a:lnTo>
                  <a:pt x="228" y="684"/>
                </a:lnTo>
                <a:lnTo>
                  <a:pt x="196" y="676"/>
                </a:lnTo>
                <a:lnTo>
                  <a:pt x="180" y="668"/>
                </a:lnTo>
                <a:lnTo>
                  <a:pt x="164" y="660"/>
                </a:lnTo>
                <a:lnTo>
                  <a:pt x="152" y="652"/>
                </a:lnTo>
                <a:lnTo>
                  <a:pt x="136" y="644"/>
                </a:lnTo>
                <a:lnTo>
                  <a:pt x="124" y="644"/>
                </a:lnTo>
                <a:lnTo>
                  <a:pt x="108" y="640"/>
                </a:lnTo>
                <a:lnTo>
                  <a:pt x="84" y="632"/>
                </a:lnTo>
                <a:lnTo>
                  <a:pt x="52" y="624"/>
                </a:lnTo>
                <a:lnTo>
                  <a:pt x="28" y="624"/>
                </a:lnTo>
                <a:lnTo>
                  <a:pt x="12" y="616"/>
                </a:lnTo>
                <a:lnTo>
                  <a:pt x="0" y="612"/>
                </a:lnTo>
                <a:lnTo>
                  <a:pt x="8" y="616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6031" name="Line 7">
            <a:extLst>
              <a:ext uri="{FF2B5EF4-FFF2-40B4-BE49-F238E27FC236}">
                <a16:creationId xmlns:a16="http://schemas.microsoft.com/office/drawing/2014/main" id="{5748610A-9778-9F48-A7C2-471FB60C10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43088" y="3589338"/>
            <a:ext cx="407987" cy="4333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6032" name="Line 8">
            <a:extLst>
              <a:ext uri="{FF2B5EF4-FFF2-40B4-BE49-F238E27FC236}">
                <a16:creationId xmlns:a16="http://schemas.microsoft.com/office/drawing/2014/main" id="{29E3DD39-6A1E-1043-967E-76F9152468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76475" y="2741613"/>
            <a:ext cx="781050" cy="815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6033" name="Oval 9">
            <a:extLst>
              <a:ext uri="{FF2B5EF4-FFF2-40B4-BE49-F238E27FC236}">
                <a16:creationId xmlns:a16="http://schemas.microsoft.com/office/drawing/2014/main" id="{78AF0FA8-7914-5E45-8DA4-22427E8B2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550" y="2698750"/>
            <a:ext cx="93663" cy="85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6034" name="Oval 10">
            <a:extLst>
              <a:ext uri="{FF2B5EF4-FFF2-40B4-BE49-F238E27FC236}">
                <a16:creationId xmlns:a16="http://schemas.microsoft.com/office/drawing/2014/main" id="{B5FD13A9-2DA8-E243-B55A-D38B6AB99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3138" y="3502025"/>
            <a:ext cx="93662" cy="873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6035" name="Rectangle 11">
            <a:extLst>
              <a:ext uri="{FF2B5EF4-FFF2-40B4-BE49-F238E27FC236}">
                <a16:creationId xmlns:a16="http://schemas.microsoft.com/office/drawing/2014/main" id="{9B7A32D8-2558-4042-B91B-5FDE893F9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675" y="4017963"/>
            <a:ext cx="36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y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86036" name="Rectangle 12">
            <a:extLst>
              <a:ext uri="{FF2B5EF4-FFF2-40B4-BE49-F238E27FC236}">
                <a16:creationId xmlns:a16="http://schemas.microsoft.com/office/drawing/2014/main" id="{F2B5C30A-C76D-E344-8664-B73898638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538" y="4859338"/>
            <a:ext cx="36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x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86037" name="Rectangle 13">
            <a:extLst>
              <a:ext uri="{FF2B5EF4-FFF2-40B4-BE49-F238E27FC236}">
                <a16:creationId xmlns:a16="http://schemas.microsoft.com/office/drawing/2014/main" id="{772423EC-D188-3F45-8B40-D3B67809F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550" y="254476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w</a:t>
            </a:r>
          </a:p>
        </p:txBody>
      </p:sp>
      <p:sp>
        <p:nvSpPr>
          <p:cNvPr id="86038" name="Rectangle 14">
            <a:extLst>
              <a:ext uri="{FF2B5EF4-FFF2-40B4-BE49-F238E27FC236}">
                <a16:creationId xmlns:a16="http://schemas.microsoft.com/office/drawing/2014/main" id="{4BC3F6F6-929B-284A-882F-1AF1394B0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6600" y="4035425"/>
            <a:ext cx="6048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w=1</a:t>
            </a:r>
          </a:p>
        </p:txBody>
      </p:sp>
      <p:sp>
        <p:nvSpPr>
          <p:cNvPr id="86039" name="Line 15">
            <a:extLst>
              <a:ext uri="{FF2B5EF4-FFF2-40B4-BE49-F238E27FC236}">
                <a16:creationId xmlns:a16="http://schemas.microsoft.com/office/drawing/2014/main" id="{D22A5D37-2B11-0640-B596-855439B8A2C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35100" y="3309938"/>
            <a:ext cx="401638" cy="501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6040" name="Line 16">
            <a:extLst>
              <a:ext uri="{FF2B5EF4-FFF2-40B4-BE49-F238E27FC236}">
                <a16:creationId xmlns:a16="http://schemas.microsoft.com/office/drawing/2014/main" id="{B4548EBF-F0AB-D74B-9586-C4B4C37DE9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3088" y="3316288"/>
            <a:ext cx="593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6041" name="Rectangle 17">
            <a:extLst>
              <a:ext uri="{FF2B5EF4-FFF2-40B4-BE49-F238E27FC236}">
                <a16:creationId xmlns:a16="http://schemas.microsoft.com/office/drawing/2014/main" id="{57EE282C-3C0F-F446-AE88-4B35600B1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900" y="3486150"/>
            <a:ext cx="28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86042" name="Rectangle 18">
            <a:extLst>
              <a:ext uri="{FF2B5EF4-FFF2-40B4-BE49-F238E27FC236}">
                <a16:creationId xmlns:a16="http://schemas.microsoft.com/office/drawing/2014/main" id="{C623DE98-88C3-3848-9572-A7E9E3F1E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325" y="2919413"/>
            <a:ext cx="28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86043" name="Oval 19">
            <a:extLst>
              <a:ext uri="{FF2B5EF4-FFF2-40B4-BE49-F238E27FC236}">
                <a16:creationId xmlns:a16="http://schemas.microsoft.com/office/drawing/2014/main" id="{A91E5F5B-14D7-274D-AB37-318658604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6575" y="3276600"/>
            <a:ext cx="71438" cy="666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6044" name="Oval 20">
            <a:extLst>
              <a:ext uri="{FF2B5EF4-FFF2-40B4-BE49-F238E27FC236}">
                <a16:creationId xmlns:a16="http://schemas.microsoft.com/office/drawing/2014/main" id="{465CE763-C84E-1B4E-9959-25C07E077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225" y="3987800"/>
            <a:ext cx="71438" cy="666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grpSp>
        <p:nvGrpSpPr>
          <p:cNvPr id="86045" name="Group 53">
            <a:extLst>
              <a:ext uri="{FF2B5EF4-FFF2-40B4-BE49-F238E27FC236}">
                <a16:creationId xmlns:a16="http://schemas.microsoft.com/office/drawing/2014/main" id="{B891F099-92AB-DB41-B31F-F0BB77AA34BC}"/>
              </a:ext>
            </a:extLst>
          </p:cNvPr>
          <p:cNvGrpSpPr>
            <a:grpSpLocks/>
          </p:cNvGrpSpPr>
          <p:nvPr/>
        </p:nvGrpSpPr>
        <p:grpSpPr bwMode="auto">
          <a:xfrm>
            <a:off x="3171825" y="2173288"/>
            <a:ext cx="452438" cy="1092200"/>
            <a:chOff x="2833" y="1205"/>
            <a:chExt cx="271" cy="707"/>
          </a:xfrm>
        </p:grpSpPr>
        <p:sp>
          <p:nvSpPr>
            <p:cNvPr id="86083" name="Rectangle 54">
              <a:extLst>
                <a:ext uri="{FF2B5EF4-FFF2-40B4-BE49-F238E27FC236}">
                  <a16:creationId xmlns:a16="http://schemas.microsoft.com/office/drawing/2014/main" id="{1C527659-D3A8-E342-9926-03467A0A0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" y="1205"/>
              <a:ext cx="271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wx</a:t>
              </a:r>
            </a:p>
          </p:txBody>
        </p:sp>
        <p:sp>
          <p:nvSpPr>
            <p:cNvPr id="86084" name="Rectangle 55">
              <a:extLst>
                <a:ext uri="{FF2B5EF4-FFF2-40B4-BE49-F238E27FC236}">
                  <a16:creationId xmlns:a16="http://schemas.microsoft.com/office/drawing/2014/main" id="{F8CCEBD1-B577-B041-B1E2-87FA73276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3" y="1440"/>
              <a:ext cx="27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wy</a:t>
              </a:r>
            </a:p>
          </p:txBody>
        </p:sp>
        <p:sp>
          <p:nvSpPr>
            <p:cNvPr id="86085" name="Rectangle 56">
              <a:extLst>
                <a:ext uri="{FF2B5EF4-FFF2-40B4-BE49-F238E27FC236}">
                  <a16:creationId xmlns:a16="http://schemas.microsoft.com/office/drawing/2014/main" id="{DDA86CF9-D3FF-CF49-892F-6B14A5919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1675"/>
              <a:ext cx="214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w</a:t>
              </a:r>
            </a:p>
          </p:txBody>
        </p:sp>
        <p:sp>
          <p:nvSpPr>
            <p:cNvPr id="86086" name="Freeform 57">
              <a:extLst>
                <a:ext uri="{FF2B5EF4-FFF2-40B4-BE49-F238E27FC236}">
                  <a16:creationId xmlns:a16="http://schemas.microsoft.com/office/drawing/2014/main" id="{E6E7F3D2-AC54-2147-9A0D-237B220DF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8" y="1243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6087" name="Freeform 58">
              <a:extLst>
                <a:ext uri="{FF2B5EF4-FFF2-40B4-BE49-F238E27FC236}">
                  <a16:creationId xmlns:a16="http://schemas.microsoft.com/office/drawing/2014/main" id="{794FB5FF-41DB-5344-AF31-027576790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" y="1235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" name="Group 95">
            <a:extLst>
              <a:ext uri="{FF2B5EF4-FFF2-40B4-BE49-F238E27FC236}">
                <a16:creationId xmlns:a16="http://schemas.microsoft.com/office/drawing/2014/main" id="{D0B06FA5-041A-574A-84C3-D856E7DCF381}"/>
              </a:ext>
            </a:extLst>
          </p:cNvPr>
          <p:cNvGrpSpPr>
            <a:grpSpLocks/>
          </p:cNvGrpSpPr>
          <p:nvPr/>
        </p:nvGrpSpPr>
        <p:grpSpPr bwMode="auto">
          <a:xfrm>
            <a:off x="4935538" y="3913188"/>
            <a:ext cx="2513012" cy="796925"/>
            <a:chOff x="3109" y="2465"/>
            <a:chExt cx="1583" cy="502"/>
          </a:xfrm>
        </p:grpSpPr>
        <p:sp>
          <p:nvSpPr>
            <p:cNvPr id="86079" name="Rectangle 59">
              <a:extLst>
                <a:ext uri="{FF2B5EF4-FFF2-40B4-BE49-F238E27FC236}">
                  <a16:creationId xmlns:a16="http://schemas.microsoft.com/office/drawing/2014/main" id="{C3C040AA-ACEA-104D-813F-99898AA58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9" y="2480"/>
              <a:ext cx="1583" cy="48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/>
            </a:p>
          </p:txBody>
        </p:sp>
        <p:sp>
          <p:nvSpPr>
            <p:cNvPr id="86080" name="Rectangle 60">
              <a:extLst>
                <a:ext uri="{FF2B5EF4-FFF2-40B4-BE49-F238E27FC236}">
                  <a16:creationId xmlns:a16="http://schemas.microsoft.com/office/drawing/2014/main" id="{56D46A83-752D-E945-85D9-C967184BC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5" y="2465"/>
              <a:ext cx="828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x = x</a:t>
              </a:r>
              <a:r>
                <a:rPr lang="en-US" altLang="en-US" sz="1800" i="1" baseline="-25000">
                  <a:latin typeface="Times New Roman" panose="02020603050405020304" pitchFamily="18" charset="0"/>
                </a:rPr>
                <a:t>h </a:t>
              </a:r>
              <a:r>
                <a:rPr lang="en-US" altLang="en-US" sz="1800" i="1">
                  <a:latin typeface="Times New Roman" panose="02020603050405020304" pitchFamily="18" charset="0"/>
                </a:rPr>
                <a:t>/w</a:t>
              </a:r>
            </a:p>
          </p:txBody>
        </p:sp>
        <p:sp>
          <p:nvSpPr>
            <p:cNvPr id="86081" name="Rectangle 61">
              <a:extLst>
                <a:ext uri="{FF2B5EF4-FFF2-40B4-BE49-F238E27FC236}">
                  <a16:creationId xmlns:a16="http://schemas.microsoft.com/office/drawing/2014/main" id="{E6A3FC37-A08D-5245-8D5A-F7E1FE5C3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5" y="2687"/>
              <a:ext cx="828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y = y</a:t>
              </a:r>
              <a:r>
                <a:rPr lang="en-US" altLang="en-US" sz="1800" i="1" baseline="-25000">
                  <a:latin typeface="Times New Roman" panose="02020603050405020304" pitchFamily="18" charset="0"/>
                </a:rPr>
                <a:t>h </a:t>
              </a:r>
              <a:r>
                <a:rPr lang="en-US" altLang="en-US" sz="1800" i="1">
                  <a:latin typeface="Times New Roman" panose="02020603050405020304" pitchFamily="18" charset="0"/>
                </a:rPr>
                <a:t>/w</a:t>
              </a:r>
            </a:p>
          </p:txBody>
        </p:sp>
        <p:sp>
          <p:nvSpPr>
            <p:cNvPr id="86082" name="Rectangle 62">
              <a:extLst>
                <a:ext uri="{FF2B5EF4-FFF2-40B4-BE49-F238E27FC236}">
                  <a16:creationId xmlns:a16="http://schemas.microsoft.com/office/drawing/2014/main" id="{2C8079B2-BDDA-7443-BF76-7D391E40E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4" y="2594"/>
              <a:ext cx="508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1">
                  <a:latin typeface="Times New Roman" panose="02020603050405020304" pitchFamily="18" charset="0"/>
                </a:rPr>
                <a:t>w&gt;0</a:t>
              </a:r>
            </a:p>
          </p:txBody>
        </p:sp>
      </p:grpSp>
      <p:sp>
        <p:nvSpPr>
          <p:cNvPr id="377919" name="Rectangle 63">
            <a:extLst>
              <a:ext uri="{FF2B5EF4-FFF2-40B4-BE49-F238E27FC236}">
                <a16:creationId xmlns:a16="http://schemas.microsoft.com/office/drawing/2014/main" id="{2354825C-F9FD-DC45-B8C6-8020E1159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2650" y="5172075"/>
            <a:ext cx="6604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Ex.:</a:t>
            </a:r>
          </a:p>
        </p:txBody>
      </p:sp>
      <p:grpSp>
        <p:nvGrpSpPr>
          <p:cNvPr id="11" name="Group 64">
            <a:extLst>
              <a:ext uri="{FF2B5EF4-FFF2-40B4-BE49-F238E27FC236}">
                <a16:creationId xmlns:a16="http://schemas.microsoft.com/office/drawing/2014/main" id="{B877C797-2F90-964A-88B4-12BA0667BD4F}"/>
              </a:ext>
            </a:extLst>
          </p:cNvPr>
          <p:cNvGrpSpPr>
            <a:grpSpLocks/>
          </p:cNvGrpSpPr>
          <p:nvPr/>
        </p:nvGrpSpPr>
        <p:grpSpPr bwMode="auto">
          <a:xfrm>
            <a:off x="4884738" y="5457825"/>
            <a:ext cx="428625" cy="1084263"/>
            <a:chOff x="2901" y="3378"/>
            <a:chExt cx="202" cy="701"/>
          </a:xfrm>
        </p:grpSpPr>
        <p:sp>
          <p:nvSpPr>
            <p:cNvPr id="86074" name="Rectangle 65">
              <a:extLst>
                <a:ext uri="{FF2B5EF4-FFF2-40B4-BE49-F238E27FC236}">
                  <a16:creationId xmlns:a16="http://schemas.microsoft.com/office/drawing/2014/main" id="{BC42A575-8972-5448-BD63-A1CEEC065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1" y="3378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86075" name="Rectangle 66">
              <a:extLst>
                <a:ext uri="{FF2B5EF4-FFF2-40B4-BE49-F238E27FC236}">
                  <a16:creationId xmlns:a16="http://schemas.microsoft.com/office/drawing/2014/main" id="{B1BEDB46-9FF2-DE48-A872-9BF088EEE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1" y="3613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6076" name="Rectangle 67">
              <a:extLst>
                <a:ext uri="{FF2B5EF4-FFF2-40B4-BE49-F238E27FC236}">
                  <a16:creationId xmlns:a16="http://schemas.microsoft.com/office/drawing/2014/main" id="{29400400-ED67-FB48-9DB3-4627601F4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1" y="3848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86077" name="Freeform 68">
              <a:extLst>
                <a:ext uri="{FF2B5EF4-FFF2-40B4-BE49-F238E27FC236}">
                  <a16:creationId xmlns:a16="http://schemas.microsoft.com/office/drawing/2014/main" id="{890954C5-C0A4-E140-95A3-6A5BF56E4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0" y="3416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6078" name="Freeform 69">
              <a:extLst>
                <a:ext uri="{FF2B5EF4-FFF2-40B4-BE49-F238E27FC236}">
                  <a16:creationId xmlns:a16="http://schemas.microsoft.com/office/drawing/2014/main" id="{C31A15A3-31F5-3449-95D3-700895383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8" y="3408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" name="Group 70">
            <a:extLst>
              <a:ext uri="{FF2B5EF4-FFF2-40B4-BE49-F238E27FC236}">
                <a16:creationId xmlns:a16="http://schemas.microsoft.com/office/drawing/2014/main" id="{0632F8DC-CB86-D24B-91D9-B18BEF741037}"/>
              </a:ext>
            </a:extLst>
          </p:cNvPr>
          <p:cNvGrpSpPr>
            <a:grpSpLocks/>
          </p:cNvGrpSpPr>
          <p:nvPr/>
        </p:nvGrpSpPr>
        <p:grpSpPr bwMode="auto">
          <a:xfrm>
            <a:off x="4064000" y="5638800"/>
            <a:ext cx="427038" cy="720725"/>
            <a:chOff x="2513" y="3495"/>
            <a:chExt cx="202" cy="466"/>
          </a:xfrm>
        </p:grpSpPr>
        <p:sp>
          <p:nvSpPr>
            <p:cNvPr id="86070" name="Rectangle 71">
              <a:extLst>
                <a:ext uri="{FF2B5EF4-FFF2-40B4-BE49-F238E27FC236}">
                  <a16:creationId xmlns:a16="http://schemas.microsoft.com/office/drawing/2014/main" id="{3C950008-ECA8-4440-A802-E01AEC4D7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3" y="3495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86071" name="Rectangle 72">
              <a:extLst>
                <a:ext uri="{FF2B5EF4-FFF2-40B4-BE49-F238E27FC236}">
                  <a16:creationId xmlns:a16="http://schemas.microsoft.com/office/drawing/2014/main" id="{3F471B3A-1F1D-1D4D-93F8-62EA200CC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3" y="373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6072" name="Arc 73">
              <a:extLst>
                <a:ext uri="{FF2B5EF4-FFF2-40B4-BE49-F238E27FC236}">
                  <a16:creationId xmlns:a16="http://schemas.microsoft.com/office/drawing/2014/main" id="{3A7F3AAA-117D-F74A-8A1C-45FB10AD3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1" y="3548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6073" name="Arc 74">
              <a:extLst>
                <a:ext uri="{FF2B5EF4-FFF2-40B4-BE49-F238E27FC236}">
                  <a16:creationId xmlns:a16="http://schemas.microsoft.com/office/drawing/2014/main" id="{6EA0B561-E42B-B54D-A40B-3A2AFC806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3546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3" name="Group 75">
            <a:extLst>
              <a:ext uri="{FF2B5EF4-FFF2-40B4-BE49-F238E27FC236}">
                <a16:creationId xmlns:a16="http://schemas.microsoft.com/office/drawing/2014/main" id="{D065B127-BB2A-4C4F-8DCE-79B7C979563C}"/>
              </a:ext>
            </a:extLst>
          </p:cNvPr>
          <p:cNvGrpSpPr>
            <a:grpSpLocks/>
          </p:cNvGrpSpPr>
          <p:nvPr/>
        </p:nvGrpSpPr>
        <p:grpSpPr bwMode="auto">
          <a:xfrm>
            <a:off x="5732463" y="5453063"/>
            <a:ext cx="509587" cy="1082675"/>
            <a:chOff x="3301" y="3374"/>
            <a:chExt cx="241" cy="701"/>
          </a:xfrm>
        </p:grpSpPr>
        <p:sp>
          <p:nvSpPr>
            <p:cNvPr id="86065" name="Rectangle 76">
              <a:extLst>
                <a:ext uri="{FF2B5EF4-FFF2-40B4-BE49-F238E27FC236}">
                  <a16:creationId xmlns:a16="http://schemas.microsoft.com/office/drawing/2014/main" id="{4CF27D3D-D4BB-2248-AB06-916DB60C6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1" y="3374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86066" name="Rectangle 77">
              <a:extLst>
                <a:ext uri="{FF2B5EF4-FFF2-40B4-BE49-F238E27FC236}">
                  <a16:creationId xmlns:a16="http://schemas.microsoft.com/office/drawing/2014/main" id="{4463D0EC-C4DD-394F-AA2A-61B3085BE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1" y="3609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86067" name="Rectangle 78">
              <a:extLst>
                <a:ext uri="{FF2B5EF4-FFF2-40B4-BE49-F238E27FC236}">
                  <a16:creationId xmlns:a16="http://schemas.microsoft.com/office/drawing/2014/main" id="{E8D1403B-8370-8B4D-9C40-5ABDAA108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1" y="3844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6068" name="Freeform 79">
              <a:extLst>
                <a:ext uri="{FF2B5EF4-FFF2-40B4-BE49-F238E27FC236}">
                  <a16:creationId xmlns:a16="http://schemas.microsoft.com/office/drawing/2014/main" id="{583CEEC6-80D8-4D47-A70F-D5F6A7EEA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6" y="3412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6069" name="Freeform 80">
              <a:extLst>
                <a:ext uri="{FF2B5EF4-FFF2-40B4-BE49-F238E27FC236}">
                  <a16:creationId xmlns:a16="http://schemas.microsoft.com/office/drawing/2014/main" id="{4659559F-8382-A348-B864-727470D83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0" y="3404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" name="Group 81">
            <a:extLst>
              <a:ext uri="{FF2B5EF4-FFF2-40B4-BE49-F238E27FC236}">
                <a16:creationId xmlns:a16="http://schemas.microsoft.com/office/drawing/2014/main" id="{07D5824E-BD8C-6945-9FBC-73D8BF10F858}"/>
              </a:ext>
            </a:extLst>
          </p:cNvPr>
          <p:cNvGrpSpPr>
            <a:grpSpLocks/>
          </p:cNvGrpSpPr>
          <p:nvPr/>
        </p:nvGrpSpPr>
        <p:grpSpPr bwMode="auto">
          <a:xfrm>
            <a:off x="6672263" y="5457825"/>
            <a:ext cx="450850" cy="1084263"/>
            <a:chOff x="3745" y="3378"/>
            <a:chExt cx="213" cy="701"/>
          </a:xfrm>
        </p:grpSpPr>
        <p:sp>
          <p:nvSpPr>
            <p:cNvPr id="86060" name="Rectangle 82">
              <a:extLst>
                <a:ext uri="{FF2B5EF4-FFF2-40B4-BE49-F238E27FC236}">
                  <a16:creationId xmlns:a16="http://schemas.microsoft.com/office/drawing/2014/main" id="{04605B0F-1CFE-0B47-8DBB-AD66A5D9DB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5" y="3378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86061" name="Rectangle 83">
              <a:extLst>
                <a:ext uri="{FF2B5EF4-FFF2-40B4-BE49-F238E27FC236}">
                  <a16:creationId xmlns:a16="http://schemas.microsoft.com/office/drawing/2014/main" id="{B6F0F1D2-F8FF-AF42-813A-60B1D7DBC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5" y="3613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86062" name="Rectangle 84">
              <a:extLst>
                <a:ext uri="{FF2B5EF4-FFF2-40B4-BE49-F238E27FC236}">
                  <a16:creationId xmlns:a16="http://schemas.microsoft.com/office/drawing/2014/main" id="{6B783ED1-4A61-4D47-BC02-2ABF7B7CB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2" y="3848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86063" name="Freeform 85">
              <a:extLst>
                <a:ext uri="{FF2B5EF4-FFF2-40B4-BE49-F238E27FC236}">
                  <a16:creationId xmlns:a16="http://schemas.microsoft.com/office/drawing/2014/main" id="{DC9AD31F-EC39-FA4D-8B23-133D58EB1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" y="3416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6064" name="Freeform 86">
              <a:extLst>
                <a:ext uri="{FF2B5EF4-FFF2-40B4-BE49-F238E27FC236}">
                  <a16:creationId xmlns:a16="http://schemas.microsoft.com/office/drawing/2014/main" id="{E15105E5-045E-A342-A807-304889F04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6" y="3408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77943" name="Rectangle 87">
            <a:extLst>
              <a:ext uri="{FF2B5EF4-FFF2-40B4-BE49-F238E27FC236}">
                <a16:creationId xmlns:a16="http://schemas.microsoft.com/office/drawing/2014/main" id="{CDD23697-FD59-6047-A64A-00CF9E00D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9513" y="5851525"/>
            <a:ext cx="3810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=</a:t>
            </a:r>
          </a:p>
        </p:txBody>
      </p:sp>
      <p:grpSp>
        <p:nvGrpSpPr>
          <p:cNvPr id="15" name="Group 88">
            <a:extLst>
              <a:ext uri="{FF2B5EF4-FFF2-40B4-BE49-F238E27FC236}">
                <a16:creationId xmlns:a16="http://schemas.microsoft.com/office/drawing/2014/main" id="{82007E6B-D412-BE4D-AEBD-73B68157FDC2}"/>
              </a:ext>
            </a:extLst>
          </p:cNvPr>
          <p:cNvGrpSpPr>
            <a:grpSpLocks/>
          </p:cNvGrpSpPr>
          <p:nvPr/>
        </p:nvGrpSpPr>
        <p:grpSpPr bwMode="auto">
          <a:xfrm>
            <a:off x="4489450" y="5751513"/>
            <a:ext cx="400050" cy="404812"/>
            <a:chOff x="2714" y="3567"/>
            <a:chExt cx="189" cy="262"/>
          </a:xfrm>
        </p:grpSpPr>
        <p:sp>
          <p:nvSpPr>
            <p:cNvPr id="86058" name="Rectangle 89">
              <a:extLst>
                <a:ext uri="{FF2B5EF4-FFF2-40B4-BE49-F238E27FC236}">
                  <a16:creationId xmlns:a16="http://schemas.microsoft.com/office/drawing/2014/main" id="{7A65ABF6-9CC9-E941-B7C0-555BF9C15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4" y="3617"/>
              <a:ext cx="18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86059" name="Rectangle 90">
              <a:extLst>
                <a:ext uri="{FF2B5EF4-FFF2-40B4-BE49-F238E27FC236}">
                  <a16:creationId xmlns:a16="http://schemas.microsoft.com/office/drawing/2014/main" id="{6DDCAE11-5F7F-DD46-B7DE-4A34DC494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4" y="3567"/>
              <a:ext cx="18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Symbol" pitchFamily="2" charset="2"/>
                </a:rPr>
                <a:t>D</a:t>
              </a:r>
            </a:p>
          </p:txBody>
        </p:sp>
      </p:grpSp>
      <p:grpSp>
        <p:nvGrpSpPr>
          <p:cNvPr id="16" name="Group 91">
            <a:extLst>
              <a:ext uri="{FF2B5EF4-FFF2-40B4-BE49-F238E27FC236}">
                <a16:creationId xmlns:a16="http://schemas.microsoft.com/office/drawing/2014/main" id="{53038919-0ABC-D243-9562-65CB07641E6D}"/>
              </a:ext>
            </a:extLst>
          </p:cNvPr>
          <p:cNvGrpSpPr>
            <a:grpSpLocks/>
          </p:cNvGrpSpPr>
          <p:nvPr/>
        </p:nvGrpSpPr>
        <p:grpSpPr bwMode="auto">
          <a:xfrm>
            <a:off x="5335588" y="5751513"/>
            <a:ext cx="400050" cy="404812"/>
            <a:chOff x="3114" y="3567"/>
            <a:chExt cx="189" cy="262"/>
          </a:xfrm>
        </p:grpSpPr>
        <p:sp>
          <p:nvSpPr>
            <p:cNvPr id="86056" name="Rectangle 92">
              <a:extLst>
                <a:ext uri="{FF2B5EF4-FFF2-40B4-BE49-F238E27FC236}">
                  <a16:creationId xmlns:a16="http://schemas.microsoft.com/office/drawing/2014/main" id="{8BB3C57F-0BF4-1C4D-B9C3-EC7601469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4" y="3617"/>
              <a:ext cx="18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latin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86057" name="Rectangle 93">
              <a:extLst>
                <a:ext uri="{FF2B5EF4-FFF2-40B4-BE49-F238E27FC236}">
                  <a16:creationId xmlns:a16="http://schemas.microsoft.com/office/drawing/2014/main" id="{A4FBA45A-DBA4-5647-8D9F-174CFBC1A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4" y="3567"/>
              <a:ext cx="18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>
                  <a:latin typeface="Symbol" pitchFamily="2" charset="2"/>
                </a:rPr>
                <a:t>D</a:t>
              </a:r>
            </a:p>
          </p:txBody>
        </p:sp>
      </p:grpSp>
      <p:sp>
        <p:nvSpPr>
          <p:cNvPr id="86055" name="Rectangle 108">
            <a:extLst>
              <a:ext uri="{FF2B5EF4-FFF2-40B4-BE49-F238E27FC236}">
                <a16:creationId xmlns:a16="http://schemas.microsoft.com/office/drawing/2014/main" id="{528F7298-9C2B-914C-907B-05789B6EC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1888" y="3533775"/>
            <a:ext cx="414337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5938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902" grpId="0"/>
      <p:bldP spid="377919" grpId="0"/>
      <p:bldP spid="3779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C93749DE-0537-5048-8A70-1E7EC2BCE8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Vantagens das coordenadas homogêneas </a:t>
            </a:r>
            <a:br>
              <a:rPr lang="en-US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en-US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(pontos no infinito)</a:t>
            </a:r>
          </a:p>
        </p:txBody>
      </p:sp>
      <p:sp>
        <p:nvSpPr>
          <p:cNvPr id="88067" name="Line 3">
            <a:extLst>
              <a:ext uri="{FF2B5EF4-FFF2-40B4-BE49-F238E27FC236}">
                <a16:creationId xmlns:a16="http://schemas.microsoft.com/office/drawing/2014/main" id="{4CA5EE95-093A-6849-BBF3-AE91A248E48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2600" y="3597275"/>
            <a:ext cx="652463" cy="1085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068" name="Line 4">
            <a:extLst>
              <a:ext uri="{FF2B5EF4-FFF2-40B4-BE49-F238E27FC236}">
                <a16:creationId xmlns:a16="http://schemas.microsoft.com/office/drawing/2014/main" id="{0FEF2B21-B2B8-E845-B8F1-1AB7E4FF910F}"/>
              </a:ext>
            </a:extLst>
          </p:cNvPr>
          <p:cNvSpPr>
            <a:spLocks noChangeShapeType="1"/>
          </p:cNvSpPr>
          <p:nvPr/>
        </p:nvSpPr>
        <p:spPr bwMode="auto">
          <a:xfrm>
            <a:off x="871538" y="3768725"/>
            <a:ext cx="15652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069" name="Line 5">
            <a:extLst>
              <a:ext uri="{FF2B5EF4-FFF2-40B4-BE49-F238E27FC236}">
                <a16:creationId xmlns:a16="http://schemas.microsoft.com/office/drawing/2014/main" id="{24AEBFEC-406A-A443-BA18-4C60BBDB52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31875" y="2489200"/>
            <a:ext cx="0" cy="14620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070" name="Freeform 6">
            <a:extLst>
              <a:ext uri="{FF2B5EF4-FFF2-40B4-BE49-F238E27FC236}">
                <a16:creationId xmlns:a16="http://schemas.microsoft.com/office/drawing/2014/main" id="{B8F5A7EB-2295-8749-A638-7C5E30580D71}"/>
              </a:ext>
            </a:extLst>
          </p:cNvPr>
          <p:cNvSpPr>
            <a:spLocks/>
          </p:cNvSpPr>
          <p:nvPr/>
        </p:nvSpPr>
        <p:spPr bwMode="auto">
          <a:xfrm>
            <a:off x="385763" y="3105150"/>
            <a:ext cx="1847850" cy="1001713"/>
          </a:xfrm>
          <a:custGeom>
            <a:avLst/>
            <a:gdLst>
              <a:gd name="T0" fmla="*/ 2147483646 w 1164"/>
              <a:gd name="T1" fmla="*/ 2147483646 h 631"/>
              <a:gd name="T2" fmla="*/ 2147483646 w 1164"/>
              <a:gd name="T3" fmla="*/ 0 h 631"/>
              <a:gd name="T4" fmla="*/ 2147483646 w 1164"/>
              <a:gd name="T5" fmla="*/ 0 h 631"/>
              <a:gd name="T6" fmla="*/ 2147483646 w 1164"/>
              <a:gd name="T7" fmla="*/ 2147483646 h 631"/>
              <a:gd name="T8" fmla="*/ 2147483646 w 1164"/>
              <a:gd name="T9" fmla="*/ 2147483646 h 631"/>
              <a:gd name="T10" fmla="*/ 2147483646 w 1164"/>
              <a:gd name="T11" fmla="*/ 2147483646 h 631"/>
              <a:gd name="T12" fmla="*/ 2147483646 w 1164"/>
              <a:gd name="T13" fmla="*/ 2147483646 h 631"/>
              <a:gd name="T14" fmla="*/ 2147483646 w 1164"/>
              <a:gd name="T15" fmla="*/ 2147483646 h 631"/>
              <a:gd name="T16" fmla="*/ 2147483646 w 1164"/>
              <a:gd name="T17" fmla="*/ 2147483646 h 631"/>
              <a:gd name="T18" fmla="*/ 2147483646 w 1164"/>
              <a:gd name="T19" fmla="*/ 2147483646 h 631"/>
              <a:gd name="T20" fmla="*/ 2147483646 w 1164"/>
              <a:gd name="T21" fmla="*/ 2147483646 h 631"/>
              <a:gd name="T22" fmla="*/ 2147483646 w 1164"/>
              <a:gd name="T23" fmla="*/ 2147483646 h 631"/>
              <a:gd name="T24" fmla="*/ 2147483646 w 1164"/>
              <a:gd name="T25" fmla="*/ 2147483646 h 631"/>
              <a:gd name="T26" fmla="*/ 2147483646 w 1164"/>
              <a:gd name="T27" fmla="*/ 2147483646 h 631"/>
              <a:gd name="T28" fmla="*/ 2147483646 w 1164"/>
              <a:gd name="T29" fmla="*/ 2147483646 h 631"/>
              <a:gd name="T30" fmla="*/ 2147483646 w 1164"/>
              <a:gd name="T31" fmla="*/ 2147483646 h 631"/>
              <a:gd name="T32" fmla="*/ 2147483646 w 1164"/>
              <a:gd name="T33" fmla="*/ 2147483646 h 631"/>
              <a:gd name="T34" fmla="*/ 2147483646 w 1164"/>
              <a:gd name="T35" fmla="*/ 2147483646 h 631"/>
              <a:gd name="T36" fmla="*/ 2147483646 w 1164"/>
              <a:gd name="T37" fmla="*/ 2147483646 h 631"/>
              <a:gd name="T38" fmla="*/ 2147483646 w 1164"/>
              <a:gd name="T39" fmla="*/ 2147483646 h 631"/>
              <a:gd name="T40" fmla="*/ 2147483646 w 1164"/>
              <a:gd name="T41" fmla="*/ 2147483646 h 631"/>
              <a:gd name="T42" fmla="*/ 2147483646 w 1164"/>
              <a:gd name="T43" fmla="*/ 2147483646 h 631"/>
              <a:gd name="T44" fmla="*/ 2147483646 w 1164"/>
              <a:gd name="T45" fmla="*/ 2147483646 h 631"/>
              <a:gd name="T46" fmla="*/ 2147483646 w 1164"/>
              <a:gd name="T47" fmla="*/ 2147483646 h 631"/>
              <a:gd name="T48" fmla="*/ 2147483646 w 1164"/>
              <a:gd name="T49" fmla="*/ 2147483646 h 631"/>
              <a:gd name="T50" fmla="*/ 2147483646 w 1164"/>
              <a:gd name="T51" fmla="*/ 2147483646 h 631"/>
              <a:gd name="T52" fmla="*/ 2147483646 w 1164"/>
              <a:gd name="T53" fmla="*/ 2147483646 h 631"/>
              <a:gd name="T54" fmla="*/ 2147483646 w 1164"/>
              <a:gd name="T55" fmla="*/ 2147483646 h 631"/>
              <a:gd name="T56" fmla="*/ 2147483646 w 1164"/>
              <a:gd name="T57" fmla="*/ 2147483646 h 631"/>
              <a:gd name="T58" fmla="*/ 2147483646 w 1164"/>
              <a:gd name="T59" fmla="*/ 2147483646 h 631"/>
              <a:gd name="T60" fmla="*/ 2147483646 w 1164"/>
              <a:gd name="T61" fmla="*/ 2147483646 h 631"/>
              <a:gd name="T62" fmla="*/ 2147483646 w 1164"/>
              <a:gd name="T63" fmla="*/ 2147483646 h 631"/>
              <a:gd name="T64" fmla="*/ 2147483646 w 1164"/>
              <a:gd name="T65" fmla="*/ 2147483646 h 631"/>
              <a:gd name="T66" fmla="*/ 2147483646 w 1164"/>
              <a:gd name="T67" fmla="*/ 2147483646 h 631"/>
              <a:gd name="T68" fmla="*/ 2147483646 w 1164"/>
              <a:gd name="T69" fmla="*/ 2147483646 h 631"/>
              <a:gd name="T70" fmla="*/ 2147483646 w 1164"/>
              <a:gd name="T71" fmla="*/ 2147483646 h 631"/>
              <a:gd name="T72" fmla="*/ 2147483646 w 1164"/>
              <a:gd name="T73" fmla="*/ 2147483646 h 631"/>
              <a:gd name="T74" fmla="*/ 2147483646 w 1164"/>
              <a:gd name="T75" fmla="*/ 2147483646 h 631"/>
              <a:gd name="T76" fmla="*/ 2147483646 w 1164"/>
              <a:gd name="T77" fmla="*/ 2147483646 h 631"/>
              <a:gd name="T78" fmla="*/ 2147483646 w 1164"/>
              <a:gd name="T79" fmla="*/ 2147483646 h 631"/>
              <a:gd name="T80" fmla="*/ 2147483646 w 1164"/>
              <a:gd name="T81" fmla="*/ 2147483646 h 631"/>
              <a:gd name="T82" fmla="*/ 2147483646 w 1164"/>
              <a:gd name="T83" fmla="*/ 2147483646 h 631"/>
              <a:gd name="T84" fmla="*/ 2147483646 w 1164"/>
              <a:gd name="T85" fmla="*/ 2147483646 h 631"/>
              <a:gd name="T86" fmla="*/ 2147483646 w 1164"/>
              <a:gd name="T87" fmla="*/ 2147483646 h 631"/>
              <a:gd name="T88" fmla="*/ 2147483646 w 1164"/>
              <a:gd name="T89" fmla="*/ 2147483646 h 631"/>
              <a:gd name="T90" fmla="*/ 2147483646 w 1164"/>
              <a:gd name="T91" fmla="*/ 2147483646 h 631"/>
              <a:gd name="T92" fmla="*/ 2147483646 w 1164"/>
              <a:gd name="T93" fmla="*/ 2147483646 h 631"/>
              <a:gd name="T94" fmla="*/ 2147483646 w 1164"/>
              <a:gd name="T95" fmla="*/ 2147483646 h 631"/>
              <a:gd name="T96" fmla="*/ 2147483646 w 1164"/>
              <a:gd name="T97" fmla="*/ 2147483646 h 631"/>
              <a:gd name="T98" fmla="*/ 2147483646 w 1164"/>
              <a:gd name="T99" fmla="*/ 2147483646 h 631"/>
              <a:gd name="T100" fmla="*/ 2147483646 w 1164"/>
              <a:gd name="T101" fmla="*/ 2147483646 h 631"/>
              <a:gd name="T102" fmla="*/ 2147483646 w 1164"/>
              <a:gd name="T103" fmla="*/ 2147483646 h 631"/>
              <a:gd name="T104" fmla="*/ 2147483646 w 1164"/>
              <a:gd name="T105" fmla="*/ 2147483646 h 631"/>
              <a:gd name="T106" fmla="*/ 2147483646 w 1164"/>
              <a:gd name="T107" fmla="*/ 2147483646 h 631"/>
              <a:gd name="T108" fmla="*/ 2147483646 w 1164"/>
              <a:gd name="T109" fmla="*/ 2147483646 h 631"/>
              <a:gd name="T110" fmla="*/ 0 w 1164"/>
              <a:gd name="T111" fmla="*/ 2147483646 h 631"/>
              <a:gd name="T112" fmla="*/ 2147483646 w 1164"/>
              <a:gd name="T113" fmla="*/ 2147483646 h 63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164"/>
              <a:gd name="T172" fmla="*/ 0 h 631"/>
              <a:gd name="T173" fmla="*/ 1164 w 1164"/>
              <a:gd name="T174" fmla="*/ 631 h 63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164" h="631">
                <a:moveTo>
                  <a:pt x="7" y="554"/>
                </a:moveTo>
                <a:lnTo>
                  <a:pt x="407" y="0"/>
                </a:lnTo>
                <a:lnTo>
                  <a:pt x="1163" y="0"/>
                </a:lnTo>
                <a:lnTo>
                  <a:pt x="1163" y="18"/>
                </a:lnTo>
                <a:lnTo>
                  <a:pt x="1163" y="47"/>
                </a:lnTo>
                <a:lnTo>
                  <a:pt x="1163" y="68"/>
                </a:lnTo>
                <a:lnTo>
                  <a:pt x="1163" y="97"/>
                </a:lnTo>
                <a:lnTo>
                  <a:pt x="1163" y="126"/>
                </a:lnTo>
                <a:lnTo>
                  <a:pt x="1156" y="162"/>
                </a:lnTo>
                <a:lnTo>
                  <a:pt x="1152" y="191"/>
                </a:lnTo>
                <a:lnTo>
                  <a:pt x="1145" y="227"/>
                </a:lnTo>
                <a:lnTo>
                  <a:pt x="1123" y="270"/>
                </a:lnTo>
                <a:lnTo>
                  <a:pt x="1102" y="320"/>
                </a:lnTo>
                <a:lnTo>
                  <a:pt x="1080" y="364"/>
                </a:lnTo>
                <a:lnTo>
                  <a:pt x="1059" y="400"/>
                </a:lnTo>
                <a:lnTo>
                  <a:pt x="1051" y="421"/>
                </a:lnTo>
                <a:lnTo>
                  <a:pt x="1030" y="428"/>
                </a:lnTo>
                <a:lnTo>
                  <a:pt x="1008" y="457"/>
                </a:lnTo>
                <a:lnTo>
                  <a:pt x="987" y="479"/>
                </a:lnTo>
                <a:lnTo>
                  <a:pt x="965" y="508"/>
                </a:lnTo>
                <a:lnTo>
                  <a:pt x="929" y="529"/>
                </a:lnTo>
                <a:lnTo>
                  <a:pt x="900" y="558"/>
                </a:lnTo>
                <a:lnTo>
                  <a:pt x="879" y="580"/>
                </a:lnTo>
                <a:lnTo>
                  <a:pt x="857" y="587"/>
                </a:lnTo>
                <a:lnTo>
                  <a:pt x="821" y="598"/>
                </a:lnTo>
                <a:lnTo>
                  <a:pt x="792" y="605"/>
                </a:lnTo>
                <a:lnTo>
                  <a:pt x="756" y="612"/>
                </a:lnTo>
                <a:lnTo>
                  <a:pt x="713" y="616"/>
                </a:lnTo>
                <a:lnTo>
                  <a:pt x="677" y="619"/>
                </a:lnTo>
                <a:lnTo>
                  <a:pt x="641" y="619"/>
                </a:lnTo>
                <a:lnTo>
                  <a:pt x="605" y="623"/>
                </a:lnTo>
                <a:lnTo>
                  <a:pt x="569" y="623"/>
                </a:lnTo>
                <a:lnTo>
                  <a:pt x="540" y="626"/>
                </a:lnTo>
                <a:lnTo>
                  <a:pt x="490" y="630"/>
                </a:lnTo>
                <a:lnTo>
                  <a:pt x="439" y="630"/>
                </a:lnTo>
                <a:lnTo>
                  <a:pt x="389" y="630"/>
                </a:lnTo>
                <a:lnTo>
                  <a:pt x="353" y="630"/>
                </a:lnTo>
                <a:lnTo>
                  <a:pt x="324" y="630"/>
                </a:lnTo>
                <a:lnTo>
                  <a:pt x="302" y="630"/>
                </a:lnTo>
                <a:lnTo>
                  <a:pt x="281" y="626"/>
                </a:lnTo>
                <a:lnTo>
                  <a:pt x="252" y="623"/>
                </a:lnTo>
                <a:lnTo>
                  <a:pt x="230" y="623"/>
                </a:lnTo>
                <a:lnTo>
                  <a:pt x="220" y="623"/>
                </a:lnTo>
                <a:lnTo>
                  <a:pt x="205" y="616"/>
                </a:lnTo>
                <a:lnTo>
                  <a:pt x="176" y="608"/>
                </a:lnTo>
                <a:lnTo>
                  <a:pt x="162" y="601"/>
                </a:lnTo>
                <a:lnTo>
                  <a:pt x="148" y="594"/>
                </a:lnTo>
                <a:lnTo>
                  <a:pt x="137" y="587"/>
                </a:lnTo>
                <a:lnTo>
                  <a:pt x="122" y="580"/>
                </a:lnTo>
                <a:lnTo>
                  <a:pt x="112" y="580"/>
                </a:lnTo>
                <a:lnTo>
                  <a:pt x="97" y="576"/>
                </a:lnTo>
                <a:lnTo>
                  <a:pt x="76" y="569"/>
                </a:lnTo>
                <a:lnTo>
                  <a:pt x="47" y="562"/>
                </a:lnTo>
                <a:lnTo>
                  <a:pt x="25" y="562"/>
                </a:lnTo>
                <a:lnTo>
                  <a:pt x="11" y="554"/>
                </a:lnTo>
                <a:lnTo>
                  <a:pt x="0" y="551"/>
                </a:lnTo>
                <a:lnTo>
                  <a:pt x="7" y="554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8071" name="Rectangle 7">
            <a:extLst>
              <a:ext uri="{FF2B5EF4-FFF2-40B4-BE49-F238E27FC236}">
                <a16:creationId xmlns:a16="http://schemas.microsoft.com/office/drawing/2014/main" id="{DCC779E3-2442-CB44-B3EA-C325C364E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200" y="3760788"/>
            <a:ext cx="3254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y</a:t>
            </a:r>
            <a:r>
              <a:rPr lang="en-US" altLang="en-US" sz="1600" i="1" baseline="-250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88072" name="Rectangle 8">
            <a:extLst>
              <a:ext uri="{FF2B5EF4-FFF2-40B4-BE49-F238E27FC236}">
                <a16:creationId xmlns:a16="http://schemas.microsoft.com/office/drawing/2014/main" id="{0FB19E84-D498-AD4D-ABC6-1CE6EDA0D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" y="4537075"/>
            <a:ext cx="3254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x</a:t>
            </a:r>
            <a:r>
              <a:rPr lang="en-US" altLang="en-US" sz="1600" i="1" baseline="-250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88073" name="Rectangle 9">
            <a:extLst>
              <a:ext uri="{FF2B5EF4-FFF2-40B4-BE49-F238E27FC236}">
                <a16:creationId xmlns:a16="http://schemas.microsoft.com/office/drawing/2014/main" id="{64E13D45-C846-3942-B07B-166C2F697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075" y="2400300"/>
            <a:ext cx="3000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w</a:t>
            </a:r>
          </a:p>
        </p:txBody>
      </p:sp>
      <p:sp>
        <p:nvSpPr>
          <p:cNvPr id="88074" name="Rectangle 10">
            <a:extLst>
              <a:ext uri="{FF2B5EF4-FFF2-40B4-BE49-F238E27FC236}">
                <a16:creationId xmlns:a16="http://schemas.microsoft.com/office/drawing/2014/main" id="{D9434B0F-716A-D24D-A22D-BAE893AC4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00" y="3738563"/>
            <a:ext cx="5397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w=1</a:t>
            </a:r>
          </a:p>
        </p:txBody>
      </p:sp>
      <p:sp>
        <p:nvSpPr>
          <p:cNvPr id="88075" name="Line 11">
            <a:extLst>
              <a:ext uri="{FF2B5EF4-FFF2-40B4-BE49-F238E27FC236}">
                <a16:creationId xmlns:a16="http://schemas.microsoft.com/office/drawing/2014/main" id="{C13DA462-9903-1F41-80DC-233F013849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8975" y="3097213"/>
            <a:ext cx="342900" cy="463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076" name="Line 12">
            <a:extLst>
              <a:ext uri="{FF2B5EF4-FFF2-40B4-BE49-F238E27FC236}">
                <a16:creationId xmlns:a16="http://schemas.microsoft.com/office/drawing/2014/main" id="{40B802D3-3CBD-5E43-BE78-CB23B775C2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8225" y="3111500"/>
            <a:ext cx="50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077" name="Rectangle 13">
            <a:extLst>
              <a:ext uri="{FF2B5EF4-FFF2-40B4-BE49-F238E27FC236}">
                <a16:creationId xmlns:a16="http://schemas.microsoft.com/office/drawing/2014/main" id="{7535A9C9-D486-144D-8B2D-735959D36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" y="3268663"/>
            <a:ext cx="25558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88078" name="Rectangle 14">
            <a:extLst>
              <a:ext uri="{FF2B5EF4-FFF2-40B4-BE49-F238E27FC236}">
                <a16:creationId xmlns:a16="http://schemas.microsoft.com/office/drawing/2014/main" id="{02B7B79C-8B2E-C044-AE15-FD66047D7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8" y="2800350"/>
            <a:ext cx="25558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88079" name="Oval 15">
            <a:extLst>
              <a:ext uri="{FF2B5EF4-FFF2-40B4-BE49-F238E27FC236}">
                <a16:creationId xmlns:a16="http://schemas.microsoft.com/office/drawing/2014/main" id="{24D5CA73-E109-D041-B656-75129CA78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3074988"/>
            <a:ext cx="60325" cy="6032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8080" name="Oval 16">
            <a:extLst>
              <a:ext uri="{FF2B5EF4-FFF2-40B4-BE49-F238E27FC236}">
                <a16:creationId xmlns:a16="http://schemas.microsoft.com/office/drawing/2014/main" id="{5BE4CA20-F212-7D4E-ADD3-2B703D6E9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713" y="3732213"/>
            <a:ext cx="58737" cy="6032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8081" name="Line 17">
            <a:extLst>
              <a:ext uri="{FF2B5EF4-FFF2-40B4-BE49-F238E27FC236}">
                <a16:creationId xmlns:a16="http://schemas.microsoft.com/office/drawing/2014/main" id="{EE430BD3-1428-2D45-A391-07F54254C52C}"/>
              </a:ext>
            </a:extLst>
          </p:cNvPr>
          <p:cNvSpPr>
            <a:spLocks noChangeShapeType="1"/>
          </p:cNvSpPr>
          <p:nvPr/>
        </p:nvSpPr>
        <p:spPr bwMode="auto">
          <a:xfrm>
            <a:off x="954088" y="3690938"/>
            <a:ext cx="1182687" cy="1039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082" name="Line 18">
            <a:extLst>
              <a:ext uri="{FF2B5EF4-FFF2-40B4-BE49-F238E27FC236}">
                <a16:creationId xmlns:a16="http://schemas.microsoft.com/office/drawing/2014/main" id="{6D291E18-5D8E-E246-ACCF-7F4E37FF3C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5050" y="3119438"/>
            <a:ext cx="296863" cy="246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88083" name="Group 19">
            <a:extLst>
              <a:ext uri="{FF2B5EF4-FFF2-40B4-BE49-F238E27FC236}">
                <a16:creationId xmlns:a16="http://schemas.microsoft.com/office/drawing/2014/main" id="{53B95289-8480-DE48-B2EF-86663FBA2C3F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2439988"/>
            <a:ext cx="285750" cy="661987"/>
            <a:chOff x="1536" y="1537"/>
            <a:chExt cx="180" cy="417"/>
          </a:xfrm>
        </p:grpSpPr>
        <p:sp>
          <p:nvSpPr>
            <p:cNvPr id="88191" name="Rectangle 20">
              <a:extLst>
                <a:ext uri="{FF2B5EF4-FFF2-40B4-BE49-F238E27FC236}">
                  <a16:creationId xmlns:a16="http://schemas.microsoft.com/office/drawing/2014/main" id="{EADA9AA7-3031-1743-97DD-AA1B5D4F9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1537"/>
              <a:ext cx="180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9212" rIns="95250" bIns="49212">
              <a:spAutoFit/>
            </a:bodyPr>
            <a:lstStyle>
              <a:lvl1pPr defTabSz="9810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810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810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810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810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8192" name="Rectangle 21">
              <a:extLst>
                <a:ext uri="{FF2B5EF4-FFF2-40B4-BE49-F238E27FC236}">
                  <a16:creationId xmlns:a16="http://schemas.microsoft.com/office/drawing/2014/main" id="{2FED6249-8781-B04B-BE16-947FB2293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1748"/>
              <a:ext cx="180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9212" rIns="95250" bIns="49212">
              <a:spAutoFit/>
            </a:bodyPr>
            <a:lstStyle>
              <a:lvl1pPr defTabSz="9810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810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810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810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810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88193" name="Arc 22">
              <a:extLst>
                <a:ext uri="{FF2B5EF4-FFF2-40B4-BE49-F238E27FC236}">
                  <a16:creationId xmlns:a16="http://schemas.microsoft.com/office/drawing/2014/main" id="{D8C02526-9D64-1C47-9F09-8975C602F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3" y="1582"/>
              <a:ext cx="40" cy="355"/>
            </a:xfrm>
            <a:custGeom>
              <a:avLst/>
              <a:gdLst>
                <a:gd name="T0" fmla="*/ 0 w 21600"/>
                <a:gd name="T1" fmla="*/ 0 h 42746"/>
                <a:gd name="T2" fmla="*/ 0 w 21600"/>
                <a:gd name="T3" fmla="*/ 0 h 42746"/>
                <a:gd name="T4" fmla="*/ 0 w 21600"/>
                <a:gd name="T5" fmla="*/ 0 h 42746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746"/>
                <a:gd name="T11" fmla="*/ 21600 w 21600"/>
                <a:gd name="T12" fmla="*/ 42746 h 427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746" fill="none" extrusionOk="0">
                  <a:moveTo>
                    <a:pt x="17230" y="42746"/>
                  </a:moveTo>
                  <a:cubicBezTo>
                    <a:pt x="7197" y="40674"/>
                    <a:pt x="0" y="31838"/>
                    <a:pt x="0" y="21593"/>
                  </a:cubicBezTo>
                  <a:cubicBezTo>
                    <a:pt x="-1" y="9875"/>
                    <a:pt x="9341" y="295"/>
                    <a:pt x="21054" y="-1"/>
                  </a:cubicBezTo>
                </a:path>
                <a:path w="21600" h="42746" stroke="0" extrusionOk="0">
                  <a:moveTo>
                    <a:pt x="17230" y="42746"/>
                  </a:moveTo>
                  <a:cubicBezTo>
                    <a:pt x="7197" y="40674"/>
                    <a:pt x="0" y="31838"/>
                    <a:pt x="0" y="21593"/>
                  </a:cubicBezTo>
                  <a:cubicBezTo>
                    <a:pt x="-1" y="9875"/>
                    <a:pt x="9341" y="295"/>
                    <a:pt x="21054" y="-1"/>
                  </a:cubicBezTo>
                  <a:lnTo>
                    <a:pt x="21600" y="21593"/>
                  </a:lnTo>
                  <a:lnTo>
                    <a:pt x="17230" y="42746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8194" name="Arc 23">
              <a:extLst>
                <a:ext uri="{FF2B5EF4-FFF2-40B4-BE49-F238E27FC236}">
                  <a16:creationId xmlns:a16="http://schemas.microsoft.com/office/drawing/2014/main" id="{302D2EF3-2E51-0F48-A89A-A3DEE2B38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" y="1582"/>
              <a:ext cx="40" cy="357"/>
            </a:xfrm>
            <a:custGeom>
              <a:avLst/>
              <a:gdLst>
                <a:gd name="T0" fmla="*/ 0 w 22145"/>
                <a:gd name="T1" fmla="*/ 0 h 42945"/>
                <a:gd name="T2" fmla="*/ 0 w 22145"/>
                <a:gd name="T3" fmla="*/ 0 h 42945"/>
                <a:gd name="T4" fmla="*/ 0 w 22145"/>
                <a:gd name="T5" fmla="*/ 0 h 42945"/>
                <a:gd name="T6" fmla="*/ 0 60000 65536"/>
                <a:gd name="T7" fmla="*/ 0 60000 65536"/>
                <a:gd name="T8" fmla="*/ 0 60000 65536"/>
                <a:gd name="T9" fmla="*/ 0 w 22145"/>
                <a:gd name="T10" fmla="*/ 0 h 42945"/>
                <a:gd name="T11" fmla="*/ 22145 w 22145"/>
                <a:gd name="T12" fmla="*/ 42945 h 429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145" h="42945" fill="none" extrusionOk="0">
                  <a:moveTo>
                    <a:pt x="-1" y="6"/>
                  </a:moveTo>
                  <a:cubicBezTo>
                    <a:pt x="181" y="2"/>
                    <a:pt x="363" y="-1"/>
                    <a:pt x="545" y="0"/>
                  </a:cubicBezTo>
                  <a:cubicBezTo>
                    <a:pt x="12474" y="0"/>
                    <a:pt x="22145" y="9670"/>
                    <a:pt x="22145" y="21600"/>
                  </a:cubicBezTo>
                  <a:cubicBezTo>
                    <a:pt x="22145" y="32252"/>
                    <a:pt x="14378" y="41314"/>
                    <a:pt x="3852" y="42945"/>
                  </a:cubicBezTo>
                </a:path>
                <a:path w="22145" h="42945" stroke="0" extrusionOk="0">
                  <a:moveTo>
                    <a:pt x="-1" y="6"/>
                  </a:moveTo>
                  <a:cubicBezTo>
                    <a:pt x="181" y="2"/>
                    <a:pt x="363" y="-1"/>
                    <a:pt x="545" y="0"/>
                  </a:cubicBezTo>
                  <a:cubicBezTo>
                    <a:pt x="12474" y="0"/>
                    <a:pt x="22145" y="9670"/>
                    <a:pt x="22145" y="21600"/>
                  </a:cubicBezTo>
                  <a:cubicBezTo>
                    <a:pt x="22145" y="32252"/>
                    <a:pt x="14378" y="41314"/>
                    <a:pt x="3852" y="42945"/>
                  </a:cubicBezTo>
                  <a:lnTo>
                    <a:pt x="545" y="21600"/>
                  </a:lnTo>
                  <a:lnTo>
                    <a:pt x="-1" y="6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88084" name="Rectangle 24">
            <a:extLst>
              <a:ext uri="{FF2B5EF4-FFF2-40B4-BE49-F238E27FC236}">
                <a16:creationId xmlns:a16="http://schemas.microsoft.com/office/drawing/2014/main" id="{29AF2AD5-2424-A645-857F-444F8492D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9463" y="2624138"/>
            <a:ext cx="277812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1">
                <a:latin typeface="Times New Roman" panose="02020603050405020304" pitchFamily="18" charset="0"/>
              </a:rPr>
              <a:t>u</a:t>
            </a:r>
          </a:p>
        </p:txBody>
      </p:sp>
      <p:sp>
        <p:nvSpPr>
          <p:cNvPr id="88085" name="Rectangle 25">
            <a:extLst>
              <a:ext uri="{FF2B5EF4-FFF2-40B4-BE49-F238E27FC236}">
                <a16:creationId xmlns:a16="http://schemas.microsoft.com/office/drawing/2014/main" id="{C9B99378-2C3A-7943-A988-9FC79FADE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668588"/>
            <a:ext cx="258763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88086" name="Rectangle 26">
            <a:extLst>
              <a:ext uri="{FF2B5EF4-FFF2-40B4-BE49-F238E27FC236}">
                <a16:creationId xmlns:a16="http://schemas.microsoft.com/office/drawing/2014/main" id="{F511B20E-43E8-684F-9B3A-12C9A89E4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63" y="3305175"/>
            <a:ext cx="277812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1">
                <a:latin typeface="Times New Roman" panose="02020603050405020304" pitchFamily="18" charset="0"/>
              </a:rPr>
              <a:t>u</a:t>
            </a:r>
          </a:p>
        </p:txBody>
      </p:sp>
      <p:sp>
        <p:nvSpPr>
          <p:cNvPr id="88087" name="Freeform 27">
            <a:extLst>
              <a:ext uri="{FF2B5EF4-FFF2-40B4-BE49-F238E27FC236}">
                <a16:creationId xmlns:a16="http://schemas.microsoft.com/office/drawing/2014/main" id="{70BD72AC-40CD-5747-AB06-56B49F31E85D}"/>
              </a:ext>
            </a:extLst>
          </p:cNvPr>
          <p:cNvSpPr>
            <a:spLocks/>
          </p:cNvSpPr>
          <p:nvPr/>
        </p:nvSpPr>
        <p:spPr bwMode="auto">
          <a:xfrm>
            <a:off x="1035050" y="2743200"/>
            <a:ext cx="915988" cy="1738313"/>
          </a:xfrm>
          <a:custGeom>
            <a:avLst/>
            <a:gdLst>
              <a:gd name="T0" fmla="*/ 2147483646 w 577"/>
              <a:gd name="T1" fmla="*/ 2147483646 h 1095"/>
              <a:gd name="T2" fmla="*/ 2147483646 w 577"/>
              <a:gd name="T3" fmla="*/ 2147483646 h 1095"/>
              <a:gd name="T4" fmla="*/ 2147483646 w 577"/>
              <a:gd name="T5" fmla="*/ 2147483646 h 1095"/>
              <a:gd name="T6" fmla="*/ 2147483646 w 577"/>
              <a:gd name="T7" fmla="*/ 2147483646 h 1095"/>
              <a:gd name="T8" fmla="*/ 2147483646 w 577"/>
              <a:gd name="T9" fmla="*/ 2147483646 h 1095"/>
              <a:gd name="T10" fmla="*/ 2147483646 w 577"/>
              <a:gd name="T11" fmla="*/ 2147483646 h 1095"/>
              <a:gd name="T12" fmla="*/ 2147483646 w 577"/>
              <a:gd name="T13" fmla="*/ 2147483646 h 1095"/>
              <a:gd name="T14" fmla="*/ 2147483646 w 577"/>
              <a:gd name="T15" fmla="*/ 2147483646 h 1095"/>
              <a:gd name="T16" fmla="*/ 2147483646 w 577"/>
              <a:gd name="T17" fmla="*/ 2147483646 h 1095"/>
              <a:gd name="T18" fmla="*/ 2147483646 w 577"/>
              <a:gd name="T19" fmla="*/ 2147483646 h 1095"/>
              <a:gd name="T20" fmla="*/ 2147483646 w 577"/>
              <a:gd name="T21" fmla="*/ 2147483646 h 1095"/>
              <a:gd name="T22" fmla="*/ 2147483646 w 577"/>
              <a:gd name="T23" fmla="*/ 2147483646 h 1095"/>
              <a:gd name="T24" fmla="*/ 2147483646 w 577"/>
              <a:gd name="T25" fmla="*/ 2147483646 h 1095"/>
              <a:gd name="T26" fmla="*/ 2147483646 w 577"/>
              <a:gd name="T27" fmla="*/ 2147483646 h 1095"/>
              <a:gd name="T28" fmla="*/ 2147483646 w 577"/>
              <a:gd name="T29" fmla="*/ 2147483646 h 1095"/>
              <a:gd name="T30" fmla="*/ 2147483646 w 577"/>
              <a:gd name="T31" fmla="*/ 2147483646 h 1095"/>
              <a:gd name="T32" fmla="*/ 2147483646 w 577"/>
              <a:gd name="T33" fmla="*/ 2147483646 h 1095"/>
              <a:gd name="T34" fmla="*/ 2147483646 w 577"/>
              <a:gd name="T35" fmla="*/ 2147483646 h 1095"/>
              <a:gd name="T36" fmla="*/ 2147483646 w 577"/>
              <a:gd name="T37" fmla="*/ 2147483646 h 1095"/>
              <a:gd name="T38" fmla="*/ 2147483646 w 577"/>
              <a:gd name="T39" fmla="*/ 2147483646 h 1095"/>
              <a:gd name="T40" fmla="*/ 2147483646 w 577"/>
              <a:gd name="T41" fmla="*/ 2147483646 h 1095"/>
              <a:gd name="T42" fmla="*/ 2147483646 w 577"/>
              <a:gd name="T43" fmla="*/ 2147483646 h 1095"/>
              <a:gd name="T44" fmla="*/ 2147483646 w 577"/>
              <a:gd name="T45" fmla="*/ 2147483646 h 1095"/>
              <a:gd name="T46" fmla="*/ 2147483646 w 577"/>
              <a:gd name="T47" fmla="*/ 2147483646 h 1095"/>
              <a:gd name="T48" fmla="*/ 2147483646 w 577"/>
              <a:gd name="T49" fmla="*/ 2147483646 h 1095"/>
              <a:gd name="T50" fmla="*/ 2147483646 w 577"/>
              <a:gd name="T51" fmla="*/ 2147483646 h 1095"/>
              <a:gd name="T52" fmla="*/ 2147483646 w 577"/>
              <a:gd name="T53" fmla="*/ 2147483646 h 1095"/>
              <a:gd name="T54" fmla="*/ 2147483646 w 577"/>
              <a:gd name="T55" fmla="*/ 2147483646 h 1095"/>
              <a:gd name="T56" fmla="*/ 2147483646 w 577"/>
              <a:gd name="T57" fmla="*/ 2147483646 h 1095"/>
              <a:gd name="T58" fmla="*/ 2147483646 w 577"/>
              <a:gd name="T59" fmla="*/ 2147483646 h 1095"/>
              <a:gd name="T60" fmla="*/ 2147483646 w 577"/>
              <a:gd name="T61" fmla="*/ 2147483646 h 1095"/>
              <a:gd name="T62" fmla="*/ 2147483646 w 577"/>
              <a:gd name="T63" fmla="*/ 2147483646 h 1095"/>
              <a:gd name="T64" fmla="*/ 2147483646 w 577"/>
              <a:gd name="T65" fmla="*/ 2147483646 h 1095"/>
              <a:gd name="T66" fmla="*/ 2147483646 w 577"/>
              <a:gd name="T67" fmla="*/ 2147483646 h 1095"/>
              <a:gd name="T68" fmla="*/ 2147483646 w 577"/>
              <a:gd name="T69" fmla="*/ 2147483646 h 1095"/>
              <a:gd name="T70" fmla="*/ 2147483646 w 577"/>
              <a:gd name="T71" fmla="*/ 2147483646 h 1095"/>
              <a:gd name="T72" fmla="*/ 2147483646 w 577"/>
              <a:gd name="T73" fmla="*/ 2147483646 h 1095"/>
              <a:gd name="T74" fmla="*/ 2147483646 w 577"/>
              <a:gd name="T75" fmla="*/ 2147483646 h 1095"/>
              <a:gd name="T76" fmla="*/ 2147483646 w 577"/>
              <a:gd name="T77" fmla="*/ 2147483646 h 1095"/>
              <a:gd name="T78" fmla="*/ 2147483646 w 577"/>
              <a:gd name="T79" fmla="*/ 2147483646 h 1095"/>
              <a:gd name="T80" fmla="*/ 2147483646 w 577"/>
              <a:gd name="T81" fmla="*/ 2147483646 h 1095"/>
              <a:gd name="T82" fmla="*/ 2147483646 w 577"/>
              <a:gd name="T83" fmla="*/ 2147483646 h 1095"/>
              <a:gd name="T84" fmla="*/ 2147483646 w 577"/>
              <a:gd name="T85" fmla="*/ 2147483646 h 1095"/>
              <a:gd name="T86" fmla="*/ 2147483646 w 577"/>
              <a:gd name="T87" fmla="*/ 2147483646 h 1095"/>
              <a:gd name="T88" fmla="*/ 2147483646 w 577"/>
              <a:gd name="T89" fmla="*/ 2147483646 h 1095"/>
              <a:gd name="T90" fmla="*/ 2147483646 w 577"/>
              <a:gd name="T91" fmla="*/ 2147483646 h 1095"/>
              <a:gd name="T92" fmla="*/ 2147483646 w 577"/>
              <a:gd name="T93" fmla="*/ 2147483646 h 1095"/>
              <a:gd name="T94" fmla="*/ 2147483646 w 577"/>
              <a:gd name="T95" fmla="*/ 2147483646 h 1095"/>
              <a:gd name="T96" fmla="*/ 2147483646 w 577"/>
              <a:gd name="T97" fmla="*/ 2147483646 h 1095"/>
              <a:gd name="T98" fmla="*/ 2147483646 w 577"/>
              <a:gd name="T99" fmla="*/ 2147483646 h 1095"/>
              <a:gd name="T100" fmla="*/ 2147483646 w 577"/>
              <a:gd name="T101" fmla="*/ 2147483646 h 1095"/>
              <a:gd name="T102" fmla="*/ 2147483646 w 577"/>
              <a:gd name="T103" fmla="*/ 2147483646 h 1095"/>
              <a:gd name="T104" fmla="*/ 2147483646 w 577"/>
              <a:gd name="T105" fmla="*/ 2147483646 h 1095"/>
              <a:gd name="T106" fmla="*/ 2147483646 w 577"/>
              <a:gd name="T107" fmla="*/ 2147483646 h 1095"/>
              <a:gd name="T108" fmla="*/ 2147483646 w 577"/>
              <a:gd name="T109" fmla="*/ 2147483646 h 1095"/>
              <a:gd name="T110" fmla="*/ 2147483646 w 577"/>
              <a:gd name="T111" fmla="*/ 2147483646 h 1095"/>
              <a:gd name="T112" fmla="*/ 2147483646 w 577"/>
              <a:gd name="T113" fmla="*/ 2147483646 h 1095"/>
              <a:gd name="T114" fmla="*/ 2147483646 w 577"/>
              <a:gd name="T115" fmla="*/ 2147483646 h 1095"/>
              <a:gd name="T116" fmla="*/ 2147483646 w 577"/>
              <a:gd name="T117" fmla="*/ 2147483646 h 1095"/>
              <a:gd name="T118" fmla="*/ 2147483646 w 577"/>
              <a:gd name="T119" fmla="*/ 2147483646 h 1095"/>
              <a:gd name="T120" fmla="*/ 0 w 577"/>
              <a:gd name="T121" fmla="*/ 0 h 109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577"/>
              <a:gd name="T184" fmla="*/ 0 h 1095"/>
              <a:gd name="T185" fmla="*/ 577 w 577"/>
              <a:gd name="T186" fmla="*/ 1095 h 109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577" h="1095">
                <a:moveTo>
                  <a:pt x="536" y="1094"/>
                </a:moveTo>
                <a:lnTo>
                  <a:pt x="536" y="1083"/>
                </a:lnTo>
                <a:lnTo>
                  <a:pt x="540" y="1069"/>
                </a:lnTo>
                <a:lnTo>
                  <a:pt x="544" y="1058"/>
                </a:lnTo>
                <a:lnTo>
                  <a:pt x="547" y="1036"/>
                </a:lnTo>
                <a:lnTo>
                  <a:pt x="551" y="1008"/>
                </a:lnTo>
                <a:lnTo>
                  <a:pt x="554" y="986"/>
                </a:lnTo>
                <a:lnTo>
                  <a:pt x="554" y="957"/>
                </a:lnTo>
                <a:lnTo>
                  <a:pt x="554" y="928"/>
                </a:lnTo>
                <a:lnTo>
                  <a:pt x="558" y="900"/>
                </a:lnTo>
                <a:lnTo>
                  <a:pt x="562" y="878"/>
                </a:lnTo>
                <a:lnTo>
                  <a:pt x="565" y="849"/>
                </a:lnTo>
                <a:lnTo>
                  <a:pt x="569" y="835"/>
                </a:lnTo>
                <a:lnTo>
                  <a:pt x="569" y="806"/>
                </a:lnTo>
                <a:lnTo>
                  <a:pt x="572" y="785"/>
                </a:lnTo>
                <a:lnTo>
                  <a:pt x="576" y="774"/>
                </a:lnTo>
                <a:lnTo>
                  <a:pt x="576" y="763"/>
                </a:lnTo>
                <a:lnTo>
                  <a:pt x="576" y="752"/>
                </a:lnTo>
                <a:lnTo>
                  <a:pt x="576" y="741"/>
                </a:lnTo>
                <a:lnTo>
                  <a:pt x="576" y="713"/>
                </a:lnTo>
                <a:lnTo>
                  <a:pt x="576" y="698"/>
                </a:lnTo>
                <a:lnTo>
                  <a:pt x="572" y="684"/>
                </a:lnTo>
                <a:lnTo>
                  <a:pt x="569" y="673"/>
                </a:lnTo>
                <a:lnTo>
                  <a:pt x="558" y="662"/>
                </a:lnTo>
                <a:lnTo>
                  <a:pt x="544" y="651"/>
                </a:lnTo>
                <a:lnTo>
                  <a:pt x="540" y="637"/>
                </a:lnTo>
                <a:lnTo>
                  <a:pt x="529" y="623"/>
                </a:lnTo>
                <a:lnTo>
                  <a:pt x="526" y="601"/>
                </a:lnTo>
                <a:lnTo>
                  <a:pt x="515" y="587"/>
                </a:lnTo>
                <a:lnTo>
                  <a:pt x="511" y="558"/>
                </a:lnTo>
                <a:lnTo>
                  <a:pt x="490" y="529"/>
                </a:lnTo>
                <a:lnTo>
                  <a:pt x="482" y="493"/>
                </a:lnTo>
                <a:lnTo>
                  <a:pt x="454" y="457"/>
                </a:lnTo>
                <a:lnTo>
                  <a:pt x="432" y="435"/>
                </a:lnTo>
                <a:lnTo>
                  <a:pt x="425" y="407"/>
                </a:lnTo>
                <a:lnTo>
                  <a:pt x="403" y="371"/>
                </a:lnTo>
                <a:lnTo>
                  <a:pt x="382" y="342"/>
                </a:lnTo>
                <a:lnTo>
                  <a:pt x="360" y="320"/>
                </a:lnTo>
                <a:lnTo>
                  <a:pt x="353" y="299"/>
                </a:lnTo>
                <a:lnTo>
                  <a:pt x="338" y="284"/>
                </a:lnTo>
                <a:lnTo>
                  <a:pt x="310" y="277"/>
                </a:lnTo>
                <a:lnTo>
                  <a:pt x="288" y="256"/>
                </a:lnTo>
                <a:lnTo>
                  <a:pt x="266" y="227"/>
                </a:lnTo>
                <a:lnTo>
                  <a:pt x="238" y="205"/>
                </a:lnTo>
                <a:lnTo>
                  <a:pt x="216" y="184"/>
                </a:lnTo>
                <a:lnTo>
                  <a:pt x="194" y="176"/>
                </a:lnTo>
                <a:lnTo>
                  <a:pt x="173" y="169"/>
                </a:lnTo>
                <a:lnTo>
                  <a:pt x="151" y="162"/>
                </a:lnTo>
                <a:lnTo>
                  <a:pt x="130" y="155"/>
                </a:lnTo>
                <a:lnTo>
                  <a:pt x="108" y="148"/>
                </a:lnTo>
                <a:lnTo>
                  <a:pt x="94" y="137"/>
                </a:lnTo>
                <a:lnTo>
                  <a:pt x="86" y="126"/>
                </a:lnTo>
                <a:lnTo>
                  <a:pt x="72" y="112"/>
                </a:lnTo>
                <a:lnTo>
                  <a:pt x="61" y="101"/>
                </a:lnTo>
                <a:lnTo>
                  <a:pt x="54" y="72"/>
                </a:lnTo>
                <a:lnTo>
                  <a:pt x="47" y="43"/>
                </a:lnTo>
                <a:lnTo>
                  <a:pt x="40" y="32"/>
                </a:lnTo>
                <a:lnTo>
                  <a:pt x="32" y="22"/>
                </a:lnTo>
                <a:lnTo>
                  <a:pt x="22" y="14"/>
                </a:lnTo>
                <a:lnTo>
                  <a:pt x="11" y="7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8088" name="Rectangle 28">
            <a:extLst>
              <a:ext uri="{FF2B5EF4-FFF2-40B4-BE49-F238E27FC236}">
                <a16:creationId xmlns:a16="http://schemas.microsoft.com/office/drawing/2014/main" id="{6202DEF0-2B12-134B-B621-4E2FC7F41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6925" y="4419600"/>
            <a:ext cx="3556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1">
                <a:latin typeface="Times New Roman" panose="02020603050405020304" pitchFamily="18" charset="0"/>
              </a:rPr>
              <a:t>u</a:t>
            </a:r>
            <a:r>
              <a:rPr lang="en-US" altLang="en-US" sz="1600" b="1" i="1" baseline="-250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88089" name="Oval 29">
            <a:extLst>
              <a:ext uri="{FF2B5EF4-FFF2-40B4-BE49-F238E27FC236}">
                <a16:creationId xmlns:a16="http://schemas.microsoft.com/office/drawing/2014/main" id="{875CB489-5B81-D141-B0DF-0B18B8C48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" y="3997325"/>
            <a:ext cx="68263" cy="6826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8090" name="Arc 30">
            <a:extLst>
              <a:ext uri="{FF2B5EF4-FFF2-40B4-BE49-F238E27FC236}">
                <a16:creationId xmlns:a16="http://schemas.microsoft.com/office/drawing/2014/main" id="{36862090-BDF3-FE46-9290-DF482F4173E0}"/>
              </a:ext>
            </a:extLst>
          </p:cNvPr>
          <p:cNvSpPr>
            <a:spLocks/>
          </p:cNvSpPr>
          <p:nvPr/>
        </p:nvSpPr>
        <p:spPr bwMode="auto">
          <a:xfrm>
            <a:off x="1304925" y="4146550"/>
            <a:ext cx="127000" cy="1057275"/>
          </a:xfrm>
          <a:custGeom>
            <a:avLst/>
            <a:gdLst>
              <a:gd name="T0" fmla="*/ 2147483646 w 21600"/>
              <a:gd name="T1" fmla="*/ 2147483646 h 21630"/>
              <a:gd name="T2" fmla="*/ 0 w 21600"/>
              <a:gd name="T3" fmla="*/ 0 h 21630"/>
              <a:gd name="T4" fmla="*/ 2147483646 w 21600"/>
              <a:gd name="T5" fmla="*/ 2147483646 h 21630"/>
              <a:gd name="T6" fmla="*/ 0 60000 65536"/>
              <a:gd name="T7" fmla="*/ 0 60000 65536"/>
              <a:gd name="T8" fmla="*/ 0 60000 65536"/>
              <a:gd name="T9" fmla="*/ 0 w 21600"/>
              <a:gd name="T10" fmla="*/ 0 h 21630"/>
              <a:gd name="T11" fmla="*/ 21600 w 21600"/>
              <a:gd name="T12" fmla="*/ 21630 h 216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30" fill="none" extrusionOk="0">
                <a:moveTo>
                  <a:pt x="21327" y="21630"/>
                </a:moveTo>
                <a:cubicBezTo>
                  <a:pt x="9505" y="21481"/>
                  <a:pt x="0" y="11855"/>
                  <a:pt x="0" y="32"/>
                </a:cubicBezTo>
                <a:cubicBezTo>
                  <a:pt x="-1" y="21"/>
                  <a:pt x="0" y="10"/>
                  <a:pt x="0" y="0"/>
                </a:cubicBezTo>
              </a:path>
              <a:path w="21600" h="21630" stroke="0" extrusionOk="0">
                <a:moveTo>
                  <a:pt x="21327" y="21630"/>
                </a:moveTo>
                <a:cubicBezTo>
                  <a:pt x="9505" y="21481"/>
                  <a:pt x="0" y="11855"/>
                  <a:pt x="0" y="32"/>
                </a:cubicBezTo>
                <a:cubicBezTo>
                  <a:pt x="-1" y="21"/>
                  <a:pt x="0" y="10"/>
                  <a:pt x="0" y="0"/>
                </a:cubicBezTo>
                <a:lnTo>
                  <a:pt x="21600" y="32"/>
                </a:lnTo>
                <a:lnTo>
                  <a:pt x="21327" y="2163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091" name="Line 31">
            <a:extLst>
              <a:ext uri="{FF2B5EF4-FFF2-40B4-BE49-F238E27FC236}">
                <a16:creationId xmlns:a16="http://schemas.microsoft.com/office/drawing/2014/main" id="{BE944F87-7B74-AF42-ACA7-DEA414748F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22388" y="2771775"/>
            <a:ext cx="0" cy="1260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092" name="Line 32">
            <a:extLst>
              <a:ext uri="{FF2B5EF4-FFF2-40B4-BE49-F238E27FC236}">
                <a16:creationId xmlns:a16="http://schemas.microsoft.com/office/drawing/2014/main" id="{F6721073-BA33-5145-81CD-91C559DC57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322388" y="3379788"/>
            <a:ext cx="627062" cy="514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88093" name="Group 33">
            <a:extLst>
              <a:ext uri="{FF2B5EF4-FFF2-40B4-BE49-F238E27FC236}">
                <a16:creationId xmlns:a16="http://schemas.microsoft.com/office/drawing/2014/main" id="{04C46BF8-D9A1-E344-AB93-BDEA3C6F2B0D}"/>
              </a:ext>
            </a:extLst>
          </p:cNvPr>
          <p:cNvGrpSpPr>
            <a:grpSpLocks/>
          </p:cNvGrpSpPr>
          <p:nvPr/>
        </p:nvGrpSpPr>
        <p:grpSpPr bwMode="auto">
          <a:xfrm>
            <a:off x="1449388" y="5067300"/>
            <a:ext cx="1173162" cy="1116013"/>
            <a:chOff x="913" y="3192"/>
            <a:chExt cx="739" cy="703"/>
          </a:xfrm>
        </p:grpSpPr>
        <p:sp>
          <p:nvSpPr>
            <p:cNvPr id="88179" name="Rectangle 34">
              <a:extLst>
                <a:ext uri="{FF2B5EF4-FFF2-40B4-BE49-F238E27FC236}">
                  <a16:creationId xmlns:a16="http://schemas.microsoft.com/office/drawing/2014/main" id="{184FADC7-099A-E346-9A1B-E5955E859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" y="3192"/>
              <a:ext cx="739" cy="70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grpSp>
          <p:nvGrpSpPr>
            <p:cNvPr id="88180" name="Group 35">
              <a:extLst>
                <a:ext uri="{FF2B5EF4-FFF2-40B4-BE49-F238E27FC236}">
                  <a16:creationId xmlns:a16="http://schemas.microsoft.com/office/drawing/2014/main" id="{87699D3D-3BD5-8544-B694-BA92DA7BE4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75" y="3222"/>
              <a:ext cx="180" cy="629"/>
              <a:chOff x="975" y="3222"/>
              <a:chExt cx="180" cy="629"/>
            </a:xfrm>
          </p:grpSpPr>
          <p:sp>
            <p:nvSpPr>
              <p:cNvPr id="88186" name="Rectangle 36">
                <a:extLst>
                  <a:ext uri="{FF2B5EF4-FFF2-40B4-BE49-F238E27FC236}">
                    <a16:creationId xmlns:a16="http://schemas.microsoft.com/office/drawing/2014/main" id="{869CC722-2E23-3F46-9CD0-2BE47DC338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3222"/>
                <a:ext cx="180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5250" tIns="49212" rIns="95250" bIns="49212">
                <a:spAutoFit/>
              </a:bodyPr>
              <a:lstStyle>
                <a:lvl1pPr defTabSz="9810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9810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9810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9810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9810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9810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9810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9810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9810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5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88187" name="Rectangle 37">
                <a:extLst>
                  <a:ext uri="{FF2B5EF4-FFF2-40B4-BE49-F238E27FC236}">
                    <a16:creationId xmlns:a16="http://schemas.microsoft.com/office/drawing/2014/main" id="{EE261CC9-D610-CE49-8F0F-EE742E9446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3434"/>
                <a:ext cx="180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5250" tIns="49212" rIns="95250" bIns="49212">
                <a:spAutoFit/>
              </a:bodyPr>
              <a:lstStyle>
                <a:lvl1pPr defTabSz="9810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9810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9810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9810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9810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9810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9810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9810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9810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5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88188" name="Rectangle 38">
                <a:extLst>
                  <a:ext uri="{FF2B5EF4-FFF2-40B4-BE49-F238E27FC236}">
                    <a16:creationId xmlns:a16="http://schemas.microsoft.com/office/drawing/2014/main" id="{253869A9-527C-2141-A7A5-E939FC63D7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" y="3645"/>
                <a:ext cx="180" cy="2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5250" tIns="49212" rIns="95250" bIns="49212">
                <a:spAutoFit/>
              </a:bodyPr>
              <a:lstStyle>
                <a:lvl1pPr defTabSz="9810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9810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9810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9810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9810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9810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9810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9810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9810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5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88189" name="Freeform 39">
                <a:extLst>
                  <a:ext uri="{FF2B5EF4-FFF2-40B4-BE49-F238E27FC236}">
                    <a16:creationId xmlns:a16="http://schemas.microsoft.com/office/drawing/2014/main" id="{67C9EDD2-6ABD-4B40-9D8D-CD16DDF303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" y="3255"/>
                <a:ext cx="35" cy="557"/>
              </a:xfrm>
              <a:custGeom>
                <a:avLst/>
                <a:gdLst>
                  <a:gd name="T0" fmla="*/ 21 w 35"/>
                  <a:gd name="T1" fmla="*/ 0 h 557"/>
                  <a:gd name="T2" fmla="*/ 0 w 35"/>
                  <a:gd name="T3" fmla="*/ 0 h 557"/>
                  <a:gd name="T4" fmla="*/ 0 w 35"/>
                  <a:gd name="T5" fmla="*/ 556 h 557"/>
                  <a:gd name="T6" fmla="*/ 34 w 35"/>
                  <a:gd name="T7" fmla="*/ 556 h 55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"/>
                  <a:gd name="T13" fmla="*/ 0 h 557"/>
                  <a:gd name="T14" fmla="*/ 35 w 35"/>
                  <a:gd name="T15" fmla="*/ 557 h 55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" h="557">
                    <a:moveTo>
                      <a:pt x="21" y="0"/>
                    </a:moveTo>
                    <a:lnTo>
                      <a:pt x="0" y="0"/>
                    </a:lnTo>
                    <a:lnTo>
                      <a:pt x="0" y="556"/>
                    </a:lnTo>
                    <a:lnTo>
                      <a:pt x="34" y="556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8190" name="Freeform 40">
                <a:extLst>
                  <a:ext uri="{FF2B5EF4-FFF2-40B4-BE49-F238E27FC236}">
                    <a16:creationId xmlns:a16="http://schemas.microsoft.com/office/drawing/2014/main" id="{152ED2F7-87B3-AF48-8844-43CC43B23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" y="3248"/>
                <a:ext cx="38" cy="567"/>
              </a:xfrm>
              <a:custGeom>
                <a:avLst/>
                <a:gdLst>
                  <a:gd name="T0" fmla="*/ 14 w 38"/>
                  <a:gd name="T1" fmla="*/ 0 h 567"/>
                  <a:gd name="T2" fmla="*/ 37 w 38"/>
                  <a:gd name="T3" fmla="*/ 0 h 567"/>
                  <a:gd name="T4" fmla="*/ 37 w 38"/>
                  <a:gd name="T5" fmla="*/ 566 h 567"/>
                  <a:gd name="T6" fmla="*/ 0 w 38"/>
                  <a:gd name="T7" fmla="*/ 566 h 56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567"/>
                  <a:gd name="T14" fmla="*/ 38 w 38"/>
                  <a:gd name="T15" fmla="*/ 567 h 56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567">
                    <a:moveTo>
                      <a:pt x="14" y="0"/>
                    </a:moveTo>
                    <a:lnTo>
                      <a:pt x="37" y="0"/>
                    </a:lnTo>
                    <a:lnTo>
                      <a:pt x="37" y="566"/>
                    </a:lnTo>
                    <a:lnTo>
                      <a:pt x="0" y="566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88181" name="Rectangle 41">
              <a:extLst>
                <a:ext uri="{FF2B5EF4-FFF2-40B4-BE49-F238E27FC236}">
                  <a16:creationId xmlns:a16="http://schemas.microsoft.com/office/drawing/2014/main" id="{FBD54C4F-0915-004B-BE60-12B64CB26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2" y="3425"/>
              <a:ext cx="163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2550" tIns="41275" rIns="82550" bIns="41275">
              <a:spAutoFit/>
            </a:bodyPr>
            <a:lstStyle>
              <a:lvl1pPr defTabSz="7397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397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397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397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397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397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300" b="1">
                  <a:latin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88182" name="Rectangle 42">
              <a:extLst>
                <a:ext uri="{FF2B5EF4-FFF2-40B4-BE49-F238E27FC236}">
                  <a16:creationId xmlns:a16="http://schemas.microsoft.com/office/drawing/2014/main" id="{941D88EF-565E-3948-AF89-3804FB378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5" y="3318"/>
              <a:ext cx="180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9212" rIns="95250" bIns="49212">
              <a:spAutoFit/>
            </a:bodyPr>
            <a:lstStyle>
              <a:lvl1pPr defTabSz="9810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810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810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810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810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?</a:t>
              </a:r>
            </a:p>
          </p:txBody>
        </p:sp>
        <p:sp>
          <p:nvSpPr>
            <p:cNvPr id="88183" name="Rectangle 43">
              <a:extLst>
                <a:ext uri="{FF2B5EF4-FFF2-40B4-BE49-F238E27FC236}">
                  <a16:creationId xmlns:a16="http://schemas.microsoft.com/office/drawing/2014/main" id="{E5047816-7CE8-BF46-9E31-6B19470A8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5" y="3530"/>
              <a:ext cx="180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9212" rIns="95250" bIns="49212">
              <a:spAutoFit/>
            </a:bodyPr>
            <a:lstStyle>
              <a:lvl1pPr defTabSz="9810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9810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9810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9810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9810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981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?</a:t>
              </a:r>
            </a:p>
          </p:txBody>
        </p:sp>
        <p:sp>
          <p:nvSpPr>
            <p:cNvPr id="88184" name="Arc 44">
              <a:extLst>
                <a:ext uri="{FF2B5EF4-FFF2-40B4-BE49-F238E27FC236}">
                  <a16:creationId xmlns:a16="http://schemas.microsoft.com/office/drawing/2014/main" id="{AF470D5B-0D64-6D41-828D-8CAEF0226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2" y="3364"/>
              <a:ext cx="40" cy="356"/>
            </a:xfrm>
            <a:custGeom>
              <a:avLst/>
              <a:gdLst>
                <a:gd name="T0" fmla="*/ 0 w 21600"/>
                <a:gd name="T1" fmla="*/ 0 h 42857"/>
                <a:gd name="T2" fmla="*/ 0 w 21600"/>
                <a:gd name="T3" fmla="*/ 0 h 42857"/>
                <a:gd name="T4" fmla="*/ 0 w 21600"/>
                <a:gd name="T5" fmla="*/ 0 h 4285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57"/>
                <a:gd name="T11" fmla="*/ 21600 w 21600"/>
                <a:gd name="T12" fmla="*/ 42857 h 428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57" fill="none" extrusionOk="0">
                  <a:moveTo>
                    <a:pt x="17804" y="42857"/>
                  </a:moveTo>
                  <a:cubicBezTo>
                    <a:pt x="7502" y="41018"/>
                    <a:pt x="0" y="32058"/>
                    <a:pt x="0" y="21593"/>
                  </a:cubicBezTo>
                  <a:cubicBezTo>
                    <a:pt x="-1" y="9873"/>
                    <a:pt x="9345" y="291"/>
                    <a:pt x="21061" y="-1"/>
                  </a:cubicBezTo>
                </a:path>
                <a:path w="21600" h="42857" stroke="0" extrusionOk="0">
                  <a:moveTo>
                    <a:pt x="17804" y="42857"/>
                  </a:moveTo>
                  <a:cubicBezTo>
                    <a:pt x="7502" y="41018"/>
                    <a:pt x="0" y="32058"/>
                    <a:pt x="0" y="21593"/>
                  </a:cubicBezTo>
                  <a:cubicBezTo>
                    <a:pt x="-1" y="9873"/>
                    <a:pt x="9345" y="291"/>
                    <a:pt x="21061" y="-1"/>
                  </a:cubicBezTo>
                  <a:lnTo>
                    <a:pt x="21600" y="21593"/>
                  </a:lnTo>
                  <a:lnTo>
                    <a:pt x="17804" y="42857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8185" name="Arc 45">
              <a:extLst>
                <a:ext uri="{FF2B5EF4-FFF2-40B4-BE49-F238E27FC236}">
                  <a16:creationId xmlns:a16="http://schemas.microsoft.com/office/drawing/2014/main" id="{2F9C487B-05EB-774C-ABF7-35A25CA17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1" y="3364"/>
              <a:ext cx="40" cy="357"/>
            </a:xfrm>
            <a:custGeom>
              <a:avLst/>
              <a:gdLst>
                <a:gd name="T0" fmla="*/ 0 w 22145"/>
                <a:gd name="T1" fmla="*/ 0 h 42945"/>
                <a:gd name="T2" fmla="*/ 0 w 22145"/>
                <a:gd name="T3" fmla="*/ 0 h 42945"/>
                <a:gd name="T4" fmla="*/ 0 w 22145"/>
                <a:gd name="T5" fmla="*/ 0 h 42945"/>
                <a:gd name="T6" fmla="*/ 0 60000 65536"/>
                <a:gd name="T7" fmla="*/ 0 60000 65536"/>
                <a:gd name="T8" fmla="*/ 0 60000 65536"/>
                <a:gd name="T9" fmla="*/ 0 w 22145"/>
                <a:gd name="T10" fmla="*/ 0 h 42945"/>
                <a:gd name="T11" fmla="*/ 22145 w 22145"/>
                <a:gd name="T12" fmla="*/ 42945 h 429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145" h="42945" fill="none" extrusionOk="0">
                  <a:moveTo>
                    <a:pt x="-1" y="6"/>
                  </a:moveTo>
                  <a:cubicBezTo>
                    <a:pt x="181" y="2"/>
                    <a:pt x="363" y="-1"/>
                    <a:pt x="545" y="0"/>
                  </a:cubicBezTo>
                  <a:cubicBezTo>
                    <a:pt x="12474" y="0"/>
                    <a:pt x="22145" y="9670"/>
                    <a:pt x="22145" y="21600"/>
                  </a:cubicBezTo>
                  <a:cubicBezTo>
                    <a:pt x="22145" y="32252"/>
                    <a:pt x="14378" y="41314"/>
                    <a:pt x="3852" y="42945"/>
                  </a:cubicBezTo>
                </a:path>
                <a:path w="22145" h="42945" stroke="0" extrusionOk="0">
                  <a:moveTo>
                    <a:pt x="-1" y="6"/>
                  </a:moveTo>
                  <a:cubicBezTo>
                    <a:pt x="181" y="2"/>
                    <a:pt x="363" y="-1"/>
                    <a:pt x="545" y="0"/>
                  </a:cubicBezTo>
                  <a:cubicBezTo>
                    <a:pt x="12474" y="0"/>
                    <a:pt x="22145" y="9670"/>
                    <a:pt x="22145" y="21600"/>
                  </a:cubicBezTo>
                  <a:cubicBezTo>
                    <a:pt x="22145" y="32252"/>
                    <a:pt x="14378" y="41314"/>
                    <a:pt x="3852" y="42945"/>
                  </a:cubicBezTo>
                  <a:lnTo>
                    <a:pt x="545" y="21600"/>
                  </a:lnTo>
                  <a:lnTo>
                    <a:pt x="-1" y="6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88094" name="Rectangle 46">
            <a:extLst>
              <a:ext uri="{FF2B5EF4-FFF2-40B4-BE49-F238E27FC236}">
                <a16:creationId xmlns:a16="http://schemas.microsoft.com/office/drawing/2014/main" id="{C74AC984-21F6-9F4F-AF9F-72571F366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1663" y="2590800"/>
            <a:ext cx="51593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w</a:t>
            </a:r>
            <a:r>
              <a:rPr lang="en-US" altLang="en-US" sz="1600">
                <a:latin typeface="Times New Roman" panose="02020603050405020304" pitchFamily="18" charset="0"/>
              </a:rPr>
              <a:t>=1</a:t>
            </a:r>
          </a:p>
        </p:txBody>
      </p:sp>
      <p:sp>
        <p:nvSpPr>
          <p:cNvPr id="88095" name="Line 47">
            <a:extLst>
              <a:ext uri="{FF2B5EF4-FFF2-40B4-BE49-F238E27FC236}">
                <a16:creationId xmlns:a16="http://schemas.microsoft.com/office/drawing/2014/main" id="{FB4E0EA2-6B15-B04E-9EC7-87E8DBA95D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69025" y="1617663"/>
            <a:ext cx="0" cy="2182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096" name="Line 48">
            <a:extLst>
              <a:ext uri="{FF2B5EF4-FFF2-40B4-BE49-F238E27FC236}">
                <a16:creationId xmlns:a16="http://schemas.microsoft.com/office/drawing/2014/main" id="{DD2A089C-73E5-A745-8CF2-7786B1255C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30913" y="3732213"/>
            <a:ext cx="2527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097" name="Line 49">
            <a:extLst>
              <a:ext uri="{FF2B5EF4-FFF2-40B4-BE49-F238E27FC236}">
                <a16:creationId xmlns:a16="http://schemas.microsoft.com/office/drawing/2014/main" id="{B918D2BE-4FA9-6F4E-AFB4-F2472A6D66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02513" y="1617663"/>
            <a:ext cx="0" cy="2182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098" name="Line 50">
            <a:extLst>
              <a:ext uri="{FF2B5EF4-FFF2-40B4-BE49-F238E27FC236}">
                <a16:creationId xmlns:a16="http://schemas.microsoft.com/office/drawing/2014/main" id="{CB6E8734-8228-1B4B-97F0-94B0587675F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5038" y="2874963"/>
            <a:ext cx="2754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099" name="Rectangle 51">
            <a:extLst>
              <a:ext uri="{FF2B5EF4-FFF2-40B4-BE49-F238E27FC236}">
                <a16:creationId xmlns:a16="http://schemas.microsoft.com/office/drawing/2014/main" id="{2292F886-66A6-3946-B7BB-E67505745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1363" y="3705225"/>
            <a:ext cx="3556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1">
                <a:latin typeface="Times New Roman" panose="02020603050405020304" pitchFamily="18" charset="0"/>
              </a:rPr>
              <a:t>u</a:t>
            </a:r>
            <a:r>
              <a:rPr lang="en-US" altLang="en-US" sz="1600" b="1" i="1" baseline="-250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88100" name="Rectangle 52">
            <a:extLst>
              <a:ext uri="{FF2B5EF4-FFF2-40B4-BE49-F238E27FC236}">
                <a16:creationId xmlns:a16="http://schemas.microsoft.com/office/drawing/2014/main" id="{227EE8B9-4982-104E-9AD4-F860FCE25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2163" y="1498600"/>
            <a:ext cx="30003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w</a:t>
            </a:r>
          </a:p>
        </p:txBody>
      </p:sp>
      <p:sp>
        <p:nvSpPr>
          <p:cNvPr id="88101" name="Line 53">
            <a:extLst>
              <a:ext uri="{FF2B5EF4-FFF2-40B4-BE49-F238E27FC236}">
                <a16:creationId xmlns:a16="http://schemas.microsoft.com/office/drawing/2014/main" id="{30C17AA2-D002-F649-B898-627A97CDEA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62675" y="2149475"/>
            <a:ext cx="2281238" cy="1577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102" name="Line 54">
            <a:extLst>
              <a:ext uri="{FF2B5EF4-FFF2-40B4-BE49-F238E27FC236}">
                <a16:creationId xmlns:a16="http://schemas.microsoft.com/office/drawing/2014/main" id="{1507A3F1-2A2E-1D49-884D-49D8BAE9D1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69025" y="1544638"/>
            <a:ext cx="1639888" cy="2182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103" name="Line 55">
            <a:extLst>
              <a:ext uri="{FF2B5EF4-FFF2-40B4-BE49-F238E27FC236}">
                <a16:creationId xmlns:a16="http://schemas.microsoft.com/office/drawing/2014/main" id="{A5713AD1-ED1A-B94B-8BB5-D32F2F1349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69025" y="2857500"/>
            <a:ext cx="2451100" cy="869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104" name="Line 56">
            <a:extLst>
              <a:ext uri="{FF2B5EF4-FFF2-40B4-BE49-F238E27FC236}">
                <a16:creationId xmlns:a16="http://schemas.microsoft.com/office/drawing/2014/main" id="{C7CCE1B1-BC8A-9D47-B097-7C99136ECD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69025" y="3343275"/>
            <a:ext cx="1989138" cy="38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105" name="Line 57">
            <a:extLst>
              <a:ext uri="{FF2B5EF4-FFF2-40B4-BE49-F238E27FC236}">
                <a16:creationId xmlns:a16="http://schemas.microsoft.com/office/drawing/2014/main" id="{C1CC57C9-AC00-EA43-8AAD-8FC575CF9E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61350" y="3292475"/>
            <a:ext cx="244475" cy="46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106" name="Oval 58">
            <a:extLst>
              <a:ext uri="{FF2B5EF4-FFF2-40B4-BE49-F238E27FC236}">
                <a16:creationId xmlns:a16="http://schemas.microsoft.com/office/drawing/2014/main" id="{63502961-889D-7A41-A77B-421EB12D4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2065338"/>
            <a:ext cx="44450" cy="444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8107" name="Oval 59">
            <a:extLst>
              <a:ext uri="{FF2B5EF4-FFF2-40B4-BE49-F238E27FC236}">
                <a16:creationId xmlns:a16="http://schemas.microsoft.com/office/drawing/2014/main" id="{2E296A41-2399-9740-BB84-F80480B87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2841625"/>
            <a:ext cx="44450" cy="44450"/>
          </a:xfrm>
          <a:prstGeom prst="ellipse">
            <a:avLst/>
          </a:prstGeom>
          <a:solidFill>
            <a:srgbClr val="91919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8108" name="Oval 60">
            <a:extLst>
              <a:ext uri="{FF2B5EF4-FFF2-40B4-BE49-F238E27FC236}">
                <a16:creationId xmlns:a16="http://schemas.microsoft.com/office/drawing/2014/main" id="{A1FD30A3-175F-AE49-9DD7-895FC18E8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3263900"/>
            <a:ext cx="44450" cy="444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8109" name="Oval 61">
            <a:extLst>
              <a:ext uri="{FF2B5EF4-FFF2-40B4-BE49-F238E27FC236}">
                <a16:creationId xmlns:a16="http://schemas.microsoft.com/office/drawing/2014/main" id="{E27A36BD-1B15-0640-AD1A-30AADA727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3463925"/>
            <a:ext cx="44450" cy="444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8110" name="Oval 62">
            <a:extLst>
              <a:ext uri="{FF2B5EF4-FFF2-40B4-BE49-F238E27FC236}">
                <a16:creationId xmlns:a16="http://schemas.microsoft.com/office/drawing/2014/main" id="{B002E273-AC7A-7F49-872C-14792749F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6563" y="2847975"/>
            <a:ext cx="44450" cy="444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8111" name="Oval 63">
            <a:extLst>
              <a:ext uri="{FF2B5EF4-FFF2-40B4-BE49-F238E27FC236}">
                <a16:creationId xmlns:a16="http://schemas.microsoft.com/office/drawing/2014/main" id="{AF75D8B5-B2B1-6F49-8CF9-424007A9F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4563" y="2847975"/>
            <a:ext cx="44450" cy="444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8112" name="Oval 64">
            <a:extLst>
              <a:ext uri="{FF2B5EF4-FFF2-40B4-BE49-F238E27FC236}">
                <a16:creationId xmlns:a16="http://schemas.microsoft.com/office/drawing/2014/main" id="{FE9F0ABA-6014-1441-A315-C81B8B15C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8838" y="3362325"/>
            <a:ext cx="44450" cy="444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8113" name="Rectangle 65">
            <a:extLst>
              <a:ext uri="{FF2B5EF4-FFF2-40B4-BE49-F238E27FC236}">
                <a16:creationId xmlns:a16="http://schemas.microsoft.com/office/drawing/2014/main" id="{3A73385C-F2F4-AC41-828E-099ABE0AE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1811338"/>
            <a:ext cx="3143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h</a:t>
            </a:r>
            <a:r>
              <a:rPr lang="en-US" altLang="en-US" sz="1300" baseline="-25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88114" name="Rectangle 66">
            <a:extLst>
              <a:ext uri="{FF2B5EF4-FFF2-40B4-BE49-F238E27FC236}">
                <a16:creationId xmlns:a16="http://schemas.microsoft.com/office/drawing/2014/main" id="{E16704F0-E04C-5F4D-ACD9-23039ADC1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3050" y="2546350"/>
            <a:ext cx="2460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88115" name="Rectangle 67">
            <a:extLst>
              <a:ext uri="{FF2B5EF4-FFF2-40B4-BE49-F238E27FC236}">
                <a16:creationId xmlns:a16="http://schemas.microsoft.com/office/drawing/2014/main" id="{A94659C8-761B-5947-9CBE-80247A365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5100" y="2587625"/>
            <a:ext cx="2952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c</a:t>
            </a:r>
            <a:r>
              <a:rPr lang="en-US" altLang="en-US" sz="1300" baseline="-25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88116" name="Rectangle 68">
            <a:extLst>
              <a:ext uri="{FF2B5EF4-FFF2-40B4-BE49-F238E27FC236}">
                <a16:creationId xmlns:a16="http://schemas.microsoft.com/office/drawing/2014/main" id="{CEED6517-BE87-094F-B4E8-59A236EFE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5488" y="2541588"/>
            <a:ext cx="608012" cy="2809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h</a:t>
            </a:r>
            <a:r>
              <a:rPr lang="en-US" altLang="en-US" sz="1300" baseline="-25000">
                <a:latin typeface="Times New Roman" panose="02020603050405020304" pitchFamily="18" charset="0"/>
              </a:rPr>
              <a:t>2</a:t>
            </a:r>
            <a:r>
              <a:rPr lang="en-US" altLang="en-US" sz="1300" b="1" i="1" baseline="-25000">
                <a:latin typeface="Times New Roman" panose="02020603050405020304" pitchFamily="18" charset="0"/>
              </a:rPr>
              <a:t> </a:t>
            </a:r>
            <a:r>
              <a:rPr lang="en-US" altLang="en-US" sz="1300" b="1" i="1">
                <a:latin typeface="Times New Roman" panose="02020603050405020304" pitchFamily="18" charset="0"/>
              </a:rPr>
              <a:t>= </a:t>
            </a:r>
            <a:r>
              <a:rPr lang="en-US" altLang="en-US" sz="1300" b="1">
                <a:latin typeface="Times New Roman" panose="02020603050405020304" pitchFamily="18" charset="0"/>
              </a:rPr>
              <a:t>c</a:t>
            </a:r>
            <a:r>
              <a:rPr lang="en-US" altLang="en-US" sz="1300" baseline="-250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8117" name="Rectangle 69">
            <a:extLst>
              <a:ext uri="{FF2B5EF4-FFF2-40B4-BE49-F238E27FC236}">
                <a16:creationId xmlns:a16="http://schemas.microsoft.com/office/drawing/2014/main" id="{08F2FC1E-C3BB-824F-A7E4-AAC3B0416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0250" y="3030538"/>
            <a:ext cx="3143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h</a:t>
            </a:r>
            <a:r>
              <a:rPr lang="en-US" altLang="en-US" sz="1300" baseline="-2500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88118" name="Rectangle 70">
            <a:extLst>
              <a:ext uri="{FF2B5EF4-FFF2-40B4-BE49-F238E27FC236}">
                <a16:creationId xmlns:a16="http://schemas.microsoft.com/office/drawing/2014/main" id="{F9768000-4C10-D940-844D-A3CD50A00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450" y="2562225"/>
            <a:ext cx="2952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c</a:t>
            </a:r>
            <a:r>
              <a:rPr lang="en-US" altLang="en-US" sz="1300" baseline="-25000">
                <a:latin typeface="Times New Roman" panose="02020603050405020304" pitchFamily="18" charset="0"/>
              </a:rPr>
              <a:t>3</a:t>
            </a:r>
          </a:p>
        </p:txBody>
      </p:sp>
      <p:grpSp>
        <p:nvGrpSpPr>
          <p:cNvPr id="88119" name="Group 71">
            <a:extLst>
              <a:ext uri="{FF2B5EF4-FFF2-40B4-BE49-F238E27FC236}">
                <a16:creationId xmlns:a16="http://schemas.microsoft.com/office/drawing/2014/main" id="{4D506F6E-0069-F948-94CC-CA06AA9A114F}"/>
              </a:ext>
            </a:extLst>
          </p:cNvPr>
          <p:cNvGrpSpPr>
            <a:grpSpLocks/>
          </p:cNvGrpSpPr>
          <p:nvPr/>
        </p:nvGrpSpPr>
        <p:grpSpPr bwMode="auto">
          <a:xfrm>
            <a:off x="5800725" y="4240213"/>
            <a:ext cx="320675" cy="1112837"/>
            <a:chOff x="2274" y="2841"/>
            <a:chExt cx="202" cy="701"/>
          </a:xfrm>
        </p:grpSpPr>
        <p:sp>
          <p:nvSpPr>
            <p:cNvPr id="88174" name="Rectangle 72">
              <a:extLst>
                <a:ext uri="{FF2B5EF4-FFF2-40B4-BE49-F238E27FC236}">
                  <a16:creationId xmlns:a16="http://schemas.microsoft.com/office/drawing/2014/main" id="{00B1A53F-F3B4-D943-82AA-461AA1885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4" y="2841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8175" name="Rectangle 73">
              <a:extLst>
                <a:ext uri="{FF2B5EF4-FFF2-40B4-BE49-F238E27FC236}">
                  <a16:creationId xmlns:a16="http://schemas.microsoft.com/office/drawing/2014/main" id="{68E58C00-6968-B145-BD52-9A3400A6F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4" y="3076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88176" name="Rectangle 74">
              <a:extLst>
                <a:ext uri="{FF2B5EF4-FFF2-40B4-BE49-F238E27FC236}">
                  <a16:creationId xmlns:a16="http://schemas.microsoft.com/office/drawing/2014/main" id="{1105E7E1-1C4B-A246-98B9-7F4AF4562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4" y="3311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8177" name="Freeform 75">
              <a:extLst>
                <a:ext uri="{FF2B5EF4-FFF2-40B4-BE49-F238E27FC236}">
                  <a16:creationId xmlns:a16="http://schemas.microsoft.com/office/drawing/2014/main" id="{C956E22B-23DD-5B41-9725-AE5FA858C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" y="2879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8178" name="Freeform 76">
              <a:extLst>
                <a:ext uri="{FF2B5EF4-FFF2-40B4-BE49-F238E27FC236}">
                  <a16:creationId xmlns:a16="http://schemas.microsoft.com/office/drawing/2014/main" id="{2FADC4D8-78CE-6E4D-8402-45B648CEC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1" y="2871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8120" name="Group 77">
            <a:extLst>
              <a:ext uri="{FF2B5EF4-FFF2-40B4-BE49-F238E27FC236}">
                <a16:creationId xmlns:a16="http://schemas.microsoft.com/office/drawing/2014/main" id="{C33DD11C-F627-2F47-B732-A5C07694BD66}"/>
              </a:ext>
            </a:extLst>
          </p:cNvPr>
          <p:cNvGrpSpPr>
            <a:grpSpLocks/>
          </p:cNvGrpSpPr>
          <p:nvPr/>
        </p:nvGrpSpPr>
        <p:grpSpPr bwMode="auto">
          <a:xfrm>
            <a:off x="6315075" y="4240213"/>
            <a:ext cx="320675" cy="1112837"/>
            <a:chOff x="2598" y="2841"/>
            <a:chExt cx="202" cy="701"/>
          </a:xfrm>
        </p:grpSpPr>
        <p:sp>
          <p:nvSpPr>
            <p:cNvPr id="88169" name="Rectangle 78">
              <a:extLst>
                <a:ext uri="{FF2B5EF4-FFF2-40B4-BE49-F238E27FC236}">
                  <a16:creationId xmlns:a16="http://schemas.microsoft.com/office/drawing/2014/main" id="{11951E3D-5FAC-2C4E-80FF-DCF1576655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8" y="2841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8170" name="Rectangle 79">
              <a:extLst>
                <a:ext uri="{FF2B5EF4-FFF2-40B4-BE49-F238E27FC236}">
                  <a16:creationId xmlns:a16="http://schemas.microsoft.com/office/drawing/2014/main" id="{FD30A95C-447A-1C41-BD31-C97BF4C9A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8" y="3076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88171" name="Rectangle 80">
              <a:extLst>
                <a:ext uri="{FF2B5EF4-FFF2-40B4-BE49-F238E27FC236}">
                  <a16:creationId xmlns:a16="http://schemas.microsoft.com/office/drawing/2014/main" id="{F83FF4B3-142C-7540-877C-97891B625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8" y="3311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88172" name="Freeform 81">
              <a:extLst>
                <a:ext uri="{FF2B5EF4-FFF2-40B4-BE49-F238E27FC236}">
                  <a16:creationId xmlns:a16="http://schemas.microsoft.com/office/drawing/2014/main" id="{B0F7D97E-4A42-A74E-87C5-2F89B80DC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7" y="2879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8173" name="Freeform 82">
              <a:extLst>
                <a:ext uri="{FF2B5EF4-FFF2-40B4-BE49-F238E27FC236}">
                  <a16:creationId xmlns:a16="http://schemas.microsoft.com/office/drawing/2014/main" id="{67C44C50-6ED5-0541-9365-060C9ED0C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5" y="2871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8121" name="Group 83">
            <a:extLst>
              <a:ext uri="{FF2B5EF4-FFF2-40B4-BE49-F238E27FC236}">
                <a16:creationId xmlns:a16="http://schemas.microsoft.com/office/drawing/2014/main" id="{85D2D8BC-D9EE-C440-A667-0E840D57BC71}"/>
              </a:ext>
            </a:extLst>
          </p:cNvPr>
          <p:cNvGrpSpPr>
            <a:grpSpLocks/>
          </p:cNvGrpSpPr>
          <p:nvPr/>
        </p:nvGrpSpPr>
        <p:grpSpPr bwMode="auto">
          <a:xfrm>
            <a:off x="6829425" y="4240213"/>
            <a:ext cx="488950" cy="1112837"/>
            <a:chOff x="2922" y="2841"/>
            <a:chExt cx="308" cy="701"/>
          </a:xfrm>
        </p:grpSpPr>
        <p:sp>
          <p:nvSpPr>
            <p:cNvPr id="88164" name="Rectangle 84">
              <a:extLst>
                <a:ext uri="{FF2B5EF4-FFF2-40B4-BE49-F238E27FC236}">
                  <a16:creationId xmlns:a16="http://schemas.microsoft.com/office/drawing/2014/main" id="{A63A78BC-E631-884B-8590-D442981ED4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5" y="2841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8165" name="Rectangle 85">
              <a:extLst>
                <a:ext uri="{FF2B5EF4-FFF2-40B4-BE49-F238E27FC236}">
                  <a16:creationId xmlns:a16="http://schemas.microsoft.com/office/drawing/2014/main" id="{824E2F5A-E985-6340-95CE-118C1B6F2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5" y="3076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88166" name="Rectangle 86">
              <a:extLst>
                <a:ext uri="{FF2B5EF4-FFF2-40B4-BE49-F238E27FC236}">
                  <a16:creationId xmlns:a16="http://schemas.microsoft.com/office/drawing/2014/main" id="{538720CC-63D7-1543-BECE-71886FB67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2" y="3311"/>
              <a:ext cx="3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1/2</a:t>
              </a:r>
            </a:p>
          </p:txBody>
        </p:sp>
        <p:sp>
          <p:nvSpPr>
            <p:cNvPr id="88167" name="Freeform 87">
              <a:extLst>
                <a:ext uri="{FF2B5EF4-FFF2-40B4-BE49-F238E27FC236}">
                  <a16:creationId xmlns:a16="http://schemas.microsoft.com/office/drawing/2014/main" id="{81376716-EA95-8941-91DC-8FE6AA23B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1" y="2879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8168" name="Freeform 88">
              <a:extLst>
                <a:ext uri="{FF2B5EF4-FFF2-40B4-BE49-F238E27FC236}">
                  <a16:creationId xmlns:a16="http://schemas.microsoft.com/office/drawing/2014/main" id="{1CCD706E-8D7B-554C-BA9D-6A71138F4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5" y="2871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8122" name="Group 89">
            <a:extLst>
              <a:ext uri="{FF2B5EF4-FFF2-40B4-BE49-F238E27FC236}">
                <a16:creationId xmlns:a16="http://schemas.microsoft.com/office/drawing/2014/main" id="{56A32F28-78F8-184B-BF8B-1B489F5B9D7B}"/>
              </a:ext>
            </a:extLst>
          </p:cNvPr>
          <p:cNvGrpSpPr>
            <a:grpSpLocks/>
          </p:cNvGrpSpPr>
          <p:nvPr/>
        </p:nvGrpSpPr>
        <p:grpSpPr bwMode="auto">
          <a:xfrm>
            <a:off x="7458075" y="4240213"/>
            <a:ext cx="488950" cy="1112837"/>
            <a:chOff x="3318" y="2841"/>
            <a:chExt cx="308" cy="701"/>
          </a:xfrm>
        </p:grpSpPr>
        <p:sp>
          <p:nvSpPr>
            <p:cNvPr id="88159" name="Rectangle 90">
              <a:extLst>
                <a:ext uri="{FF2B5EF4-FFF2-40B4-BE49-F238E27FC236}">
                  <a16:creationId xmlns:a16="http://schemas.microsoft.com/office/drawing/2014/main" id="{8209B8B4-73D3-EC4C-948C-62C63F1FB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1" y="2841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8160" name="Rectangle 91">
              <a:extLst>
                <a:ext uri="{FF2B5EF4-FFF2-40B4-BE49-F238E27FC236}">
                  <a16:creationId xmlns:a16="http://schemas.microsoft.com/office/drawing/2014/main" id="{932E9A1C-062E-3745-876C-CF9F2A269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1" y="3076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88161" name="Rectangle 92">
              <a:extLst>
                <a:ext uri="{FF2B5EF4-FFF2-40B4-BE49-F238E27FC236}">
                  <a16:creationId xmlns:a16="http://schemas.microsoft.com/office/drawing/2014/main" id="{EFCB396C-59F5-4549-BB0F-3E6C876B6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8" y="3311"/>
              <a:ext cx="3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1/4</a:t>
              </a:r>
            </a:p>
          </p:txBody>
        </p:sp>
        <p:sp>
          <p:nvSpPr>
            <p:cNvPr id="88162" name="Freeform 93">
              <a:extLst>
                <a:ext uri="{FF2B5EF4-FFF2-40B4-BE49-F238E27FC236}">
                  <a16:creationId xmlns:a16="http://schemas.microsoft.com/office/drawing/2014/main" id="{BF35938F-5DDE-AF48-88F8-90954393A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7" y="2879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8163" name="Freeform 94">
              <a:extLst>
                <a:ext uri="{FF2B5EF4-FFF2-40B4-BE49-F238E27FC236}">
                  <a16:creationId xmlns:a16="http://schemas.microsoft.com/office/drawing/2014/main" id="{CDCA67B8-1B92-6245-965E-B3A290EE0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1" y="2871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8123" name="Group 95">
            <a:extLst>
              <a:ext uri="{FF2B5EF4-FFF2-40B4-BE49-F238E27FC236}">
                <a16:creationId xmlns:a16="http://schemas.microsoft.com/office/drawing/2014/main" id="{534C148D-7276-4643-AA20-AFC1C7ADD914}"/>
              </a:ext>
            </a:extLst>
          </p:cNvPr>
          <p:cNvGrpSpPr>
            <a:grpSpLocks/>
          </p:cNvGrpSpPr>
          <p:nvPr/>
        </p:nvGrpSpPr>
        <p:grpSpPr bwMode="auto">
          <a:xfrm>
            <a:off x="8324850" y="4278313"/>
            <a:ext cx="320675" cy="1112837"/>
            <a:chOff x="3864" y="2865"/>
            <a:chExt cx="202" cy="701"/>
          </a:xfrm>
        </p:grpSpPr>
        <p:sp>
          <p:nvSpPr>
            <p:cNvPr id="88154" name="Rectangle 96">
              <a:extLst>
                <a:ext uri="{FF2B5EF4-FFF2-40B4-BE49-F238E27FC236}">
                  <a16:creationId xmlns:a16="http://schemas.microsoft.com/office/drawing/2014/main" id="{C977195C-EA5B-3E4F-BB49-3D8F07506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4" y="2865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8155" name="Rectangle 97">
              <a:extLst>
                <a:ext uri="{FF2B5EF4-FFF2-40B4-BE49-F238E27FC236}">
                  <a16:creationId xmlns:a16="http://schemas.microsoft.com/office/drawing/2014/main" id="{AEBBB9B5-38A4-0E47-9A1F-E97CD7627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4" y="310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88156" name="Rectangle 98">
              <a:extLst>
                <a:ext uri="{FF2B5EF4-FFF2-40B4-BE49-F238E27FC236}">
                  <a16:creationId xmlns:a16="http://schemas.microsoft.com/office/drawing/2014/main" id="{63B7FDE3-0CA2-C54E-8CEF-FADA06D2A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4" y="3335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88157" name="Freeform 99">
              <a:extLst>
                <a:ext uri="{FF2B5EF4-FFF2-40B4-BE49-F238E27FC236}">
                  <a16:creationId xmlns:a16="http://schemas.microsoft.com/office/drawing/2014/main" id="{8C8C151C-A15A-724B-A5B1-2E1BE30AB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3" y="2903"/>
              <a:ext cx="39" cy="619"/>
            </a:xfrm>
            <a:custGeom>
              <a:avLst/>
              <a:gdLst>
                <a:gd name="T0" fmla="*/ 24 w 39"/>
                <a:gd name="T1" fmla="*/ 0 h 619"/>
                <a:gd name="T2" fmla="*/ 0 w 39"/>
                <a:gd name="T3" fmla="*/ 0 h 619"/>
                <a:gd name="T4" fmla="*/ 0 w 39"/>
                <a:gd name="T5" fmla="*/ 618 h 619"/>
                <a:gd name="T6" fmla="*/ 38 w 39"/>
                <a:gd name="T7" fmla="*/ 618 h 6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"/>
                <a:gd name="T13" fmla="*/ 0 h 619"/>
                <a:gd name="T14" fmla="*/ 39 w 39"/>
                <a:gd name="T15" fmla="*/ 619 h 6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" h="619">
                  <a:moveTo>
                    <a:pt x="24" y="0"/>
                  </a:moveTo>
                  <a:lnTo>
                    <a:pt x="0" y="0"/>
                  </a:lnTo>
                  <a:lnTo>
                    <a:pt x="0" y="618"/>
                  </a:lnTo>
                  <a:lnTo>
                    <a:pt x="38" y="61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88158" name="Freeform 100">
              <a:extLst>
                <a:ext uri="{FF2B5EF4-FFF2-40B4-BE49-F238E27FC236}">
                  <a16:creationId xmlns:a16="http://schemas.microsoft.com/office/drawing/2014/main" id="{635E78A5-E02F-A343-904F-B38677FB4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" y="2895"/>
              <a:ext cx="42" cy="630"/>
            </a:xfrm>
            <a:custGeom>
              <a:avLst/>
              <a:gdLst>
                <a:gd name="T0" fmla="*/ 15 w 42"/>
                <a:gd name="T1" fmla="*/ 0 h 630"/>
                <a:gd name="T2" fmla="*/ 41 w 42"/>
                <a:gd name="T3" fmla="*/ 0 h 630"/>
                <a:gd name="T4" fmla="*/ 41 w 42"/>
                <a:gd name="T5" fmla="*/ 629 h 630"/>
                <a:gd name="T6" fmla="*/ 0 w 42"/>
                <a:gd name="T7" fmla="*/ 629 h 6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30"/>
                <a:gd name="T14" fmla="*/ 42 w 42"/>
                <a:gd name="T15" fmla="*/ 630 h 6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30">
                  <a:moveTo>
                    <a:pt x="15" y="0"/>
                  </a:moveTo>
                  <a:lnTo>
                    <a:pt x="41" y="0"/>
                  </a:lnTo>
                  <a:lnTo>
                    <a:pt x="41" y="629"/>
                  </a:lnTo>
                  <a:lnTo>
                    <a:pt x="0" y="629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8124" name="Rectangle 101">
            <a:extLst>
              <a:ext uri="{FF2B5EF4-FFF2-40B4-BE49-F238E27FC236}">
                <a16:creationId xmlns:a16="http://schemas.microsoft.com/office/drawing/2014/main" id="{3891D959-D97E-B647-9CA7-5EF92A26B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3688" y="4657725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. . .</a:t>
            </a:r>
          </a:p>
        </p:txBody>
      </p:sp>
      <p:grpSp>
        <p:nvGrpSpPr>
          <p:cNvPr id="88125" name="Group 102">
            <a:extLst>
              <a:ext uri="{FF2B5EF4-FFF2-40B4-BE49-F238E27FC236}">
                <a16:creationId xmlns:a16="http://schemas.microsoft.com/office/drawing/2014/main" id="{4C7A689D-3A9E-EA45-9A4E-70FCB2711FB4}"/>
              </a:ext>
            </a:extLst>
          </p:cNvPr>
          <p:cNvGrpSpPr>
            <a:grpSpLocks/>
          </p:cNvGrpSpPr>
          <p:nvPr/>
        </p:nvGrpSpPr>
        <p:grpSpPr bwMode="auto">
          <a:xfrm>
            <a:off x="5751513" y="5683250"/>
            <a:ext cx="482600" cy="739775"/>
            <a:chOff x="2243" y="3750"/>
            <a:chExt cx="304" cy="466"/>
          </a:xfrm>
        </p:grpSpPr>
        <p:sp>
          <p:nvSpPr>
            <p:cNvPr id="88150" name="Rectangle 103">
              <a:extLst>
                <a:ext uri="{FF2B5EF4-FFF2-40B4-BE49-F238E27FC236}">
                  <a16:creationId xmlns:a16="http://schemas.microsoft.com/office/drawing/2014/main" id="{3861C830-90C2-A64C-81AB-A372978A0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4" y="375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88151" name="Rectangle 104">
              <a:extLst>
                <a:ext uri="{FF2B5EF4-FFF2-40B4-BE49-F238E27FC236}">
                  <a16:creationId xmlns:a16="http://schemas.microsoft.com/office/drawing/2014/main" id="{BD3D58A5-508D-3D49-824B-1310CA220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3" y="3985"/>
              <a:ext cx="3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1.5</a:t>
              </a:r>
            </a:p>
          </p:txBody>
        </p:sp>
        <p:sp>
          <p:nvSpPr>
            <p:cNvPr id="88152" name="Arc 105">
              <a:extLst>
                <a:ext uri="{FF2B5EF4-FFF2-40B4-BE49-F238E27FC236}">
                  <a16:creationId xmlns:a16="http://schemas.microsoft.com/office/drawing/2014/main" id="{5E311926-2CBF-3E44-B28F-75E8020EF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" y="3803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8153" name="Arc 106">
              <a:extLst>
                <a:ext uri="{FF2B5EF4-FFF2-40B4-BE49-F238E27FC236}">
                  <a16:creationId xmlns:a16="http://schemas.microsoft.com/office/drawing/2014/main" id="{2D80821F-2523-2944-9F18-1A0BBECEA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" y="3795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88126" name="Group 107">
            <a:extLst>
              <a:ext uri="{FF2B5EF4-FFF2-40B4-BE49-F238E27FC236}">
                <a16:creationId xmlns:a16="http://schemas.microsoft.com/office/drawing/2014/main" id="{18D63D76-F2F2-B641-AA96-D6F01E50F40F}"/>
              </a:ext>
            </a:extLst>
          </p:cNvPr>
          <p:cNvGrpSpPr>
            <a:grpSpLocks/>
          </p:cNvGrpSpPr>
          <p:nvPr/>
        </p:nvGrpSpPr>
        <p:grpSpPr bwMode="auto">
          <a:xfrm>
            <a:off x="6342063" y="5683250"/>
            <a:ext cx="320675" cy="739775"/>
            <a:chOff x="2615" y="3750"/>
            <a:chExt cx="202" cy="466"/>
          </a:xfrm>
        </p:grpSpPr>
        <p:sp>
          <p:nvSpPr>
            <p:cNvPr id="88146" name="Rectangle 108">
              <a:extLst>
                <a:ext uri="{FF2B5EF4-FFF2-40B4-BE49-F238E27FC236}">
                  <a16:creationId xmlns:a16="http://schemas.microsoft.com/office/drawing/2014/main" id="{FF1FAB41-5354-CB40-AE16-6EF6606474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5" y="375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88147" name="Rectangle 109">
              <a:extLst>
                <a:ext uri="{FF2B5EF4-FFF2-40B4-BE49-F238E27FC236}">
                  <a16:creationId xmlns:a16="http://schemas.microsoft.com/office/drawing/2014/main" id="{0A286D9E-7568-4849-97AA-161FFD84B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5" y="3985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88148" name="Arc 110">
              <a:extLst>
                <a:ext uri="{FF2B5EF4-FFF2-40B4-BE49-F238E27FC236}">
                  <a16:creationId xmlns:a16="http://schemas.microsoft.com/office/drawing/2014/main" id="{9A9DEC80-C704-654A-A218-7EF0FB58F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3" y="3803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8149" name="Arc 111">
              <a:extLst>
                <a:ext uri="{FF2B5EF4-FFF2-40B4-BE49-F238E27FC236}">
                  <a16:creationId xmlns:a16="http://schemas.microsoft.com/office/drawing/2014/main" id="{C9FC53A5-4FA4-D444-ADCE-483980B30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4" y="3801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88127" name="Group 112">
            <a:extLst>
              <a:ext uri="{FF2B5EF4-FFF2-40B4-BE49-F238E27FC236}">
                <a16:creationId xmlns:a16="http://schemas.microsoft.com/office/drawing/2014/main" id="{FF680EC1-4B37-9A4C-AC88-9C6EFA3F0F01}"/>
              </a:ext>
            </a:extLst>
          </p:cNvPr>
          <p:cNvGrpSpPr>
            <a:grpSpLocks/>
          </p:cNvGrpSpPr>
          <p:nvPr/>
        </p:nvGrpSpPr>
        <p:grpSpPr bwMode="auto">
          <a:xfrm>
            <a:off x="6923088" y="5683250"/>
            <a:ext cx="320675" cy="739775"/>
            <a:chOff x="2981" y="3750"/>
            <a:chExt cx="202" cy="466"/>
          </a:xfrm>
        </p:grpSpPr>
        <p:sp>
          <p:nvSpPr>
            <p:cNvPr id="88142" name="Rectangle 113">
              <a:extLst>
                <a:ext uri="{FF2B5EF4-FFF2-40B4-BE49-F238E27FC236}">
                  <a16:creationId xmlns:a16="http://schemas.microsoft.com/office/drawing/2014/main" id="{11C7135E-E528-3B43-844C-2FC39D88D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1" y="375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88143" name="Rectangle 114">
              <a:extLst>
                <a:ext uri="{FF2B5EF4-FFF2-40B4-BE49-F238E27FC236}">
                  <a16:creationId xmlns:a16="http://schemas.microsoft.com/office/drawing/2014/main" id="{07F6F2B7-F23A-5B4E-BDBA-205CD5102A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1" y="3985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88144" name="Arc 115">
              <a:extLst>
                <a:ext uri="{FF2B5EF4-FFF2-40B4-BE49-F238E27FC236}">
                  <a16:creationId xmlns:a16="http://schemas.microsoft.com/office/drawing/2014/main" id="{DAD77A7B-DF3B-6940-9B3D-F041F0B0E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3803"/>
              <a:ext cx="44" cy="396"/>
            </a:xfrm>
            <a:custGeom>
              <a:avLst/>
              <a:gdLst>
                <a:gd name="T0" fmla="*/ 0 w 21600"/>
                <a:gd name="T1" fmla="*/ 0 h 42830"/>
                <a:gd name="T2" fmla="*/ 0 w 21600"/>
                <a:gd name="T3" fmla="*/ 0 h 42830"/>
                <a:gd name="T4" fmla="*/ 0 w 21600"/>
                <a:gd name="T5" fmla="*/ 0 h 42830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830"/>
                <a:gd name="T11" fmla="*/ 21600 w 21600"/>
                <a:gd name="T12" fmla="*/ 42830 h 428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830" fill="none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</a:path>
                <a:path w="21600" h="42830" stroke="0" extrusionOk="0">
                  <a:moveTo>
                    <a:pt x="17650" y="42829"/>
                  </a:moveTo>
                  <a:cubicBezTo>
                    <a:pt x="7419" y="40926"/>
                    <a:pt x="0" y="32000"/>
                    <a:pt x="0" y="21594"/>
                  </a:cubicBezTo>
                  <a:cubicBezTo>
                    <a:pt x="-1" y="9855"/>
                    <a:pt x="9374" y="265"/>
                    <a:pt x="21109" y="-1"/>
                  </a:cubicBezTo>
                  <a:lnTo>
                    <a:pt x="21600" y="21594"/>
                  </a:lnTo>
                  <a:lnTo>
                    <a:pt x="17650" y="428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8145" name="Arc 116">
              <a:extLst>
                <a:ext uri="{FF2B5EF4-FFF2-40B4-BE49-F238E27FC236}">
                  <a16:creationId xmlns:a16="http://schemas.microsoft.com/office/drawing/2014/main" id="{317946E9-C328-4543-B5FE-EB7771E81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3801"/>
              <a:ext cx="44" cy="396"/>
            </a:xfrm>
            <a:custGeom>
              <a:avLst/>
              <a:gdLst>
                <a:gd name="T0" fmla="*/ 0 w 21600"/>
                <a:gd name="T1" fmla="*/ 0 h 42919"/>
                <a:gd name="T2" fmla="*/ 0 w 21600"/>
                <a:gd name="T3" fmla="*/ 0 h 42919"/>
                <a:gd name="T4" fmla="*/ 0 w 21600"/>
                <a:gd name="T5" fmla="*/ 0 h 42919"/>
                <a:gd name="T6" fmla="*/ 0 60000 65536"/>
                <a:gd name="T7" fmla="*/ 0 60000 65536"/>
                <a:gd name="T8" fmla="*/ 0 60000 65536"/>
                <a:gd name="T9" fmla="*/ 0 w 21600"/>
                <a:gd name="T10" fmla="*/ 0 h 42919"/>
                <a:gd name="T11" fmla="*/ 21600 w 21600"/>
                <a:gd name="T12" fmla="*/ 42919 h 429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2919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</a:path>
                <a:path w="21600" h="42919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2189"/>
                    <a:pt x="13922" y="41218"/>
                    <a:pt x="3470" y="42919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88128" name="Group 117">
            <a:extLst>
              <a:ext uri="{FF2B5EF4-FFF2-40B4-BE49-F238E27FC236}">
                <a16:creationId xmlns:a16="http://schemas.microsoft.com/office/drawing/2014/main" id="{06EB9958-274C-C241-881D-DE26E215A8EF}"/>
              </a:ext>
            </a:extLst>
          </p:cNvPr>
          <p:cNvGrpSpPr>
            <a:grpSpLocks/>
          </p:cNvGrpSpPr>
          <p:nvPr/>
        </p:nvGrpSpPr>
        <p:grpSpPr bwMode="auto">
          <a:xfrm>
            <a:off x="7456488" y="5683250"/>
            <a:ext cx="428625" cy="720725"/>
            <a:chOff x="3317" y="3750"/>
            <a:chExt cx="270" cy="454"/>
          </a:xfrm>
        </p:grpSpPr>
        <p:sp>
          <p:nvSpPr>
            <p:cNvPr id="88140" name="Rectangle 118">
              <a:extLst>
                <a:ext uri="{FF2B5EF4-FFF2-40B4-BE49-F238E27FC236}">
                  <a16:creationId xmlns:a16="http://schemas.microsoft.com/office/drawing/2014/main" id="{4B429479-7EA9-E847-8A50-D2959DFE2E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1" y="3750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88141" name="Rectangle 119">
              <a:extLst>
                <a:ext uri="{FF2B5EF4-FFF2-40B4-BE49-F238E27FC236}">
                  <a16:creationId xmlns:a16="http://schemas.microsoft.com/office/drawing/2014/main" id="{8233CD95-DEE5-8D45-924E-9528F2E5A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7" y="3973"/>
              <a:ext cx="27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6362" tIns="53975" rIns="106362" bIns="53975">
              <a:spAutoFit/>
            </a:bodyPr>
            <a:lstStyle>
              <a:lvl1pPr defTabSz="1211263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211263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21126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21126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21126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211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12</a:t>
              </a:r>
            </a:p>
          </p:txBody>
        </p:sp>
      </p:grpSp>
      <p:sp>
        <p:nvSpPr>
          <p:cNvPr id="88129" name="Arc 120">
            <a:extLst>
              <a:ext uri="{FF2B5EF4-FFF2-40B4-BE49-F238E27FC236}">
                <a16:creationId xmlns:a16="http://schemas.microsoft.com/office/drawing/2014/main" id="{236A9B36-81B1-154C-A09B-B4DE4E602544}"/>
              </a:ext>
            </a:extLst>
          </p:cNvPr>
          <p:cNvSpPr>
            <a:spLocks/>
          </p:cNvSpPr>
          <p:nvPr/>
        </p:nvSpPr>
        <p:spPr bwMode="auto">
          <a:xfrm>
            <a:off x="7497763" y="5734050"/>
            <a:ext cx="69850" cy="628650"/>
          </a:xfrm>
          <a:custGeom>
            <a:avLst/>
            <a:gdLst>
              <a:gd name="T0" fmla="*/ 2147483646 w 21600"/>
              <a:gd name="T1" fmla="*/ 2147483646 h 42830"/>
              <a:gd name="T2" fmla="*/ 2147483646 w 21600"/>
              <a:gd name="T3" fmla="*/ 0 h 42830"/>
              <a:gd name="T4" fmla="*/ 2147483646 w 21600"/>
              <a:gd name="T5" fmla="*/ 2147483646 h 42830"/>
              <a:gd name="T6" fmla="*/ 0 60000 65536"/>
              <a:gd name="T7" fmla="*/ 0 60000 65536"/>
              <a:gd name="T8" fmla="*/ 0 60000 65536"/>
              <a:gd name="T9" fmla="*/ 0 w 21600"/>
              <a:gd name="T10" fmla="*/ 0 h 42830"/>
              <a:gd name="T11" fmla="*/ 21600 w 21600"/>
              <a:gd name="T12" fmla="*/ 42830 h 428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30" fill="none" extrusionOk="0">
                <a:moveTo>
                  <a:pt x="17650" y="42829"/>
                </a:moveTo>
                <a:cubicBezTo>
                  <a:pt x="7419" y="40926"/>
                  <a:pt x="0" y="32000"/>
                  <a:pt x="0" y="21594"/>
                </a:cubicBezTo>
                <a:cubicBezTo>
                  <a:pt x="-1" y="9855"/>
                  <a:pt x="9374" y="265"/>
                  <a:pt x="21109" y="-1"/>
                </a:cubicBezTo>
              </a:path>
              <a:path w="21600" h="42830" stroke="0" extrusionOk="0">
                <a:moveTo>
                  <a:pt x="17650" y="42829"/>
                </a:moveTo>
                <a:cubicBezTo>
                  <a:pt x="7419" y="40926"/>
                  <a:pt x="0" y="32000"/>
                  <a:pt x="0" y="21594"/>
                </a:cubicBezTo>
                <a:cubicBezTo>
                  <a:pt x="-1" y="9855"/>
                  <a:pt x="9374" y="265"/>
                  <a:pt x="21109" y="-1"/>
                </a:cubicBezTo>
                <a:lnTo>
                  <a:pt x="21600" y="21594"/>
                </a:lnTo>
                <a:lnTo>
                  <a:pt x="17650" y="42829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130" name="Arc 121">
            <a:extLst>
              <a:ext uri="{FF2B5EF4-FFF2-40B4-BE49-F238E27FC236}">
                <a16:creationId xmlns:a16="http://schemas.microsoft.com/office/drawing/2014/main" id="{43DE7FFC-2914-0C40-85B7-CA135BE2C4A3}"/>
              </a:ext>
            </a:extLst>
          </p:cNvPr>
          <p:cNvSpPr>
            <a:spLocks/>
          </p:cNvSpPr>
          <p:nvPr/>
        </p:nvSpPr>
        <p:spPr bwMode="auto">
          <a:xfrm>
            <a:off x="7753350" y="5730875"/>
            <a:ext cx="69850" cy="628650"/>
          </a:xfrm>
          <a:custGeom>
            <a:avLst/>
            <a:gdLst>
              <a:gd name="T0" fmla="*/ 0 w 21600"/>
              <a:gd name="T1" fmla="*/ 0 h 42919"/>
              <a:gd name="T2" fmla="*/ 433952209 w 21600"/>
              <a:gd name="T3" fmla="*/ 2147483646 h 42919"/>
              <a:gd name="T4" fmla="*/ 0 w 21600"/>
              <a:gd name="T5" fmla="*/ 2147483646 h 42919"/>
              <a:gd name="T6" fmla="*/ 0 60000 65536"/>
              <a:gd name="T7" fmla="*/ 0 60000 65536"/>
              <a:gd name="T8" fmla="*/ 0 60000 65536"/>
              <a:gd name="T9" fmla="*/ 0 w 21600"/>
              <a:gd name="T10" fmla="*/ 0 h 42919"/>
              <a:gd name="T11" fmla="*/ 21600 w 21600"/>
              <a:gd name="T12" fmla="*/ 42919 h 429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919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89"/>
                  <a:pt x="13922" y="41218"/>
                  <a:pt x="3470" y="42919"/>
                </a:cubicBezTo>
              </a:path>
              <a:path w="21600" h="42919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2189"/>
                  <a:pt x="13922" y="41218"/>
                  <a:pt x="3470" y="42919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8131" name="Rectangle 122">
            <a:extLst>
              <a:ext uri="{FF2B5EF4-FFF2-40B4-BE49-F238E27FC236}">
                <a16:creationId xmlns:a16="http://schemas.microsoft.com/office/drawing/2014/main" id="{07EA9DDA-AC19-1046-B636-7A28BBFE5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900" y="5605463"/>
            <a:ext cx="739775" cy="9556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</a:rPr>
              <a:t>infinito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</a:rPr>
              <a:t>na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i="1">
                <a:latin typeface="Times New Roman" panose="02020603050405020304" pitchFamily="18" charset="0"/>
              </a:rPr>
              <a:t>direção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(2,3)</a:t>
            </a:r>
          </a:p>
        </p:txBody>
      </p:sp>
      <p:sp>
        <p:nvSpPr>
          <p:cNvPr id="88132" name="Rectangle 123">
            <a:extLst>
              <a:ext uri="{FF2B5EF4-FFF2-40B4-BE49-F238E27FC236}">
                <a16:creationId xmlns:a16="http://schemas.microsoft.com/office/drawing/2014/main" id="{61A7566E-B124-C145-9D3E-23F118E67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0563" y="3970338"/>
            <a:ext cx="3143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h</a:t>
            </a:r>
            <a:r>
              <a:rPr lang="en-US" altLang="en-US" sz="1300" baseline="-25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88133" name="Rectangle 124">
            <a:extLst>
              <a:ext uri="{FF2B5EF4-FFF2-40B4-BE49-F238E27FC236}">
                <a16:creationId xmlns:a16="http://schemas.microsoft.com/office/drawing/2014/main" id="{94BA0930-B577-8141-980B-652425F31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5863" y="3970338"/>
            <a:ext cx="3143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h</a:t>
            </a:r>
            <a:r>
              <a:rPr lang="en-US" altLang="en-US" sz="1300" baseline="-250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8134" name="Rectangle 125">
            <a:extLst>
              <a:ext uri="{FF2B5EF4-FFF2-40B4-BE49-F238E27FC236}">
                <a16:creationId xmlns:a16="http://schemas.microsoft.com/office/drawing/2014/main" id="{3D196F9A-EA4C-DE42-AEDC-363880B45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2763" y="3970338"/>
            <a:ext cx="3143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h</a:t>
            </a:r>
            <a:r>
              <a:rPr lang="en-US" altLang="en-US" sz="1300" baseline="-2500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88135" name="Rectangle 126">
            <a:extLst>
              <a:ext uri="{FF2B5EF4-FFF2-40B4-BE49-F238E27FC236}">
                <a16:creationId xmlns:a16="http://schemas.microsoft.com/office/drawing/2014/main" id="{140A1317-397D-B34A-A690-5CB696F28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763" y="3970338"/>
            <a:ext cx="3143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h</a:t>
            </a:r>
            <a:r>
              <a:rPr lang="en-US" altLang="en-US" sz="1300" baseline="-2500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88136" name="Rectangle 127">
            <a:extLst>
              <a:ext uri="{FF2B5EF4-FFF2-40B4-BE49-F238E27FC236}">
                <a16:creationId xmlns:a16="http://schemas.microsoft.com/office/drawing/2014/main" id="{4C5FF1CE-09DB-3843-8FFA-DFA4CEF2E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5470525"/>
            <a:ext cx="2952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c</a:t>
            </a:r>
            <a:r>
              <a:rPr lang="en-US" altLang="en-US" sz="1300" baseline="-25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88137" name="Rectangle 128">
            <a:extLst>
              <a:ext uri="{FF2B5EF4-FFF2-40B4-BE49-F238E27FC236}">
                <a16:creationId xmlns:a16="http://schemas.microsoft.com/office/drawing/2014/main" id="{726B4DC0-874C-3146-9115-63307C3C9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7300" y="5470525"/>
            <a:ext cx="2952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c</a:t>
            </a:r>
            <a:r>
              <a:rPr lang="en-US" altLang="en-US" sz="1300" baseline="-250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8138" name="Rectangle 129">
            <a:extLst>
              <a:ext uri="{FF2B5EF4-FFF2-40B4-BE49-F238E27FC236}">
                <a16:creationId xmlns:a16="http://schemas.microsoft.com/office/drawing/2014/main" id="{8D241674-2151-E24E-95B8-50D6C0A72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6100" y="5470525"/>
            <a:ext cx="2952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c</a:t>
            </a:r>
            <a:r>
              <a:rPr lang="en-US" altLang="en-US" sz="1300" baseline="-2500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88139" name="Rectangle 130">
            <a:extLst>
              <a:ext uri="{FF2B5EF4-FFF2-40B4-BE49-F238E27FC236}">
                <a16:creationId xmlns:a16="http://schemas.microsoft.com/office/drawing/2014/main" id="{1011E07D-A90F-6349-8491-7076C5169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0300" y="5470525"/>
            <a:ext cx="295275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Times New Roman" panose="02020603050405020304" pitchFamily="18" charset="0"/>
              </a:rPr>
              <a:t>c</a:t>
            </a:r>
            <a:r>
              <a:rPr lang="en-US" altLang="en-US" sz="1300" baseline="-25000">
                <a:latin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62894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6D13D524-78A2-194E-96D2-B2811F19D5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Reta no espaço projetivo</a:t>
            </a:r>
          </a:p>
        </p:txBody>
      </p:sp>
      <p:sp>
        <p:nvSpPr>
          <p:cNvPr id="90115" name="Line 3">
            <a:extLst>
              <a:ext uri="{FF2B5EF4-FFF2-40B4-BE49-F238E27FC236}">
                <a16:creationId xmlns:a16="http://schemas.microsoft.com/office/drawing/2014/main" id="{6103BD87-41C9-864E-8175-5932E06EBE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67150" y="2393950"/>
            <a:ext cx="0" cy="2219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116" name="Line 4">
            <a:extLst>
              <a:ext uri="{FF2B5EF4-FFF2-40B4-BE49-F238E27FC236}">
                <a16:creationId xmlns:a16="http://schemas.microsoft.com/office/drawing/2014/main" id="{4EB03218-C711-C642-8CF1-6422A6020550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5075" y="4410075"/>
            <a:ext cx="253365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117" name="Line 5">
            <a:extLst>
              <a:ext uri="{FF2B5EF4-FFF2-40B4-BE49-F238E27FC236}">
                <a16:creationId xmlns:a16="http://schemas.microsoft.com/office/drawing/2014/main" id="{83365E5A-B2DC-5B47-A1D6-30BF73D1DA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81350" y="4408488"/>
            <a:ext cx="676275" cy="1171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118" name="Freeform 6">
            <a:extLst>
              <a:ext uri="{FF2B5EF4-FFF2-40B4-BE49-F238E27FC236}">
                <a16:creationId xmlns:a16="http://schemas.microsoft.com/office/drawing/2014/main" id="{04A493E0-7FF3-3348-8333-2D23EFF7F416}"/>
              </a:ext>
            </a:extLst>
          </p:cNvPr>
          <p:cNvSpPr>
            <a:spLocks/>
          </p:cNvSpPr>
          <p:nvPr/>
        </p:nvSpPr>
        <p:spPr bwMode="auto">
          <a:xfrm>
            <a:off x="2751138" y="2098675"/>
            <a:ext cx="2500312" cy="2768600"/>
          </a:xfrm>
          <a:custGeom>
            <a:avLst/>
            <a:gdLst>
              <a:gd name="T0" fmla="*/ 2147483646 w 1575"/>
              <a:gd name="T1" fmla="*/ 2147483646 h 1778"/>
              <a:gd name="T2" fmla="*/ 2147483646 w 1575"/>
              <a:gd name="T3" fmla="*/ 2147483646 h 1778"/>
              <a:gd name="T4" fmla="*/ 2147483646 w 1575"/>
              <a:gd name="T5" fmla="*/ 0 h 1778"/>
              <a:gd name="T6" fmla="*/ 0 w 1575"/>
              <a:gd name="T7" fmla="*/ 2147483646 h 1778"/>
              <a:gd name="T8" fmla="*/ 2147483646 w 1575"/>
              <a:gd name="T9" fmla="*/ 2147483646 h 17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75"/>
              <a:gd name="T16" fmla="*/ 0 h 1778"/>
              <a:gd name="T17" fmla="*/ 1575 w 1575"/>
              <a:gd name="T18" fmla="*/ 1778 h 17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75" h="1778">
                <a:moveTo>
                  <a:pt x="25" y="1778"/>
                </a:moveTo>
                <a:lnTo>
                  <a:pt x="1465" y="1160"/>
                </a:lnTo>
                <a:lnTo>
                  <a:pt x="1575" y="0"/>
                </a:lnTo>
                <a:lnTo>
                  <a:pt x="0" y="770"/>
                </a:lnTo>
                <a:lnTo>
                  <a:pt x="25" y="1778"/>
                </a:lnTo>
                <a:close/>
              </a:path>
            </a:pathLst>
          </a:custGeom>
          <a:solidFill>
            <a:srgbClr val="FFFFFF">
              <a:alpha val="81175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0119" name="Freeform 7">
            <a:extLst>
              <a:ext uri="{FF2B5EF4-FFF2-40B4-BE49-F238E27FC236}">
                <a16:creationId xmlns:a16="http://schemas.microsoft.com/office/drawing/2014/main" id="{E19CF59F-6E90-C94E-BCA3-DA09C8CBFDB5}"/>
              </a:ext>
            </a:extLst>
          </p:cNvPr>
          <p:cNvSpPr>
            <a:spLocks/>
          </p:cNvSpPr>
          <p:nvPr/>
        </p:nvSpPr>
        <p:spPr bwMode="auto">
          <a:xfrm>
            <a:off x="3073400" y="3482975"/>
            <a:ext cx="2674938" cy="1708150"/>
          </a:xfrm>
          <a:custGeom>
            <a:avLst/>
            <a:gdLst>
              <a:gd name="T0" fmla="*/ 2147483646 w 2117"/>
              <a:gd name="T1" fmla="*/ 0 h 1076"/>
              <a:gd name="T2" fmla="*/ 0 w 2117"/>
              <a:gd name="T3" fmla="*/ 2147483646 h 1076"/>
              <a:gd name="T4" fmla="*/ 2147483646 w 2117"/>
              <a:gd name="T5" fmla="*/ 2147483646 h 1076"/>
              <a:gd name="T6" fmla="*/ 2147483646 w 2117"/>
              <a:gd name="T7" fmla="*/ 2147483646 h 1076"/>
              <a:gd name="T8" fmla="*/ 2147483646 w 2117"/>
              <a:gd name="T9" fmla="*/ 0 h 10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17"/>
              <a:gd name="T16" fmla="*/ 0 h 1076"/>
              <a:gd name="T17" fmla="*/ 2117 w 2117"/>
              <a:gd name="T18" fmla="*/ 1076 h 10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17" h="1076">
                <a:moveTo>
                  <a:pt x="627" y="0"/>
                </a:moveTo>
                <a:lnTo>
                  <a:pt x="0" y="974"/>
                </a:lnTo>
                <a:lnTo>
                  <a:pt x="1736" y="1076"/>
                </a:lnTo>
                <a:lnTo>
                  <a:pt x="2117" y="51"/>
                </a:lnTo>
                <a:lnTo>
                  <a:pt x="627" y="0"/>
                </a:lnTo>
                <a:close/>
              </a:path>
            </a:pathLst>
          </a:custGeom>
          <a:solidFill>
            <a:srgbClr val="FFFFFF">
              <a:alpha val="78038"/>
            </a:srgbClr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0120" name="Rectangle 8">
            <a:extLst>
              <a:ext uri="{FF2B5EF4-FFF2-40B4-BE49-F238E27FC236}">
                <a16:creationId xmlns:a16="http://schemas.microsoft.com/office/drawing/2014/main" id="{5BEF1604-6077-9D4A-8DB2-8F13D1741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4713" y="4460875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y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90121" name="Rectangle 9">
            <a:extLst>
              <a:ext uri="{FF2B5EF4-FFF2-40B4-BE49-F238E27FC236}">
                <a16:creationId xmlns:a16="http://schemas.microsoft.com/office/drawing/2014/main" id="{4D633692-172A-074C-8ADA-DABFC4779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3050" y="5337175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x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90122" name="Rectangle 10">
            <a:extLst>
              <a:ext uri="{FF2B5EF4-FFF2-40B4-BE49-F238E27FC236}">
                <a16:creationId xmlns:a16="http://schemas.microsoft.com/office/drawing/2014/main" id="{C5A3F1B2-0663-9F47-99A0-829E8434A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0588" y="2155825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w</a:t>
            </a:r>
          </a:p>
        </p:txBody>
      </p:sp>
      <p:sp>
        <p:nvSpPr>
          <p:cNvPr id="90123" name="Text Box 11">
            <a:extLst>
              <a:ext uri="{FF2B5EF4-FFF2-40B4-BE49-F238E27FC236}">
                <a16:creationId xmlns:a16="http://schemas.microsoft.com/office/drawing/2014/main" id="{72D9FCC5-336A-C94B-AE55-AC483C8392FB}"/>
              </a:ext>
            </a:extLst>
          </p:cNvPr>
          <p:cNvSpPr txBox="1">
            <a:spLocks noChangeArrowheads="1"/>
          </p:cNvSpPr>
          <p:nvPr/>
        </p:nvSpPr>
        <p:spPr bwMode="auto">
          <a:xfrm rot="-1264363">
            <a:off x="5254625" y="2706688"/>
            <a:ext cx="17954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reta: ax+by+c=0</a:t>
            </a:r>
          </a:p>
        </p:txBody>
      </p:sp>
      <p:sp>
        <p:nvSpPr>
          <p:cNvPr id="90124" name="Text Box 12">
            <a:extLst>
              <a:ext uri="{FF2B5EF4-FFF2-40B4-BE49-F238E27FC236}">
                <a16:creationId xmlns:a16="http://schemas.microsoft.com/office/drawing/2014/main" id="{3284AD7A-5603-CB47-97CD-6837C42F7F3D}"/>
              </a:ext>
            </a:extLst>
          </p:cNvPr>
          <p:cNvSpPr txBox="1">
            <a:spLocks noChangeArrowheads="1"/>
          </p:cNvSpPr>
          <p:nvPr/>
        </p:nvSpPr>
        <p:spPr bwMode="auto">
          <a:xfrm rot="-1461203">
            <a:off x="3017838" y="2759075"/>
            <a:ext cx="21002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plano: ax+by+cw=0</a:t>
            </a:r>
          </a:p>
        </p:txBody>
      </p:sp>
      <p:sp>
        <p:nvSpPr>
          <p:cNvPr id="90125" name="Line 13">
            <a:extLst>
              <a:ext uri="{FF2B5EF4-FFF2-40B4-BE49-F238E27FC236}">
                <a16:creationId xmlns:a16="http://schemas.microsoft.com/office/drawing/2014/main" id="{1E0EE3BA-5BA1-CF4A-92A0-3413EAA9D3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79800" y="3476625"/>
            <a:ext cx="385763" cy="7302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126" name="Line 14">
            <a:extLst>
              <a:ext uri="{FF2B5EF4-FFF2-40B4-BE49-F238E27FC236}">
                <a16:creationId xmlns:a16="http://schemas.microsoft.com/office/drawing/2014/main" id="{BD41562A-B88C-6049-B45B-02DCE627AC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3487738"/>
            <a:ext cx="1225550" cy="523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127" name="Line 15">
            <a:extLst>
              <a:ext uri="{FF2B5EF4-FFF2-40B4-BE49-F238E27FC236}">
                <a16:creationId xmlns:a16="http://schemas.microsoft.com/office/drawing/2014/main" id="{D25771F4-C33D-CB40-AAC9-4393FA9BBB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0850" y="2982913"/>
            <a:ext cx="666750" cy="900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128" name="Line 16">
            <a:extLst>
              <a:ext uri="{FF2B5EF4-FFF2-40B4-BE49-F238E27FC236}">
                <a16:creationId xmlns:a16="http://schemas.microsoft.com/office/drawing/2014/main" id="{0F917F0D-6FC3-4041-AFD9-376D08D0D9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19375" y="2998788"/>
            <a:ext cx="3713163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129" name="Text Box 17">
            <a:extLst>
              <a:ext uri="{FF2B5EF4-FFF2-40B4-BE49-F238E27FC236}">
                <a16:creationId xmlns:a16="http://schemas.microsoft.com/office/drawing/2014/main" id="{E79F6E0A-CD81-8548-A861-BF92521085BE}"/>
              </a:ext>
            </a:extLst>
          </p:cNvPr>
          <p:cNvSpPr txBox="1">
            <a:spLocks noChangeArrowheads="1"/>
          </p:cNvSpPr>
          <p:nvPr/>
        </p:nvSpPr>
        <p:spPr bwMode="auto">
          <a:xfrm rot="226692">
            <a:off x="3762375" y="4772025"/>
            <a:ext cx="1139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anose="02020603050405020304" pitchFamily="18" charset="0"/>
              </a:rPr>
              <a:t>plano:</a:t>
            </a:r>
            <a:r>
              <a:rPr lang="en-US" altLang="en-US" sz="1600" b="1" i="1">
                <a:latin typeface="Times New Roman" panose="02020603050405020304" pitchFamily="18" charset="0"/>
              </a:rPr>
              <a:t> </a:t>
            </a:r>
            <a:r>
              <a:rPr lang="pt-BR" altLang="en-US" sz="1600" i="1">
                <a:latin typeface="Times New Roman" panose="02020603050405020304" pitchFamily="18" charset="0"/>
              </a:rPr>
              <a:t>w=1</a:t>
            </a:r>
            <a:endParaRPr lang="en-US" altLang="en-US" sz="1600" i="1">
              <a:latin typeface="Times New Roman" panose="02020603050405020304" pitchFamily="18" charset="0"/>
            </a:endParaRPr>
          </a:p>
        </p:txBody>
      </p:sp>
      <p:sp>
        <p:nvSpPr>
          <p:cNvPr id="90130" name="Line 18">
            <a:extLst>
              <a:ext uri="{FF2B5EF4-FFF2-40B4-BE49-F238E27FC236}">
                <a16:creationId xmlns:a16="http://schemas.microsoft.com/office/drawing/2014/main" id="{D1ACA59E-F4F5-1E47-819A-2320E21E40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7788" y="3911600"/>
            <a:ext cx="346075" cy="473075"/>
          </a:xfrm>
          <a:prstGeom prst="line">
            <a:avLst/>
          </a:prstGeom>
          <a:noFill/>
          <a:ln w="12700">
            <a:solidFill>
              <a:srgbClr val="DADADA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0131" name="Oval 19">
            <a:extLst>
              <a:ext uri="{FF2B5EF4-FFF2-40B4-BE49-F238E27FC236}">
                <a16:creationId xmlns:a16="http://schemas.microsoft.com/office/drawing/2014/main" id="{D55FAC85-3746-B146-B547-00F1F0F21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350" y="4375150"/>
            <a:ext cx="88900" cy="88900"/>
          </a:xfrm>
          <a:prstGeom prst="ellipse">
            <a:avLst/>
          </a:prstGeom>
          <a:solidFill>
            <a:schemeClr val="accent1"/>
          </a:solidFill>
          <a:ln w="12700" algn="ctr">
            <a:solidFill>
              <a:srgbClr val="DADADA"/>
            </a:solidFill>
            <a:round/>
            <a:headEnd type="none" w="sm" len="sm"/>
            <a:tailEnd type="none" w="med" len="lg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</p:spTree>
    <p:extLst>
      <p:ext uri="{BB962C8B-B14F-4D97-AF65-F5344CB8AC3E}">
        <p14:creationId xmlns:p14="http://schemas.microsoft.com/office/powerpoint/2010/main" val="142983182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A3E557C1-6EBC-0746-8C10-2EFEEA662B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Reta paralelas no espaço projetivo</a:t>
            </a:r>
          </a:p>
        </p:txBody>
      </p:sp>
      <p:sp>
        <p:nvSpPr>
          <p:cNvPr id="92163" name="Freeform 3">
            <a:extLst>
              <a:ext uri="{FF2B5EF4-FFF2-40B4-BE49-F238E27FC236}">
                <a16:creationId xmlns:a16="http://schemas.microsoft.com/office/drawing/2014/main" id="{6838E1E6-F342-6E4F-A2A4-3FE5EA3D09D2}"/>
              </a:ext>
            </a:extLst>
          </p:cNvPr>
          <p:cNvSpPr>
            <a:spLocks/>
          </p:cNvSpPr>
          <p:nvPr/>
        </p:nvSpPr>
        <p:spPr bwMode="auto">
          <a:xfrm>
            <a:off x="2674938" y="4013200"/>
            <a:ext cx="3933825" cy="1562100"/>
          </a:xfrm>
          <a:custGeom>
            <a:avLst/>
            <a:gdLst>
              <a:gd name="T0" fmla="*/ 0 w 2478"/>
              <a:gd name="T1" fmla="*/ 2147483646 h 984"/>
              <a:gd name="T2" fmla="*/ 2147483646 w 2478"/>
              <a:gd name="T3" fmla="*/ 2147483646 h 984"/>
              <a:gd name="T4" fmla="*/ 2147483646 w 2478"/>
              <a:gd name="T5" fmla="*/ 0 h 984"/>
              <a:gd name="T6" fmla="*/ 2147483646 w 2478"/>
              <a:gd name="T7" fmla="*/ 2147483646 h 984"/>
              <a:gd name="T8" fmla="*/ 0 w 2478"/>
              <a:gd name="T9" fmla="*/ 2147483646 h 9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78"/>
              <a:gd name="T16" fmla="*/ 0 h 984"/>
              <a:gd name="T17" fmla="*/ 2478 w 2478"/>
              <a:gd name="T18" fmla="*/ 984 h 9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78" h="984">
                <a:moveTo>
                  <a:pt x="0" y="840"/>
                </a:moveTo>
                <a:lnTo>
                  <a:pt x="2148" y="984"/>
                </a:lnTo>
                <a:lnTo>
                  <a:pt x="2478" y="0"/>
                </a:lnTo>
                <a:lnTo>
                  <a:pt x="486" y="6"/>
                </a:lnTo>
                <a:lnTo>
                  <a:pt x="0" y="840"/>
                </a:lnTo>
                <a:close/>
              </a:path>
            </a:pathLst>
          </a:cu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2164" name="Oval 4">
            <a:extLst>
              <a:ext uri="{FF2B5EF4-FFF2-40B4-BE49-F238E27FC236}">
                <a16:creationId xmlns:a16="http://schemas.microsoft.com/office/drawing/2014/main" id="{BD02A694-0599-8F4A-B678-62915D495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825" y="395922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92165" name="Line 5">
            <a:extLst>
              <a:ext uri="{FF2B5EF4-FFF2-40B4-BE49-F238E27FC236}">
                <a16:creationId xmlns:a16="http://schemas.microsoft.com/office/drawing/2014/main" id="{94A88C67-6AEB-CB43-84BA-B5698A199E6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1175" y="4017963"/>
            <a:ext cx="12398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66" name="Line 6">
            <a:extLst>
              <a:ext uri="{FF2B5EF4-FFF2-40B4-BE49-F238E27FC236}">
                <a16:creationId xmlns:a16="http://schemas.microsoft.com/office/drawing/2014/main" id="{267C7D7A-DBB1-FE42-B76A-FA192F18A6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79688" y="4811713"/>
            <a:ext cx="406400" cy="704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67" name="Line 7">
            <a:extLst>
              <a:ext uri="{FF2B5EF4-FFF2-40B4-BE49-F238E27FC236}">
                <a16:creationId xmlns:a16="http://schemas.microsoft.com/office/drawing/2014/main" id="{AC1323BC-E9DB-9640-8072-76F64F046A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55988" y="2000250"/>
            <a:ext cx="0" cy="10858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68" name="Freeform 8">
            <a:extLst>
              <a:ext uri="{FF2B5EF4-FFF2-40B4-BE49-F238E27FC236}">
                <a16:creationId xmlns:a16="http://schemas.microsoft.com/office/drawing/2014/main" id="{29747D81-3D66-8241-815C-5B082E65ECCB}"/>
              </a:ext>
            </a:extLst>
          </p:cNvPr>
          <p:cNvSpPr>
            <a:spLocks/>
          </p:cNvSpPr>
          <p:nvPr/>
        </p:nvSpPr>
        <p:spPr bwMode="auto">
          <a:xfrm>
            <a:off x="2662238" y="3089275"/>
            <a:ext cx="2674937" cy="1708150"/>
          </a:xfrm>
          <a:custGeom>
            <a:avLst/>
            <a:gdLst>
              <a:gd name="T0" fmla="*/ 2147483646 w 2117"/>
              <a:gd name="T1" fmla="*/ 0 h 1076"/>
              <a:gd name="T2" fmla="*/ 0 w 2117"/>
              <a:gd name="T3" fmla="*/ 2147483646 h 1076"/>
              <a:gd name="T4" fmla="*/ 2147483646 w 2117"/>
              <a:gd name="T5" fmla="*/ 2147483646 h 1076"/>
              <a:gd name="T6" fmla="*/ 2147483646 w 2117"/>
              <a:gd name="T7" fmla="*/ 2147483646 h 1076"/>
              <a:gd name="T8" fmla="*/ 2147483646 w 2117"/>
              <a:gd name="T9" fmla="*/ 0 h 10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17"/>
              <a:gd name="T16" fmla="*/ 0 h 1076"/>
              <a:gd name="T17" fmla="*/ 2117 w 2117"/>
              <a:gd name="T18" fmla="*/ 1076 h 10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17" h="1076">
                <a:moveTo>
                  <a:pt x="627" y="0"/>
                </a:moveTo>
                <a:lnTo>
                  <a:pt x="0" y="974"/>
                </a:lnTo>
                <a:lnTo>
                  <a:pt x="1736" y="1076"/>
                </a:lnTo>
                <a:lnTo>
                  <a:pt x="2117" y="51"/>
                </a:lnTo>
                <a:lnTo>
                  <a:pt x="627" y="0"/>
                </a:lnTo>
                <a:close/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69" name="Freeform 9">
            <a:extLst>
              <a:ext uri="{FF2B5EF4-FFF2-40B4-BE49-F238E27FC236}">
                <a16:creationId xmlns:a16="http://schemas.microsoft.com/office/drawing/2014/main" id="{1363498E-3D9A-184A-81A7-F93150C0ED13}"/>
              </a:ext>
            </a:extLst>
          </p:cNvPr>
          <p:cNvSpPr>
            <a:spLocks/>
          </p:cNvSpPr>
          <p:nvPr/>
        </p:nvSpPr>
        <p:spPr bwMode="auto">
          <a:xfrm>
            <a:off x="2998788" y="2443163"/>
            <a:ext cx="1695450" cy="1684337"/>
          </a:xfrm>
          <a:custGeom>
            <a:avLst/>
            <a:gdLst>
              <a:gd name="T0" fmla="*/ 2147483646 w 1068"/>
              <a:gd name="T1" fmla="*/ 2147483646 h 1061"/>
              <a:gd name="T2" fmla="*/ 2147483646 w 1068"/>
              <a:gd name="T3" fmla="*/ 2147483646 h 1061"/>
              <a:gd name="T4" fmla="*/ 2147483646 w 1068"/>
              <a:gd name="T5" fmla="*/ 0 h 1061"/>
              <a:gd name="T6" fmla="*/ 0 w 1068"/>
              <a:gd name="T7" fmla="*/ 2147483646 h 1061"/>
              <a:gd name="T8" fmla="*/ 2147483646 w 1068"/>
              <a:gd name="T9" fmla="*/ 2147483646 h 10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8"/>
              <a:gd name="T16" fmla="*/ 0 h 1061"/>
              <a:gd name="T17" fmla="*/ 1068 w 1068"/>
              <a:gd name="T18" fmla="*/ 1061 h 10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8" h="1061">
                <a:moveTo>
                  <a:pt x="96" y="1061"/>
                </a:moveTo>
                <a:lnTo>
                  <a:pt x="1068" y="653"/>
                </a:lnTo>
                <a:lnTo>
                  <a:pt x="1025" y="0"/>
                </a:lnTo>
                <a:lnTo>
                  <a:pt x="0" y="407"/>
                </a:lnTo>
                <a:lnTo>
                  <a:pt x="96" y="1061"/>
                </a:ln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70" name="Line 10">
            <a:extLst>
              <a:ext uri="{FF2B5EF4-FFF2-40B4-BE49-F238E27FC236}">
                <a16:creationId xmlns:a16="http://schemas.microsoft.com/office/drawing/2014/main" id="{82D6A2B8-E14E-CD43-94CF-59A6F2CAEB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13088" y="3151188"/>
            <a:ext cx="1541462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71" name="Rectangle 11">
            <a:extLst>
              <a:ext uri="{FF2B5EF4-FFF2-40B4-BE49-F238E27FC236}">
                <a16:creationId xmlns:a16="http://schemas.microsoft.com/office/drawing/2014/main" id="{17E9711B-78ED-FF48-A6B9-53F6AD827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5100" y="354330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y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92172" name="Rectangle 12">
            <a:extLst>
              <a:ext uri="{FF2B5EF4-FFF2-40B4-BE49-F238E27FC236}">
                <a16:creationId xmlns:a16="http://schemas.microsoft.com/office/drawing/2014/main" id="{EE13F25F-EA8E-6349-B9E8-8F6C1499C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7113" y="5153025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x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92173" name="Rectangle 13">
            <a:extLst>
              <a:ext uri="{FF2B5EF4-FFF2-40B4-BE49-F238E27FC236}">
                <a16:creationId xmlns:a16="http://schemas.microsoft.com/office/drawing/2014/main" id="{E15A5503-1B7A-7D43-89A1-8E05AC797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9425" y="1762125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w</a:t>
            </a:r>
          </a:p>
        </p:txBody>
      </p:sp>
      <p:sp>
        <p:nvSpPr>
          <p:cNvPr id="92174" name="Text Box 14">
            <a:extLst>
              <a:ext uri="{FF2B5EF4-FFF2-40B4-BE49-F238E27FC236}">
                <a16:creationId xmlns:a16="http://schemas.microsoft.com/office/drawing/2014/main" id="{70571914-83D0-D045-99A9-FDAC39DAF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475" y="1952625"/>
            <a:ext cx="21764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plano: ax+by+c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</a:rPr>
              <a:t>w=0</a:t>
            </a:r>
          </a:p>
        </p:txBody>
      </p:sp>
      <p:sp>
        <p:nvSpPr>
          <p:cNvPr id="92175" name="Text Box 15">
            <a:extLst>
              <a:ext uri="{FF2B5EF4-FFF2-40B4-BE49-F238E27FC236}">
                <a16:creationId xmlns:a16="http://schemas.microsoft.com/office/drawing/2014/main" id="{D016DC28-BB02-A74B-A5AB-494D17026632}"/>
              </a:ext>
            </a:extLst>
          </p:cNvPr>
          <p:cNvSpPr txBox="1">
            <a:spLocks noChangeArrowheads="1"/>
          </p:cNvSpPr>
          <p:nvPr/>
        </p:nvSpPr>
        <p:spPr bwMode="auto">
          <a:xfrm rot="-1382859">
            <a:off x="4676775" y="2386013"/>
            <a:ext cx="19288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reta: ax+by+c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1</a:t>
            </a:r>
            <a:r>
              <a:rPr lang="en-US" altLang="en-US" sz="1800" i="1">
                <a:latin typeface="Times New Roman" panose="02020603050405020304" pitchFamily="18" charset="0"/>
              </a:rPr>
              <a:t> =0</a:t>
            </a:r>
          </a:p>
        </p:txBody>
      </p:sp>
      <p:sp>
        <p:nvSpPr>
          <p:cNvPr id="92176" name="Line 16">
            <a:extLst>
              <a:ext uri="{FF2B5EF4-FFF2-40B4-BE49-F238E27FC236}">
                <a16:creationId xmlns:a16="http://schemas.microsoft.com/office/drawing/2014/main" id="{CA296568-6349-2640-A3EF-9B9886AA65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100" y="3586163"/>
            <a:ext cx="2382838" cy="1038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77" name="Text Box 17">
            <a:extLst>
              <a:ext uri="{FF2B5EF4-FFF2-40B4-BE49-F238E27FC236}">
                <a16:creationId xmlns:a16="http://schemas.microsoft.com/office/drawing/2014/main" id="{934AD0CF-2541-584B-B00F-0483729D326A}"/>
              </a:ext>
            </a:extLst>
          </p:cNvPr>
          <p:cNvSpPr txBox="1">
            <a:spLocks noChangeArrowheads="1"/>
          </p:cNvSpPr>
          <p:nvPr/>
        </p:nvSpPr>
        <p:spPr bwMode="auto">
          <a:xfrm rot="-1264363">
            <a:off x="5133975" y="3022600"/>
            <a:ext cx="19288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reta: ax+by+c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</a:rPr>
              <a:t> =0</a:t>
            </a:r>
          </a:p>
        </p:txBody>
      </p:sp>
      <p:sp>
        <p:nvSpPr>
          <p:cNvPr id="92178" name="Freeform 18">
            <a:extLst>
              <a:ext uri="{FF2B5EF4-FFF2-40B4-BE49-F238E27FC236}">
                <a16:creationId xmlns:a16="http://schemas.microsoft.com/office/drawing/2014/main" id="{AC2786BC-4BE8-8F4B-8584-A2BB2F0A1A31}"/>
              </a:ext>
            </a:extLst>
          </p:cNvPr>
          <p:cNvSpPr>
            <a:spLocks/>
          </p:cNvSpPr>
          <p:nvPr/>
        </p:nvSpPr>
        <p:spPr bwMode="auto">
          <a:xfrm>
            <a:off x="2608263" y="3432175"/>
            <a:ext cx="3352800" cy="1647825"/>
          </a:xfrm>
          <a:custGeom>
            <a:avLst/>
            <a:gdLst>
              <a:gd name="T0" fmla="*/ 0 w 2112"/>
              <a:gd name="T1" fmla="*/ 2147483646 h 1038"/>
              <a:gd name="T2" fmla="*/ 2147483646 w 2112"/>
              <a:gd name="T3" fmla="*/ 2147483646 h 1038"/>
              <a:gd name="T4" fmla="*/ 2147483646 w 2112"/>
              <a:gd name="T5" fmla="*/ 2147483646 h 1038"/>
              <a:gd name="T6" fmla="*/ 2147483646 w 2112"/>
              <a:gd name="T7" fmla="*/ 0 h 1038"/>
              <a:gd name="T8" fmla="*/ 0 w 2112"/>
              <a:gd name="T9" fmla="*/ 2147483646 h 10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12"/>
              <a:gd name="T16" fmla="*/ 0 h 1038"/>
              <a:gd name="T17" fmla="*/ 2112 w 2112"/>
              <a:gd name="T18" fmla="*/ 1038 h 10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12" h="1038">
                <a:moveTo>
                  <a:pt x="0" y="588"/>
                </a:moveTo>
                <a:lnTo>
                  <a:pt x="378" y="1038"/>
                </a:lnTo>
                <a:lnTo>
                  <a:pt x="2112" y="264"/>
                </a:lnTo>
                <a:lnTo>
                  <a:pt x="1398" y="0"/>
                </a:lnTo>
                <a:lnTo>
                  <a:pt x="0" y="588"/>
                </a:ln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79" name="Text Box 19">
            <a:extLst>
              <a:ext uri="{FF2B5EF4-FFF2-40B4-BE49-F238E27FC236}">
                <a16:creationId xmlns:a16="http://schemas.microsoft.com/office/drawing/2014/main" id="{9B2F5759-132E-FF49-81B4-C6223D45B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213" y="4968875"/>
            <a:ext cx="2233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plano:  ax+by+c</a:t>
            </a:r>
            <a:r>
              <a:rPr lang="en-US" altLang="en-US" sz="1800" i="1" baseline="-25000">
                <a:latin typeface="Times New Roman" panose="02020603050405020304" pitchFamily="18" charset="0"/>
              </a:rPr>
              <a:t>2</a:t>
            </a:r>
            <a:r>
              <a:rPr lang="en-US" altLang="en-US" sz="1800" i="1">
                <a:latin typeface="Times New Roman" panose="02020603050405020304" pitchFamily="18" charset="0"/>
              </a:rPr>
              <a:t>w=0</a:t>
            </a:r>
          </a:p>
        </p:txBody>
      </p:sp>
      <p:sp>
        <p:nvSpPr>
          <p:cNvPr id="92180" name="Line 20">
            <a:extLst>
              <a:ext uri="{FF2B5EF4-FFF2-40B4-BE49-F238E27FC236}">
                <a16:creationId xmlns:a16="http://schemas.microsoft.com/office/drawing/2014/main" id="{2279F3D1-AF60-CF45-A784-CA1AD81B47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12963" y="4256088"/>
            <a:ext cx="723900" cy="300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81" name="Text Box 21">
            <a:extLst>
              <a:ext uri="{FF2B5EF4-FFF2-40B4-BE49-F238E27FC236}">
                <a16:creationId xmlns:a16="http://schemas.microsoft.com/office/drawing/2014/main" id="{B6F797ED-1259-484F-87B8-EA471363AECF}"/>
              </a:ext>
            </a:extLst>
          </p:cNvPr>
          <p:cNvSpPr txBox="1">
            <a:spLocks noChangeArrowheads="1"/>
          </p:cNvSpPr>
          <p:nvPr/>
        </p:nvSpPr>
        <p:spPr bwMode="auto">
          <a:xfrm rot="-1293994">
            <a:off x="5437188" y="2487613"/>
            <a:ext cx="16748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reta= ax+by =0</a:t>
            </a:r>
          </a:p>
        </p:txBody>
      </p:sp>
      <p:sp>
        <p:nvSpPr>
          <p:cNvPr id="92182" name="Text Box 22">
            <a:extLst>
              <a:ext uri="{FF2B5EF4-FFF2-40B4-BE49-F238E27FC236}">
                <a16:creationId xmlns:a16="http://schemas.microsoft.com/office/drawing/2014/main" id="{41246076-0945-1843-84D9-F05F31407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288" y="4464050"/>
            <a:ext cx="12588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plano: w=1</a:t>
            </a:r>
          </a:p>
        </p:txBody>
      </p:sp>
      <p:sp>
        <p:nvSpPr>
          <p:cNvPr id="92183" name="Line 23">
            <a:extLst>
              <a:ext uri="{FF2B5EF4-FFF2-40B4-BE49-F238E27FC236}">
                <a16:creationId xmlns:a16="http://schemas.microsoft.com/office/drawing/2014/main" id="{4AE5AC83-BB03-9F4A-B689-E102A7A85A4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17913" y="4879975"/>
            <a:ext cx="114300" cy="171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84" name="Line 24">
            <a:extLst>
              <a:ext uri="{FF2B5EF4-FFF2-40B4-BE49-F238E27FC236}">
                <a16:creationId xmlns:a16="http://schemas.microsoft.com/office/drawing/2014/main" id="{AA2C44FC-B2D3-2843-9CCB-23CCE3EB2C6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79988" y="4518025"/>
            <a:ext cx="142875" cy="180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85" name="Line 25">
            <a:extLst>
              <a:ext uri="{FF2B5EF4-FFF2-40B4-BE49-F238E27FC236}">
                <a16:creationId xmlns:a16="http://schemas.microsoft.com/office/drawing/2014/main" id="{585FA75D-0238-6443-85DF-EFBE6328D982}"/>
              </a:ext>
            </a:extLst>
          </p:cNvPr>
          <p:cNvSpPr>
            <a:spLocks noChangeShapeType="1"/>
          </p:cNvSpPr>
          <p:nvPr/>
        </p:nvSpPr>
        <p:spPr bwMode="auto">
          <a:xfrm>
            <a:off x="3743325" y="2344738"/>
            <a:ext cx="257175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86" name="Line 26">
            <a:extLst>
              <a:ext uri="{FF2B5EF4-FFF2-40B4-BE49-F238E27FC236}">
                <a16:creationId xmlns:a16="http://schemas.microsoft.com/office/drawing/2014/main" id="{04247981-6D0E-564C-BF1E-5379DCB274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13063" y="3240088"/>
            <a:ext cx="2371725" cy="982662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87" name="Line 27">
            <a:extLst>
              <a:ext uri="{FF2B5EF4-FFF2-40B4-BE49-F238E27FC236}">
                <a16:creationId xmlns:a16="http://schemas.microsoft.com/office/drawing/2014/main" id="{160B2BE0-9EC8-C245-B16A-83E3497D9F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1938" y="2903538"/>
            <a:ext cx="723900" cy="300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2188" name="Line 28">
            <a:extLst>
              <a:ext uri="{FF2B5EF4-FFF2-40B4-BE49-F238E27FC236}">
                <a16:creationId xmlns:a16="http://schemas.microsoft.com/office/drawing/2014/main" id="{A7A19A16-E1DB-9E41-AA0D-11407F0E65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5988" y="3108325"/>
            <a:ext cx="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838360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4EAFAAD7-C4AB-6E43-AA0C-1A36C1DC7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Matriz da Homografia</a:t>
            </a:r>
          </a:p>
        </p:txBody>
      </p:sp>
      <p:sp>
        <p:nvSpPr>
          <p:cNvPr id="94211" name="Line 3">
            <a:extLst>
              <a:ext uri="{FF2B5EF4-FFF2-40B4-BE49-F238E27FC236}">
                <a16:creationId xmlns:a16="http://schemas.microsoft.com/office/drawing/2014/main" id="{F6AF5429-A148-CA4E-8F76-2ECA0B38EE52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4106863"/>
            <a:ext cx="2292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4212" name="Line 4">
            <a:extLst>
              <a:ext uri="{FF2B5EF4-FFF2-40B4-BE49-F238E27FC236}">
                <a16:creationId xmlns:a16="http://schemas.microsoft.com/office/drawing/2014/main" id="{F6D7F500-B705-7748-BC73-419E2377FB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16000" y="2481263"/>
            <a:ext cx="0" cy="1800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4213" name="Freeform 5">
            <a:extLst>
              <a:ext uri="{FF2B5EF4-FFF2-40B4-BE49-F238E27FC236}">
                <a16:creationId xmlns:a16="http://schemas.microsoft.com/office/drawing/2014/main" id="{839EB328-5944-2D44-97E4-93193425E425}"/>
              </a:ext>
            </a:extLst>
          </p:cNvPr>
          <p:cNvSpPr>
            <a:spLocks/>
          </p:cNvSpPr>
          <p:nvPr/>
        </p:nvSpPr>
        <p:spPr bwMode="auto">
          <a:xfrm>
            <a:off x="1366838" y="2384425"/>
            <a:ext cx="1684337" cy="1204913"/>
          </a:xfrm>
          <a:custGeom>
            <a:avLst/>
            <a:gdLst>
              <a:gd name="T0" fmla="*/ 2147483646 w 1061"/>
              <a:gd name="T1" fmla="*/ 2147483646 h 759"/>
              <a:gd name="T2" fmla="*/ 2147483646 w 1061"/>
              <a:gd name="T3" fmla="*/ 2147483646 h 759"/>
              <a:gd name="T4" fmla="*/ 2147483646 w 1061"/>
              <a:gd name="T5" fmla="*/ 0 h 759"/>
              <a:gd name="T6" fmla="*/ 2147483646 w 1061"/>
              <a:gd name="T7" fmla="*/ 2147483646 h 759"/>
              <a:gd name="T8" fmla="*/ 0 w 1061"/>
              <a:gd name="T9" fmla="*/ 2147483646 h 7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1"/>
              <a:gd name="T16" fmla="*/ 0 h 759"/>
              <a:gd name="T17" fmla="*/ 1061 w 1061"/>
              <a:gd name="T18" fmla="*/ 759 h 7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1" h="759">
                <a:moveTo>
                  <a:pt x="3" y="756"/>
                </a:moveTo>
                <a:lnTo>
                  <a:pt x="741" y="555"/>
                </a:lnTo>
                <a:lnTo>
                  <a:pt x="1061" y="0"/>
                </a:lnTo>
                <a:lnTo>
                  <a:pt x="324" y="198"/>
                </a:lnTo>
                <a:lnTo>
                  <a:pt x="0" y="759"/>
                </a:lnTo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4214" name="Line 6">
            <a:extLst>
              <a:ext uri="{FF2B5EF4-FFF2-40B4-BE49-F238E27FC236}">
                <a16:creationId xmlns:a16="http://schemas.microsoft.com/office/drawing/2014/main" id="{02F01DE9-747F-2141-94BF-F6CBCFA07CE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48338" y="4106863"/>
            <a:ext cx="2292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4215" name="Line 7">
            <a:extLst>
              <a:ext uri="{FF2B5EF4-FFF2-40B4-BE49-F238E27FC236}">
                <a16:creationId xmlns:a16="http://schemas.microsoft.com/office/drawing/2014/main" id="{096128CE-7976-E64D-8F48-2B2E6BB8AD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49938" y="2481263"/>
            <a:ext cx="0" cy="1800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94216" name="Freeform 8">
            <a:extLst>
              <a:ext uri="{FF2B5EF4-FFF2-40B4-BE49-F238E27FC236}">
                <a16:creationId xmlns:a16="http://schemas.microsoft.com/office/drawing/2014/main" id="{64510B4C-C7DC-6747-ACA9-243AB88DC41F}"/>
              </a:ext>
            </a:extLst>
          </p:cNvPr>
          <p:cNvSpPr>
            <a:spLocks/>
          </p:cNvSpPr>
          <p:nvPr/>
        </p:nvSpPr>
        <p:spPr bwMode="auto">
          <a:xfrm>
            <a:off x="6032500" y="2843213"/>
            <a:ext cx="1176338" cy="890587"/>
          </a:xfrm>
          <a:custGeom>
            <a:avLst/>
            <a:gdLst>
              <a:gd name="T0" fmla="*/ 2147483646 w 741"/>
              <a:gd name="T1" fmla="*/ 2147483646 h 561"/>
              <a:gd name="T2" fmla="*/ 2147483646 w 741"/>
              <a:gd name="T3" fmla="*/ 2147483646 h 561"/>
              <a:gd name="T4" fmla="*/ 2147483646 w 741"/>
              <a:gd name="T5" fmla="*/ 2147483646 h 561"/>
              <a:gd name="T6" fmla="*/ 2147483646 w 741"/>
              <a:gd name="T7" fmla="*/ 0 h 561"/>
              <a:gd name="T8" fmla="*/ 0 w 741"/>
              <a:gd name="T9" fmla="*/ 2147483646 h 5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1"/>
              <a:gd name="T16" fmla="*/ 0 h 561"/>
              <a:gd name="T17" fmla="*/ 741 w 741"/>
              <a:gd name="T18" fmla="*/ 561 h 5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1" h="561">
                <a:moveTo>
                  <a:pt x="3" y="558"/>
                </a:moveTo>
                <a:lnTo>
                  <a:pt x="741" y="357"/>
                </a:lnTo>
                <a:lnTo>
                  <a:pt x="721" y="14"/>
                </a:lnTo>
                <a:lnTo>
                  <a:pt x="324" y="0"/>
                </a:lnTo>
                <a:lnTo>
                  <a:pt x="0" y="561"/>
                </a:lnTo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26985" name="Line 9">
            <a:extLst>
              <a:ext uri="{FF2B5EF4-FFF2-40B4-BE49-F238E27FC236}">
                <a16:creationId xmlns:a16="http://schemas.microsoft.com/office/drawing/2014/main" id="{EB0E468A-4355-4345-8CD5-7C7C6623F13E}"/>
              </a:ext>
            </a:extLst>
          </p:cNvPr>
          <p:cNvSpPr>
            <a:spLocks noChangeShapeType="1"/>
          </p:cNvSpPr>
          <p:nvPr/>
        </p:nvSpPr>
        <p:spPr bwMode="auto">
          <a:xfrm>
            <a:off x="2613025" y="6096000"/>
            <a:ext cx="1654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6986" name="Line 10">
            <a:extLst>
              <a:ext uri="{FF2B5EF4-FFF2-40B4-BE49-F238E27FC236}">
                <a16:creationId xmlns:a16="http://schemas.microsoft.com/office/drawing/2014/main" id="{A0E5C0A6-EDE2-244F-A770-CD0765C5C5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14625" y="4572000"/>
            <a:ext cx="0" cy="1698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6987" name="Rectangle 11">
            <a:extLst>
              <a:ext uri="{FF2B5EF4-FFF2-40B4-BE49-F238E27FC236}">
                <a16:creationId xmlns:a16="http://schemas.microsoft.com/office/drawing/2014/main" id="{1FDF89E2-7360-0F47-9A52-C478F4128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625" y="5308600"/>
            <a:ext cx="782638" cy="78263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126988" name="Line 12">
            <a:extLst>
              <a:ext uri="{FF2B5EF4-FFF2-40B4-BE49-F238E27FC236}">
                <a16:creationId xmlns:a16="http://schemas.microsoft.com/office/drawing/2014/main" id="{9A7A298F-0CFE-2C45-B4AF-2ED6CC1B7C7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3938" y="6096000"/>
            <a:ext cx="1654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6989" name="Line 13">
            <a:extLst>
              <a:ext uri="{FF2B5EF4-FFF2-40B4-BE49-F238E27FC236}">
                <a16:creationId xmlns:a16="http://schemas.microsoft.com/office/drawing/2014/main" id="{6EE04C89-526E-394E-A77D-128B422AD6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35538" y="4572000"/>
            <a:ext cx="0" cy="1698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6990" name="Freeform 14">
            <a:extLst>
              <a:ext uri="{FF2B5EF4-FFF2-40B4-BE49-F238E27FC236}">
                <a16:creationId xmlns:a16="http://schemas.microsoft.com/office/drawing/2014/main" id="{E9F776AC-1903-5A4E-A5DA-2330D9D88E24}"/>
              </a:ext>
            </a:extLst>
          </p:cNvPr>
          <p:cNvSpPr>
            <a:spLocks/>
          </p:cNvSpPr>
          <p:nvPr/>
        </p:nvSpPr>
        <p:spPr bwMode="auto">
          <a:xfrm>
            <a:off x="4933950" y="5314950"/>
            <a:ext cx="787400" cy="781050"/>
          </a:xfrm>
          <a:custGeom>
            <a:avLst/>
            <a:gdLst>
              <a:gd name="T0" fmla="*/ 0 w 496"/>
              <a:gd name="T1" fmla="*/ 2147483646 h 492"/>
              <a:gd name="T2" fmla="*/ 2147483646 w 496"/>
              <a:gd name="T3" fmla="*/ 2147483646 h 492"/>
              <a:gd name="T4" fmla="*/ 2147483646 w 496"/>
              <a:gd name="T5" fmla="*/ 2147483646 h 492"/>
              <a:gd name="T6" fmla="*/ 0 w 496"/>
              <a:gd name="T7" fmla="*/ 0 h 492"/>
              <a:gd name="T8" fmla="*/ 0 w 496"/>
              <a:gd name="T9" fmla="*/ 2147483646 h 4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6"/>
              <a:gd name="T16" fmla="*/ 0 h 492"/>
              <a:gd name="T17" fmla="*/ 496 w 496"/>
              <a:gd name="T18" fmla="*/ 492 h 4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6" h="492">
                <a:moveTo>
                  <a:pt x="0" y="492"/>
                </a:moveTo>
                <a:lnTo>
                  <a:pt x="496" y="492"/>
                </a:lnTo>
                <a:lnTo>
                  <a:pt x="424" y="131"/>
                </a:lnTo>
                <a:lnTo>
                  <a:pt x="0" y="0"/>
                </a:lnTo>
                <a:lnTo>
                  <a:pt x="0" y="492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94223" name="Line 15">
            <a:extLst>
              <a:ext uri="{FF2B5EF4-FFF2-40B4-BE49-F238E27FC236}">
                <a16:creationId xmlns:a16="http://schemas.microsoft.com/office/drawing/2014/main" id="{CBB04822-DA14-2141-BFEA-3958DA55437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4900" y="3355975"/>
            <a:ext cx="14557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aphicFrame>
        <p:nvGraphicFramePr>
          <p:cNvPr id="94224" name="Object 16">
            <a:extLst>
              <a:ext uri="{FF2B5EF4-FFF2-40B4-BE49-F238E27FC236}">
                <a16:creationId xmlns:a16="http://schemas.microsoft.com/office/drawing/2014/main" id="{AECD6FB1-77D0-7641-9AC8-610C28010E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21138" y="2835275"/>
          <a:ext cx="9493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31" name="Equation" r:id="rId4" imgW="8775700" imgH="4102100" progId="Equation.3">
                  <p:embed/>
                </p:oleObj>
              </mc:Choice>
              <mc:Fallback>
                <p:oleObj name="Equation" r:id="rId4" imgW="8775700" imgH="4102100" progId="Equation.3">
                  <p:embed/>
                  <p:pic>
                    <p:nvPicPr>
                      <p:cNvPr id="94224" name="Object 16">
                        <a:extLst>
                          <a:ext uri="{FF2B5EF4-FFF2-40B4-BE49-F238E27FC236}">
                            <a16:creationId xmlns:a16="http://schemas.microsoft.com/office/drawing/2014/main" id="{AECD6FB1-77D0-7641-9AC8-610C28010E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1138" y="2835275"/>
                        <a:ext cx="949325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25" name="Object 17">
            <a:extLst>
              <a:ext uri="{FF2B5EF4-FFF2-40B4-BE49-F238E27FC236}">
                <a16:creationId xmlns:a16="http://schemas.microsoft.com/office/drawing/2014/main" id="{D4F4BC71-8407-914E-A8ED-3E73567349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89275" y="4129088"/>
          <a:ext cx="225425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32" name="Equation" r:id="rId6" imgW="2921000" imgH="3213100" progId="Equation.3">
                  <p:embed/>
                </p:oleObj>
              </mc:Choice>
              <mc:Fallback>
                <p:oleObj name="Equation" r:id="rId6" imgW="2921000" imgH="3213100" progId="Equation.3">
                  <p:embed/>
                  <p:pic>
                    <p:nvPicPr>
                      <p:cNvPr id="94225" name="Object 17">
                        <a:extLst>
                          <a:ext uri="{FF2B5EF4-FFF2-40B4-BE49-F238E27FC236}">
                            <a16:creationId xmlns:a16="http://schemas.microsoft.com/office/drawing/2014/main" id="{D4F4BC71-8407-914E-A8ED-3E73567349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9275" y="4129088"/>
                        <a:ext cx="225425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26" name="Object 18">
            <a:extLst>
              <a:ext uri="{FF2B5EF4-FFF2-40B4-BE49-F238E27FC236}">
                <a16:creationId xmlns:a16="http://schemas.microsoft.com/office/drawing/2014/main" id="{B0BF7828-2456-C146-893E-D0876D807C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0250" y="2422525"/>
          <a:ext cx="20320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33" name="Equation" r:id="rId8" imgW="2628900" imgH="3213100" progId="Equation.3">
                  <p:embed/>
                </p:oleObj>
              </mc:Choice>
              <mc:Fallback>
                <p:oleObj name="Equation" r:id="rId8" imgW="2628900" imgH="3213100" progId="Equation.3">
                  <p:embed/>
                  <p:pic>
                    <p:nvPicPr>
                      <p:cNvPr id="94226" name="Object 18">
                        <a:extLst>
                          <a:ext uri="{FF2B5EF4-FFF2-40B4-BE49-F238E27FC236}">
                            <a16:creationId xmlns:a16="http://schemas.microsoft.com/office/drawing/2014/main" id="{B0BF7828-2456-C146-893E-D0876D807C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" y="2422525"/>
                        <a:ext cx="203200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27" name="Object 19">
            <a:extLst>
              <a:ext uri="{FF2B5EF4-FFF2-40B4-BE49-F238E27FC236}">
                <a16:creationId xmlns:a16="http://schemas.microsoft.com/office/drawing/2014/main" id="{7089F9A8-2A2D-1A43-B8F1-8F99684CC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50200" y="4176713"/>
          <a:ext cx="225425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34" name="Equation" r:id="rId10" imgW="2921000" imgH="3213100" progId="Equation.3">
                  <p:embed/>
                </p:oleObj>
              </mc:Choice>
              <mc:Fallback>
                <p:oleObj name="Equation" r:id="rId10" imgW="2921000" imgH="3213100" progId="Equation.3">
                  <p:embed/>
                  <p:pic>
                    <p:nvPicPr>
                      <p:cNvPr id="94227" name="Object 19">
                        <a:extLst>
                          <a:ext uri="{FF2B5EF4-FFF2-40B4-BE49-F238E27FC236}">
                            <a16:creationId xmlns:a16="http://schemas.microsoft.com/office/drawing/2014/main" id="{7089F9A8-2A2D-1A43-B8F1-8F99684CC4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0" y="4176713"/>
                        <a:ext cx="225425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28" name="Object 20">
            <a:extLst>
              <a:ext uri="{FF2B5EF4-FFF2-40B4-BE49-F238E27FC236}">
                <a16:creationId xmlns:a16="http://schemas.microsoft.com/office/drawing/2014/main" id="{0818A12C-297B-5640-B6F3-D687291ED7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45138" y="2411413"/>
          <a:ext cx="249237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35" name="Equation" r:id="rId12" imgW="3213100" imgH="3797300" progId="Equation.3">
                  <p:embed/>
                </p:oleObj>
              </mc:Choice>
              <mc:Fallback>
                <p:oleObj name="Equation" r:id="rId12" imgW="3213100" imgH="3797300" progId="Equation.3">
                  <p:embed/>
                  <p:pic>
                    <p:nvPicPr>
                      <p:cNvPr id="94228" name="Object 20">
                        <a:extLst>
                          <a:ext uri="{FF2B5EF4-FFF2-40B4-BE49-F238E27FC236}">
                            <a16:creationId xmlns:a16="http://schemas.microsoft.com/office/drawing/2014/main" id="{0818A12C-297B-5640-B6F3-D687291ED7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5138" y="2411413"/>
                        <a:ext cx="249237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29" name="Object 21">
            <a:extLst>
              <a:ext uri="{FF2B5EF4-FFF2-40B4-BE49-F238E27FC236}">
                <a16:creationId xmlns:a16="http://schemas.microsoft.com/office/drawing/2014/main" id="{A071AC63-555C-C34A-BBEF-1F05173BC6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76338" y="3644900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36" name="Equation" r:id="rId14" imgW="7607300" imgH="11112500" progId="Equation.3">
                  <p:embed/>
                </p:oleObj>
              </mc:Choice>
              <mc:Fallback>
                <p:oleObj name="Equation" r:id="rId14" imgW="7607300" imgH="11112500" progId="Equation.3">
                  <p:embed/>
                  <p:pic>
                    <p:nvPicPr>
                      <p:cNvPr id="94229" name="Object 21">
                        <a:extLst>
                          <a:ext uri="{FF2B5EF4-FFF2-40B4-BE49-F238E27FC236}">
                            <a16:creationId xmlns:a16="http://schemas.microsoft.com/office/drawing/2014/main" id="{A071AC63-555C-C34A-BBEF-1F05173BC6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6338" y="3644900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30" name="Oval 22">
            <a:extLst>
              <a:ext uri="{FF2B5EF4-FFF2-40B4-BE49-F238E27FC236}">
                <a16:creationId xmlns:a16="http://schemas.microsoft.com/office/drawing/2014/main" id="{5C2F946C-7A5F-604B-BAD4-5473D4979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450" y="354171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graphicFrame>
        <p:nvGraphicFramePr>
          <p:cNvPr id="94231" name="Object 23">
            <a:extLst>
              <a:ext uri="{FF2B5EF4-FFF2-40B4-BE49-F238E27FC236}">
                <a16:creationId xmlns:a16="http://schemas.microsoft.com/office/drawing/2014/main" id="{A00C88A4-24A7-A941-8A26-7BF5530659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06675" y="3114675"/>
          <a:ext cx="541338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37" name="Equation" r:id="rId16" imgW="7023100" imgH="11112500" progId="Equation.3">
                  <p:embed/>
                </p:oleObj>
              </mc:Choice>
              <mc:Fallback>
                <p:oleObj name="Equation" r:id="rId16" imgW="7023100" imgH="11112500" progId="Equation.3">
                  <p:embed/>
                  <p:pic>
                    <p:nvPicPr>
                      <p:cNvPr id="94231" name="Object 23">
                        <a:extLst>
                          <a:ext uri="{FF2B5EF4-FFF2-40B4-BE49-F238E27FC236}">
                            <a16:creationId xmlns:a16="http://schemas.microsoft.com/office/drawing/2014/main" id="{A00C88A4-24A7-A941-8A26-7BF5530659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3114675"/>
                        <a:ext cx="541338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32" name="Oval 24">
            <a:extLst>
              <a:ext uri="{FF2B5EF4-FFF2-40B4-BE49-F238E27FC236}">
                <a16:creationId xmlns:a16="http://schemas.microsoft.com/office/drawing/2014/main" id="{150CA9F8-99F8-234B-A809-4FD81D3DD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963" y="322897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graphicFrame>
        <p:nvGraphicFramePr>
          <p:cNvPr id="94233" name="Object 25">
            <a:extLst>
              <a:ext uri="{FF2B5EF4-FFF2-40B4-BE49-F238E27FC236}">
                <a16:creationId xmlns:a16="http://schemas.microsoft.com/office/drawing/2014/main" id="{1E439E86-76D9-FC4B-BE71-C897D64E3A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5788" y="1960563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38" name="Equation" r:id="rId18" imgW="7607300" imgH="11112500" progId="Equation.3">
                  <p:embed/>
                </p:oleObj>
              </mc:Choice>
              <mc:Fallback>
                <p:oleObj name="Equation" r:id="rId18" imgW="7607300" imgH="11112500" progId="Equation.3">
                  <p:embed/>
                  <p:pic>
                    <p:nvPicPr>
                      <p:cNvPr id="94233" name="Object 25">
                        <a:extLst>
                          <a:ext uri="{FF2B5EF4-FFF2-40B4-BE49-F238E27FC236}">
                            <a16:creationId xmlns:a16="http://schemas.microsoft.com/office/drawing/2014/main" id="{1E439E86-76D9-FC4B-BE71-C897D64E3A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5788" y="1960563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34" name="Oval 26">
            <a:extLst>
              <a:ext uri="{FF2B5EF4-FFF2-40B4-BE49-F238E27FC236}">
                <a16:creationId xmlns:a16="http://schemas.microsoft.com/office/drawing/2014/main" id="{BDD0D606-FC68-2746-B8BB-255141A3F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1488" y="23622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graphicFrame>
        <p:nvGraphicFramePr>
          <p:cNvPr id="94235" name="Object 27">
            <a:extLst>
              <a:ext uri="{FF2B5EF4-FFF2-40B4-BE49-F238E27FC236}">
                <a16:creationId xmlns:a16="http://schemas.microsoft.com/office/drawing/2014/main" id="{BD6B445B-6F9B-A14F-B5A1-EAD5596373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55725" y="1852613"/>
          <a:ext cx="56515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39" name="Equation" r:id="rId20" imgW="7315200" imgH="11112500" progId="Equation.3">
                  <p:embed/>
                </p:oleObj>
              </mc:Choice>
              <mc:Fallback>
                <p:oleObj name="Equation" r:id="rId20" imgW="7315200" imgH="11112500" progId="Equation.3">
                  <p:embed/>
                  <p:pic>
                    <p:nvPicPr>
                      <p:cNvPr id="94235" name="Object 27">
                        <a:extLst>
                          <a:ext uri="{FF2B5EF4-FFF2-40B4-BE49-F238E27FC236}">
                            <a16:creationId xmlns:a16="http://schemas.microsoft.com/office/drawing/2014/main" id="{BD6B445B-6F9B-A14F-B5A1-EAD5596373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5725" y="1852613"/>
                        <a:ext cx="565150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36" name="Oval 28">
            <a:extLst>
              <a:ext uri="{FF2B5EF4-FFF2-40B4-BE49-F238E27FC236}">
                <a16:creationId xmlns:a16="http://schemas.microsoft.com/office/drawing/2014/main" id="{D4068D48-2112-9C4D-A257-151714AEA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1975" y="265112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graphicFrame>
        <p:nvGraphicFramePr>
          <p:cNvPr id="94237" name="Object 29">
            <a:extLst>
              <a:ext uri="{FF2B5EF4-FFF2-40B4-BE49-F238E27FC236}">
                <a16:creationId xmlns:a16="http://schemas.microsoft.com/office/drawing/2014/main" id="{F4CD1E9D-3D68-BD4D-B265-E84B6BFF65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32475" y="3703638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40" name="Equation" r:id="rId22" imgW="7607300" imgH="11112500" progId="Equation.3">
                  <p:embed/>
                </p:oleObj>
              </mc:Choice>
              <mc:Fallback>
                <p:oleObj name="Equation" r:id="rId22" imgW="7607300" imgH="11112500" progId="Equation.3">
                  <p:embed/>
                  <p:pic>
                    <p:nvPicPr>
                      <p:cNvPr id="94237" name="Object 29">
                        <a:extLst>
                          <a:ext uri="{FF2B5EF4-FFF2-40B4-BE49-F238E27FC236}">
                            <a16:creationId xmlns:a16="http://schemas.microsoft.com/office/drawing/2014/main" id="{F4CD1E9D-3D68-BD4D-B265-E84B6BFF65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475" y="3703638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38" name="Oval 30">
            <a:extLst>
              <a:ext uri="{FF2B5EF4-FFF2-40B4-BE49-F238E27FC236}">
                <a16:creationId xmlns:a16="http://schemas.microsoft.com/office/drawing/2014/main" id="{BA03167C-BC2B-5440-A9E4-67BD08BB0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0" y="366236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graphicFrame>
        <p:nvGraphicFramePr>
          <p:cNvPr id="94239" name="Object 31">
            <a:extLst>
              <a:ext uri="{FF2B5EF4-FFF2-40B4-BE49-F238E27FC236}">
                <a16:creationId xmlns:a16="http://schemas.microsoft.com/office/drawing/2014/main" id="{78CA74AE-C7F8-7B4B-B802-62451E3932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23100" y="3476625"/>
          <a:ext cx="56515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41" name="Equation" r:id="rId24" imgW="7315200" imgH="11112500" progId="Equation.3">
                  <p:embed/>
                </p:oleObj>
              </mc:Choice>
              <mc:Fallback>
                <p:oleObj name="Equation" r:id="rId24" imgW="7315200" imgH="11112500" progId="Equation.3">
                  <p:embed/>
                  <p:pic>
                    <p:nvPicPr>
                      <p:cNvPr id="94239" name="Object 31">
                        <a:extLst>
                          <a:ext uri="{FF2B5EF4-FFF2-40B4-BE49-F238E27FC236}">
                            <a16:creationId xmlns:a16="http://schemas.microsoft.com/office/drawing/2014/main" id="{78CA74AE-C7F8-7B4B-B802-62451E3932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3100" y="3476625"/>
                        <a:ext cx="565150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40" name="Oval 32">
            <a:extLst>
              <a:ext uri="{FF2B5EF4-FFF2-40B4-BE49-F238E27FC236}">
                <a16:creationId xmlns:a16="http://schemas.microsoft.com/office/drawing/2014/main" id="{EB961568-D428-A641-BEFE-7B97BF49B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0100" y="3373438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graphicFrame>
        <p:nvGraphicFramePr>
          <p:cNvPr id="94241" name="Object 33">
            <a:extLst>
              <a:ext uri="{FF2B5EF4-FFF2-40B4-BE49-F238E27FC236}">
                <a16:creationId xmlns:a16="http://schemas.microsoft.com/office/drawing/2014/main" id="{DDC69507-8BBC-4B4C-902E-73F3456197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5663" y="2105025"/>
          <a:ext cx="60960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42" name="Equation" r:id="rId26" imgW="7899400" imgH="11112500" progId="Equation.3">
                  <p:embed/>
                </p:oleObj>
              </mc:Choice>
              <mc:Fallback>
                <p:oleObj name="Equation" r:id="rId26" imgW="7899400" imgH="11112500" progId="Equation.3">
                  <p:embed/>
                  <p:pic>
                    <p:nvPicPr>
                      <p:cNvPr id="94241" name="Object 33">
                        <a:extLst>
                          <a:ext uri="{FF2B5EF4-FFF2-40B4-BE49-F238E27FC236}">
                            <a16:creationId xmlns:a16="http://schemas.microsoft.com/office/drawing/2014/main" id="{DDC69507-8BBC-4B4C-902E-73F3456197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5663" y="2105025"/>
                        <a:ext cx="609600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42" name="Oval 34">
            <a:extLst>
              <a:ext uri="{FF2B5EF4-FFF2-40B4-BE49-F238E27FC236}">
                <a16:creationId xmlns:a16="http://schemas.microsoft.com/office/drawing/2014/main" id="{A79C0C6B-01C5-3D4A-AE4C-F8EB4216B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3588" y="2806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graphicFrame>
        <p:nvGraphicFramePr>
          <p:cNvPr id="94243" name="Object 35">
            <a:extLst>
              <a:ext uri="{FF2B5EF4-FFF2-40B4-BE49-F238E27FC236}">
                <a16:creationId xmlns:a16="http://schemas.microsoft.com/office/drawing/2014/main" id="{0DFBAAB5-3E05-524D-A9E2-17CAB24F5F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02375" y="1900238"/>
          <a:ext cx="587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43" name="Equation" r:id="rId28" imgW="7607300" imgH="11112500" progId="Equation.3">
                  <p:embed/>
                </p:oleObj>
              </mc:Choice>
              <mc:Fallback>
                <p:oleObj name="Equation" r:id="rId28" imgW="7607300" imgH="11112500" progId="Equation.3">
                  <p:embed/>
                  <p:pic>
                    <p:nvPicPr>
                      <p:cNvPr id="94243" name="Object 35">
                        <a:extLst>
                          <a:ext uri="{FF2B5EF4-FFF2-40B4-BE49-F238E27FC236}">
                            <a16:creationId xmlns:a16="http://schemas.microsoft.com/office/drawing/2014/main" id="{0DFBAAB5-3E05-524D-A9E2-17CAB24F5F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75" y="1900238"/>
                        <a:ext cx="58737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44" name="Oval 36">
            <a:extLst>
              <a:ext uri="{FF2B5EF4-FFF2-40B4-BE49-F238E27FC236}">
                <a16:creationId xmlns:a16="http://schemas.microsoft.com/office/drawing/2014/main" id="{E9F085D1-6C7B-D244-B413-385B6B7EE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8113" y="280511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sp>
        <p:nvSpPr>
          <p:cNvPr id="127013" name="Line 37">
            <a:extLst>
              <a:ext uri="{FF2B5EF4-FFF2-40B4-BE49-F238E27FC236}">
                <a16:creationId xmlns:a16="http://schemas.microsoft.com/office/drawing/2014/main" id="{BEF25C90-9D3A-E346-B023-1AC6E219881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05025" y="4524375"/>
            <a:ext cx="409575" cy="409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7014" name="Line 38">
            <a:extLst>
              <a:ext uri="{FF2B5EF4-FFF2-40B4-BE49-F238E27FC236}">
                <a16:creationId xmlns:a16="http://schemas.microsoft.com/office/drawing/2014/main" id="{2473F41F-CEF0-664B-9B4C-953BC2A232DD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5225" y="5678488"/>
            <a:ext cx="7350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27015" name="Line 39">
            <a:extLst>
              <a:ext uri="{FF2B5EF4-FFF2-40B4-BE49-F238E27FC236}">
                <a16:creationId xmlns:a16="http://schemas.microsoft.com/office/drawing/2014/main" id="{0429F9F9-D586-B044-88D8-2B9BA5CA9B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8650" y="4606925"/>
            <a:ext cx="554038" cy="588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aphicFrame>
        <p:nvGraphicFramePr>
          <p:cNvPr id="127016" name="Object 40">
            <a:extLst>
              <a:ext uri="{FF2B5EF4-FFF2-40B4-BE49-F238E27FC236}">
                <a16:creationId xmlns:a16="http://schemas.microsoft.com/office/drawing/2014/main" id="{3D4993FC-0EF6-CE4D-B601-38853FBD44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70075" y="4700588"/>
          <a:ext cx="411163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44" name="Equation" r:id="rId30" imgW="3797300" imgH="4102100" progId="Equation.3">
                  <p:embed/>
                </p:oleObj>
              </mc:Choice>
              <mc:Fallback>
                <p:oleObj name="Equation" r:id="rId30" imgW="3797300" imgH="4102100" progId="Equation.3">
                  <p:embed/>
                  <p:pic>
                    <p:nvPicPr>
                      <p:cNvPr id="127016" name="Object 40">
                        <a:extLst>
                          <a:ext uri="{FF2B5EF4-FFF2-40B4-BE49-F238E27FC236}">
                            <a16:creationId xmlns:a16="http://schemas.microsoft.com/office/drawing/2014/main" id="{3D4993FC-0EF6-CE4D-B601-38853FBD44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75" y="4700588"/>
                        <a:ext cx="411163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017" name="Object 41">
            <a:extLst>
              <a:ext uri="{FF2B5EF4-FFF2-40B4-BE49-F238E27FC236}">
                <a16:creationId xmlns:a16="http://schemas.microsoft.com/office/drawing/2014/main" id="{EA458B7F-93D0-D241-8BA8-FB0383D5D2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51275" y="5126038"/>
          <a:ext cx="347663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45" name="Equation" r:id="rId32" imgW="3213100" imgH="3797300" progId="Equation.3">
                  <p:embed/>
                </p:oleObj>
              </mc:Choice>
              <mc:Fallback>
                <p:oleObj name="Equation" r:id="rId32" imgW="3213100" imgH="3797300" progId="Equation.3">
                  <p:embed/>
                  <p:pic>
                    <p:nvPicPr>
                      <p:cNvPr id="127017" name="Object 41">
                        <a:extLst>
                          <a:ext uri="{FF2B5EF4-FFF2-40B4-BE49-F238E27FC236}">
                            <a16:creationId xmlns:a16="http://schemas.microsoft.com/office/drawing/2014/main" id="{EA458B7F-93D0-D241-8BA8-FB0383D5D2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5126038"/>
                        <a:ext cx="347663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018" name="Object 42">
            <a:extLst>
              <a:ext uri="{FF2B5EF4-FFF2-40B4-BE49-F238E27FC236}">
                <a16:creationId xmlns:a16="http://schemas.microsoft.com/office/drawing/2014/main" id="{42795771-9A31-A64D-8516-CC24648F8A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42000" y="5122863"/>
          <a:ext cx="519113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46" name="Equation" r:id="rId34" imgW="6731000" imgH="10528300" progId="Equation.3">
                  <p:embed/>
                </p:oleObj>
              </mc:Choice>
              <mc:Fallback>
                <p:oleObj name="Equation" r:id="rId34" imgW="6731000" imgH="10528300" progId="Equation.3">
                  <p:embed/>
                  <p:pic>
                    <p:nvPicPr>
                      <p:cNvPr id="127018" name="Object 42">
                        <a:extLst>
                          <a:ext uri="{FF2B5EF4-FFF2-40B4-BE49-F238E27FC236}">
                            <a16:creationId xmlns:a16="http://schemas.microsoft.com/office/drawing/2014/main" id="{42795771-9A31-A64D-8516-CC24648F8A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0" y="5122863"/>
                        <a:ext cx="519113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7019" name="Oval 43">
            <a:extLst>
              <a:ext uri="{FF2B5EF4-FFF2-40B4-BE49-F238E27FC236}">
                <a16:creationId xmlns:a16="http://schemas.microsoft.com/office/drawing/2014/main" id="{9178A81A-5102-E740-A6AF-C7169059A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7200" y="547846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en-US" sz="1800"/>
          </a:p>
        </p:txBody>
      </p:sp>
      <p:graphicFrame>
        <p:nvGraphicFramePr>
          <p:cNvPr id="127020" name="Object 44">
            <a:extLst>
              <a:ext uri="{FF2B5EF4-FFF2-40B4-BE49-F238E27FC236}">
                <a16:creationId xmlns:a16="http://schemas.microsoft.com/office/drawing/2014/main" id="{7C6A3391-CC50-6547-9D20-FE9B7CB5B0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56238" y="4559300"/>
          <a:ext cx="411162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47" name="Equation" r:id="rId36" imgW="3797300" imgH="3797300" progId="Equation.3">
                  <p:embed/>
                </p:oleObj>
              </mc:Choice>
              <mc:Fallback>
                <p:oleObj name="Equation" r:id="rId36" imgW="3797300" imgH="3797300" progId="Equation.3">
                  <p:embed/>
                  <p:pic>
                    <p:nvPicPr>
                      <p:cNvPr id="127020" name="Object 44">
                        <a:extLst>
                          <a:ext uri="{FF2B5EF4-FFF2-40B4-BE49-F238E27FC236}">
                            <a16:creationId xmlns:a16="http://schemas.microsoft.com/office/drawing/2014/main" id="{7C6A3391-CC50-6547-9D20-FE9B7CB5B0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8" y="4559300"/>
                        <a:ext cx="411162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021" name="Object 45">
            <a:extLst>
              <a:ext uri="{FF2B5EF4-FFF2-40B4-BE49-F238E27FC236}">
                <a16:creationId xmlns:a16="http://schemas.microsoft.com/office/drawing/2014/main" id="{E0628D85-6D9A-9C45-9DD4-E5B12A2F08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4425" y="3917950"/>
          <a:ext cx="161290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748" name="Equation" r:id="rId38" imgW="14922500" imgH="4102100" progId="Equation.3">
                  <p:embed/>
                </p:oleObj>
              </mc:Choice>
              <mc:Fallback>
                <p:oleObj name="Equation" r:id="rId38" imgW="14922500" imgH="4102100" progId="Equation.3">
                  <p:embed/>
                  <p:pic>
                    <p:nvPicPr>
                      <p:cNvPr id="127021" name="Object 45">
                        <a:extLst>
                          <a:ext uri="{FF2B5EF4-FFF2-40B4-BE49-F238E27FC236}">
                            <a16:creationId xmlns:a16="http://schemas.microsoft.com/office/drawing/2014/main" id="{E0628D85-6D9A-9C45-9DD4-E5B12A2F08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4425" y="3917950"/>
                        <a:ext cx="1612900" cy="442913"/>
                      </a:xfrm>
                      <a:prstGeom prst="rect">
                        <a:avLst/>
                      </a:prstGeom>
                      <a:solidFill>
                        <a:srgbClr val="FFFF66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01629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7" grpId="0" animBg="1"/>
      <p:bldP spid="1270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4EAFAAD7-C4AB-6E43-AA0C-1A36C1DC7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2188" y="74613"/>
            <a:ext cx="7159625" cy="501857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Matriz</a:t>
            </a:r>
            <a:r>
              <a:rPr lang="en-US" altLang="en-US" dirty="0"/>
              <a:t> da </a:t>
            </a:r>
            <a:r>
              <a:rPr lang="en-US" altLang="en-US" dirty="0" err="1"/>
              <a:t>Homografia</a:t>
            </a:r>
            <a:endParaRPr lang="en-US" alt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9DCF7F-7DE2-6243-97CA-A28600EF9DAC}"/>
              </a:ext>
            </a:extLst>
          </p:cNvPr>
          <p:cNvGrpSpPr/>
          <p:nvPr/>
        </p:nvGrpSpPr>
        <p:grpSpPr>
          <a:xfrm>
            <a:off x="372442" y="1037605"/>
            <a:ext cx="5640733" cy="2013709"/>
            <a:chOff x="730250" y="1852613"/>
            <a:chExt cx="7445375" cy="2705100"/>
          </a:xfrm>
        </p:grpSpPr>
        <p:sp>
          <p:nvSpPr>
            <p:cNvPr id="94211" name="Line 3">
              <a:extLst>
                <a:ext uri="{FF2B5EF4-FFF2-40B4-BE49-F238E27FC236}">
                  <a16:creationId xmlns:a16="http://schemas.microsoft.com/office/drawing/2014/main" id="{F6AF5429-A148-CA4E-8F76-2ECA0B38EE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4400" y="4106863"/>
              <a:ext cx="22923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4212" name="Line 4">
              <a:extLst>
                <a:ext uri="{FF2B5EF4-FFF2-40B4-BE49-F238E27FC236}">
                  <a16:creationId xmlns:a16="http://schemas.microsoft.com/office/drawing/2014/main" id="{F6D7F500-B705-7748-BC73-419E2377FB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6000" y="2481263"/>
              <a:ext cx="0" cy="18002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4213" name="Freeform 5">
              <a:extLst>
                <a:ext uri="{FF2B5EF4-FFF2-40B4-BE49-F238E27FC236}">
                  <a16:creationId xmlns:a16="http://schemas.microsoft.com/office/drawing/2014/main" id="{839EB328-5944-2D44-97E4-93193425E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6838" y="2384425"/>
              <a:ext cx="1684337" cy="1204913"/>
            </a:xfrm>
            <a:custGeom>
              <a:avLst/>
              <a:gdLst>
                <a:gd name="T0" fmla="*/ 2147483646 w 1061"/>
                <a:gd name="T1" fmla="*/ 2147483646 h 759"/>
                <a:gd name="T2" fmla="*/ 2147483646 w 1061"/>
                <a:gd name="T3" fmla="*/ 2147483646 h 759"/>
                <a:gd name="T4" fmla="*/ 2147483646 w 1061"/>
                <a:gd name="T5" fmla="*/ 0 h 759"/>
                <a:gd name="T6" fmla="*/ 2147483646 w 1061"/>
                <a:gd name="T7" fmla="*/ 2147483646 h 759"/>
                <a:gd name="T8" fmla="*/ 0 w 1061"/>
                <a:gd name="T9" fmla="*/ 2147483646 h 7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1"/>
                <a:gd name="T16" fmla="*/ 0 h 759"/>
                <a:gd name="T17" fmla="*/ 1061 w 1061"/>
                <a:gd name="T18" fmla="*/ 759 h 7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1" h="759">
                  <a:moveTo>
                    <a:pt x="3" y="756"/>
                  </a:moveTo>
                  <a:lnTo>
                    <a:pt x="741" y="555"/>
                  </a:lnTo>
                  <a:lnTo>
                    <a:pt x="1061" y="0"/>
                  </a:lnTo>
                  <a:lnTo>
                    <a:pt x="324" y="198"/>
                  </a:lnTo>
                  <a:lnTo>
                    <a:pt x="0" y="759"/>
                  </a:lnTo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4214" name="Line 6">
              <a:extLst>
                <a:ext uri="{FF2B5EF4-FFF2-40B4-BE49-F238E27FC236}">
                  <a16:creationId xmlns:a16="http://schemas.microsoft.com/office/drawing/2014/main" id="{02F01DE9-747F-2141-94BF-F6CBCFA07C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8338" y="4106863"/>
              <a:ext cx="22923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4215" name="Line 7">
              <a:extLst>
                <a:ext uri="{FF2B5EF4-FFF2-40B4-BE49-F238E27FC236}">
                  <a16:creationId xmlns:a16="http://schemas.microsoft.com/office/drawing/2014/main" id="{096128CE-7976-E64D-8F48-2B2E6BB8AD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49938" y="2481263"/>
              <a:ext cx="0" cy="18002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94216" name="Freeform 8">
              <a:extLst>
                <a:ext uri="{FF2B5EF4-FFF2-40B4-BE49-F238E27FC236}">
                  <a16:creationId xmlns:a16="http://schemas.microsoft.com/office/drawing/2014/main" id="{64510B4C-C7DC-6747-ACA9-243AB88DC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500" y="2843213"/>
              <a:ext cx="1176338" cy="890587"/>
            </a:xfrm>
            <a:custGeom>
              <a:avLst/>
              <a:gdLst>
                <a:gd name="T0" fmla="*/ 2147483646 w 741"/>
                <a:gd name="T1" fmla="*/ 2147483646 h 561"/>
                <a:gd name="T2" fmla="*/ 2147483646 w 741"/>
                <a:gd name="T3" fmla="*/ 2147483646 h 561"/>
                <a:gd name="T4" fmla="*/ 2147483646 w 741"/>
                <a:gd name="T5" fmla="*/ 2147483646 h 561"/>
                <a:gd name="T6" fmla="*/ 2147483646 w 741"/>
                <a:gd name="T7" fmla="*/ 0 h 561"/>
                <a:gd name="T8" fmla="*/ 0 w 741"/>
                <a:gd name="T9" fmla="*/ 2147483646 h 5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1"/>
                <a:gd name="T16" fmla="*/ 0 h 561"/>
                <a:gd name="T17" fmla="*/ 741 w 741"/>
                <a:gd name="T18" fmla="*/ 561 h 5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1" h="561">
                  <a:moveTo>
                    <a:pt x="3" y="558"/>
                  </a:moveTo>
                  <a:lnTo>
                    <a:pt x="741" y="357"/>
                  </a:lnTo>
                  <a:lnTo>
                    <a:pt x="721" y="14"/>
                  </a:lnTo>
                  <a:lnTo>
                    <a:pt x="324" y="0"/>
                  </a:lnTo>
                  <a:lnTo>
                    <a:pt x="0" y="561"/>
                  </a:lnTo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4223" name="Line 15">
              <a:extLst>
                <a:ext uri="{FF2B5EF4-FFF2-40B4-BE49-F238E27FC236}">
                  <a16:creationId xmlns:a16="http://schemas.microsoft.com/office/drawing/2014/main" id="{CBB04822-DA14-2141-BFEA-3958DA5543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44900" y="3355975"/>
              <a:ext cx="14557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graphicFrame>
          <p:nvGraphicFramePr>
            <p:cNvPr id="94225" name="Object 17">
              <a:extLst>
                <a:ext uri="{FF2B5EF4-FFF2-40B4-BE49-F238E27FC236}">
                  <a16:creationId xmlns:a16="http://schemas.microsoft.com/office/drawing/2014/main" id="{D4F4BC71-8407-914E-A8ED-3E735673490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31919526"/>
                </p:ext>
              </p:extLst>
            </p:nvPr>
          </p:nvGraphicFramePr>
          <p:xfrm>
            <a:off x="3089275" y="4129088"/>
            <a:ext cx="22542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677" name="Equation" r:id="rId4" imgW="2921000" imgH="3213100" progId="Equation.3">
                    <p:embed/>
                  </p:oleObj>
                </mc:Choice>
                <mc:Fallback>
                  <p:oleObj name="Equation" r:id="rId4" imgW="2921000" imgH="3213100" progId="Equation.3">
                    <p:embed/>
                    <p:pic>
                      <p:nvPicPr>
                        <p:cNvPr id="94225" name="Object 17">
                          <a:extLst>
                            <a:ext uri="{FF2B5EF4-FFF2-40B4-BE49-F238E27FC236}">
                              <a16:creationId xmlns:a16="http://schemas.microsoft.com/office/drawing/2014/main" id="{D4F4BC71-8407-914E-A8ED-3E735673490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9275" y="4129088"/>
                          <a:ext cx="225425" cy="24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226" name="Object 18">
              <a:extLst>
                <a:ext uri="{FF2B5EF4-FFF2-40B4-BE49-F238E27FC236}">
                  <a16:creationId xmlns:a16="http://schemas.microsoft.com/office/drawing/2014/main" id="{B0BF7828-2456-C146-893E-D0876D807C7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11908341"/>
                </p:ext>
              </p:extLst>
            </p:nvPr>
          </p:nvGraphicFramePr>
          <p:xfrm>
            <a:off x="730250" y="2422525"/>
            <a:ext cx="203200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678" name="Equation" r:id="rId6" imgW="2628900" imgH="3213100" progId="Equation.3">
                    <p:embed/>
                  </p:oleObj>
                </mc:Choice>
                <mc:Fallback>
                  <p:oleObj name="Equation" r:id="rId6" imgW="2628900" imgH="3213100" progId="Equation.3">
                    <p:embed/>
                    <p:pic>
                      <p:nvPicPr>
                        <p:cNvPr id="94226" name="Object 18">
                          <a:extLst>
                            <a:ext uri="{FF2B5EF4-FFF2-40B4-BE49-F238E27FC236}">
                              <a16:creationId xmlns:a16="http://schemas.microsoft.com/office/drawing/2014/main" id="{B0BF7828-2456-C146-893E-D0876D807C7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0250" y="2422525"/>
                          <a:ext cx="203200" cy="24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227" name="Object 19">
              <a:extLst>
                <a:ext uri="{FF2B5EF4-FFF2-40B4-BE49-F238E27FC236}">
                  <a16:creationId xmlns:a16="http://schemas.microsoft.com/office/drawing/2014/main" id="{7089F9A8-2A2D-1A43-B8F1-8F99684CC42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9460175"/>
                </p:ext>
              </p:extLst>
            </p:nvPr>
          </p:nvGraphicFramePr>
          <p:xfrm>
            <a:off x="7950200" y="4176713"/>
            <a:ext cx="22542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679" name="Equation" r:id="rId8" imgW="2921000" imgH="3213100" progId="Equation.3">
                    <p:embed/>
                  </p:oleObj>
                </mc:Choice>
                <mc:Fallback>
                  <p:oleObj name="Equation" r:id="rId8" imgW="2921000" imgH="3213100" progId="Equation.3">
                    <p:embed/>
                    <p:pic>
                      <p:nvPicPr>
                        <p:cNvPr id="94227" name="Object 19">
                          <a:extLst>
                            <a:ext uri="{FF2B5EF4-FFF2-40B4-BE49-F238E27FC236}">
                              <a16:creationId xmlns:a16="http://schemas.microsoft.com/office/drawing/2014/main" id="{7089F9A8-2A2D-1A43-B8F1-8F99684CC42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50200" y="4176713"/>
                          <a:ext cx="225425" cy="24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228" name="Object 20">
              <a:extLst>
                <a:ext uri="{FF2B5EF4-FFF2-40B4-BE49-F238E27FC236}">
                  <a16:creationId xmlns:a16="http://schemas.microsoft.com/office/drawing/2014/main" id="{0818A12C-297B-5640-B6F3-D687291ED7C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03782207"/>
                </p:ext>
              </p:extLst>
            </p:nvPr>
          </p:nvGraphicFramePr>
          <p:xfrm>
            <a:off x="5545138" y="2411413"/>
            <a:ext cx="249237" cy="2936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680" name="Equation" r:id="rId10" imgW="3213100" imgH="3797300" progId="Equation.3">
                    <p:embed/>
                  </p:oleObj>
                </mc:Choice>
                <mc:Fallback>
                  <p:oleObj name="Equation" r:id="rId10" imgW="3213100" imgH="3797300" progId="Equation.3">
                    <p:embed/>
                    <p:pic>
                      <p:nvPicPr>
                        <p:cNvPr id="94228" name="Object 20">
                          <a:extLst>
                            <a:ext uri="{FF2B5EF4-FFF2-40B4-BE49-F238E27FC236}">
                              <a16:creationId xmlns:a16="http://schemas.microsoft.com/office/drawing/2014/main" id="{0818A12C-297B-5640-B6F3-D687291ED7C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45138" y="2411413"/>
                          <a:ext cx="249237" cy="2936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229" name="Object 21">
              <a:extLst>
                <a:ext uri="{FF2B5EF4-FFF2-40B4-BE49-F238E27FC236}">
                  <a16:creationId xmlns:a16="http://schemas.microsoft.com/office/drawing/2014/main" id="{A071AC63-555C-C34A-BBEF-1F05173BC6A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25830124"/>
                </p:ext>
              </p:extLst>
            </p:nvPr>
          </p:nvGraphicFramePr>
          <p:xfrm>
            <a:off x="1176338" y="3644900"/>
            <a:ext cx="587375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681" name="Equation" r:id="rId12" imgW="7607300" imgH="11112500" progId="Equation.3">
                    <p:embed/>
                  </p:oleObj>
                </mc:Choice>
                <mc:Fallback>
                  <p:oleObj name="Equation" r:id="rId12" imgW="7607300" imgH="11112500" progId="Equation.3">
                    <p:embed/>
                    <p:pic>
                      <p:nvPicPr>
                        <p:cNvPr id="94229" name="Object 21">
                          <a:extLst>
                            <a:ext uri="{FF2B5EF4-FFF2-40B4-BE49-F238E27FC236}">
                              <a16:creationId xmlns:a16="http://schemas.microsoft.com/office/drawing/2014/main" id="{A071AC63-555C-C34A-BBEF-1F05173BC6A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6338" y="3644900"/>
                          <a:ext cx="587375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230" name="Oval 22">
              <a:extLst>
                <a:ext uri="{FF2B5EF4-FFF2-40B4-BE49-F238E27FC236}">
                  <a16:creationId xmlns:a16="http://schemas.microsoft.com/office/drawing/2014/main" id="{5C2F946C-7A5F-604B-BAD4-5473D4979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450" y="3541713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graphicFrame>
          <p:nvGraphicFramePr>
            <p:cNvPr id="94231" name="Object 23">
              <a:extLst>
                <a:ext uri="{FF2B5EF4-FFF2-40B4-BE49-F238E27FC236}">
                  <a16:creationId xmlns:a16="http://schemas.microsoft.com/office/drawing/2014/main" id="{A00C88A4-24A7-A941-8A26-7BF55306595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3705223"/>
                </p:ext>
              </p:extLst>
            </p:nvPr>
          </p:nvGraphicFramePr>
          <p:xfrm>
            <a:off x="2606675" y="3114675"/>
            <a:ext cx="541338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682" name="Equation" r:id="rId14" imgW="7023100" imgH="11112500" progId="Equation.3">
                    <p:embed/>
                  </p:oleObj>
                </mc:Choice>
                <mc:Fallback>
                  <p:oleObj name="Equation" r:id="rId14" imgW="7023100" imgH="11112500" progId="Equation.3">
                    <p:embed/>
                    <p:pic>
                      <p:nvPicPr>
                        <p:cNvPr id="94231" name="Object 23">
                          <a:extLst>
                            <a:ext uri="{FF2B5EF4-FFF2-40B4-BE49-F238E27FC236}">
                              <a16:creationId xmlns:a16="http://schemas.microsoft.com/office/drawing/2014/main" id="{A00C88A4-24A7-A941-8A26-7BF55306595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6675" y="3114675"/>
                          <a:ext cx="541338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232" name="Oval 24">
              <a:extLst>
                <a:ext uri="{FF2B5EF4-FFF2-40B4-BE49-F238E27FC236}">
                  <a16:creationId xmlns:a16="http://schemas.microsoft.com/office/drawing/2014/main" id="{150CA9F8-99F8-234B-A809-4FD81D3DD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963" y="3228975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graphicFrame>
          <p:nvGraphicFramePr>
            <p:cNvPr id="94233" name="Object 25">
              <a:extLst>
                <a:ext uri="{FF2B5EF4-FFF2-40B4-BE49-F238E27FC236}">
                  <a16:creationId xmlns:a16="http://schemas.microsoft.com/office/drawing/2014/main" id="{1E439E86-76D9-FC4B-BE71-C897D64E3A8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1840391"/>
                </p:ext>
              </p:extLst>
            </p:nvPr>
          </p:nvGraphicFramePr>
          <p:xfrm>
            <a:off x="3125788" y="1960563"/>
            <a:ext cx="587375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683" name="Equation" r:id="rId16" imgW="7607300" imgH="11112500" progId="Equation.3">
                    <p:embed/>
                  </p:oleObj>
                </mc:Choice>
                <mc:Fallback>
                  <p:oleObj name="Equation" r:id="rId16" imgW="7607300" imgH="11112500" progId="Equation.3">
                    <p:embed/>
                    <p:pic>
                      <p:nvPicPr>
                        <p:cNvPr id="94233" name="Object 25">
                          <a:extLst>
                            <a:ext uri="{FF2B5EF4-FFF2-40B4-BE49-F238E27FC236}">
                              <a16:creationId xmlns:a16="http://schemas.microsoft.com/office/drawing/2014/main" id="{1E439E86-76D9-FC4B-BE71-C897D64E3A8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5788" y="1960563"/>
                          <a:ext cx="587375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234" name="Oval 26">
              <a:extLst>
                <a:ext uri="{FF2B5EF4-FFF2-40B4-BE49-F238E27FC236}">
                  <a16:creationId xmlns:a16="http://schemas.microsoft.com/office/drawing/2014/main" id="{BDD0D606-FC68-2746-B8BB-255141A3F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1488" y="2362200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graphicFrame>
          <p:nvGraphicFramePr>
            <p:cNvPr id="94235" name="Object 27">
              <a:extLst>
                <a:ext uri="{FF2B5EF4-FFF2-40B4-BE49-F238E27FC236}">
                  <a16:creationId xmlns:a16="http://schemas.microsoft.com/office/drawing/2014/main" id="{BD6B445B-6F9B-A14F-B5A1-EAD5596373A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96742169"/>
                </p:ext>
              </p:extLst>
            </p:nvPr>
          </p:nvGraphicFramePr>
          <p:xfrm>
            <a:off x="1355725" y="1852613"/>
            <a:ext cx="565150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684" name="Equation" r:id="rId18" imgW="7315200" imgH="11112500" progId="Equation.3">
                    <p:embed/>
                  </p:oleObj>
                </mc:Choice>
                <mc:Fallback>
                  <p:oleObj name="Equation" r:id="rId18" imgW="7315200" imgH="11112500" progId="Equation.3">
                    <p:embed/>
                    <p:pic>
                      <p:nvPicPr>
                        <p:cNvPr id="94235" name="Object 27">
                          <a:extLst>
                            <a:ext uri="{FF2B5EF4-FFF2-40B4-BE49-F238E27FC236}">
                              <a16:creationId xmlns:a16="http://schemas.microsoft.com/office/drawing/2014/main" id="{BD6B445B-6F9B-A14F-B5A1-EAD5596373A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5725" y="1852613"/>
                          <a:ext cx="565150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236" name="Oval 28">
              <a:extLst>
                <a:ext uri="{FF2B5EF4-FFF2-40B4-BE49-F238E27FC236}">
                  <a16:creationId xmlns:a16="http://schemas.microsoft.com/office/drawing/2014/main" id="{D4068D48-2112-9C4D-A257-151714AEA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1975" y="2651125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graphicFrame>
          <p:nvGraphicFramePr>
            <p:cNvPr id="94237" name="Object 29">
              <a:extLst>
                <a:ext uri="{FF2B5EF4-FFF2-40B4-BE49-F238E27FC236}">
                  <a16:creationId xmlns:a16="http://schemas.microsoft.com/office/drawing/2014/main" id="{F4CD1E9D-3D68-BD4D-B265-E84B6BFF65C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86295117"/>
                </p:ext>
              </p:extLst>
            </p:nvPr>
          </p:nvGraphicFramePr>
          <p:xfrm>
            <a:off x="5832475" y="3703638"/>
            <a:ext cx="587375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685" name="Equation" r:id="rId20" imgW="7607300" imgH="11112500" progId="Equation.3">
                    <p:embed/>
                  </p:oleObj>
                </mc:Choice>
                <mc:Fallback>
                  <p:oleObj name="Equation" r:id="rId20" imgW="7607300" imgH="11112500" progId="Equation.3">
                    <p:embed/>
                    <p:pic>
                      <p:nvPicPr>
                        <p:cNvPr id="94237" name="Object 29">
                          <a:extLst>
                            <a:ext uri="{FF2B5EF4-FFF2-40B4-BE49-F238E27FC236}">
                              <a16:creationId xmlns:a16="http://schemas.microsoft.com/office/drawing/2014/main" id="{F4CD1E9D-3D68-BD4D-B265-E84B6BFF65C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32475" y="3703638"/>
                          <a:ext cx="587375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238" name="Oval 30">
              <a:extLst>
                <a:ext uri="{FF2B5EF4-FFF2-40B4-BE49-F238E27FC236}">
                  <a16:creationId xmlns:a16="http://schemas.microsoft.com/office/drawing/2014/main" id="{BA03167C-BC2B-5440-A9E4-67BD08BB0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7100" y="3662363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graphicFrame>
          <p:nvGraphicFramePr>
            <p:cNvPr id="94239" name="Object 31">
              <a:extLst>
                <a:ext uri="{FF2B5EF4-FFF2-40B4-BE49-F238E27FC236}">
                  <a16:creationId xmlns:a16="http://schemas.microsoft.com/office/drawing/2014/main" id="{78CA74AE-C7F8-7B4B-B802-62451E39321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58805767"/>
                </p:ext>
              </p:extLst>
            </p:nvPr>
          </p:nvGraphicFramePr>
          <p:xfrm>
            <a:off x="7023100" y="3476625"/>
            <a:ext cx="565150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686" name="Equation" r:id="rId22" imgW="7315200" imgH="11112500" progId="Equation.3">
                    <p:embed/>
                  </p:oleObj>
                </mc:Choice>
                <mc:Fallback>
                  <p:oleObj name="Equation" r:id="rId22" imgW="7315200" imgH="11112500" progId="Equation.3">
                    <p:embed/>
                    <p:pic>
                      <p:nvPicPr>
                        <p:cNvPr id="94239" name="Object 31">
                          <a:extLst>
                            <a:ext uri="{FF2B5EF4-FFF2-40B4-BE49-F238E27FC236}">
                              <a16:creationId xmlns:a16="http://schemas.microsoft.com/office/drawing/2014/main" id="{78CA74AE-C7F8-7B4B-B802-62451E39321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3100" y="3476625"/>
                          <a:ext cx="565150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240" name="Oval 32">
              <a:extLst>
                <a:ext uri="{FF2B5EF4-FFF2-40B4-BE49-F238E27FC236}">
                  <a16:creationId xmlns:a16="http://schemas.microsoft.com/office/drawing/2014/main" id="{EB961568-D428-A641-BEFE-7B97BF49B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0100" y="3373438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graphicFrame>
          <p:nvGraphicFramePr>
            <p:cNvPr id="94241" name="Object 33">
              <a:extLst>
                <a:ext uri="{FF2B5EF4-FFF2-40B4-BE49-F238E27FC236}">
                  <a16:creationId xmlns:a16="http://schemas.microsoft.com/office/drawing/2014/main" id="{DDC69507-8BBC-4B4C-902E-73F34561977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41316981"/>
                </p:ext>
              </p:extLst>
            </p:nvPr>
          </p:nvGraphicFramePr>
          <p:xfrm>
            <a:off x="7205663" y="2105025"/>
            <a:ext cx="609600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687" name="Equation" r:id="rId24" imgW="7899400" imgH="11112500" progId="Equation.3">
                    <p:embed/>
                  </p:oleObj>
                </mc:Choice>
                <mc:Fallback>
                  <p:oleObj name="Equation" r:id="rId24" imgW="7899400" imgH="11112500" progId="Equation.3">
                    <p:embed/>
                    <p:pic>
                      <p:nvPicPr>
                        <p:cNvPr id="94241" name="Object 33">
                          <a:extLst>
                            <a:ext uri="{FF2B5EF4-FFF2-40B4-BE49-F238E27FC236}">
                              <a16:creationId xmlns:a16="http://schemas.microsoft.com/office/drawing/2014/main" id="{DDC69507-8BBC-4B4C-902E-73F34561977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5663" y="2105025"/>
                          <a:ext cx="609600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242" name="Oval 34">
              <a:extLst>
                <a:ext uri="{FF2B5EF4-FFF2-40B4-BE49-F238E27FC236}">
                  <a16:creationId xmlns:a16="http://schemas.microsoft.com/office/drawing/2014/main" id="{A79C0C6B-01C5-3D4A-AE4C-F8EB4216B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588" y="2806700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  <p:graphicFrame>
          <p:nvGraphicFramePr>
            <p:cNvPr id="94243" name="Object 35">
              <a:extLst>
                <a:ext uri="{FF2B5EF4-FFF2-40B4-BE49-F238E27FC236}">
                  <a16:creationId xmlns:a16="http://schemas.microsoft.com/office/drawing/2014/main" id="{0DFBAAB5-3E05-524D-A9E2-17CAB24F5F4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63752048"/>
                </p:ext>
              </p:extLst>
            </p:nvPr>
          </p:nvGraphicFramePr>
          <p:xfrm>
            <a:off x="6302375" y="1900238"/>
            <a:ext cx="587375" cy="854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3688" name="Equation" r:id="rId26" imgW="7607300" imgH="11112500" progId="Equation.3">
                    <p:embed/>
                  </p:oleObj>
                </mc:Choice>
                <mc:Fallback>
                  <p:oleObj name="Equation" r:id="rId26" imgW="7607300" imgH="11112500" progId="Equation.3">
                    <p:embed/>
                    <p:pic>
                      <p:nvPicPr>
                        <p:cNvPr id="94243" name="Object 35">
                          <a:extLst>
                            <a:ext uri="{FF2B5EF4-FFF2-40B4-BE49-F238E27FC236}">
                              <a16:creationId xmlns:a16="http://schemas.microsoft.com/office/drawing/2014/main" id="{0DFBAAB5-3E05-524D-A9E2-17CAB24F5F4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02375" y="1900238"/>
                          <a:ext cx="587375" cy="854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244" name="Oval 36">
              <a:extLst>
                <a:ext uri="{FF2B5EF4-FFF2-40B4-BE49-F238E27FC236}">
                  <a16:creationId xmlns:a16="http://schemas.microsoft.com/office/drawing/2014/main" id="{E9F085D1-6C7B-D244-B413-385B6B7EE6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8113" y="2805113"/>
              <a:ext cx="88900" cy="889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en-US" sz="18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1888EC-7A1B-704C-89D1-1877E91F9A2C}"/>
                  </a:ext>
                </a:extLst>
              </p:cNvPr>
              <p:cNvSpPr txBox="1"/>
              <p:nvPr/>
            </p:nvSpPr>
            <p:spPr>
              <a:xfrm>
                <a:off x="2782956" y="1759225"/>
                <a:ext cx="59381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b="1" i="1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pt-BR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b="1" dirty="0"/>
                  <a:t>?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1888EC-7A1B-704C-89D1-1877E91F9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956" y="1759225"/>
                <a:ext cx="593817" cy="307777"/>
              </a:xfrm>
              <a:prstGeom prst="rect">
                <a:avLst/>
              </a:prstGeom>
              <a:blipFill>
                <a:blip r:embed="rId28"/>
                <a:stretch>
                  <a:fillRect l="-12500" t="-24000" r="-22917" b="-44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54CF918-EA8C-AF4B-B45F-7F2732B93285}"/>
                  </a:ext>
                </a:extLst>
              </p:cNvPr>
              <p:cNvSpPr txBox="1"/>
              <p:nvPr/>
            </p:nvSpPr>
            <p:spPr>
              <a:xfrm>
                <a:off x="6712226" y="1364973"/>
                <a:ext cx="2168029" cy="9010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1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pt-BR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pt-BR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pt-B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pt-BR" b="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pt-BR" b="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pt-BR" b="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pt-BR" b="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pt-B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pt-BR" b="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pt-BR" b="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pt-B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pt-BR" b="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pt-BR" b="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pt-BR" b="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pt-BR" b="1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54CF918-EA8C-AF4B-B45F-7F2732B93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226" y="1364973"/>
                <a:ext cx="2168029" cy="901081"/>
              </a:xfrm>
              <a:prstGeom prst="rect">
                <a:avLst/>
              </a:prstGeom>
              <a:blipFill>
                <a:blip r:embed="rId29"/>
                <a:stretch>
                  <a:fillRect l="-585" b="-41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6788B30-AA88-D441-BE97-5100798B507A}"/>
                  </a:ext>
                </a:extLst>
              </p:cNvPr>
              <p:cNvSpPr txBox="1"/>
              <p:nvPr/>
            </p:nvSpPr>
            <p:spPr>
              <a:xfrm>
                <a:off x="1063487" y="3379304"/>
                <a:ext cx="2695994" cy="636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pt-B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pt-BR" b="1" dirty="0"/>
                            <m:t> </m:t>
                          </m:r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pt-BR" b="1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pt-B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pt-BR" b="1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pt-B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pt-B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pt-BR" b="1" dirty="0"/>
                            <m:t> </m:t>
                          </m:r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pt-BR" b="1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pt-B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pt-BR" b="1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pt-B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6788B30-AA88-D441-BE97-5100798B5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487" y="3379304"/>
                <a:ext cx="2695994" cy="636777"/>
              </a:xfrm>
              <a:prstGeom prst="rect">
                <a:avLst/>
              </a:prstGeom>
              <a:blipFill>
                <a:blip r:embed="rId30"/>
                <a:stretch>
                  <a:fillRect l="-943" t="-11765" r="-472" b="-176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0ED8A78-DAD4-1A44-8589-266EEBC98408}"/>
                  </a:ext>
                </a:extLst>
              </p:cNvPr>
              <p:cNvSpPr txBox="1"/>
              <p:nvPr/>
            </p:nvSpPr>
            <p:spPr>
              <a:xfrm>
                <a:off x="4674704" y="3382617"/>
                <a:ext cx="2695994" cy="636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pt-B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pt-BR" b="1" dirty="0"/>
                            <m:t> </m:t>
                          </m:r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pt-BR" b="1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pt-B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pt-BR" b="1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pt-B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pt-B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pt-BR" b="1" dirty="0"/>
                            <m:t> </m:t>
                          </m:r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pt-BR" b="1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pt-B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pt-B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pt-BR" b="1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pt-B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0ED8A78-DAD4-1A44-8589-266EEBC98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704" y="3382617"/>
                <a:ext cx="2695994" cy="636777"/>
              </a:xfrm>
              <a:prstGeom prst="rect">
                <a:avLst/>
              </a:prstGeom>
              <a:blipFill>
                <a:blip r:embed="rId31"/>
                <a:stretch>
                  <a:fillRect l="-1408" t="-9804" r="-469" b="-196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6FE364D-82A8-5546-BF5E-0BE6FD3D61AA}"/>
                  </a:ext>
                </a:extLst>
              </p:cNvPr>
              <p:cNvSpPr/>
              <p:nvPr/>
            </p:nvSpPr>
            <p:spPr>
              <a:xfrm>
                <a:off x="1754248" y="4759570"/>
                <a:ext cx="48985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pt-BR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pt-BR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pt-BR" b="1" dirty="0"/>
                          <m:t> </m:t>
                        </m:r>
                        <m:sSub>
                          <m:sSubPr>
                            <m:ctrlPr>
                              <a:rPr lang="pt-BR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pt-BR" b="1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BR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pt-BR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sSub>
                          <m:sSubPr>
                            <m:ctrlPr>
                              <a:rPr lang="pt-BR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pt-BR" b="1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BR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pt-BR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</m:e>
                    </m:d>
                  </m:oMath>
                </a14:m>
                <a:r>
                  <a:rPr lang="pt-BR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BR" dirty="0"/>
                  <a:t>=</a:t>
                </a:r>
                <a:r>
                  <a:rPr lang="pt-BR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pt-BR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m:rPr>
                        <m:nor/>
                      </m:rPr>
                      <a:rPr lang="pt-BR" b="1" dirty="0"/>
                      <m:t> </m:t>
                    </m:r>
                    <m:sSub>
                      <m:sSubPr>
                        <m:ctrlPr>
                          <a:rPr lang="pt-B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t-BR" b="1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pt-BR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pt-B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t-BR" b="1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pt-BR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endParaRPr lang="pt-BR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6FE364D-82A8-5546-BF5E-0BE6FD3D61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248" y="4759570"/>
                <a:ext cx="4898520" cy="400110"/>
              </a:xfrm>
              <a:prstGeom prst="rect">
                <a:avLst/>
              </a:prstGeom>
              <a:blipFill>
                <a:blip r:embed="rId32"/>
                <a:stretch>
                  <a:fillRect t="-6250" b="-25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F299E18-D568-CA4D-87E9-FC10688A9B35}"/>
                  </a:ext>
                </a:extLst>
              </p:cNvPr>
              <p:cNvSpPr/>
              <p:nvPr/>
            </p:nvSpPr>
            <p:spPr>
              <a:xfrm>
                <a:off x="1717804" y="5239961"/>
                <a:ext cx="489852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pt-BR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pt-BR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pt-BR" b="1" dirty="0"/>
                          <m:t> </m:t>
                        </m:r>
                        <m:sSub>
                          <m:sSubPr>
                            <m:ctrlPr>
                              <a:rPr lang="pt-BR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pt-BR" b="1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BR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pt-BR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sSub>
                          <m:sSubPr>
                            <m:ctrlPr>
                              <a:rPr lang="pt-BR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pt-BR" b="1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BR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brk m:alnAt="7"/>
                              </m:rPr>
                              <a:rPr lang="pt-BR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pt-BR" i="1">
                                <a:latin typeface="Cambria Math" panose="02040503050406030204" pitchFamily="18" charset="0"/>
                              </a:rPr>
                              <m:t>8</m:t>
                            </m:r>
                          </m:sub>
                        </m:sSub>
                      </m:e>
                    </m:d>
                  </m:oMath>
                </a14:m>
                <a:r>
                  <a:rPr lang="pt-BR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BR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brk m:alnAt="7"/>
                          </m:rPr>
                          <a:rPr lang="pt-BR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t-BR" b="1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pt-BR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sSub>
                      <m:sSubPr>
                        <m:ctrlPr>
                          <a:rPr lang="pt-B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t-BR" b="1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pt-BR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endParaRPr lang="pt-BR" dirty="0"/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F299E18-D568-CA4D-87E9-FC10688A9B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804" y="5239961"/>
                <a:ext cx="4898520" cy="400110"/>
              </a:xfrm>
              <a:prstGeom prst="rect">
                <a:avLst/>
              </a:prstGeom>
              <a:blipFill>
                <a:blip r:embed="rId33"/>
                <a:stretch>
                  <a:fillRect t="-9375" b="-25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269628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Projeção cônica simples</a:t>
            </a:r>
            <a:endParaRPr lang="en-US" altLang="en-US"/>
          </a:p>
        </p:txBody>
      </p:sp>
      <p:graphicFrame>
        <p:nvGraphicFramePr>
          <p:cNvPr id="273413" name="Object 5"/>
          <p:cNvGraphicFramePr>
            <a:graphicFrameLocks noChangeAspect="1"/>
          </p:cNvGraphicFramePr>
          <p:nvPr/>
        </p:nvGraphicFramePr>
        <p:xfrm>
          <a:off x="2865438" y="4540250"/>
          <a:ext cx="3571875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51" name="Equation" r:id="rId3" imgW="2324100" imgH="939800" progId="Equation.3">
                  <p:embed/>
                </p:oleObj>
              </mc:Choice>
              <mc:Fallback>
                <p:oleObj name="Equation" r:id="rId3" imgW="2324100" imgH="939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438" y="4540250"/>
                        <a:ext cx="3571875" cy="144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7" name="Freeform 6"/>
          <p:cNvSpPr>
            <a:spLocks/>
          </p:cNvSpPr>
          <p:nvPr/>
        </p:nvSpPr>
        <p:spPr bwMode="auto">
          <a:xfrm>
            <a:off x="3024188" y="2330450"/>
            <a:ext cx="412750" cy="960438"/>
          </a:xfrm>
          <a:custGeom>
            <a:avLst/>
            <a:gdLst>
              <a:gd name="T0" fmla="*/ 0 w 260"/>
              <a:gd name="T1" fmla="*/ 0 h 605"/>
              <a:gd name="T2" fmla="*/ 0 w 260"/>
              <a:gd name="T3" fmla="*/ 2147483646 h 605"/>
              <a:gd name="T4" fmla="*/ 2147483646 w 260"/>
              <a:gd name="T5" fmla="*/ 2147483646 h 605"/>
              <a:gd name="T6" fmla="*/ 2147483646 w 260"/>
              <a:gd name="T7" fmla="*/ 2147483646 h 605"/>
              <a:gd name="T8" fmla="*/ 0 w 260"/>
              <a:gd name="T9" fmla="*/ 0 h 60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" h="605">
                <a:moveTo>
                  <a:pt x="0" y="0"/>
                </a:moveTo>
                <a:lnTo>
                  <a:pt x="0" y="431"/>
                </a:lnTo>
                <a:lnTo>
                  <a:pt x="259" y="604"/>
                </a:lnTo>
                <a:lnTo>
                  <a:pt x="259" y="173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7108" name="Group 7"/>
          <p:cNvGrpSpPr>
            <a:grpSpLocks/>
          </p:cNvGrpSpPr>
          <p:nvPr/>
        </p:nvGrpSpPr>
        <p:grpSpPr bwMode="auto">
          <a:xfrm>
            <a:off x="1519238" y="2747963"/>
            <a:ext cx="504825" cy="101600"/>
            <a:chOff x="1077" y="1743"/>
            <a:chExt cx="318" cy="64"/>
          </a:xfrm>
        </p:grpSpPr>
        <p:sp>
          <p:nvSpPr>
            <p:cNvPr id="47147" name="Freeform 8"/>
            <p:cNvSpPr>
              <a:spLocks/>
            </p:cNvSpPr>
            <p:nvPr/>
          </p:nvSpPr>
          <p:spPr bwMode="auto">
            <a:xfrm>
              <a:off x="1137" y="1772"/>
              <a:ext cx="258" cy="17"/>
            </a:xfrm>
            <a:custGeom>
              <a:avLst/>
              <a:gdLst>
                <a:gd name="T0" fmla="*/ 0 w 258"/>
                <a:gd name="T1" fmla="*/ 9 h 17"/>
                <a:gd name="T2" fmla="*/ 0 w 258"/>
                <a:gd name="T3" fmla="*/ 0 h 17"/>
                <a:gd name="T4" fmla="*/ 257 w 258"/>
                <a:gd name="T5" fmla="*/ 0 h 17"/>
                <a:gd name="T6" fmla="*/ 257 w 258"/>
                <a:gd name="T7" fmla="*/ 16 h 17"/>
                <a:gd name="T8" fmla="*/ 0 w 258"/>
                <a:gd name="T9" fmla="*/ 16 h 17"/>
                <a:gd name="T10" fmla="*/ 0 w 258"/>
                <a:gd name="T11" fmla="*/ 9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8" h="17">
                  <a:moveTo>
                    <a:pt x="0" y="9"/>
                  </a:moveTo>
                  <a:lnTo>
                    <a:pt x="0" y="0"/>
                  </a:lnTo>
                  <a:lnTo>
                    <a:pt x="257" y="0"/>
                  </a:lnTo>
                  <a:lnTo>
                    <a:pt x="257" y="16"/>
                  </a:lnTo>
                  <a:lnTo>
                    <a:pt x="0" y="16"/>
                  </a:lnTo>
                  <a:lnTo>
                    <a:pt x="0" y="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48" name="Freeform 9"/>
            <p:cNvSpPr>
              <a:spLocks/>
            </p:cNvSpPr>
            <p:nvPr/>
          </p:nvSpPr>
          <p:spPr bwMode="auto">
            <a:xfrm>
              <a:off x="1077" y="1743"/>
              <a:ext cx="59" cy="64"/>
            </a:xfrm>
            <a:custGeom>
              <a:avLst/>
              <a:gdLst>
                <a:gd name="T0" fmla="*/ 0 w 59"/>
                <a:gd name="T1" fmla="*/ 32 h 64"/>
                <a:gd name="T2" fmla="*/ 58 w 59"/>
                <a:gd name="T3" fmla="*/ 0 h 64"/>
                <a:gd name="T4" fmla="*/ 0 w 59"/>
                <a:gd name="T5" fmla="*/ 32 h 64"/>
                <a:gd name="T6" fmla="*/ 58 w 59"/>
                <a:gd name="T7" fmla="*/ 63 h 64"/>
                <a:gd name="T8" fmla="*/ 58 w 59"/>
                <a:gd name="T9" fmla="*/ 0 h 64"/>
                <a:gd name="T10" fmla="*/ 0 w 59"/>
                <a:gd name="T11" fmla="*/ 32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" h="64">
                  <a:moveTo>
                    <a:pt x="0" y="32"/>
                  </a:moveTo>
                  <a:lnTo>
                    <a:pt x="58" y="0"/>
                  </a:lnTo>
                  <a:lnTo>
                    <a:pt x="0" y="32"/>
                  </a:lnTo>
                  <a:lnTo>
                    <a:pt x="58" y="63"/>
                  </a:lnTo>
                  <a:lnTo>
                    <a:pt x="58" y="0"/>
                  </a:lnTo>
                  <a:lnTo>
                    <a:pt x="0" y="3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109" name="Freeform 10"/>
          <p:cNvSpPr>
            <a:spLocks/>
          </p:cNvSpPr>
          <p:nvPr/>
        </p:nvSpPr>
        <p:spPr bwMode="auto">
          <a:xfrm>
            <a:off x="2044700" y="2447925"/>
            <a:ext cx="26988" cy="347663"/>
          </a:xfrm>
          <a:custGeom>
            <a:avLst/>
            <a:gdLst>
              <a:gd name="T0" fmla="*/ 2147483646 w 17"/>
              <a:gd name="T1" fmla="*/ 0 h 219"/>
              <a:gd name="T2" fmla="*/ 0 w 17"/>
              <a:gd name="T3" fmla="*/ 0 h 219"/>
              <a:gd name="T4" fmla="*/ 0 w 17"/>
              <a:gd name="T5" fmla="*/ 2147483646 h 219"/>
              <a:gd name="T6" fmla="*/ 2147483646 w 17"/>
              <a:gd name="T7" fmla="*/ 2147483646 h 219"/>
              <a:gd name="T8" fmla="*/ 2147483646 w 17"/>
              <a:gd name="T9" fmla="*/ 0 h 219"/>
              <a:gd name="T10" fmla="*/ 2147483646 w 17"/>
              <a:gd name="T11" fmla="*/ 0 h 2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7" h="219">
                <a:moveTo>
                  <a:pt x="9" y="0"/>
                </a:moveTo>
                <a:lnTo>
                  <a:pt x="0" y="0"/>
                </a:lnTo>
                <a:lnTo>
                  <a:pt x="0" y="218"/>
                </a:lnTo>
                <a:lnTo>
                  <a:pt x="16" y="218"/>
                </a:lnTo>
                <a:lnTo>
                  <a:pt x="16" y="0"/>
                </a:lnTo>
                <a:lnTo>
                  <a:pt x="9" y="0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0" name="Freeform 11"/>
          <p:cNvSpPr>
            <a:spLocks/>
          </p:cNvSpPr>
          <p:nvPr/>
        </p:nvSpPr>
        <p:spPr bwMode="auto">
          <a:xfrm>
            <a:off x="2046288" y="2797175"/>
            <a:ext cx="206375" cy="280988"/>
          </a:xfrm>
          <a:custGeom>
            <a:avLst/>
            <a:gdLst>
              <a:gd name="T0" fmla="*/ 2147483646 w 130"/>
              <a:gd name="T1" fmla="*/ 2147483646 h 177"/>
              <a:gd name="T2" fmla="*/ 2147483646 w 130"/>
              <a:gd name="T3" fmla="*/ 2147483646 h 177"/>
              <a:gd name="T4" fmla="*/ 2147483646 w 130"/>
              <a:gd name="T5" fmla="*/ 0 h 177"/>
              <a:gd name="T6" fmla="*/ 0 w 130"/>
              <a:gd name="T7" fmla="*/ 2147483646 h 177"/>
              <a:gd name="T8" fmla="*/ 2147483646 w 130"/>
              <a:gd name="T9" fmla="*/ 2147483646 h 177"/>
              <a:gd name="T10" fmla="*/ 2147483646 w 130"/>
              <a:gd name="T11" fmla="*/ 2147483646 h 1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0" h="177">
                <a:moveTo>
                  <a:pt x="123" y="173"/>
                </a:moveTo>
                <a:lnTo>
                  <a:pt x="129" y="168"/>
                </a:lnTo>
                <a:lnTo>
                  <a:pt x="11" y="0"/>
                </a:lnTo>
                <a:lnTo>
                  <a:pt x="0" y="8"/>
                </a:lnTo>
                <a:lnTo>
                  <a:pt x="118" y="176"/>
                </a:lnTo>
                <a:lnTo>
                  <a:pt x="123" y="173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1" name="Freeform 12"/>
          <p:cNvSpPr>
            <a:spLocks/>
          </p:cNvSpPr>
          <p:nvPr/>
        </p:nvSpPr>
        <p:spPr bwMode="auto">
          <a:xfrm>
            <a:off x="2198688" y="3040063"/>
            <a:ext cx="100012" cy="109537"/>
          </a:xfrm>
          <a:custGeom>
            <a:avLst/>
            <a:gdLst>
              <a:gd name="T0" fmla="*/ 2147483646 w 63"/>
              <a:gd name="T1" fmla="*/ 2147483646 h 69"/>
              <a:gd name="T2" fmla="*/ 2147483646 w 63"/>
              <a:gd name="T3" fmla="*/ 0 h 69"/>
              <a:gd name="T4" fmla="*/ 2147483646 w 63"/>
              <a:gd name="T5" fmla="*/ 2147483646 h 69"/>
              <a:gd name="T6" fmla="*/ 0 w 63"/>
              <a:gd name="T7" fmla="*/ 2147483646 h 69"/>
              <a:gd name="T8" fmla="*/ 2147483646 w 63"/>
              <a:gd name="T9" fmla="*/ 0 h 69"/>
              <a:gd name="T10" fmla="*/ 2147483646 w 63"/>
              <a:gd name="T11" fmla="*/ 2147483646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3" h="69">
                <a:moveTo>
                  <a:pt x="62" y="68"/>
                </a:moveTo>
                <a:lnTo>
                  <a:pt x="54" y="0"/>
                </a:lnTo>
                <a:lnTo>
                  <a:pt x="62" y="68"/>
                </a:lnTo>
                <a:lnTo>
                  <a:pt x="0" y="38"/>
                </a:lnTo>
                <a:lnTo>
                  <a:pt x="54" y="0"/>
                </a:lnTo>
                <a:lnTo>
                  <a:pt x="62" y="68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2" name="Freeform 13"/>
          <p:cNvSpPr>
            <a:spLocks/>
          </p:cNvSpPr>
          <p:nvPr/>
        </p:nvSpPr>
        <p:spPr bwMode="auto">
          <a:xfrm>
            <a:off x="2011363" y="2374900"/>
            <a:ext cx="80962" cy="84138"/>
          </a:xfrm>
          <a:custGeom>
            <a:avLst/>
            <a:gdLst>
              <a:gd name="T0" fmla="*/ 0 w 51"/>
              <a:gd name="T1" fmla="*/ 2147483646 h 53"/>
              <a:gd name="T2" fmla="*/ 2147483646 w 51"/>
              <a:gd name="T3" fmla="*/ 0 h 53"/>
              <a:gd name="T4" fmla="*/ 2147483646 w 51"/>
              <a:gd name="T5" fmla="*/ 2147483646 h 53"/>
              <a:gd name="T6" fmla="*/ 0 w 51"/>
              <a:gd name="T7" fmla="*/ 2147483646 h 5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1" h="53">
                <a:moveTo>
                  <a:pt x="0" y="52"/>
                </a:moveTo>
                <a:lnTo>
                  <a:pt x="22" y="0"/>
                </a:lnTo>
                <a:lnTo>
                  <a:pt x="50" y="52"/>
                </a:lnTo>
                <a:lnTo>
                  <a:pt x="0" y="52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3" name="Freeform 14"/>
          <p:cNvSpPr>
            <a:spLocks/>
          </p:cNvSpPr>
          <p:nvPr/>
        </p:nvSpPr>
        <p:spPr bwMode="auto">
          <a:xfrm>
            <a:off x="2011363" y="2374900"/>
            <a:ext cx="92075" cy="96838"/>
          </a:xfrm>
          <a:custGeom>
            <a:avLst/>
            <a:gdLst>
              <a:gd name="T0" fmla="*/ 0 w 58"/>
              <a:gd name="T1" fmla="*/ 2147483646 h 61"/>
              <a:gd name="T2" fmla="*/ 2147483646 w 58"/>
              <a:gd name="T3" fmla="*/ 0 h 61"/>
              <a:gd name="T4" fmla="*/ 2147483646 w 58"/>
              <a:gd name="T5" fmla="*/ 2147483646 h 61"/>
              <a:gd name="T6" fmla="*/ 0 w 58"/>
              <a:gd name="T7" fmla="*/ 2147483646 h 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8" h="61">
                <a:moveTo>
                  <a:pt x="0" y="60"/>
                </a:moveTo>
                <a:lnTo>
                  <a:pt x="25" y="0"/>
                </a:lnTo>
                <a:lnTo>
                  <a:pt x="57" y="60"/>
                </a:lnTo>
                <a:lnTo>
                  <a:pt x="0" y="6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Line 15"/>
          <p:cNvSpPr>
            <a:spLocks noChangeShapeType="1"/>
          </p:cNvSpPr>
          <p:nvPr/>
        </p:nvSpPr>
        <p:spPr bwMode="auto">
          <a:xfrm flipV="1">
            <a:off x="3014663" y="1781175"/>
            <a:ext cx="1104900" cy="546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60" name="Line 16"/>
          <p:cNvSpPr>
            <a:spLocks noChangeShapeType="1"/>
          </p:cNvSpPr>
          <p:nvPr/>
        </p:nvSpPr>
        <p:spPr bwMode="auto">
          <a:xfrm>
            <a:off x="3438525" y="3295650"/>
            <a:ext cx="1570038" cy="55403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61" name="Line 17"/>
          <p:cNvSpPr>
            <a:spLocks noChangeShapeType="1"/>
          </p:cNvSpPr>
          <p:nvPr/>
        </p:nvSpPr>
        <p:spPr bwMode="auto">
          <a:xfrm flipV="1">
            <a:off x="3436938" y="2400300"/>
            <a:ext cx="1577975" cy="2063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62" name="Line 18"/>
          <p:cNvSpPr>
            <a:spLocks noChangeShapeType="1"/>
          </p:cNvSpPr>
          <p:nvPr/>
        </p:nvSpPr>
        <p:spPr bwMode="auto">
          <a:xfrm>
            <a:off x="3414713" y="3282950"/>
            <a:ext cx="11112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7118" name="Freeform 19"/>
          <p:cNvSpPr>
            <a:spLocks/>
          </p:cNvSpPr>
          <p:nvPr/>
        </p:nvSpPr>
        <p:spPr bwMode="auto">
          <a:xfrm>
            <a:off x="4110038" y="1781175"/>
            <a:ext cx="901700" cy="2068513"/>
          </a:xfrm>
          <a:custGeom>
            <a:avLst/>
            <a:gdLst>
              <a:gd name="T0" fmla="*/ 0 w 568"/>
              <a:gd name="T1" fmla="*/ 0 h 1303"/>
              <a:gd name="T2" fmla="*/ 2147483646 w 568"/>
              <a:gd name="T3" fmla="*/ 2147483646 h 1303"/>
              <a:gd name="T4" fmla="*/ 2147483646 w 568"/>
              <a:gd name="T5" fmla="*/ 2147483646 h 130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68" h="1303">
                <a:moveTo>
                  <a:pt x="0" y="0"/>
                </a:moveTo>
                <a:lnTo>
                  <a:pt x="567" y="385"/>
                </a:lnTo>
                <a:lnTo>
                  <a:pt x="567" y="130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9" name="Freeform 20"/>
          <p:cNvSpPr>
            <a:spLocks/>
          </p:cNvSpPr>
          <p:nvPr/>
        </p:nvSpPr>
        <p:spPr bwMode="auto">
          <a:xfrm>
            <a:off x="2009775" y="2751138"/>
            <a:ext cx="80963" cy="80962"/>
          </a:xfrm>
          <a:custGeom>
            <a:avLst/>
            <a:gdLst>
              <a:gd name="T0" fmla="*/ 2147483646 w 51"/>
              <a:gd name="T1" fmla="*/ 2147483646 h 51"/>
              <a:gd name="T2" fmla="*/ 2147483646 w 51"/>
              <a:gd name="T3" fmla="*/ 2147483646 h 51"/>
              <a:gd name="T4" fmla="*/ 2147483646 w 51"/>
              <a:gd name="T5" fmla="*/ 2147483646 h 51"/>
              <a:gd name="T6" fmla="*/ 2147483646 w 51"/>
              <a:gd name="T7" fmla="*/ 2147483646 h 51"/>
              <a:gd name="T8" fmla="*/ 2147483646 w 51"/>
              <a:gd name="T9" fmla="*/ 2147483646 h 51"/>
              <a:gd name="T10" fmla="*/ 2147483646 w 51"/>
              <a:gd name="T11" fmla="*/ 2147483646 h 51"/>
              <a:gd name="T12" fmla="*/ 2147483646 w 51"/>
              <a:gd name="T13" fmla="*/ 2147483646 h 51"/>
              <a:gd name="T14" fmla="*/ 2147483646 w 51"/>
              <a:gd name="T15" fmla="*/ 2147483646 h 51"/>
              <a:gd name="T16" fmla="*/ 2147483646 w 51"/>
              <a:gd name="T17" fmla="*/ 2147483646 h 51"/>
              <a:gd name="T18" fmla="*/ 2147483646 w 51"/>
              <a:gd name="T19" fmla="*/ 0 h 51"/>
              <a:gd name="T20" fmla="*/ 2147483646 w 51"/>
              <a:gd name="T21" fmla="*/ 2147483646 h 51"/>
              <a:gd name="T22" fmla="*/ 2147483646 w 51"/>
              <a:gd name="T23" fmla="*/ 2147483646 h 51"/>
              <a:gd name="T24" fmla="*/ 2147483646 w 51"/>
              <a:gd name="T25" fmla="*/ 2147483646 h 51"/>
              <a:gd name="T26" fmla="*/ 0 w 51"/>
              <a:gd name="T27" fmla="*/ 2147483646 h 51"/>
              <a:gd name="T28" fmla="*/ 2147483646 w 51"/>
              <a:gd name="T29" fmla="*/ 2147483646 h 51"/>
              <a:gd name="T30" fmla="*/ 2147483646 w 51"/>
              <a:gd name="T31" fmla="*/ 2147483646 h 51"/>
              <a:gd name="T32" fmla="*/ 2147483646 w 51"/>
              <a:gd name="T33" fmla="*/ 2147483646 h 51"/>
              <a:gd name="T34" fmla="*/ 2147483646 w 51"/>
              <a:gd name="T35" fmla="*/ 2147483646 h 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51" h="51">
                <a:moveTo>
                  <a:pt x="25" y="50"/>
                </a:moveTo>
                <a:lnTo>
                  <a:pt x="25" y="50"/>
                </a:lnTo>
                <a:lnTo>
                  <a:pt x="34" y="48"/>
                </a:lnTo>
                <a:lnTo>
                  <a:pt x="43" y="43"/>
                </a:lnTo>
                <a:lnTo>
                  <a:pt x="48" y="35"/>
                </a:lnTo>
                <a:lnTo>
                  <a:pt x="50" y="26"/>
                </a:lnTo>
                <a:lnTo>
                  <a:pt x="48" y="15"/>
                </a:lnTo>
                <a:lnTo>
                  <a:pt x="43" y="7"/>
                </a:lnTo>
                <a:lnTo>
                  <a:pt x="34" y="2"/>
                </a:lnTo>
                <a:lnTo>
                  <a:pt x="25" y="0"/>
                </a:lnTo>
                <a:lnTo>
                  <a:pt x="16" y="2"/>
                </a:lnTo>
                <a:lnTo>
                  <a:pt x="7" y="7"/>
                </a:lnTo>
                <a:lnTo>
                  <a:pt x="2" y="15"/>
                </a:lnTo>
                <a:lnTo>
                  <a:pt x="0" y="26"/>
                </a:lnTo>
                <a:lnTo>
                  <a:pt x="2" y="35"/>
                </a:lnTo>
                <a:lnTo>
                  <a:pt x="7" y="43"/>
                </a:lnTo>
                <a:lnTo>
                  <a:pt x="16" y="48"/>
                </a:lnTo>
                <a:lnTo>
                  <a:pt x="25" y="5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Rectangle 21"/>
          <p:cNvSpPr>
            <a:spLocks noChangeArrowheads="1"/>
          </p:cNvSpPr>
          <p:nvPr/>
        </p:nvSpPr>
        <p:spPr bwMode="auto">
          <a:xfrm>
            <a:off x="1660525" y="1990725"/>
            <a:ext cx="4016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317625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900" b="1" i="1"/>
              <a:t>y</a:t>
            </a:r>
            <a:r>
              <a:rPr lang="en-US" altLang="en-US" sz="1900" b="1" i="1" baseline="-25000"/>
              <a:t>e</a:t>
            </a:r>
          </a:p>
        </p:txBody>
      </p:sp>
      <p:sp>
        <p:nvSpPr>
          <p:cNvPr id="27666" name="Rectangle 22"/>
          <p:cNvSpPr>
            <a:spLocks noChangeArrowheads="1"/>
          </p:cNvSpPr>
          <p:nvPr/>
        </p:nvSpPr>
        <p:spPr bwMode="auto">
          <a:xfrm>
            <a:off x="1306513" y="2776538"/>
            <a:ext cx="3889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317625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900" b="1" i="1"/>
              <a:t>z</a:t>
            </a:r>
            <a:r>
              <a:rPr lang="en-US" altLang="en-US" sz="1900" b="1" i="1" baseline="-25000"/>
              <a:t>e</a:t>
            </a:r>
          </a:p>
        </p:txBody>
      </p:sp>
      <p:sp>
        <p:nvSpPr>
          <p:cNvPr id="27667" name="Line 23"/>
          <p:cNvSpPr>
            <a:spLocks noChangeShapeType="1"/>
          </p:cNvSpPr>
          <p:nvPr/>
        </p:nvSpPr>
        <p:spPr bwMode="auto">
          <a:xfrm>
            <a:off x="2063750" y="2822575"/>
            <a:ext cx="2047875" cy="433388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68" name="Line 24"/>
          <p:cNvSpPr>
            <a:spLocks noChangeShapeType="1"/>
          </p:cNvSpPr>
          <p:nvPr/>
        </p:nvSpPr>
        <p:spPr bwMode="auto">
          <a:xfrm flipH="1">
            <a:off x="4113213" y="1785938"/>
            <a:ext cx="4762" cy="1462087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69" name="Line 25"/>
          <p:cNvSpPr>
            <a:spLocks noChangeShapeType="1"/>
          </p:cNvSpPr>
          <p:nvPr/>
        </p:nvSpPr>
        <p:spPr bwMode="auto">
          <a:xfrm>
            <a:off x="4105275" y="3257550"/>
            <a:ext cx="904875" cy="592138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70" name="Line 26"/>
          <p:cNvSpPr>
            <a:spLocks noChangeShapeType="1"/>
          </p:cNvSpPr>
          <p:nvPr/>
        </p:nvSpPr>
        <p:spPr bwMode="auto">
          <a:xfrm flipV="1">
            <a:off x="2054225" y="2327275"/>
            <a:ext cx="958850" cy="455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71" name="Line 27"/>
          <p:cNvSpPr>
            <a:spLocks noChangeShapeType="1"/>
          </p:cNvSpPr>
          <p:nvPr/>
        </p:nvSpPr>
        <p:spPr bwMode="auto">
          <a:xfrm>
            <a:off x="2085975" y="2822575"/>
            <a:ext cx="1339850" cy="471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72" name="Line 28"/>
          <p:cNvSpPr>
            <a:spLocks noChangeShapeType="1"/>
          </p:cNvSpPr>
          <p:nvPr/>
        </p:nvSpPr>
        <p:spPr bwMode="auto">
          <a:xfrm flipV="1">
            <a:off x="2070100" y="2617788"/>
            <a:ext cx="1347788" cy="173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73" name="AutoShape 29"/>
          <p:cNvSpPr>
            <a:spLocks noChangeArrowheads="1"/>
          </p:cNvSpPr>
          <p:nvPr/>
        </p:nvSpPr>
        <p:spPr bwMode="auto">
          <a:xfrm rot="-2580000">
            <a:off x="3819525" y="2614613"/>
            <a:ext cx="498475" cy="150812"/>
          </a:xfrm>
          <a:prstGeom prst="cube">
            <a:avLst>
              <a:gd name="adj" fmla="val 24986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7674" name="AutoShape 30"/>
          <p:cNvSpPr>
            <a:spLocks noChangeArrowheads="1"/>
          </p:cNvSpPr>
          <p:nvPr/>
        </p:nvSpPr>
        <p:spPr bwMode="auto">
          <a:xfrm rot="-2580000">
            <a:off x="3813175" y="2751138"/>
            <a:ext cx="546100" cy="173037"/>
          </a:xfrm>
          <a:prstGeom prst="cube">
            <a:avLst>
              <a:gd name="adj" fmla="val 24986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7675" name="Rectangle 31"/>
          <p:cNvSpPr>
            <a:spLocks noChangeArrowheads="1"/>
          </p:cNvSpPr>
          <p:nvPr/>
        </p:nvSpPr>
        <p:spPr bwMode="auto">
          <a:xfrm rot="-2580000">
            <a:off x="3149600" y="2332038"/>
            <a:ext cx="222250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7676" name="Line 32"/>
          <p:cNvSpPr>
            <a:spLocks noChangeShapeType="1"/>
          </p:cNvSpPr>
          <p:nvPr/>
        </p:nvSpPr>
        <p:spPr bwMode="auto">
          <a:xfrm>
            <a:off x="2051050" y="2798763"/>
            <a:ext cx="1165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77" name="Line 33"/>
          <p:cNvSpPr>
            <a:spLocks noChangeShapeType="1"/>
          </p:cNvSpPr>
          <p:nvPr/>
        </p:nvSpPr>
        <p:spPr bwMode="auto">
          <a:xfrm>
            <a:off x="3440113" y="2795588"/>
            <a:ext cx="5572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78" name="Line 34"/>
          <p:cNvSpPr>
            <a:spLocks noChangeShapeType="1"/>
          </p:cNvSpPr>
          <p:nvPr/>
        </p:nvSpPr>
        <p:spPr bwMode="auto">
          <a:xfrm>
            <a:off x="4278313" y="2795588"/>
            <a:ext cx="3032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7134" name="Freeform 35"/>
          <p:cNvSpPr>
            <a:spLocks/>
          </p:cNvSpPr>
          <p:nvPr/>
        </p:nvSpPr>
        <p:spPr bwMode="auto">
          <a:xfrm>
            <a:off x="4194175" y="2624138"/>
            <a:ext cx="80963" cy="80962"/>
          </a:xfrm>
          <a:custGeom>
            <a:avLst/>
            <a:gdLst>
              <a:gd name="T0" fmla="*/ 2147483646 w 51"/>
              <a:gd name="T1" fmla="*/ 2147483646 h 51"/>
              <a:gd name="T2" fmla="*/ 2147483646 w 51"/>
              <a:gd name="T3" fmla="*/ 2147483646 h 51"/>
              <a:gd name="T4" fmla="*/ 2147483646 w 51"/>
              <a:gd name="T5" fmla="*/ 2147483646 h 51"/>
              <a:gd name="T6" fmla="*/ 2147483646 w 51"/>
              <a:gd name="T7" fmla="*/ 2147483646 h 51"/>
              <a:gd name="T8" fmla="*/ 2147483646 w 51"/>
              <a:gd name="T9" fmla="*/ 2147483646 h 51"/>
              <a:gd name="T10" fmla="*/ 2147483646 w 51"/>
              <a:gd name="T11" fmla="*/ 2147483646 h 51"/>
              <a:gd name="T12" fmla="*/ 2147483646 w 51"/>
              <a:gd name="T13" fmla="*/ 2147483646 h 51"/>
              <a:gd name="T14" fmla="*/ 2147483646 w 51"/>
              <a:gd name="T15" fmla="*/ 2147483646 h 51"/>
              <a:gd name="T16" fmla="*/ 2147483646 w 51"/>
              <a:gd name="T17" fmla="*/ 2147483646 h 51"/>
              <a:gd name="T18" fmla="*/ 2147483646 w 51"/>
              <a:gd name="T19" fmla="*/ 0 h 51"/>
              <a:gd name="T20" fmla="*/ 2147483646 w 51"/>
              <a:gd name="T21" fmla="*/ 2147483646 h 51"/>
              <a:gd name="T22" fmla="*/ 2147483646 w 51"/>
              <a:gd name="T23" fmla="*/ 2147483646 h 51"/>
              <a:gd name="T24" fmla="*/ 2147483646 w 51"/>
              <a:gd name="T25" fmla="*/ 2147483646 h 51"/>
              <a:gd name="T26" fmla="*/ 0 w 51"/>
              <a:gd name="T27" fmla="*/ 2147483646 h 51"/>
              <a:gd name="T28" fmla="*/ 2147483646 w 51"/>
              <a:gd name="T29" fmla="*/ 2147483646 h 51"/>
              <a:gd name="T30" fmla="*/ 2147483646 w 51"/>
              <a:gd name="T31" fmla="*/ 2147483646 h 51"/>
              <a:gd name="T32" fmla="*/ 2147483646 w 51"/>
              <a:gd name="T33" fmla="*/ 2147483646 h 51"/>
              <a:gd name="T34" fmla="*/ 2147483646 w 51"/>
              <a:gd name="T35" fmla="*/ 2147483646 h 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51" h="51">
                <a:moveTo>
                  <a:pt x="25" y="50"/>
                </a:moveTo>
                <a:lnTo>
                  <a:pt x="25" y="50"/>
                </a:lnTo>
                <a:lnTo>
                  <a:pt x="34" y="48"/>
                </a:lnTo>
                <a:lnTo>
                  <a:pt x="43" y="43"/>
                </a:lnTo>
                <a:lnTo>
                  <a:pt x="48" y="35"/>
                </a:lnTo>
                <a:lnTo>
                  <a:pt x="50" y="26"/>
                </a:lnTo>
                <a:lnTo>
                  <a:pt x="48" y="15"/>
                </a:lnTo>
                <a:lnTo>
                  <a:pt x="43" y="7"/>
                </a:lnTo>
                <a:lnTo>
                  <a:pt x="34" y="2"/>
                </a:lnTo>
                <a:lnTo>
                  <a:pt x="25" y="0"/>
                </a:lnTo>
                <a:lnTo>
                  <a:pt x="16" y="2"/>
                </a:lnTo>
                <a:lnTo>
                  <a:pt x="7" y="7"/>
                </a:lnTo>
                <a:lnTo>
                  <a:pt x="2" y="15"/>
                </a:lnTo>
                <a:lnTo>
                  <a:pt x="0" y="26"/>
                </a:lnTo>
                <a:lnTo>
                  <a:pt x="2" y="35"/>
                </a:lnTo>
                <a:lnTo>
                  <a:pt x="7" y="43"/>
                </a:lnTo>
                <a:lnTo>
                  <a:pt x="16" y="48"/>
                </a:lnTo>
                <a:lnTo>
                  <a:pt x="25" y="5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0" name="Line 36"/>
          <p:cNvSpPr>
            <a:spLocks noChangeShapeType="1"/>
          </p:cNvSpPr>
          <p:nvPr/>
        </p:nvSpPr>
        <p:spPr bwMode="auto">
          <a:xfrm flipV="1">
            <a:off x="3433763" y="2670175"/>
            <a:ext cx="806450" cy="396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681" name="Line 37"/>
          <p:cNvSpPr>
            <a:spLocks noChangeShapeType="1"/>
          </p:cNvSpPr>
          <p:nvPr/>
        </p:nvSpPr>
        <p:spPr bwMode="auto">
          <a:xfrm flipV="1">
            <a:off x="2054225" y="2725738"/>
            <a:ext cx="1192213" cy="746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7137" name="Freeform 38"/>
          <p:cNvSpPr>
            <a:spLocks/>
          </p:cNvSpPr>
          <p:nvPr/>
        </p:nvSpPr>
        <p:spPr bwMode="auto">
          <a:xfrm>
            <a:off x="3208338" y="2679700"/>
            <a:ext cx="80962" cy="80963"/>
          </a:xfrm>
          <a:custGeom>
            <a:avLst/>
            <a:gdLst>
              <a:gd name="T0" fmla="*/ 2147483646 w 51"/>
              <a:gd name="T1" fmla="*/ 2147483646 h 51"/>
              <a:gd name="T2" fmla="*/ 2147483646 w 51"/>
              <a:gd name="T3" fmla="*/ 2147483646 h 51"/>
              <a:gd name="T4" fmla="*/ 2147483646 w 51"/>
              <a:gd name="T5" fmla="*/ 2147483646 h 51"/>
              <a:gd name="T6" fmla="*/ 2147483646 w 51"/>
              <a:gd name="T7" fmla="*/ 2147483646 h 51"/>
              <a:gd name="T8" fmla="*/ 2147483646 w 51"/>
              <a:gd name="T9" fmla="*/ 2147483646 h 51"/>
              <a:gd name="T10" fmla="*/ 2147483646 w 51"/>
              <a:gd name="T11" fmla="*/ 2147483646 h 51"/>
              <a:gd name="T12" fmla="*/ 2147483646 w 51"/>
              <a:gd name="T13" fmla="*/ 2147483646 h 51"/>
              <a:gd name="T14" fmla="*/ 2147483646 w 51"/>
              <a:gd name="T15" fmla="*/ 2147483646 h 51"/>
              <a:gd name="T16" fmla="*/ 2147483646 w 51"/>
              <a:gd name="T17" fmla="*/ 2147483646 h 51"/>
              <a:gd name="T18" fmla="*/ 2147483646 w 51"/>
              <a:gd name="T19" fmla="*/ 0 h 51"/>
              <a:gd name="T20" fmla="*/ 2147483646 w 51"/>
              <a:gd name="T21" fmla="*/ 2147483646 h 51"/>
              <a:gd name="T22" fmla="*/ 2147483646 w 51"/>
              <a:gd name="T23" fmla="*/ 2147483646 h 51"/>
              <a:gd name="T24" fmla="*/ 2147483646 w 51"/>
              <a:gd name="T25" fmla="*/ 2147483646 h 51"/>
              <a:gd name="T26" fmla="*/ 0 w 51"/>
              <a:gd name="T27" fmla="*/ 2147483646 h 51"/>
              <a:gd name="T28" fmla="*/ 2147483646 w 51"/>
              <a:gd name="T29" fmla="*/ 2147483646 h 51"/>
              <a:gd name="T30" fmla="*/ 2147483646 w 51"/>
              <a:gd name="T31" fmla="*/ 2147483646 h 51"/>
              <a:gd name="T32" fmla="*/ 2147483646 w 51"/>
              <a:gd name="T33" fmla="*/ 2147483646 h 51"/>
              <a:gd name="T34" fmla="*/ 2147483646 w 51"/>
              <a:gd name="T35" fmla="*/ 2147483646 h 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51" h="51">
                <a:moveTo>
                  <a:pt x="25" y="50"/>
                </a:moveTo>
                <a:lnTo>
                  <a:pt x="25" y="50"/>
                </a:lnTo>
                <a:lnTo>
                  <a:pt x="34" y="48"/>
                </a:lnTo>
                <a:lnTo>
                  <a:pt x="43" y="43"/>
                </a:lnTo>
                <a:lnTo>
                  <a:pt x="48" y="35"/>
                </a:lnTo>
                <a:lnTo>
                  <a:pt x="50" y="26"/>
                </a:lnTo>
                <a:lnTo>
                  <a:pt x="48" y="15"/>
                </a:lnTo>
                <a:lnTo>
                  <a:pt x="43" y="7"/>
                </a:lnTo>
                <a:lnTo>
                  <a:pt x="34" y="2"/>
                </a:lnTo>
                <a:lnTo>
                  <a:pt x="25" y="0"/>
                </a:lnTo>
                <a:lnTo>
                  <a:pt x="16" y="2"/>
                </a:lnTo>
                <a:lnTo>
                  <a:pt x="7" y="7"/>
                </a:lnTo>
                <a:lnTo>
                  <a:pt x="2" y="15"/>
                </a:lnTo>
                <a:lnTo>
                  <a:pt x="0" y="26"/>
                </a:lnTo>
                <a:lnTo>
                  <a:pt x="2" y="35"/>
                </a:lnTo>
                <a:lnTo>
                  <a:pt x="7" y="43"/>
                </a:lnTo>
                <a:lnTo>
                  <a:pt x="16" y="48"/>
                </a:lnTo>
                <a:lnTo>
                  <a:pt x="25" y="5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3" name="Rectangle 39"/>
          <p:cNvSpPr>
            <a:spLocks noChangeArrowheads="1"/>
          </p:cNvSpPr>
          <p:nvPr/>
        </p:nvSpPr>
        <p:spPr bwMode="auto">
          <a:xfrm>
            <a:off x="3068638" y="2703513"/>
            <a:ext cx="4397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317625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900" b="1"/>
              <a:t>p</a:t>
            </a:r>
            <a:r>
              <a:rPr lang="en-US" altLang="en-US" sz="1900" b="1" i="1" baseline="-25000"/>
              <a:t>p</a:t>
            </a:r>
          </a:p>
        </p:txBody>
      </p:sp>
      <p:graphicFrame>
        <p:nvGraphicFramePr>
          <p:cNvPr id="47139" name="Object 40"/>
          <p:cNvGraphicFramePr>
            <a:graphicFrameLocks/>
          </p:cNvGraphicFramePr>
          <p:nvPr/>
        </p:nvGraphicFramePr>
        <p:xfrm>
          <a:off x="4291013" y="1920875"/>
          <a:ext cx="1147762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52" name="Equation" r:id="rId5" imgW="609336" imgH="710891" progId="Equation.3">
                  <p:embed/>
                </p:oleObj>
              </mc:Choice>
              <mc:Fallback>
                <p:oleObj name="Equation" r:id="rId5" imgW="609336" imgH="710891" progId="Equation.3">
                  <p:embed/>
                  <p:pic>
                    <p:nvPicPr>
                      <p:cNvPr id="0" name="Object 40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1013" y="1920875"/>
                        <a:ext cx="1147762" cy="124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40" name="Object 41"/>
          <p:cNvGraphicFramePr>
            <a:graphicFrameLocks/>
          </p:cNvGraphicFramePr>
          <p:nvPr/>
        </p:nvGraphicFramePr>
        <p:xfrm>
          <a:off x="6029325" y="1774825"/>
          <a:ext cx="1698625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53" name="Equation" r:id="rId7" imgW="1422400" imgH="736600" progId="Equation.3">
                  <p:embed/>
                </p:oleObj>
              </mc:Choice>
              <mc:Fallback>
                <p:oleObj name="Equation" r:id="rId7" imgW="1422400" imgH="736600" progId="Equation.3">
                  <p:embed/>
                  <p:pic>
                    <p:nvPicPr>
                      <p:cNvPr id="0" name="Object 41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9325" y="1774825"/>
                        <a:ext cx="1698625" cy="1231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>
                        <a:outerShdw blurRad="63500" dist="107763" dir="2700000" algn="ctr" rotWithShape="0">
                          <a:schemeClr val="bg2">
                            <a:alpha val="50000"/>
                          </a:schemeClr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86" name="Line 42"/>
          <p:cNvSpPr>
            <a:spLocks noChangeShapeType="1"/>
          </p:cNvSpPr>
          <p:nvPr/>
        </p:nvSpPr>
        <p:spPr bwMode="auto">
          <a:xfrm>
            <a:off x="2057400" y="310515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687" name="Line 43"/>
          <p:cNvSpPr>
            <a:spLocks noChangeShapeType="1"/>
          </p:cNvSpPr>
          <p:nvPr/>
        </p:nvSpPr>
        <p:spPr bwMode="auto">
          <a:xfrm>
            <a:off x="3209925" y="3168650"/>
            <a:ext cx="0" cy="4905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688" name="Line 44"/>
          <p:cNvSpPr>
            <a:spLocks noChangeShapeType="1"/>
          </p:cNvSpPr>
          <p:nvPr/>
        </p:nvSpPr>
        <p:spPr bwMode="auto">
          <a:xfrm>
            <a:off x="2066925" y="3543300"/>
            <a:ext cx="1133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689" name="Rectangle 45"/>
          <p:cNvSpPr>
            <a:spLocks noChangeArrowheads="1"/>
          </p:cNvSpPr>
          <p:nvPr/>
        </p:nvSpPr>
        <p:spPr bwMode="auto">
          <a:xfrm>
            <a:off x="2379663" y="3335338"/>
            <a:ext cx="385762" cy="355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6038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316038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316038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316038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316038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600" b="1" i="1">
                <a:solidFill>
                  <a:srgbClr val="000000"/>
                </a:solidFill>
              </a:rPr>
              <a:t> n</a:t>
            </a:r>
          </a:p>
        </p:txBody>
      </p:sp>
      <p:sp>
        <p:nvSpPr>
          <p:cNvPr id="27690" name="Rectangle 46"/>
          <p:cNvSpPr>
            <a:spLocks noChangeArrowheads="1"/>
          </p:cNvSpPr>
          <p:nvPr/>
        </p:nvSpPr>
        <p:spPr bwMode="auto">
          <a:xfrm>
            <a:off x="2124075" y="3043238"/>
            <a:ext cx="4159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317625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317625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3176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900" b="1" i="1"/>
              <a:t>x</a:t>
            </a:r>
            <a:r>
              <a:rPr lang="en-US" altLang="en-US" sz="1900" b="1" i="1" baseline="-25000"/>
              <a:t>e</a:t>
            </a:r>
          </a:p>
        </p:txBody>
      </p:sp>
      <p:graphicFrame>
        <p:nvGraphicFramePr>
          <p:cNvPr id="273455" name="Object 47"/>
          <p:cNvGraphicFramePr>
            <a:graphicFrameLocks noChangeAspect="1"/>
          </p:cNvGraphicFramePr>
          <p:nvPr/>
        </p:nvGraphicFramePr>
        <p:xfrm>
          <a:off x="6610350" y="4632325"/>
          <a:ext cx="2098675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54" name="Equation" r:id="rId9" imgW="1308100" imgH="736600" progId="Equation.3">
                  <p:embed/>
                </p:oleObj>
              </mc:Choice>
              <mc:Fallback>
                <p:oleObj name="Equation" r:id="rId9" imgW="1308100" imgH="73660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0350" y="4632325"/>
                        <a:ext cx="2098675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00050" y="74613"/>
            <a:ext cx="8401050" cy="1143000"/>
          </a:xfrm>
        </p:spPr>
        <p:txBody>
          <a:bodyPr/>
          <a:lstStyle/>
          <a:p>
            <a:pPr>
              <a:defRPr/>
            </a:pPr>
            <a:r>
              <a:rPr lang="en-US" altLang="en-US" sz="2400"/>
              <a:t>Distorce o frustum de </a:t>
            </a:r>
            <a:br>
              <a:rPr lang="en-US" altLang="en-US" sz="2400"/>
            </a:br>
            <a:r>
              <a:rPr lang="en-US" altLang="en-US" sz="2400"/>
              <a:t>visão para o espaço da tela</a:t>
            </a:r>
          </a:p>
        </p:txBody>
      </p:sp>
      <p:grpSp>
        <p:nvGrpSpPr>
          <p:cNvPr id="48130" name="Group 125"/>
          <p:cNvGrpSpPr>
            <a:grpSpLocks/>
          </p:cNvGrpSpPr>
          <p:nvPr/>
        </p:nvGrpSpPr>
        <p:grpSpPr bwMode="auto">
          <a:xfrm>
            <a:off x="796925" y="1557338"/>
            <a:ext cx="4248150" cy="2470150"/>
            <a:chOff x="502" y="981"/>
            <a:chExt cx="2676" cy="1556"/>
          </a:xfrm>
        </p:grpSpPr>
        <p:sp>
          <p:nvSpPr>
            <p:cNvPr id="48181" name="Freeform 7"/>
            <p:cNvSpPr>
              <a:spLocks/>
            </p:cNvSpPr>
            <p:nvPr/>
          </p:nvSpPr>
          <p:spPr bwMode="auto">
            <a:xfrm>
              <a:off x="1558" y="1473"/>
              <a:ext cx="252" cy="610"/>
            </a:xfrm>
            <a:custGeom>
              <a:avLst/>
              <a:gdLst>
                <a:gd name="T0" fmla="*/ 0 w 268"/>
                <a:gd name="T1" fmla="*/ 0 h 627"/>
                <a:gd name="T2" fmla="*/ 0 w 268"/>
                <a:gd name="T3" fmla="*/ 349 h 627"/>
                <a:gd name="T4" fmla="*/ 154 w 268"/>
                <a:gd name="T5" fmla="*/ 488 h 627"/>
                <a:gd name="T6" fmla="*/ 154 w 268"/>
                <a:gd name="T7" fmla="*/ 140 h 627"/>
                <a:gd name="T8" fmla="*/ 0 w 268"/>
                <a:gd name="T9" fmla="*/ 0 h 6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627">
                  <a:moveTo>
                    <a:pt x="0" y="0"/>
                  </a:moveTo>
                  <a:lnTo>
                    <a:pt x="0" y="447"/>
                  </a:lnTo>
                  <a:lnTo>
                    <a:pt x="267" y="626"/>
                  </a:lnTo>
                  <a:lnTo>
                    <a:pt x="267" y="179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27" name="Line 8"/>
            <p:cNvSpPr>
              <a:spLocks noChangeShapeType="1"/>
            </p:cNvSpPr>
            <p:nvPr/>
          </p:nvSpPr>
          <p:spPr bwMode="auto">
            <a:xfrm flipV="1">
              <a:off x="1550" y="1124"/>
              <a:ext cx="682" cy="34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728" name="Line 9"/>
            <p:cNvSpPr>
              <a:spLocks noChangeShapeType="1"/>
            </p:cNvSpPr>
            <p:nvPr/>
          </p:nvSpPr>
          <p:spPr bwMode="auto">
            <a:xfrm>
              <a:off x="1810" y="2083"/>
              <a:ext cx="966" cy="35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729" name="Line 10"/>
            <p:cNvSpPr>
              <a:spLocks noChangeShapeType="1"/>
            </p:cNvSpPr>
            <p:nvPr/>
          </p:nvSpPr>
          <p:spPr bwMode="auto">
            <a:xfrm flipV="1">
              <a:off x="1810" y="1517"/>
              <a:ext cx="971" cy="1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730" name="Line 11"/>
            <p:cNvSpPr>
              <a:spLocks noChangeShapeType="1"/>
            </p:cNvSpPr>
            <p:nvPr/>
          </p:nvSpPr>
          <p:spPr bwMode="auto">
            <a:xfrm>
              <a:off x="1795" y="2077"/>
              <a:ext cx="9" cy="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186" name="Freeform 12"/>
            <p:cNvSpPr>
              <a:spLocks/>
            </p:cNvSpPr>
            <p:nvPr/>
          </p:nvSpPr>
          <p:spPr bwMode="auto">
            <a:xfrm>
              <a:off x="2225" y="1124"/>
              <a:ext cx="554" cy="1314"/>
            </a:xfrm>
            <a:custGeom>
              <a:avLst/>
              <a:gdLst>
                <a:gd name="T0" fmla="*/ 0 w 587"/>
                <a:gd name="T1" fmla="*/ 0 h 1349"/>
                <a:gd name="T2" fmla="*/ 348 w 587"/>
                <a:gd name="T3" fmla="*/ 315 h 1349"/>
                <a:gd name="T4" fmla="*/ 348 w 587"/>
                <a:gd name="T5" fmla="*/ 1065 h 134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87" h="1349">
                  <a:moveTo>
                    <a:pt x="0" y="0"/>
                  </a:moveTo>
                  <a:lnTo>
                    <a:pt x="586" y="399"/>
                  </a:lnTo>
                  <a:lnTo>
                    <a:pt x="586" y="134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8187" name="Group 13"/>
            <p:cNvGrpSpPr>
              <a:grpSpLocks/>
            </p:cNvGrpSpPr>
            <p:nvPr/>
          </p:nvGrpSpPr>
          <p:grpSpPr bwMode="auto">
            <a:xfrm>
              <a:off x="502" y="1261"/>
              <a:ext cx="781" cy="972"/>
              <a:chOff x="48" y="1301"/>
              <a:chExt cx="828" cy="998"/>
            </a:xfrm>
          </p:grpSpPr>
          <p:grpSp>
            <p:nvGrpSpPr>
              <p:cNvPr id="48216" name="Group 14"/>
              <p:cNvGrpSpPr>
                <a:grpSpLocks/>
              </p:cNvGrpSpPr>
              <p:nvPr/>
            </p:nvGrpSpPr>
            <p:grpSpPr bwMode="auto">
              <a:xfrm>
                <a:off x="186" y="1790"/>
                <a:ext cx="329" cy="67"/>
                <a:chOff x="186" y="1790"/>
                <a:chExt cx="329" cy="67"/>
              </a:xfrm>
            </p:grpSpPr>
            <p:sp>
              <p:nvSpPr>
                <p:cNvPr id="48227" name="Freeform 15"/>
                <p:cNvSpPr>
                  <a:spLocks/>
                </p:cNvSpPr>
                <p:nvPr/>
              </p:nvSpPr>
              <p:spPr bwMode="auto">
                <a:xfrm>
                  <a:off x="248" y="1820"/>
                  <a:ext cx="267" cy="17"/>
                </a:xfrm>
                <a:custGeom>
                  <a:avLst/>
                  <a:gdLst>
                    <a:gd name="T0" fmla="*/ 0 w 267"/>
                    <a:gd name="T1" fmla="*/ 8 h 17"/>
                    <a:gd name="T2" fmla="*/ 0 w 267"/>
                    <a:gd name="T3" fmla="*/ 0 h 17"/>
                    <a:gd name="T4" fmla="*/ 266 w 267"/>
                    <a:gd name="T5" fmla="*/ 0 h 17"/>
                    <a:gd name="T6" fmla="*/ 266 w 267"/>
                    <a:gd name="T7" fmla="*/ 16 h 17"/>
                    <a:gd name="T8" fmla="*/ 0 w 267"/>
                    <a:gd name="T9" fmla="*/ 16 h 17"/>
                    <a:gd name="T10" fmla="*/ 0 w 267"/>
                    <a:gd name="T11" fmla="*/ 8 h 1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67" h="17">
                      <a:moveTo>
                        <a:pt x="0" y="8"/>
                      </a:moveTo>
                      <a:lnTo>
                        <a:pt x="0" y="0"/>
                      </a:lnTo>
                      <a:lnTo>
                        <a:pt x="266" y="0"/>
                      </a:lnTo>
                      <a:lnTo>
                        <a:pt x="266" y="16"/>
                      </a:lnTo>
                      <a:lnTo>
                        <a:pt x="0" y="16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228" name="Freeform 16"/>
                <p:cNvSpPr>
                  <a:spLocks/>
                </p:cNvSpPr>
                <p:nvPr/>
              </p:nvSpPr>
              <p:spPr bwMode="auto">
                <a:xfrm>
                  <a:off x="186" y="1790"/>
                  <a:ext cx="62" cy="67"/>
                </a:xfrm>
                <a:custGeom>
                  <a:avLst/>
                  <a:gdLst>
                    <a:gd name="T0" fmla="*/ 0 w 62"/>
                    <a:gd name="T1" fmla="*/ 34 h 67"/>
                    <a:gd name="T2" fmla="*/ 61 w 62"/>
                    <a:gd name="T3" fmla="*/ 0 h 67"/>
                    <a:gd name="T4" fmla="*/ 0 w 62"/>
                    <a:gd name="T5" fmla="*/ 34 h 67"/>
                    <a:gd name="T6" fmla="*/ 61 w 62"/>
                    <a:gd name="T7" fmla="*/ 66 h 67"/>
                    <a:gd name="T8" fmla="*/ 61 w 62"/>
                    <a:gd name="T9" fmla="*/ 0 h 67"/>
                    <a:gd name="T10" fmla="*/ 0 w 62"/>
                    <a:gd name="T11" fmla="*/ 34 h 6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62" h="67">
                      <a:moveTo>
                        <a:pt x="0" y="34"/>
                      </a:moveTo>
                      <a:lnTo>
                        <a:pt x="61" y="0"/>
                      </a:lnTo>
                      <a:lnTo>
                        <a:pt x="0" y="34"/>
                      </a:lnTo>
                      <a:lnTo>
                        <a:pt x="61" y="66"/>
                      </a:lnTo>
                      <a:lnTo>
                        <a:pt x="61" y="0"/>
                      </a:lnTo>
                      <a:lnTo>
                        <a:pt x="0" y="34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8217" name="Freeform 17"/>
              <p:cNvSpPr>
                <a:spLocks/>
              </p:cNvSpPr>
              <p:nvPr/>
            </p:nvSpPr>
            <p:spPr bwMode="auto">
              <a:xfrm>
                <a:off x="528" y="1594"/>
                <a:ext cx="17" cy="227"/>
              </a:xfrm>
              <a:custGeom>
                <a:avLst/>
                <a:gdLst>
                  <a:gd name="T0" fmla="*/ 9 w 17"/>
                  <a:gd name="T1" fmla="*/ 0 h 227"/>
                  <a:gd name="T2" fmla="*/ 0 w 17"/>
                  <a:gd name="T3" fmla="*/ 0 h 227"/>
                  <a:gd name="T4" fmla="*/ 0 w 17"/>
                  <a:gd name="T5" fmla="*/ 226 h 227"/>
                  <a:gd name="T6" fmla="*/ 16 w 17"/>
                  <a:gd name="T7" fmla="*/ 226 h 227"/>
                  <a:gd name="T8" fmla="*/ 16 w 17"/>
                  <a:gd name="T9" fmla="*/ 0 h 227"/>
                  <a:gd name="T10" fmla="*/ 9 w 17"/>
                  <a:gd name="T11" fmla="*/ 0 h 2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27">
                    <a:moveTo>
                      <a:pt x="9" y="0"/>
                    </a:moveTo>
                    <a:lnTo>
                      <a:pt x="0" y="0"/>
                    </a:lnTo>
                    <a:lnTo>
                      <a:pt x="0" y="226"/>
                    </a:lnTo>
                    <a:lnTo>
                      <a:pt x="16" y="226"/>
                    </a:lnTo>
                    <a:lnTo>
                      <a:pt x="16" y="0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63" name="Line 18"/>
              <p:cNvSpPr>
                <a:spLocks noChangeShapeType="1"/>
              </p:cNvSpPr>
              <p:nvPr/>
            </p:nvSpPr>
            <p:spPr bwMode="auto">
              <a:xfrm>
                <a:off x="535" y="1534"/>
                <a:ext cx="16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8219" name="Freeform 19"/>
              <p:cNvSpPr>
                <a:spLocks/>
              </p:cNvSpPr>
              <p:nvPr/>
            </p:nvSpPr>
            <p:spPr bwMode="auto">
              <a:xfrm>
                <a:off x="530" y="1822"/>
                <a:ext cx="133" cy="184"/>
              </a:xfrm>
              <a:custGeom>
                <a:avLst/>
                <a:gdLst>
                  <a:gd name="T0" fmla="*/ 126 w 133"/>
                  <a:gd name="T1" fmla="*/ 179 h 184"/>
                  <a:gd name="T2" fmla="*/ 132 w 133"/>
                  <a:gd name="T3" fmla="*/ 175 h 184"/>
                  <a:gd name="T4" fmla="*/ 12 w 133"/>
                  <a:gd name="T5" fmla="*/ 0 h 184"/>
                  <a:gd name="T6" fmla="*/ 0 w 133"/>
                  <a:gd name="T7" fmla="*/ 8 h 184"/>
                  <a:gd name="T8" fmla="*/ 120 w 133"/>
                  <a:gd name="T9" fmla="*/ 183 h 184"/>
                  <a:gd name="T10" fmla="*/ 126 w 133"/>
                  <a:gd name="T11" fmla="*/ 179 h 1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3" h="184">
                    <a:moveTo>
                      <a:pt x="126" y="179"/>
                    </a:moveTo>
                    <a:lnTo>
                      <a:pt x="132" y="175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20" y="183"/>
                    </a:lnTo>
                    <a:lnTo>
                      <a:pt x="126" y="179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20" name="Freeform 20"/>
              <p:cNvSpPr>
                <a:spLocks/>
              </p:cNvSpPr>
              <p:nvPr/>
            </p:nvSpPr>
            <p:spPr bwMode="auto">
              <a:xfrm>
                <a:off x="629" y="1982"/>
                <a:ext cx="64" cy="70"/>
              </a:xfrm>
              <a:custGeom>
                <a:avLst/>
                <a:gdLst>
                  <a:gd name="T0" fmla="*/ 63 w 64"/>
                  <a:gd name="T1" fmla="*/ 69 h 70"/>
                  <a:gd name="T2" fmla="*/ 55 w 64"/>
                  <a:gd name="T3" fmla="*/ 0 h 70"/>
                  <a:gd name="T4" fmla="*/ 63 w 64"/>
                  <a:gd name="T5" fmla="*/ 69 h 70"/>
                  <a:gd name="T6" fmla="*/ 0 w 64"/>
                  <a:gd name="T7" fmla="*/ 39 h 70"/>
                  <a:gd name="T8" fmla="*/ 55 w 64"/>
                  <a:gd name="T9" fmla="*/ 0 h 70"/>
                  <a:gd name="T10" fmla="*/ 63 w 64"/>
                  <a:gd name="T11" fmla="*/ 69 h 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" h="70">
                    <a:moveTo>
                      <a:pt x="63" y="69"/>
                    </a:moveTo>
                    <a:lnTo>
                      <a:pt x="55" y="0"/>
                    </a:lnTo>
                    <a:lnTo>
                      <a:pt x="63" y="69"/>
                    </a:lnTo>
                    <a:lnTo>
                      <a:pt x="0" y="39"/>
                    </a:lnTo>
                    <a:lnTo>
                      <a:pt x="55" y="0"/>
                    </a:lnTo>
                    <a:lnTo>
                      <a:pt x="63" y="69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21" name="Freeform 21"/>
              <p:cNvSpPr>
                <a:spLocks/>
              </p:cNvSpPr>
              <p:nvPr/>
            </p:nvSpPr>
            <p:spPr bwMode="auto">
              <a:xfrm>
                <a:off x="506" y="1548"/>
                <a:ext cx="54" cy="53"/>
              </a:xfrm>
              <a:custGeom>
                <a:avLst/>
                <a:gdLst>
                  <a:gd name="T0" fmla="*/ 0 w 54"/>
                  <a:gd name="T1" fmla="*/ 52 h 53"/>
                  <a:gd name="T2" fmla="*/ 23 w 54"/>
                  <a:gd name="T3" fmla="*/ 0 h 53"/>
                  <a:gd name="T4" fmla="*/ 53 w 54"/>
                  <a:gd name="T5" fmla="*/ 52 h 53"/>
                  <a:gd name="T6" fmla="*/ 0 w 54"/>
                  <a:gd name="T7" fmla="*/ 52 h 5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4" h="53">
                    <a:moveTo>
                      <a:pt x="0" y="52"/>
                    </a:moveTo>
                    <a:lnTo>
                      <a:pt x="23" y="0"/>
                    </a:lnTo>
                    <a:lnTo>
                      <a:pt x="53" y="52"/>
                    </a:lnTo>
                    <a:lnTo>
                      <a:pt x="0" y="5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22" name="Freeform 22"/>
              <p:cNvSpPr>
                <a:spLocks/>
              </p:cNvSpPr>
              <p:nvPr/>
            </p:nvSpPr>
            <p:spPr bwMode="auto">
              <a:xfrm>
                <a:off x="506" y="1548"/>
                <a:ext cx="60" cy="62"/>
              </a:xfrm>
              <a:custGeom>
                <a:avLst/>
                <a:gdLst>
                  <a:gd name="T0" fmla="*/ 0 w 60"/>
                  <a:gd name="T1" fmla="*/ 61 h 62"/>
                  <a:gd name="T2" fmla="*/ 26 w 60"/>
                  <a:gd name="T3" fmla="*/ 0 h 62"/>
                  <a:gd name="T4" fmla="*/ 59 w 60"/>
                  <a:gd name="T5" fmla="*/ 61 h 62"/>
                  <a:gd name="T6" fmla="*/ 0 w 60"/>
                  <a:gd name="T7" fmla="*/ 61 h 6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62">
                    <a:moveTo>
                      <a:pt x="0" y="61"/>
                    </a:moveTo>
                    <a:lnTo>
                      <a:pt x="26" y="0"/>
                    </a:lnTo>
                    <a:lnTo>
                      <a:pt x="59" y="61"/>
                    </a:lnTo>
                    <a:lnTo>
                      <a:pt x="0" y="61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23" name="Freeform 23"/>
              <p:cNvSpPr>
                <a:spLocks/>
              </p:cNvSpPr>
              <p:nvPr/>
            </p:nvSpPr>
            <p:spPr bwMode="auto">
              <a:xfrm>
                <a:off x="514" y="1801"/>
                <a:ext cx="35" cy="36"/>
              </a:xfrm>
              <a:custGeom>
                <a:avLst/>
                <a:gdLst>
                  <a:gd name="T0" fmla="*/ 17 w 35"/>
                  <a:gd name="T1" fmla="*/ 35 h 36"/>
                  <a:gd name="T2" fmla="*/ 17 w 35"/>
                  <a:gd name="T3" fmla="*/ 35 h 36"/>
                  <a:gd name="T4" fmla="*/ 23 w 35"/>
                  <a:gd name="T5" fmla="*/ 34 h 36"/>
                  <a:gd name="T6" fmla="*/ 29 w 35"/>
                  <a:gd name="T7" fmla="*/ 30 h 36"/>
                  <a:gd name="T8" fmla="*/ 33 w 35"/>
                  <a:gd name="T9" fmla="*/ 25 h 36"/>
                  <a:gd name="T10" fmla="*/ 34 w 35"/>
                  <a:gd name="T11" fmla="*/ 18 h 36"/>
                  <a:gd name="T12" fmla="*/ 33 w 35"/>
                  <a:gd name="T13" fmla="*/ 10 h 36"/>
                  <a:gd name="T14" fmla="*/ 29 w 35"/>
                  <a:gd name="T15" fmla="*/ 5 h 36"/>
                  <a:gd name="T16" fmla="*/ 23 w 35"/>
                  <a:gd name="T17" fmla="*/ 1 h 36"/>
                  <a:gd name="T18" fmla="*/ 17 w 35"/>
                  <a:gd name="T19" fmla="*/ 0 h 36"/>
                  <a:gd name="T20" fmla="*/ 11 w 35"/>
                  <a:gd name="T21" fmla="*/ 1 h 36"/>
                  <a:gd name="T22" fmla="*/ 5 w 35"/>
                  <a:gd name="T23" fmla="*/ 5 h 36"/>
                  <a:gd name="T24" fmla="*/ 1 w 35"/>
                  <a:gd name="T25" fmla="*/ 10 h 36"/>
                  <a:gd name="T26" fmla="*/ 0 w 35"/>
                  <a:gd name="T27" fmla="*/ 18 h 36"/>
                  <a:gd name="T28" fmla="*/ 1 w 35"/>
                  <a:gd name="T29" fmla="*/ 25 h 36"/>
                  <a:gd name="T30" fmla="*/ 5 w 35"/>
                  <a:gd name="T31" fmla="*/ 30 h 36"/>
                  <a:gd name="T32" fmla="*/ 11 w 35"/>
                  <a:gd name="T33" fmla="*/ 34 h 36"/>
                  <a:gd name="T34" fmla="*/ 17 w 35"/>
                  <a:gd name="T35" fmla="*/ 35 h 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5" h="36">
                    <a:moveTo>
                      <a:pt x="17" y="35"/>
                    </a:moveTo>
                    <a:lnTo>
                      <a:pt x="17" y="35"/>
                    </a:lnTo>
                    <a:lnTo>
                      <a:pt x="23" y="34"/>
                    </a:lnTo>
                    <a:lnTo>
                      <a:pt x="29" y="30"/>
                    </a:lnTo>
                    <a:lnTo>
                      <a:pt x="33" y="25"/>
                    </a:lnTo>
                    <a:lnTo>
                      <a:pt x="34" y="18"/>
                    </a:lnTo>
                    <a:lnTo>
                      <a:pt x="33" y="10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lnTo>
                      <a:pt x="11" y="1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8"/>
                    </a:lnTo>
                    <a:lnTo>
                      <a:pt x="1" y="25"/>
                    </a:lnTo>
                    <a:lnTo>
                      <a:pt x="5" y="30"/>
                    </a:lnTo>
                    <a:lnTo>
                      <a:pt x="11" y="34"/>
                    </a:lnTo>
                    <a:lnTo>
                      <a:pt x="17" y="35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69" name="Rectangle 24"/>
              <p:cNvSpPr>
                <a:spLocks noChangeArrowheads="1"/>
              </p:cNvSpPr>
              <p:nvPr/>
            </p:nvSpPr>
            <p:spPr bwMode="auto">
              <a:xfrm>
                <a:off x="594" y="2038"/>
                <a:ext cx="282" cy="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900" b="1" i="1"/>
                  <a:t>x</a:t>
                </a:r>
                <a:r>
                  <a:rPr lang="en-US" altLang="en-US" sz="1900" b="1" i="1" baseline="-25000"/>
                  <a:t>e</a:t>
                </a:r>
              </a:p>
            </p:txBody>
          </p:sp>
          <p:sp>
            <p:nvSpPr>
              <p:cNvPr id="28770" name="Rectangle 25"/>
              <p:cNvSpPr>
                <a:spLocks noChangeArrowheads="1"/>
              </p:cNvSpPr>
              <p:nvPr/>
            </p:nvSpPr>
            <p:spPr bwMode="auto">
              <a:xfrm>
                <a:off x="278" y="1301"/>
                <a:ext cx="272" cy="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900" b="1" i="1"/>
                  <a:t>y</a:t>
                </a:r>
                <a:r>
                  <a:rPr lang="en-US" altLang="en-US" sz="1900" b="1" i="1" baseline="-25000"/>
                  <a:t>e</a:t>
                </a:r>
              </a:p>
            </p:txBody>
          </p:sp>
          <p:sp>
            <p:nvSpPr>
              <p:cNvPr id="28771" name="Rectangle 26"/>
              <p:cNvSpPr>
                <a:spLocks noChangeArrowheads="1"/>
              </p:cNvSpPr>
              <p:nvPr/>
            </p:nvSpPr>
            <p:spPr bwMode="auto">
              <a:xfrm>
                <a:off x="48" y="1814"/>
                <a:ext cx="264" cy="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900" b="1" i="1"/>
                  <a:t>z</a:t>
                </a:r>
                <a:r>
                  <a:rPr lang="en-US" altLang="en-US" sz="1900" b="1" i="1" baseline="-25000"/>
                  <a:t>e</a:t>
                </a:r>
              </a:p>
            </p:txBody>
          </p:sp>
        </p:grpSp>
        <p:sp>
          <p:nvSpPr>
            <p:cNvPr id="28733" name="Line 27"/>
            <p:cNvSpPr>
              <a:spLocks noChangeShapeType="1"/>
            </p:cNvSpPr>
            <p:nvPr/>
          </p:nvSpPr>
          <p:spPr bwMode="auto">
            <a:xfrm>
              <a:off x="966" y="1784"/>
              <a:ext cx="1260" cy="2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734" name="Line 28"/>
            <p:cNvSpPr>
              <a:spLocks noChangeShapeType="1"/>
            </p:cNvSpPr>
            <p:nvPr/>
          </p:nvSpPr>
          <p:spPr bwMode="auto">
            <a:xfrm flipH="1">
              <a:off x="2226" y="1126"/>
              <a:ext cx="3" cy="9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735" name="Line 29"/>
            <p:cNvSpPr>
              <a:spLocks noChangeShapeType="1"/>
            </p:cNvSpPr>
            <p:nvPr/>
          </p:nvSpPr>
          <p:spPr bwMode="auto">
            <a:xfrm>
              <a:off x="2221" y="2060"/>
              <a:ext cx="557" cy="3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736" name="Line 30"/>
            <p:cNvSpPr>
              <a:spLocks noChangeShapeType="1"/>
            </p:cNvSpPr>
            <p:nvPr/>
          </p:nvSpPr>
          <p:spPr bwMode="auto">
            <a:xfrm flipV="1">
              <a:off x="961" y="1470"/>
              <a:ext cx="589" cy="2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737" name="Line 31"/>
            <p:cNvSpPr>
              <a:spLocks noChangeShapeType="1"/>
            </p:cNvSpPr>
            <p:nvPr/>
          </p:nvSpPr>
          <p:spPr bwMode="auto">
            <a:xfrm>
              <a:off x="979" y="1784"/>
              <a:ext cx="825" cy="2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738" name="Line 32"/>
            <p:cNvSpPr>
              <a:spLocks noChangeShapeType="1"/>
            </p:cNvSpPr>
            <p:nvPr/>
          </p:nvSpPr>
          <p:spPr bwMode="auto">
            <a:xfrm flipV="1">
              <a:off x="971" y="1654"/>
              <a:ext cx="828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739" name="AutoShape 33"/>
            <p:cNvSpPr>
              <a:spLocks noChangeArrowheads="1"/>
            </p:cNvSpPr>
            <p:nvPr/>
          </p:nvSpPr>
          <p:spPr bwMode="auto">
            <a:xfrm rot="-2580000">
              <a:off x="2045" y="1653"/>
              <a:ext cx="308" cy="96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40" name="AutoShape 34"/>
            <p:cNvSpPr>
              <a:spLocks noChangeArrowheads="1"/>
            </p:cNvSpPr>
            <p:nvPr/>
          </p:nvSpPr>
          <p:spPr bwMode="auto">
            <a:xfrm rot="-2580000">
              <a:off x="2042" y="1740"/>
              <a:ext cx="336" cy="110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41" name="Rectangle 35"/>
            <p:cNvSpPr>
              <a:spLocks noChangeArrowheads="1"/>
            </p:cNvSpPr>
            <p:nvPr/>
          </p:nvSpPr>
          <p:spPr bwMode="auto">
            <a:xfrm>
              <a:off x="1347" y="2193"/>
              <a:ext cx="49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 i="1"/>
                <a:t>z</a:t>
              </a:r>
              <a:r>
                <a:rPr lang="en-US" altLang="en-US" sz="1800" b="1" i="1" baseline="-25000"/>
                <a:t>e</a:t>
              </a:r>
              <a:r>
                <a:rPr lang="en-US" altLang="en-US" sz="1800" b="1" i="1"/>
                <a:t> = -n</a:t>
              </a:r>
            </a:p>
          </p:txBody>
        </p:sp>
        <p:sp>
          <p:nvSpPr>
            <p:cNvPr id="28742" name="Rectangle 36"/>
            <p:cNvSpPr>
              <a:spLocks noChangeArrowheads="1"/>
            </p:cNvSpPr>
            <p:nvPr/>
          </p:nvSpPr>
          <p:spPr bwMode="auto">
            <a:xfrm>
              <a:off x="2712" y="1203"/>
              <a:ext cx="4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 i="1"/>
                <a:t>z</a:t>
              </a:r>
              <a:r>
                <a:rPr lang="en-US" altLang="en-US" sz="1800" b="1" i="1" baseline="-25000"/>
                <a:t>e</a:t>
              </a:r>
              <a:r>
                <a:rPr lang="en-US" altLang="en-US" sz="1800" b="1" i="1"/>
                <a:t> = -f</a:t>
              </a:r>
            </a:p>
          </p:txBody>
        </p:sp>
        <p:sp>
          <p:nvSpPr>
            <p:cNvPr id="28743" name="Line 37"/>
            <p:cNvSpPr>
              <a:spLocks noChangeShapeType="1"/>
            </p:cNvSpPr>
            <p:nvPr/>
          </p:nvSpPr>
          <p:spPr bwMode="auto">
            <a:xfrm flipH="1">
              <a:off x="2625" y="1413"/>
              <a:ext cx="136" cy="1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744" name="Line 38"/>
            <p:cNvSpPr>
              <a:spLocks noChangeShapeType="1"/>
            </p:cNvSpPr>
            <p:nvPr/>
          </p:nvSpPr>
          <p:spPr bwMode="auto">
            <a:xfrm flipV="1">
              <a:off x="1605" y="1913"/>
              <a:ext cx="102" cy="2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745" name="Oval 39"/>
            <p:cNvSpPr>
              <a:spLocks noChangeAspect="1" noChangeArrowheads="1"/>
            </p:cNvSpPr>
            <p:nvPr/>
          </p:nvSpPr>
          <p:spPr bwMode="auto">
            <a:xfrm>
              <a:off x="1774" y="1636"/>
              <a:ext cx="55" cy="5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46" name="Oval 40"/>
            <p:cNvSpPr>
              <a:spLocks noChangeAspect="1" noChangeArrowheads="1"/>
            </p:cNvSpPr>
            <p:nvPr/>
          </p:nvSpPr>
          <p:spPr bwMode="auto">
            <a:xfrm>
              <a:off x="1525" y="1442"/>
              <a:ext cx="55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47" name="Oval 41"/>
            <p:cNvSpPr>
              <a:spLocks noChangeAspect="1" noChangeArrowheads="1"/>
            </p:cNvSpPr>
            <p:nvPr/>
          </p:nvSpPr>
          <p:spPr bwMode="auto">
            <a:xfrm>
              <a:off x="1525" y="1878"/>
              <a:ext cx="55" cy="5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48" name="Oval 42"/>
            <p:cNvSpPr>
              <a:spLocks noChangeAspect="1" noChangeArrowheads="1"/>
            </p:cNvSpPr>
            <p:nvPr/>
          </p:nvSpPr>
          <p:spPr bwMode="auto">
            <a:xfrm>
              <a:off x="1781" y="2057"/>
              <a:ext cx="55" cy="5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49" name="Oval 43"/>
            <p:cNvSpPr>
              <a:spLocks noChangeAspect="1" noChangeArrowheads="1"/>
            </p:cNvSpPr>
            <p:nvPr/>
          </p:nvSpPr>
          <p:spPr bwMode="auto">
            <a:xfrm>
              <a:off x="2739" y="2416"/>
              <a:ext cx="55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50" name="Oval 44"/>
            <p:cNvSpPr>
              <a:spLocks noChangeAspect="1" noChangeArrowheads="1"/>
            </p:cNvSpPr>
            <p:nvPr/>
          </p:nvSpPr>
          <p:spPr bwMode="auto">
            <a:xfrm>
              <a:off x="2739" y="1488"/>
              <a:ext cx="55" cy="5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51" name="Oval 45"/>
            <p:cNvSpPr>
              <a:spLocks noChangeAspect="1" noChangeArrowheads="1"/>
            </p:cNvSpPr>
            <p:nvPr/>
          </p:nvSpPr>
          <p:spPr bwMode="auto">
            <a:xfrm>
              <a:off x="2196" y="1107"/>
              <a:ext cx="55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52" name="Oval 46"/>
            <p:cNvSpPr>
              <a:spLocks noChangeAspect="1" noChangeArrowheads="1"/>
            </p:cNvSpPr>
            <p:nvPr/>
          </p:nvSpPr>
          <p:spPr bwMode="auto">
            <a:xfrm>
              <a:off x="2181" y="2026"/>
              <a:ext cx="55" cy="5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53" name="Text Box 47"/>
            <p:cNvSpPr txBox="1">
              <a:spLocks noChangeArrowheads="1"/>
            </p:cNvSpPr>
            <p:nvPr/>
          </p:nvSpPr>
          <p:spPr bwMode="auto">
            <a:xfrm>
              <a:off x="1413" y="1877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1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54" name="Text Box 48"/>
            <p:cNvSpPr txBox="1">
              <a:spLocks noChangeArrowheads="1"/>
            </p:cNvSpPr>
            <p:nvPr/>
          </p:nvSpPr>
          <p:spPr bwMode="auto">
            <a:xfrm>
              <a:off x="1804" y="2095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2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55" name="Text Box 49"/>
            <p:cNvSpPr txBox="1">
              <a:spLocks noChangeArrowheads="1"/>
            </p:cNvSpPr>
            <p:nvPr/>
          </p:nvSpPr>
          <p:spPr bwMode="auto">
            <a:xfrm>
              <a:off x="1811" y="1495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3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56" name="Text Box 50"/>
            <p:cNvSpPr txBox="1">
              <a:spLocks noChangeArrowheads="1"/>
            </p:cNvSpPr>
            <p:nvPr/>
          </p:nvSpPr>
          <p:spPr bwMode="auto">
            <a:xfrm>
              <a:off x="1472" y="1277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4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57" name="Text Box 51"/>
            <p:cNvSpPr txBox="1">
              <a:spLocks noChangeArrowheads="1"/>
            </p:cNvSpPr>
            <p:nvPr/>
          </p:nvSpPr>
          <p:spPr bwMode="auto">
            <a:xfrm>
              <a:off x="2264" y="1916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5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58" name="Text Box 52"/>
            <p:cNvSpPr txBox="1">
              <a:spLocks noChangeArrowheads="1"/>
            </p:cNvSpPr>
            <p:nvPr/>
          </p:nvSpPr>
          <p:spPr bwMode="auto">
            <a:xfrm>
              <a:off x="2800" y="2345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6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59" name="Text Box 53"/>
            <p:cNvSpPr txBox="1">
              <a:spLocks noChangeArrowheads="1"/>
            </p:cNvSpPr>
            <p:nvPr/>
          </p:nvSpPr>
          <p:spPr bwMode="auto">
            <a:xfrm>
              <a:off x="2831" y="1472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7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60" name="Text Box 54"/>
            <p:cNvSpPr txBox="1">
              <a:spLocks noChangeArrowheads="1"/>
            </p:cNvSpPr>
            <p:nvPr/>
          </p:nvSpPr>
          <p:spPr bwMode="auto">
            <a:xfrm>
              <a:off x="2229" y="981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8</a:t>
              </a:r>
              <a:endParaRPr lang="pt-BR" altLang="en-US" sz="1400" b="1">
                <a:latin typeface="Arial" charset="0"/>
              </a:endParaRPr>
            </a:p>
          </p:txBody>
        </p:sp>
      </p:grpSp>
      <p:grpSp>
        <p:nvGrpSpPr>
          <p:cNvPr id="165943" name="Group 55"/>
          <p:cNvGrpSpPr>
            <a:grpSpLocks/>
          </p:cNvGrpSpPr>
          <p:nvPr/>
        </p:nvGrpSpPr>
        <p:grpSpPr bwMode="auto">
          <a:xfrm>
            <a:off x="3870325" y="4743450"/>
            <a:ext cx="4468813" cy="1754188"/>
            <a:chOff x="1615" y="3068"/>
            <a:chExt cx="2578" cy="1134"/>
          </a:xfrm>
        </p:grpSpPr>
        <p:sp>
          <p:nvSpPr>
            <p:cNvPr id="48135" name="Freeform 56"/>
            <p:cNvSpPr>
              <a:spLocks/>
            </p:cNvSpPr>
            <p:nvPr/>
          </p:nvSpPr>
          <p:spPr bwMode="auto">
            <a:xfrm>
              <a:off x="2735" y="3284"/>
              <a:ext cx="268" cy="627"/>
            </a:xfrm>
            <a:custGeom>
              <a:avLst/>
              <a:gdLst>
                <a:gd name="T0" fmla="*/ 0 w 268"/>
                <a:gd name="T1" fmla="*/ 0 h 627"/>
                <a:gd name="T2" fmla="*/ 0 w 268"/>
                <a:gd name="T3" fmla="*/ 447 h 627"/>
                <a:gd name="T4" fmla="*/ 267 w 268"/>
                <a:gd name="T5" fmla="*/ 626 h 627"/>
                <a:gd name="T6" fmla="*/ 267 w 268"/>
                <a:gd name="T7" fmla="*/ 179 h 627"/>
                <a:gd name="T8" fmla="*/ 0 w 268"/>
                <a:gd name="T9" fmla="*/ 0 h 6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627">
                  <a:moveTo>
                    <a:pt x="0" y="0"/>
                  </a:moveTo>
                  <a:lnTo>
                    <a:pt x="0" y="447"/>
                  </a:lnTo>
                  <a:lnTo>
                    <a:pt x="267" y="626"/>
                  </a:lnTo>
                  <a:lnTo>
                    <a:pt x="267" y="179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8136" name="Group 57"/>
            <p:cNvGrpSpPr>
              <a:grpSpLocks/>
            </p:cNvGrpSpPr>
            <p:nvPr/>
          </p:nvGrpSpPr>
          <p:grpSpPr bwMode="auto">
            <a:xfrm>
              <a:off x="1615" y="3068"/>
              <a:ext cx="789" cy="996"/>
              <a:chOff x="1615" y="3068"/>
              <a:chExt cx="789" cy="996"/>
            </a:xfrm>
          </p:grpSpPr>
          <p:grpSp>
            <p:nvGrpSpPr>
              <p:cNvPr id="48168" name="Group 58"/>
              <p:cNvGrpSpPr>
                <a:grpSpLocks/>
              </p:cNvGrpSpPr>
              <p:nvPr/>
            </p:nvGrpSpPr>
            <p:grpSpPr bwMode="auto">
              <a:xfrm>
                <a:off x="1753" y="3555"/>
                <a:ext cx="329" cy="69"/>
                <a:chOff x="1753" y="3555"/>
                <a:chExt cx="329" cy="69"/>
              </a:xfrm>
            </p:grpSpPr>
            <p:sp>
              <p:nvSpPr>
                <p:cNvPr id="48179" name="Freeform 59"/>
                <p:cNvSpPr>
                  <a:spLocks/>
                </p:cNvSpPr>
                <p:nvPr/>
              </p:nvSpPr>
              <p:spPr bwMode="auto">
                <a:xfrm>
                  <a:off x="1815" y="3587"/>
                  <a:ext cx="267" cy="17"/>
                </a:xfrm>
                <a:custGeom>
                  <a:avLst/>
                  <a:gdLst>
                    <a:gd name="T0" fmla="*/ 0 w 267"/>
                    <a:gd name="T1" fmla="*/ 8 h 17"/>
                    <a:gd name="T2" fmla="*/ 0 w 267"/>
                    <a:gd name="T3" fmla="*/ 0 h 17"/>
                    <a:gd name="T4" fmla="*/ 266 w 267"/>
                    <a:gd name="T5" fmla="*/ 0 h 17"/>
                    <a:gd name="T6" fmla="*/ 266 w 267"/>
                    <a:gd name="T7" fmla="*/ 16 h 17"/>
                    <a:gd name="T8" fmla="*/ 0 w 267"/>
                    <a:gd name="T9" fmla="*/ 16 h 17"/>
                    <a:gd name="T10" fmla="*/ 0 w 267"/>
                    <a:gd name="T11" fmla="*/ 8 h 1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67" h="17">
                      <a:moveTo>
                        <a:pt x="0" y="8"/>
                      </a:moveTo>
                      <a:lnTo>
                        <a:pt x="0" y="0"/>
                      </a:lnTo>
                      <a:lnTo>
                        <a:pt x="266" y="0"/>
                      </a:lnTo>
                      <a:lnTo>
                        <a:pt x="266" y="16"/>
                      </a:lnTo>
                      <a:lnTo>
                        <a:pt x="0" y="16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180" name="Freeform 60"/>
                <p:cNvSpPr>
                  <a:spLocks/>
                </p:cNvSpPr>
                <p:nvPr/>
              </p:nvSpPr>
              <p:spPr bwMode="auto">
                <a:xfrm>
                  <a:off x="1753" y="3555"/>
                  <a:ext cx="62" cy="69"/>
                </a:xfrm>
                <a:custGeom>
                  <a:avLst/>
                  <a:gdLst>
                    <a:gd name="T0" fmla="*/ 0 w 62"/>
                    <a:gd name="T1" fmla="*/ 35 h 69"/>
                    <a:gd name="T2" fmla="*/ 61 w 62"/>
                    <a:gd name="T3" fmla="*/ 0 h 69"/>
                    <a:gd name="T4" fmla="*/ 0 w 62"/>
                    <a:gd name="T5" fmla="*/ 35 h 69"/>
                    <a:gd name="T6" fmla="*/ 61 w 62"/>
                    <a:gd name="T7" fmla="*/ 68 h 69"/>
                    <a:gd name="T8" fmla="*/ 61 w 62"/>
                    <a:gd name="T9" fmla="*/ 0 h 69"/>
                    <a:gd name="T10" fmla="*/ 0 w 62"/>
                    <a:gd name="T11" fmla="*/ 35 h 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62" h="69">
                      <a:moveTo>
                        <a:pt x="0" y="35"/>
                      </a:moveTo>
                      <a:lnTo>
                        <a:pt x="61" y="0"/>
                      </a:lnTo>
                      <a:lnTo>
                        <a:pt x="0" y="35"/>
                      </a:lnTo>
                      <a:lnTo>
                        <a:pt x="61" y="68"/>
                      </a:lnTo>
                      <a:lnTo>
                        <a:pt x="61" y="0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8169" name="Freeform 61"/>
              <p:cNvSpPr>
                <a:spLocks/>
              </p:cNvSpPr>
              <p:nvPr/>
            </p:nvSpPr>
            <p:spPr bwMode="auto">
              <a:xfrm>
                <a:off x="2095" y="3361"/>
                <a:ext cx="17" cy="227"/>
              </a:xfrm>
              <a:custGeom>
                <a:avLst/>
                <a:gdLst>
                  <a:gd name="T0" fmla="*/ 9 w 17"/>
                  <a:gd name="T1" fmla="*/ 0 h 227"/>
                  <a:gd name="T2" fmla="*/ 0 w 17"/>
                  <a:gd name="T3" fmla="*/ 0 h 227"/>
                  <a:gd name="T4" fmla="*/ 0 w 17"/>
                  <a:gd name="T5" fmla="*/ 226 h 227"/>
                  <a:gd name="T6" fmla="*/ 16 w 17"/>
                  <a:gd name="T7" fmla="*/ 226 h 227"/>
                  <a:gd name="T8" fmla="*/ 16 w 17"/>
                  <a:gd name="T9" fmla="*/ 0 h 227"/>
                  <a:gd name="T10" fmla="*/ 9 w 17"/>
                  <a:gd name="T11" fmla="*/ 0 h 2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27">
                    <a:moveTo>
                      <a:pt x="9" y="0"/>
                    </a:moveTo>
                    <a:lnTo>
                      <a:pt x="0" y="0"/>
                    </a:lnTo>
                    <a:lnTo>
                      <a:pt x="0" y="226"/>
                    </a:lnTo>
                    <a:lnTo>
                      <a:pt x="16" y="226"/>
                    </a:lnTo>
                    <a:lnTo>
                      <a:pt x="16" y="0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15" name="Line 62"/>
              <p:cNvSpPr>
                <a:spLocks noChangeShapeType="1"/>
              </p:cNvSpPr>
              <p:nvPr/>
            </p:nvSpPr>
            <p:spPr bwMode="auto">
              <a:xfrm>
                <a:off x="2102" y="3301"/>
                <a:ext cx="16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8171" name="Freeform 63"/>
              <p:cNvSpPr>
                <a:spLocks/>
              </p:cNvSpPr>
              <p:nvPr/>
            </p:nvSpPr>
            <p:spPr bwMode="auto">
              <a:xfrm>
                <a:off x="2097" y="3589"/>
                <a:ext cx="133" cy="183"/>
              </a:xfrm>
              <a:custGeom>
                <a:avLst/>
                <a:gdLst>
                  <a:gd name="T0" fmla="*/ 126 w 133"/>
                  <a:gd name="T1" fmla="*/ 178 h 183"/>
                  <a:gd name="T2" fmla="*/ 132 w 133"/>
                  <a:gd name="T3" fmla="*/ 174 h 183"/>
                  <a:gd name="T4" fmla="*/ 12 w 133"/>
                  <a:gd name="T5" fmla="*/ 0 h 183"/>
                  <a:gd name="T6" fmla="*/ 0 w 133"/>
                  <a:gd name="T7" fmla="*/ 8 h 183"/>
                  <a:gd name="T8" fmla="*/ 120 w 133"/>
                  <a:gd name="T9" fmla="*/ 182 h 183"/>
                  <a:gd name="T10" fmla="*/ 126 w 133"/>
                  <a:gd name="T11" fmla="*/ 178 h 1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3" h="183">
                    <a:moveTo>
                      <a:pt x="126" y="178"/>
                    </a:moveTo>
                    <a:lnTo>
                      <a:pt x="132" y="174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20" y="182"/>
                    </a:lnTo>
                    <a:lnTo>
                      <a:pt x="126" y="17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2" name="Freeform 64"/>
              <p:cNvSpPr>
                <a:spLocks/>
              </p:cNvSpPr>
              <p:nvPr/>
            </p:nvSpPr>
            <p:spPr bwMode="auto">
              <a:xfrm>
                <a:off x="2196" y="3747"/>
                <a:ext cx="64" cy="71"/>
              </a:xfrm>
              <a:custGeom>
                <a:avLst/>
                <a:gdLst>
                  <a:gd name="T0" fmla="*/ 63 w 64"/>
                  <a:gd name="T1" fmla="*/ 70 h 71"/>
                  <a:gd name="T2" fmla="*/ 55 w 64"/>
                  <a:gd name="T3" fmla="*/ 0 h 71"/>
                  <a:gd name="T4" fmla="*/ 63 w 64"/>
                  <a:gd name="T5" fmla="*/ 70 h 71"/>
                  <a:gd name="T6" fmla="*/ 0 w 64"/>
                  <a:gd name="T7" fmla="*/ 40 h 71"/>
                  <a:gd name="T8" fmla="*/ 55 w 64"/>
                  <a:gd name="T9" fmla="*/ 0 h 71"/>
                  <a:gd name="T10" fmla="*/ 63 w 64"/>
                  <a:gd name="T11" fmla="*/ 70 h 7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" h="71">
                    <a:moveTo>
                      <a:pt x="63" y="70"/>
                    </a:moveTo>
                    <a:lnTo>
                      <a:pt x="55" y="0"/>
                    </a:lnTo>
                    <a:lnTo>
                      <a:pt x="63" y="70"/>
                    </a:lnTo>
                    <a:lnTo>
                      <a:pt x="0" y="40"/>
                    </a:lnTo>
                    <a:lnTo>
                      <a:pt x="55" y="0"/>
                    </a:lnTo>
                    <a:lnTo>
                      <a:pt x="63" y="7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3" name="Freeform 65"/>
              <p:cNvSpPr>
                <a:spLocks/>
              </p:cNvSpPr>
              <p:nvPr/>
            </p:nvSpPr>
            <p:spPr bwMode="auto">
              <a:xfrm>
                <a:off x="2073" y="3314"/>
                <a:ext cx="54" cy="54"/>
              </a:xfrm>
              <a:custGeom>
                <a:avLst/>
                <a:gdLst>
                  <a:gd name="T0" fmla="*/ 0 w 54"/>
                  <a:gd name="T1" fmla="*/ 53 h 54"/>
                  <a:gd name="T2" fmla="*/ 23 w 54"/>
                  <a:gd name="T3" fmla="*/ 0 h 54"/>
                  <a:gd name="T4" fmla="*/ 53 w 54"/>
                  <a:gd name="T5" fmla="*/ 53 h 54"/>
                  <a:gd name="T6" fmla="*/ 0 w 54"/>
                  <a:gd name="T7" fmla="*/ 53 h 5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4" h="54">
                    <a:moveTo>
                      <a:pt x="0" y="53"/>
                    </a:moveTo>
                    <a:lnTo>
                      <a:pt x="23" y="0"/>
                    </a:lnTo>
                    <a:lnTo>
                      <a:pt x="53" y="53"/>
                    </a:lnTo>
                    <a:lnTo>
                      <a:pt x="0" y="53"/>
                    </a:lnTo>
                  </a:path>
                </a:pathLst>
              </a:custGeom>
              <a:solidFill>
                <a:srgbClr val="000000"/>
              </a:solidFill>
              <a:ln w="9525" cap="rnd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4" name="Freeform 66"/>
              <p:cNvSpPr>
                <a:spLocks/>
              </p:cNvSpPr>
              <p:nvPr/>
            </p:nvSpPr>
            <p:spPr bwMode="auto">
              <a:xfrm>
                <a:off x="2073" y="3314"/>
                <a:ext cx="60" cy="62"/>
              </a:xfrm>
              <a:custGeom>
                <a:avLst/>
                <a:gdLst>
                  <a:gd name="T0" fmla="*/ 0 w 60"/>
                  <a:gd name="T1" fmla="*/ 61 h 62"/>
                  <a:gd name="T2" fmla="*/ 26 w 60"/>
                  <a:gd name="T3" fmla="*/ 0 h 62"/>
                  <a:gd name="T4" fmla="*/ 59 w 60"/>
                  <a:gd name="T5" fmla="*/ 61 h 62"/>
                  <a:gd name="T6" fmla="*/ 0 w 60"/>
                  <a:gd name="T7" fmla="*/ 61 h 6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62">
                    <a:moveTo>
                      <a:pt x="0" y="61"/>
                    </a:moveTo>
                    <a:lnTo>
                      <a:pt x="26" y="0"/>
                    </a:lnTo>
                    <a:lnTo>
                      <a:pt x="59" y="61"/>
                    </a:lnTo>
                    <a:lnTo>
                      <a:pt x="0" y="6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5" name="Freeform 67"/>
              <p:cNvSpPr>
                <a:spLocks/>
              </p:cNvSpPr>
              <p:nvPr/>
            </p:nvSpPr>
            <p:spPr bwMode="auto">
              <a:xfrm>
                <a:off x="2081" y="3567"/>
                <a:ext cx="34" cy="35"/>
              </a:xfrm>
              <a:custGeom>
                <a:avLst/>
                <a:gdLst>
                  <a:gd name="T0" fmla="*/ 17 w 34"/>
                  <a:gd name="T1" fmla="*/ 34 h 35"/>
                  <a:gd name="T2" fmla="*/ 17 w 34"/>
                  <a:gd name="T3" fmla="*/ 34 h 35"/>
                  <a:gd name="T4" fmla="*/ 22 w 34"/>
                  <a:gd name="T5" fmla="*/ 33 h 35"/>
                  <a:gd name="T6" fmla="*/ 28 w 34"/>
                  <a:gd name="T7" fmla="*/ 29 h 35"/>
                  <a:gd name="T8" fmla="*/ 32 w 34"/>
                  <a:gd name="T9" fmla="*/ 24 h 35"/>
                  <a:gd name="T10" fmla="*/ 33 w 34"/>
                  <a:gd name="T11" fmla="*/ 18 h 35"/>
                  <a:gd name="T12" fmla="*/ 32 w 34"/>
                  <a:gd name="T13" fmla="*/ 10 h 35"/>
                  <a:gd name="T14" fmla="*/ 28 w 34"/>
                  <a:gd name="T15" fmla="*/ 5 h 35"/>
                  <a:gd name="T16" fmla="*/ 22 w 34"/>
                  <a:gd name="T17" fmla="*/ 1 h 35"/>
                  <a:gd name="T18" fmla="*/ 17 w 34"/>
                  <a:gd name="T19" fmla="*/ 0 h 35"/>
                  <a:gd name="T20" fmla="*/ 11 w 34"/>
                  <a:gd name="T21" fmla="*/ 1 h 35"/>
                  <a:gd name="T22" fmla="*/ 5 w 34"/>
                  <a:gd name="T23" fmla="*/ 5 h 35"/>
                  <a:gd name="T24" fmla="*/ 1 w 34"/>
                  <a:gd name="T25" fmla="*/ 10 h 35"/>
                  <a:gd name="T26" fmla="*/ 0 w 34"/>
                  <a:gd name="T27" fmla="*/ 18 h 35"/>
                  <a:gd name="T28" fmla="*/ 1 w 34"/>
                  <a:gd name="T29" fmla="*/ 24 h 35"/>
                  <a:gd name="T30" fmla="*/ 5 w 34"/>
                  <a:gd name="T31" fmla="*/ 29 h 35"/>
                  <a:gd name="T32" fmla="*/ 11 w 34"/>
                  <a:gd name="T33" fmla="*/ 33 h 35"/>
                  <a:gd name="T34" fmla="*/ 17 w 34"/>
                  <a:gd name="T35" fmla="*/ 34 h 3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4" h="35">
                    <a:moveTo>
                      <a:pt x="17" y="34"/>
                    </a:moveTo>
                    <a:lnTo>
                      <a:pt x="17" y="34"/>
                    </a:lnTo>
                    <a:lnTo>
                      <a:pt x="22" y="33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8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7" y="0"/>
                    </a:lnTo>
                    <a:lnTo>
                      <a:pt x="11" y="1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3"/>
                    </a:lnTo>
                    <a:lnTo>
                      <a:pt x="17" y="34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21" name="Rectangle 68"/>
              <p:cNvSpPr>
                <a:spLocks noChangeArrowheads="1"/>
              </p:cNvSpPr>
              <p:nvPr/>
            </p:nvSpPr>
            <p:spPr bwMode="auto">
              <a:xfrm>
                <a:off x="2160" y="3806"/>
                <a:ext cx="245" cy="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900" b="1" i="1"/>
                  <a:t>x</a:t>
                </a:r>
                <a:r>
                  <a:rPr lang="en-US" altLang="en-US" sz="1900" b="1" i="1" baseline="-25000"/>
                  <a:t>e</a:t>
                </a:r>
              </a:p>
            </p:txBody>
          </p:sp>
          <p:sp>
            <p:nvSpPr>
              <p:cNvPr id="28722" name="Rectangle 69"/>
              <p:cNvSpPr>
                <a:spLocks noChangeArrowheads="1"/>
              </p:cNvSpPr>
              <p:nvPr/>
            </p:nvSpPr>
            <p:spPr bwMode="auto">
              <a:xfrm>
                <a:off x="1845" y="3068"/>
                <a:ext cx="235" cy="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900" b="1" i="1"/>
                  <a:t>y</a:t>
                </a:r>
                <a:r>
                  <a:rPr lang="en-US" altLang="en-US" sz="1900" b="1" i="1" baseline="-25000"/>
                  <a:t>e</a:t>
                </a:r>
              </a:p>
            </p:txBody>
          </p:sp>
          <p:sp>
            <p:nvSpPr>
              <p:cNvPr id="28723" name="Rectangle 70"/>
              <p:cNvSpPr>
                <a:spLocks noChangeArrowheads="1"/>
              </p:cNvSpPr>
              <p:nvPr/>
            </p:nvSpPr>
            <p:spPr bwMode="auto">
              <a:xfrm>
                <a:off x="1615" y="3580"/>
                <a:ext cx="228" cy="2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900" b="1" i="1"/>
                  <a:t>z</a:t>
                </a:r>
                <a:r>
                  <a:rPr lang="en-US" altLang="en-US" sz="1900" b="1" i="1" baseline="-25000"/>
                  <a:t>e</a:t>
                </a:r>
              </a:p>
            </p:txBody>
          </p:sp>
        </p:grpSp>
        <p:sp>
          <p:nvSpPr>
            <p:cNvPr id="28682" name="Line 71"/>
            <p:cNvSpPr>
              <a:spLocks noChangeShapeType="1"/>
            </p:cNvSpPr>
            <p:nvPr/>
          </p:nvSpPr>
          <p:spPr bwMode="auto">
            <a:xfrm>
              <a:off x="3003" y="3915"/>
              <a:ext cx="99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683" name="Line 72"/>
            <p:cNvSpPr>
              <a:spLocks noChangeShapeType="1"/>
            </p:cNvSpPr>
            <p:nvPr/>
          </p:nvSpPr>
          <p:spPr bwMode="auto">
            <a:xfrm>
              <a:off x="3003" y="3464"/>
              <a:ext cx="99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684" name="Line 73"/>
            <p:cNvSpPr>
              <a:spLocks noChangeShapeType="1"/>
            </p:cNvSpPr>
            <p:nvPr/>
          </p:nvSpPr>
          <p:spPr bwMode="auto">
            <a:xfrm>
              <a:off x="2738" y="3287"/>
              <a:ext cx="9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685" name="Line 74"/>
            <p:cNvSpPr>
              <a:spLocks noChangeShapeType="1"/>
            </p:cNvSpPr>
            <p:nvPr/>
          </p:nvSpPr>
          <p:spPr bwMode="auto">
            <a:xfrm flipV="1">
              <a:off x="3989" y="3464"/>
              <a:ext cx="0" cy="4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686" name="Line 75"/>
            <p:cNvSpPr>
              <a:spLocks noChangeShapeType="1"/>
            </p:cNvSpPr>
            <p:nvPr/>
          </p:nvSpPr>
          <p:spPr bwMode="auto">
            <a:xfrm flipH="1" flipV="1">
              <a:off x="3723" y="3287"/>
              <a:ext cx="270" cy="1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687" name="Line 76"/>
            <p:cNvSpPr>
              <a:spLocks noChangeShapeType="1"/>
            </p:cNvSpPr>
            <p:nvPr/>
          </p:nvSpPr>
          <p:spPr bwMode="auto">
            <a:xfrm>
              <a:off x="2738" y="3738"/>
              <a:ext cx="100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688" name="Line 77"/>
            <p:cNvSpPr>
              <a:spLocks noChangeShapeType="1"/>
            </p:cNvSpPr>
            <p:nvPr/>
          </p:nvSpPr>
          <p:spPr bwMode="auto">
            <a:xfrm>
              <a:off x="3728" y="3287"/>
              <a:ext cx="0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689" name="Line 78"/>
            <p:cNvSpPr>
              <a:spLocks noChangeShapeType="1"/>
            </p:cNvSpPr>
            <p:nvPr/>
          </p:nvSpPr>
          <p:spPr bwMode="auto">
            <a:xfrm flipH="1" flipV="1">
              <a:off x="3732" y="3743"/>
              <a:ext cx="253" cy="1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48145" name="Group 79"/>
            <p:cNvGrpSpPr>
              <a:grpSpLocks/>
            </p:cNvGrpSpPr>
            <p:nvPr/>
          </p:nvGrpSpPr>
          <p:grpSpPr bwMode="auto">
            <a:xfrm>
              <a:off x="3282" y="3567"/>
              <a:ext cx="358" cy="122"/>
              <a:chOff x="3282" y="3567"/>
              <a:chExt cx="358" cy="122"/>
            </a:xfrm>
          </p:grpSpPr>
          <p:sp>
            <p:nvSpPr>
              <p:cNvPr id="28711" name="AutoShape 80"/>
              <p:cNvSpPr>
                <a:spLocks noChangeArrowheads="1"/>
              </p:cNvSpPr>
              <p:nvPr/>
            </p:nvSpPr>
            <p:spPr bwMode="auto">
              <a:xfrm rot="-2580000">
                <a:off x="3285" y="3567"/>
                <a:ext cx="331" cy="62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28712" name="AutoShape 81"/>
              <p:cNvSpPr>
                <a:spLocks noChangeArrowheads="1"/>
              </p:cNvSpPr>
              <p:nvPr/>
            </p:nvSpPr>
            <p:spPr bwMode="auto">
              <a:xfrm rot="-2580000">
                <a:off x="3282" y="3623"/>
                <a:ext cx="358" cy="66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sp>
          <p:nvSpPr>
            <p:cNvPr id="28691" name="Rectangle 82"/>
            <p:cNvSpPr>
              <a:spLocks noChangeArrowheads="1"/>
            </p:cNvSpPr>
            <p:nvPr/>
          </p:nvSpPr>
          <p:spPr bwMode="auto">
            <a:xfrm>
              <a:off x="2654" y="3935"/>
              <a:ext cx="452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 i="1"/>
                <a:t>z</a:t>
              </a:r>
              <a:r>
                <a:rPr lang="en-US" altLang="en-US" sz="1800" b="1" i="1" baseline="-25000"/>
                <a:t>e</a:t>
              </a:r>
              <a:r>
                <a:rPr lang="en-US" altLang="en-US" sz="1800" b="1" i="1"/>
                <a:t> = -n</a:t>
              </a:r>
            </a:p>
          </p:txBody>
        </p:sp>
        <p:sp>
          <p:nvSpPr>
            <p:cNvPr id="28692" name="Rectangle 83"/>
            <p:cNvSpPr>
              <a:spLocks noChangeArrowheads="1"/>
            </p:cNvSpPr>
            <p:nvPr/>
          </p:nvSpPr>
          <p:spPr bwMode="auto">
            <a:xfrm>
              <a:off x="3719" y="3965"/>
              <a:ext cx="425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 i="1"/>
                <a:t>z</a:t>
              </a:r>
              <a:r>
                <a:rPr lang="en-US" altLang="en-US" sz="1800" b="1" i="1" baseline="-25000"/>
                <a:t>e</a:t>
              </a:r>
              <a:r>
                <a:rPr lang="en-US" altLang="en-US" sz="1800" b="1" i="1"/>
                <a:t> = -f</a:t>
              </a:r>
            </a:p>
          </p:txBody>
        </p:sp>
        <p:sp>
          <p:nvSpPr>
            <p:cNvPr id="28693" name="Line 84"/>
            <p:cNvSpPr>
              <a:spLocks noChangeShapeType="1"/>
            </p:cNvSpPr>
            <p:nvPr/>
          </p:nvSpPr>
          <p:spPr bwMode="auto">
            <a:xfrm flipV="1">
              <a:off x="2844" y="3753"/>
              <a:ext cx="54" cy="2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694" name="Line 85"/>
            <p:cNvSpPr>
              <a:spLocks noChangeShapeType="1"/>
            </p:cNvSpPr>
            <p:nvPr/>
          </p:nvSpPr>
          <p:spPr bwMode="auto">
            <a:xfrm flipV="1">
              <a:off x="3828" y="3782"/>
              <a:ext cx="108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695" name="Oval 86"/>
            <p:cNvSpPr>
              <a:spLocks noChangeAspect="1" noChangeArrowheads="1"/>
            </p:cNvSpPr>
            <p:nvPr/>
          </p:nvSpPr>
          <p:spPr bwMode="auto">
            <a:xfrm>
              <a:off x="2974" y="3440"/>
              <a:ext cx="58" cy="5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696" name="Oval 87"/>
            <p:cNvSpPr>
              <a:spLocks noChangeAspect="1" noChangeArrowheads="1"/>
            </p:cNvSpPr>
            <p:nvPr/>
          </p:nvSpPr>
          <p:spPr bwMode="auto">
            <a:xfrm>
              <a:off x="2694" y="3256"/>
              <a:ext cx="60" cy="5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697" name="Oval 88"/>
            <p:cNvSpPr>
              <a:spLocks noChangeAspect="1" noChangeArrowheads="1"/>
            </p:cNvSpPr>
            <p:nvPr/>
          </p:nvSpPr>
          <p:spPr bwMode="auto">
            <a:xfrm>
              <a:off x="2702" y="3696"/>
              <a:ext cx="58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698" name="Oval 89"/>
            <p:cNvSpPr>
              <a:spLocks noChangeAspect="1" noChangeArrowheads="1"/>
            </p:cNvSpPr>
            <p:nvPr/>
          </p:nvSpPr>
          <p:spPr bwMode="auto">
            <a:xfrm>
              <a:off x="2974" y="3880"/>
              <a:ext cx="58" cy="5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699" name="Oval 90"/>
            <p:cNvSpPr>
              <a:spLocks noChangeAspect="1" noChangeArrowheads="1"/>
            </p:cNvSpPr>
            <p:nvPr/>
          </p:nvSpPr>
          <p:spPr bwMode="auto">
            <a:xfrm>
              <a:off x="3958" y="3888"/>
              <a:ext cx="60" cy="5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00" name="Oval 91"/>
            <p:cNvSpPr>
              <a:spLocks noChangeAspect="1" noChangeArrowheads="1"/>
            </p:cNvSpPr>
            <p:nvPr/>
          </p:nvSpPr>
          <p:spPr bwMode="auto">
            <a:xfrm>
              <a:off x="3958" y="3440"/>
              <a:ext cx="60" cy="5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01" name="Oval 92"/>
            <p:cNvSpPr>
              <a:spLocks noChangeAspect="1" noChangeArrowheads="1"/>
            </p:cNvSpPr>
            <p:nvPr/>
          </p:nvSpPr>
          <p:spPr bwMode="auto">
            <a:xfrm>
              <a:off x="3694" y="3264"/>
              <a:ext cx="58" cy="5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02" name="Oval 93"/>
            <p:cNvSpPr>
              <a:spLocks noChangeAspect="1" noChangeArrowheads="1"/>
            </p:cNvSpPr>
            <p:nvPr/>
          </p:nvSpPr>
          <p:spPr bwMode="auto">
            <a:xfrm>
              <a:off x="3686" y="3696"/>
              <a:ext cx="60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28703" name="Text Box 94"/>
            <p:cNvSpPr txBox="1">
              <a:spLocks noChangeArrowheads="1"/>
            </p:cNvSpPr>
            <p:nvPr/>
          </p:nvSpPr>
          <p:spPr bwMode="auto">
            <a:xfrm>
              <a:off x="2566" y="3687"/>
              <a:ext cx="163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1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04" name="Text Box 95"/>
            <p:cNvSpPr txBox="1">
              <a:spLocks noChangeArrowheads="1"/>
            </p:cNvSpPr>
            <p:nvPr/>
          </p:nvSpPr>
          <p:spPr bwMode="auto">
            <a:xfrm>
              <a:off x="3038" y="3887"/>
              <a:ext cx="163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2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05" name="Text Box 96"/>
            <p:cNvSpPr txBox="1">
              <a:spLocks noChangeArrowheads="1"/>
            </p:cNvSpPr>
            <p:nvPr/>
          </p:nvSpPr>
          <p:spPr bwMode="auto">
            <a:xfrm>
              <a:off x="2966" y="3295"/>
              <a:ext cx="163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3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06" name="Text Box 97"/>
            <p:cNvSpPr txBox="1">
              <a:spLocks noChangeArrowheads="1"/>
            </p:cNvSpPr>
            <p:nvPr/>
          </p:nvSpPr>
          <p:spPr bwMode="auto">
            <a:xfrm>
              <a:off x="2590" y="3079"/>
              <a:ext cx="163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4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07" name="Text Box 98"/>
            <p:cNvSpPr txBox="1">
              <a:spLocks noChangeArrowheads="1"/>
            </p:cNvSpPr>
            <p:nvPr/>
          </p:nvSpPr>
          <p:spPr bwMode="auto">
            <a:xfrm>
              <a:off x="3742" y="3591"/>
              <a:ext cx="163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5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08" name="Text Box 99"/>
            <p:cNvSpPr txBox="1">
              <a:spLocks noChangeArrowheads="1"/>
            </p:cNvSpPr>
            <p:nvPr/>
          </p:nvSpPr>
          <p:spPr bwMode="auto">
            <a:xfrm>
              <a:off x="4014" y="3735"/>
              <a:ext cx="163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6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09" name="Text Box 100"/>
            <p:cNvSpPr txBox="1">
              <a:spLocks noChangeArrowheads="1"/>
            </p:cNvSpPr>
            <p:nvPr/>
          </p:nvSpPr>
          <p:spPr bwMode="auto">
            <a:xfrm>
              <a:off x="4030" y="3287"/>
              <a:ext cx="163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7</a:t>
              </a:r>
              <a:endParaRPr lang="pt-BR" altLang="en-US" sz="1400" b="1">
                <a:latin typeface="Arial" charset="0"/>
              </a:endParaRPr>
            </a:p>
          </p:txBody>
        </p:sp>
        <p:sp>
          <p:nvSpPr>
            <p:cNvPr id="28710" name="Text Box 101"/>
            <p:cNvSpPr txBox="1">
              <a:spLocks noChangeArrowheads="1"/>
            </p:cNvSpPr>
            <p:nvPr/>
          </p:nvSpPr>
          <p:spPr bwMode="auto">
            <a:xfrm>
              <a:off x="3742" y="3095"/>
              <a:ext cx="163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8</a:t>
              </a:r>
              <a:endParaRPr lang="pt-BR" altLang="en-US" sz="1400" b="1">
                <a:latin typeface="Arial" charset="0"/>
              </a:endParaRPr>
            </a:p>
          </p:txBody>
        </p:sp>
      </p:grpSp>
      <p:grpSp>
        <p:nvGrpSpPr>
          <p:cNvPr id="165991" name="Group 103"/>
          <p:cNvGrpSpPr>
            <a:grpSpLocks/>
          </p:cNvGrpSpPr>
          <p:nvPr/>
        </p:nvGrpSpPr>
        <p:grpSpPr bwMode="auto">
          <a:xfrm>
            <a:off x="4419600" y="4021138"/>
            <a:ext cx="2446338" cy="639762"/>
            <a:chOff x="2088" y="2600"/>
            <a:chExt cx="1156" cy="414"/>
          </a:xfrm>
        </p:grpSpPr>
        <p:sp>
          <p:nvSpPr>
            <p:cNvPr id="28678" name="Line 5"/>
            <p:cNvSpPr>
              <a:spLocks noChangeShapeType="1"/>
            </p:cNvSpPr>
            <p:nvPr/>
          </p:nvSpPr>
          <p:spPr bwMode="auto">
            <a:xfrm>
              <a:off x="2088" y="2654"/>
              <a:ext cx="462" cy="3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aphicFrame>
          <p:nvGraphicFramePr>
            <p:cNvPr id="48134" name="Object 102"/>
            <p:cNvGraphicFramePr>
              <a:graphicFrameLocks noChangeAspect="1"/>
            </p:cNvGraphicFramePr>
            <p:nvPr/>
          </p:nvGraphicFramePr>
          <p:xfrm>
            <a:off x="2729" y="2600"/>
            <a:ext cx="515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256" name="Equation" r:id="rId4" imgW="380670" imgH="177646" progId="Equation.3">
                    <p:embed/>
                  </p:oleObj>
                </mc:Choice>
                <mc:Fallback>
                  <p:oleObj name="Equation" r:id="rId4" imgW="380670" imgH="177646" progId="Equation.3">
                    <p:embed/>
                    <p:pic>
                      <p:nvPicPr>
                        <p:cNvPr id="0" name="Object 10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9" y="2600"/>
                          <a:ext cx="515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" y="74613"/>
            <a:ext cx="8659813" cy="1143000"/>
          </a:xfrm>
        </p:spPr>
        <p:txBody>
          <a:bodyPr/>
          <a:lstStyle/>
          <a:p>
            <a:pPr>
              <a:defRPr/>
            </a:pPr>
            <a:r>
              <a:rPr lang="en-US" altLang="en-US" sz="2800"/>
              <a:t>Transformação projetiva</a:t>
            </a:r>
            <a:br>
              <a:rPr lang="en-US" altLang="en-US" sz="2800"/>
            </a:br>
            <a:r>
              <a:rPr lang="en-US" altLang="en-US" sz="2800"/>
              <a:t>- a origem vai para o infinito em z</a:t>
            </a:r>
            <a:r>
              <a:rPr lang="en-US" altLang="en-US" sz="2800" baseline="30000"/>
              <a:t>+ </a:t>
            </a:r>
            <a:r>
              <a:rPr lang="en-US" altLang="en-US" sz="2800"/>
              <a:t>-</a:t>
            </a:r>
            <a:endParaRPr lang="pt-BR" altLang="en-US" sz="2800"/>
          </a:p>
        </p:txBody>
      </p:sp>
      <p:graphicFrame>
        <p:nvGraphicFramePr>
          <p:cNvPr id="50178" name="Object 3"/>
          <p:cNvGraphicFramePr>
            <a:graphicFrameLocks noChangeAspect="1"/>
          </p:cNvGraphicFramePr>
          <p:nvPr/>
        </p:nvGraphicFramePr>
        <p:xfrm>
          <a:off x="1179513" y="1601788"/>
          <a:ext cx="3417887" cy="142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85" name="Equation" r:id="rId3" imgW="2260600" imgH="939800" progId="Equation.3">
                  <p:embed/>
                </p:oleObj>
              </mc:Choice>
              <mc:Fallback>
                <p:oleObj name="Equation" r:id="rId3" imgW="2260600" imgH="939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513" y="1601788"/>
                        <a:ext cx="3417887" cy="1420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59" name="Object 63"/>
          <p:cNvGraphicFramePr>
            <a:graphicFrameLocks noChangeAspect="1"/>
          </p:cNvGraphicFramePr>
          <p:nvPr/>
        </p:nvGraphicFramePr>
        <p:xfrm>
          <a:off x="955675" y="3490913"/>
          <a:ext cx="925513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86" name="Equation" r:id="rId5" imgW="698500" imgH="914400" progId="Equation.3">
                  <p:embed/>
                </p:oleObj>
              </mc:Choice>
              <mc:Fallback>
                <p:oleObj name="Equation" r:id="rId5" imgW="698500" imgH="914400" progId="Equation.3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675" y="3490913"/>
                        <a:ext cx="925513" cy="121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62" name="Object 66"/>
          <p:cNvGraphicFramePr>
            <a:graphicFrameLocks noChangeAspect="1"/>
          </p:cNvGraphicFramePr>
          <p:nvPr/>
        </p:nvGraphicFramePr>
        <p:xfrm>
          <a:off x="3784600" y="3387725"/>
          <a:ext cx="3459163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87" name="Equation" r:id="rId7" imgW="2552700" imgH="939800" progId="Equation.3">
                  <p:embed/>
                </p:oleObj>
              </mc:Choice>
              <mc:Fallback>
                <p:oleObj name="Equation" r:id="rId7" imgW="2552700" imgH="9398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4600" y="3387725"/>
                        <a:ext cx="3459163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4563" name="Object 67"/>
          <p:cNvGraphicFramePr>
            <a:graphicFrameLocks noChangeAspect="1"/>
          </p:cNvGraphicFramePr>
          <p:nvPr/>
        </p:nvGraphicFramePr>
        <p:xfrm>
          <a:off x="5591175" y="4976813"/>
          <a:ext cx="2719388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88" name="Equation" r:id="rId9" imgW="1600200" imgH="939800" progId="Equation.3">
                  <p:embed/>
                </p:oleObj>
              </mc:Choice>
              <mc:Fallback>
                <p:oleObj name="Equation" r:id="rId9" imgW="1600200" imgH="939800" progId="Equation.3">
                  <p:embed/>
                  <p:pic>
                    <p:nvPicPr>
                      <p:cNvPr id="0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1175" y="4976813"/>
                        <a:ext cx="2719388" cy="159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4564" name="AutoShape 68"/>
          <p:cNvSpPr>
            <a:spLocks noChangeArrowheads="1"/>
          </p:cNvSpPr>
          <p:nvPr/>
        </p:nvSpPr>
        <p:spPr bwMode="auto">
          <a:xfrm>
            <a:off x="2470150" y="4011613"/>
            <a:ext cx="388938" cy="153987"/>
          </a:xfrm>
          <a:prstGeom prst="rightArrow">
            <a:avLst>
              <a:gd name="adj1" fmla="val 50000"/>
              <a:gd name="adj2" fmla="val 63145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6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4613"/>
            <a:ext cx="8910638" cy="11430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Transformação projetiva</a:t>
            </a:r>
            <a:br>
              <a:rPr lang="en-US" altLang="en-US"/>
            </a:br>
            <a:r>
              <a:rPr lang="en-US" altLang="en-US" sz="2000"/>
              <a:t>- os pontos do plano </a:t>
            </a:r>
            <a:r>
              <a:rPr lang="en-US" altLang="en-US" sz="2000" i="1"/>
              <a:t>z =–n</a:t>
            </a:r>
            <a:r>
              <a:rPr lang="en-US" altLang="en-US" sz="2000"/>
              <a:t> ficam imóveis -</a:t>
            </a:r>
            <a:endParaRPr lang="pt-BR" altLang="en-US" sz="2000"/>
          </a:p>
        </p:txBody>
      </p:sp>
      <p:graphicFrame>
        <p:nvGraphicFramePr>
          <p:cNvPr id="51202" name="Object 4"/>
          <p:cNvGraphicFramePr>
            <a:graphicFrameLocks noChangeAspect="1"/>
          </p:cNvGraphicFramePr>
          <p:nvPr/>
        </p:nvGraphicFramePr>
        <p:xfrm>
          <a:off x="995363" y="1614488"/>
          <a:ext cx="2254250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6" name="Equation" r:id="rId3" imgW="1701800" imgH="914400" progId="Equation.3">
                  <p:embed/>
                </p:oleObj>
              </mc:Choice>
              <mc:Fallback>
                <p:oleObj name="Equation" r:id="rId3" imgW="1701800" imgH="914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363" y="1614488"/>
                        <a:ext cx="2254250" cy="121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5" name="Object 5"/>
          <p:cNvGraphicFramePr>
            <a:graphicFrameLocks noChangeAspect="1"/>
          </p:cNvGraphicFramePr>
          <p:nvPr/>
        </p:nvGraphicFramePr>
        <p:xfrm>
          <a:off x="1655763" y="3008313"/>
          <a:ext cx="6045200" cy="1277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7" name="Equation" r:id="rId5" imgW="4445000" imgH="939800" progId="Equation.3">
                  <p:embed/>
                </p:oleObj>
              </mc:Choice>
              <mc:Fallback>
                <p:oleObj name="Equation" r:id="rId5" imgW="4445000" imgH="939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763" y="3008313"/>
                        <a:ext cx="6045200" cy="1277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6" name="Object 6"/>
          <p:cNvGraphicFramePr>
            <a:graphicFrameLocks noChangeAspect="1"/>
          </p:cNvGraphicFramePr>
          <p:nvPr/>
        </p:nvGraphicFramePr>
        <p:xfrm>
          <a:off x="1498600" y="4708525"/>
          <a:ext cx="2522538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8" name="Equation" r:id="rId7" imgW="1689100" imgH="228600" progId="Equation.3">
                  <p:embed/>
                </p:oleObj>
              </mc:Choice>
              <mc:Fallback>
                <p:oleObj name="Equation" r:id="rId7" imgW="16891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4708525"/>
                        <a:ext cx="2522538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9" name="Object 9"/>
          <p:cNvGraphicFramePr>
            <a:graphicFrameLocks noChangeAspect="1"/>
          </p:cNvGraphicFramePr>
          <p:nvPr/>
        </p:nvGraphicFramePr>
        <p:xfrm>
          <a:off x="1390650" y="5172075"/>
          <a:ext cx="66595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9" name="Equation" r:id="rId9" imgW="3251200" imgH="228600" progId="Equation.3">
                  <p:embed/>
                </p:oleObj>
              </mc:Choice>
              <mc:Fallback>
                <p:oleObj name="Equation" r:id="rId9" imgW="3251200" imgH="228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5172075"/>
                        <a:ext cx="6659563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70" name="Object 10"/>
          <p:cNvGraphicFramePr>
            <a:graphicFrameLocks noChangeAspect="1"/>
          </p:cNvGraphicFramePr>
          <p:nvPr/>
        </p:nvGraphicFramePr>
        <p:xfrm>
          <a:off x="420688" y="5516563"/>
          <a:ext cx="8426450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0" name="Equation" r:id="rId11" imgW="4114800" imgH="393700" progId="Equation.3">
                  <p:embed/>
                </p:oleObj>
              </mc:Choice>
              <mc:Fallback>
                <p:oleObj name="Equation" r:id="rId11" imgW="4114800" imgH="393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5516563"/>
                        <a:ext cx="8426450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71" name="Object 11"/>
          <p:cNvGraphicFramePr>
            <a:graphicFrameLocks noChangeAspect="1"/>
          </p:cNvGraphicFramePr>
          <p:nvPr/>
        </p:nvGraphicFramePr>
        <p:xfrm>
          <a:off x="2370138" y="6016625"/>
          <a:ext cx="5053012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1" name="Equation" r:id="rId13" imgW="3378200" imgH="393700" progId="Equation.3">
                  <p:embed/>
                </p:oleObj>
              </mc:Choice>
              <mc:Fallback>
                <p:oleObj name="Equation" r:id="rId13" imgW="3378200" imgH="393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0138" y="6016625"/>
                        <a:ext cx="5053012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72" name="Object 12"/>
          <p:cNvGraphicFramePr>
            <a:graphicFrameLocks noChangeAspect="1"/>
          </p:cNvGraphicFramePr>
          <p:nvPr/>
        </p:nvGraphicFramePr>
        <p:xfrm>
          <a:off x="5002213" y="4711700"/>
          <a:ext cx="2747962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2" name="Equation" r:id="rId15" imgW="1790700" imgH="228600" progId="Equation.3">
                  <p:embed/>
                </p:oleObj>
              </mc:Choice>
              <mc:Fallback>
                <p:oleObj name="Equation" r:id="rId15" imgW="1790700" imgH="228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2213" y="4711700"/>
                        <a:ext cx="2747962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4613"/>
            <a:ext cx="8910638" cy="11430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Transformação projetiva</a:t>
            </a:r>
            <a:br>
              <a:rPr lang="en-US" altLang="en-US"/>
            </a:br>
            <a:r>
              <a:rPr lang="en-US" altLang="en-US" sz="2000"/>
              <a:t>- matriz P com estas condições -</a:t>
            </a:r>
            <a:endParaRPr lang="pt-BR" altLang="en-US" sz="2000"/>
          </a:p>
        </p:txBody>
      </p:sp>
      <p:graphicFrame>
        <p:nvGraphicFramePr>
          <p:cNvPr id="52226" name="Object 10"/>
          <p:cNvGraphicFramePr>
            <a:graphicFrameLocks noChangeAspect="1"/>
          </p:cNvGraphicFramePr>
          <p:nvPr/>
        </p:nvGraphicFramePr>
        <p:xfrm>
          <a:off x="2776538" y="2943225"/>
          <a:ext cx="2886075" cy="214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4" name="Equation" r:id="rId3" imgW="1574800" imgH="1168400" progId="Equation.3">
                  <p:embed/>
                </p:oleObj>
              </mc:Choice>
              <mc:Fallback>
                <p:oleObj name="Equation" r:id="rId3" imgW="1574800" imgH="1168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6538" y="2943225"/>
                        <a:ext cx="2886075" cy="214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4613"/>
            <a:ext cx="8910638" cy="11430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Transformação projetiva</a:t>
            </a:r>
            <a:br>
              <a:rPr lang="en-US" altLang="en-US"/>
            </a:br>
            <a:r>
              <a:rPr lang="en-US" altLang="en-US" sz="2000"/>
              <a:t>- condição sobre os pontos do plano </a:t>
            </a:r>
            <a:r>
              <a:rPr lang="en-US" altLang="en-US" sz="2000" i="1"/>
              <a:t>z = –f</a:t>
            </a:r>
            <a:r>
              <a:rPr lang="en-US" altLang="en-US" sz="2000"/>
              <a:t>  -</a:t>
            </a:r>
            <a:endParaRPr lang="pt-BR" altLang="en-US" sz="2000"/>
          </a:p>
        </p:txBody>
      </p:sp>
      <p:graphicFrame>
        <p:nvGraphicFramePr>
          <p:cNvPr id="53250" name="Object 3"/>
          <p:cNvGraphicFramePr>
            <a:graphicFrameLocks noChangeAspect="1"/>
          </p:cNvGraphicFramePr>
          <p:nvPr/>
        </p:nvGraphicFramePr>
        <p:xfrm>
          <a:off x="679450" y="1554163"/>
          <a:ext cx="2705100" cy="188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6" name="Equation" r:id="rId3" imgW="1790700" imgH="1244600" progId="Equation.3">
                  <p:embed/>
                </p:oleObj>
              </mc:Choice>
              <mc:Fallback>
                <p:oleObj name="Equation" r:id="rId3" imgW="1790700" imgH="1244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450" y="1554163"/>
                        <a:ext cx="2705100" cy="188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88" name="Object 4"/>
          <p:cNvGraphicFramePr>
            <a:graphicFrameLocks noChangeAspect="1"/>
          </p:cNvGraphicFramePr>
          <p:nvPr/>
        </p:nvGraphicFramePr>
        <p:xfrm>
          <a:off x="2844800" y="2908300"/>
          <a:ext cx="5662613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7" name="Equation" r:id="rId5" imgW="4165600" imgH="1244600" progId="Equation.3">
                  <p:embed/>
                </p:oleObj>
              </mc:Choice>
              <mc:Fallback>
                <p:oleObj name="Equation" r:id="rId5" imgW="4165600" imgH="1244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800" y="2908300"/>
                        <a:ext cx="5662613" cy="169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89" name="Object 5"/>
          <p:cNvGraphicFramePr>
            <a:graphicFrameLocks noChangeAspect="1"/>
          </p:cNvGraphicFramePr>
          <p:nvPr/>
        </p:nvGraphicFramePr>
        <p:xfrm>
          <a:off x="3454400" y="4876800"/>
          <a:ext cx="930275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8" name="Equation" r:id="rId7" imgW="545863" imgH="418918" progId="Equation.3">
                  <p:embed/>
                </p:oleObj>
              </mc:Choice>
              <mc:Fallback>
                <p:oleObj name="Equation" r:id="rId7" imgW="545863" imgH="418918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4400" y="4876800"/>
                        <a:ext cx="930275" cy="71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90" name="Object 6"/>
          <p:cNvGraphicFramePr>
            <a:graphicFrameLocks noChangeAspect="1"/>
          </p:cNvGraphicFramePr>
          <p:nvPr/>
        </p:nvGraphicFramePr>
        <p:xfrm>
          <a:off x="3273425" y="5654675"/>
          <a:ext cx="3944938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9" name="Equation" r:id="rId9" imgW="2120900" imgH="431800" progId="Equation.3">
                  <p:embed/>
                </p:oleObj>
              </mc:Choice>
              <mc:Fallback>
                <p:oleObj name="Equation" r:id="rId9" imgW="21209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3425" y="5654675"/>
                        <a:ext cx="3944938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4613"/>
            <a:ext cx="8910638" cy="11430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Transformação projetiva</a:t>
            </a:r>
            <a:br>
              <a:rPr lang="en-US" altLang="en-US"/>
            </a:br>
            <a:r>
              <a:rPr lang="en-US" altLang="en-US" sz="2000"/>
              <a:t>- condição sobre os pontos do plano </a:t>
            </a:r>
            <a:r>
              <a:rPr lang="en-US" altLang="en-US" sz="2000" i="1"/>
              <a:t>z = –f</a:t>
            </a:r>
            <a:r>
              <a:rPr lang="en-US" altLang="en-US" sz="2000"/>
              <a:t> -</a:t>
            </a:r>
            <a:endParaRPr lang="pt-BR" altLang="en-US" sz="2000"/>
          </a:p>
        </p:txBody>
      </p:sp>
      <p:graphicFrame>
        <p:nvGraphicFramePr>
          <p:cNvPr id="54274" name="Object 4"/>
          <p:cNvGraphicFramePr>
            <a:graphicFrameLocks noChangeAspect="1"/>
          </p:cNvGraphicFramePr>
          <p:nvPr/>
        </p:nvGraphicFramePr>
        <p:xfrm>
          <a:off x="2432050" y="1671638"/>
          <a:ext cx="29845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4" name="Equation" r:id="rId3" imgW="1930400" imgH="1625600" progId="Equation.3">
                  <p:embed/>
                </p:oleObj>
              </mc:Choice>
              <mc:Fallback>
                <p:oleObj name="Equation" r:id="rId3" imgW="1930400" imgH="1625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1671638"/>
                        <a:ext cx="2984500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7813" name="Object 5"/>
          <p:cNvGraphicFramePr>
            <a:graphicFrameLocks noChangeAspect="1"/>
          </p:cNvGraphicFramePr>
          <p:nvPr/>
        </p:nvGraphicFramePr>
        <p:xfrm>
          <a:off x="1458913" y="4314825"/>
          <a:ext cx="88900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5" name="Equation" r:id="rId5" imgW="393529" imgH="203112" progId="Equation.3">
                  <p:embed/>
                </p:oleObj>
              </mc:Choice>
              <mc:Fallback>
                <p:oleObj name="Equation" r:id="rId5" imgW="393529" imgH="20311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8913" y="4314825"/>
                        <a:ext cx="889000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7815" name="Object 7"/>
          <p:cNvGraphicFramePr>
            <a:graphicFrameLocks noChangeAspect="1"/>
          </p:cNvGraphicFramePr>
          <p:nvPr/>
        </p:nvGraphicFramePr>
        <p:xfrm>
          <a:off x="5064125" y="4667250"/>
          <a:ext cx="2809875" cy="167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6" name="Equation" r:id="rId7" imgW="1536700" imgH="914400" progId="Equation.3">
                  <p:embed/>
                </p:oleObj>
              </mc:Choice>
              <mc:Fallback>
                <p:oleObj name="Equation" r:id="rId7" imgW="1536700" imgH="9144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25" y="4667250"/>
                        <a:ext cx="2809875" cy="167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Resumindo</a:t>
            </a:r>
          </a:p>
        </p:txBody>
      </p:sp>
      <p:grpSp>
        <p:nvGrpSpPr>
          <p:cNvPr id="55298" name="Group 63"/>
          <p:cNvGrpSpPr>
            <a:grpSpLocks/>
          </p:cNvGrpSpPr>
          <p:nvPr/>
        </p:nvGrpSpPr>
        <p:grpSpPr bwMode="auto">
          <a:xfrm>
            <a:off x="312738" y="1587500"/>
            <a:ext cx="4808537" cy="2579688"/>
            <a:chOff x="365" y="1135"/>
            <a:chExt cx="1696" cy="1303"/>
          </a:xfrm>
        </p:grpSpPr>
        <p:grpSp>
          <p:nvGrpSpPr>
            <p:cNvPr id="55300" name="Group 64"/>
            <p:cNvGrpSpPr>
              <a:grpSpLocks noChangeAspect="1"/>
            </p:cNvGrpSpPr>
            <p:nvPr/>
          </p:nvGrpSpPr>
          <p:grpSpPr bwMode="auto">
            <a:xfrm>
              <a:off x="1240" y="1839"/>
              <a:ext cx="372" cy="155"/>
              <a:chOff x="2088" y="2628"/>
              <a:chExt cx="930" cy="386"/>
            </a:xfrm>
          </p:grpSpPr>
          <p:sp>
            <p:nvSpPr>
              <p:cNvPr id="34899" name="Rectangle 65"/>
              <p:cNvSpPr>
                <a:spLocks noChangeAspect="1" noChangeArrowheads="1"/>
              </p:cNvSpPr>
              <p:nvPr/>
            </p:nvSpPr>
            <p:spPr bwMode="auto">
              <a:xfrm>
                <a:off x="2438" y="2628"/>
                <a:ext cx="580" cy="3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857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857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200" b="1"/>
                  <a:t>[ </a:t>
                </a:r>
                <a:r>
                  <a:rPr lang="en-US" altLang="en-US" sz="1200" b="1" i="1"/>
                  <a:t>P </a:t>
                </a:r>
                <a:r>
                  <a:rPr lang="en-US" altLang="en-US" sz="1200" b="1"/>
                  <a:t>] = </a:t>
                </a:r>
                <a:r>
                  <a:rPr lang="en-US" altLang="en-US" sz="1200" b="1" i="1"/>
                  <a:t>?</a:t>
                </a:r>
              </a:p>
            </p:txBody>
          </p:sp>
          <p:sp>
            <p:nvSpPr>
              <p:cNvPr id="34900" name="Line 66"/>
              <p:cNvSpPr>
                <a:spLocks noChangeAspect="1" noChangeShapeType="1"/>
              </p:cNvSpPr>
              <p:nvPr/>
            </p:nvSpPr>
            <p:spPr bwMode="auto">
              <a:xfrm>
                <a:off x="2088" y="2654"/>
                <a:ext cx="462" cy="35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55301" name="Freeform 67"/>
            <p:cNvSpPr>
              <a:spLocks noChangeAspect="1"/>
            </p:cNvSpPr>
            <p:nvPr/>
          </p:nvSpPr>
          <p:spPr bwMode="auto">
            <a:xfrm>
              <a:off x="872" y="1396"/>
              <a:ext cx="107" cy="250"/>
            </a:xfrm>
            <a:custGeom>
              <a:avLst/>
              <a:gdLst>
                <a:gd name="T0" fmla="*/ 0 w 268"/>
                <a:gd name="T1" fmla="*/ 0 h 627"/>
                <a:gd name="T2" fmla="*/ 0 w 268"/>
                <a:gd name="T3" fmla="*/ 0 h 627"/>
                <a:gd name="T4" fmla="*/ 0 w 268"/>
                <a:gd name="T5" fmla="*/ 0 h 627"/>
                <a:gd name="T6" fmla="*/ 0 w 268"/>
                <a:gd name="T7" fmla="*/ 0 h 627"/>
                <a:gd name="T8" fmla="*/ 0 w 268"/>
                <a:gd name="T9" fmla="*/ 0 h 6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627">
                  <a:moveTo>
                    <a:pt x="0" y="0"/>
                  </a:moveTo>
                  <a:lnTo>
                    <a:pt x="0" y="447"/>
                  </a:lnTo>
                  <a:lnTo>
                    <a:pt x="267" y="626"/>
                  </a:lnTo>
                  <a:lnTo>
                    <a:pt x="267" y="179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3" name="Line 68"/>
            <p:cNvSpPr>
              <a:spLocks noChangeAspect="1" noChangeShapeType="1"/>
            </p:cNvSpPr>
            <p:nvPr/>
          </p:nvSpPr>
          <p:spPr bwMode="auto">
            <a:xfrm flipV="1">
              <a:off x="869" y="1253"/>
              <a:ext cx="289" cy="14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24" name="Line 69"/>
            <p:cNvSpPr>
              <a:spLocks noChangeAspect="1" noChangeShapeType="1"/>
            </p:cNvSpPr>
            <p:nvPr/>
          </p:nvSpPr>
          <p:spPr bwMode="auto">
            <a:xfrm>
              <a:off x="979" y="1646"/>
              <a:ext cx="410" cy="1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25" name="Line 70"/>
            <p:cNvSpPr>
              <a:spLocks noChangeAspect="1" noChangeShapeType="1"/>
            </p:cNvSpPr>
            <p:nvPr/>
          </p:nvSpPr>
          <p:spPr bwMode="auto">
            <a:xfrm flipV="1">
              <a:off x="979" y="1414"/>
              <a:ext cx="412" cy="5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26" name="Line 71"/>
            <p:cNvSpPr>
              <a:spLocks noChangeAspect="1" noChangeShapeType="1"/>
            </p:cNvSpPr>
            <p:nvPr/>
          </p:nvSpPr>
          <p:spPr bwMode="auto">
            <a:xfrm>
              <a:off x="973" y="1644"/>
              <a:ext cx="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5306" name="Freeform 72"/>
            <p:cNvSpPr>
              <a:spLocks noChangeAspect="1"/>
            </p:cNvSpPr>
            <p:nvPr/>
          </p:nvSpPr>
          <p:spPr bwMode="auto">
            <a:xfrm>
              <a:off x="1155" y="1253"/>
              <a:ext cx="235" cy="539"/>
            </a:xfrm>
            <a:custGeom>
              <a:avLst/>
              <a:gdLst>
                <a:gd name="T0" fmla="*/ 0 w 587"/>
                <a:gd name="T1" fmla="*/ 0 h 1349"/>
                <a:gd name="T2" fmla="*/ 0 w 587"/>
                <a:gd name="T3" fmla="*/ 0 h 1349"/>
                <a:gd name="T4" fmla="*/ 0 w 587"/>
                <a:gd name="T5" fmla="*/ 0 h 134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87" h="1349">
                  <a:moveTo>
                    <a:pt x="0" y="0"/>
                  </a:moveTo>
                  <a:lnTo>
                    <a:pt x="586" y="399"/>
                  </a:lnTo>
                  <a:lnTo>
                    <a:pt x="586" y="134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5307" name="Group 73"/>
            <p:cNvGrpSpPr>
              <a:grpSpLocks noChangeAspect="1"/>
            </p:cNvGrpSpPr>
            <p:nvPr/>
          </p:nvGrpSpPr>
          <p:grpSpPr bwMode="auto">
            <a:xfrm>
              <a:off x="479" y="1504"/>
              <a:ext cx="132" cy="27"/>
              <a:chOff x="186" y="1790"/>
              <a:chExt cx="329" cy="67"/>
            </a:xfrm>
          </p:grpSpPr>
          <p:sp>
            <p:nvSpPr>
              <p:cNvPr id="55376" name="Freeform 74"/>
              <p:cNvSpPr>
                <a:spLocks noChangeAspect="1"/>
              </p:cNvSpPr>
              <p:nvPr/>
            </p:nvSpPr>
            <p:spPr bwMode="auto">
              <a:xfrm>
                <a:off x="248" y="1820"/>
                <a:ext cx="267" cy="17"/>
              </a:xfrm>
              <a:custGeom>
                <a:avLst/>
                <a:gdLst>
                  <a:gd name="T0" fmla="*/ 0 w 267"/>
                  <a:gd name="T1" fmla="*/ 8 h 17"/>
                  <a:gd name="T2" fmla="*/ 0 w 267"/>
                  <a:gd name="T3" fmla="*/ 0 h 17"/>
                  <a:gd name="T4" fmla="*/ 266 w 267"/>
                  <a:gd name="T5" fmla="*/ 0 h 17"/>
                  <a:gd name="T6" fmla="*/ 266 w 267"/>
                  <a:gd name="T7" fmla="*/ 16 h 17"/>
                  <a:gd name="T8" fmla="*/ 0 w 267"/>
                  <a:gd name="T9" fmla="*/ 16 h 17"/>
                  <a:gd name="T10" fmla="*/ 0 w 267"/>
                  <a:gd name="T11" fmla="*/ 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7" h="17">
                    <a:moveTo>
                      <a:pt x="0" y="8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66" y="16"/>
                    </a:lnTo>
                    <a:lnTo>
                      <a:pt x="0" y="16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7" name="Freeform 75"/>
              <p:cNvSpPr>
                <a:spLocks noChangeAspect="1"/>
              </p:cNvSpPr>
              <p:nvPr/>
            </p:nvSpPr>
            <p:spPr bwMode="auto">
              <a:xfrm>
                <a:off x="186" y="1790"/>
                <a:ext cx="62" cy="67"/>
              </a:xfrm>
              <a:custGeom>
                <a:avLst/>
                <a:gdLst>
                  <a:gd name="T0" fmla="*/ 0 w 62"/>
                  <a:gd name="T1" fmla="*/ 34 h 67"/>
                  <a:gd name="T2" fmla="*/ 61 w 62"/>
                  <a:gd name="T3" fmla="*/ 0 h 67"/>
                  <a:gd name="T4" fmla="*/ 0 w 62"/>
                  <a:gd name="T5" fmla="*/ 34 h 67"/>
                  <a:gd name="T6" fmla="*/ 61 w 62"/>
                  <a:gd name="T7" fmla="*/ 66 h 67"/>
                  <a:gd name="T8" fmla="*/ 61 w 62"/>
                  <a:gd name="T9" fmla="*/ 0 h 67"/>
                  <a:gd name="T10" fmla="*/ 0 w 62"/>
                  <a:gd name="T11" fmla="*/ 34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" h="67">
                    <a:moveTo>
                      <a:pt x="0" y="34"/>
                    </a:moveTo>
                    <a:lnTo>
                      <a:pt x="61" y="0"/>
                    </a:lnTo>
                    <a:lnTo>
                      <a:pt x="0" y="34"/>
                    </a:lnTo>
                    <a:lnTo>
                      <a:pt x="61" y="66"/>
                    </a:lnTo>
                    <a:lnTo>
                      <a:pt x="61" y="0"/>
                    </a:lnTo>
                    <a:lnTo>
                      <a:pt x="0" y="3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5308" name="Freeform 76"/>
            <p:cNvSpPr>
              <a:spLocks noChangeAspect="1"/>
            </p:cNvSpPr>
            <p:nvPr/>
          </p:nvSpPr>
          <p:spPr bwMode="auto">
            <a:xfrm>
              <a:off x="616" y="1426"/>
              <a:ext cx="7" cy="91"/>
            </a:xfrm>
            <a:custGeom>
              <a:avLst/>
              <a:gdLst>
                <a:gd name="T0" fmla="*/ 0 w 17"/>
                <a:gd name="T1" fmla="*/ 0 h 227"/>
                <a:gd name="T2" fmla="*/ 0 w 17"/>
                <a:gd name="T3" fmla="*/ 0 h 227"/>
                <a:gd name="T4" fmla="*/ 0 w 17"/>
                <a:gd name="T5" fmla="*/ 0 h 227"/>
                <a:gd name="T6" fmla="*/ 0 w 17"/>
                <a:gd name="T7" fmla="*/ 0 h 227"/>
                <a:gd name="T8" fmla="*/ 0 w 17"/>
                <a:gd name="T9" fmla="*/ 0 h 227"/>
                <a:gd name="T10" fmla="*/ 0 w 17"/>
                <a:gd name="T11" fmla="*/ 0 h 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227">
                  <a:moveTo>
                    <a:pt x="9" y="0"/>
                  </a:moveTo>
                  <a:lnTo>
                    <a:pt x="0" y="0"/>
                  </a:lnTo>
                  <a:lnTo>
                    <a:pt x="0" y="226"/>
                  </a:lnTo>
                  <a:lnTo>
                    <a:pt x="16" y="226"/>
                  </a:lnTo>
                  <a:lnTo>
                    <a:pt x="16" y="0"/>
                  </a:lnTo>
                  <a:lnTo>
                    <a:pt x="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9" name="Freeform 77"/>
            <p:cNvSpPr>
              <a:spLocks noChangeAspect="1"/>
            </p:cNvSpPr>
            <p:nvPr/>
          </p:nvSpPr>
          <p:spPr bwMode="auto">
            <a:xfrm>
              <a:off x="617" y="1517"/>
              <a:ext cx="53" cy="74"/>
            </a:xfrm>
            <a:custGeom>
              <a:avLst/>
              <a:gdLst>
                <a:gd name="T0" fmla="*/ 0 w 133"/>
                <a:gd name="T1" fmla="*/ 0 h 184"/>
                <a:gd name="T2" fmla="*/ 0 w 133"/>
                <a:gd name="T3" fmla="*/ 0 h 184"/>
                <a:gd name="T4" fmla="*/ 0 w 133"/>
                <a:gd name="T5" fmla="*/ 0 h 184"/>
                <a:gd name="T6" fmla="*/ 0 w 133"/>
                <a:gd name="T7" fmla="*/ 0 h 184"/>
                <a:gd name="T8" fmla="*/ 0 w 133"/>
                <a:gd name="T9" fmla="*/ 0 h 184"/>
                <a:gd name="T10" fmla="*/ 0 w 133"/>
                <a:gd name="T11" fmla="*/ 0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3" h="184">
                  <a:moveTo>
                    <a:pt x="126" y="179"/>
                  </a:moveTo>
                  <a:lnTo>
                    <a:pt x="132" y="175"/>
                  </a:lnTo>
                  <a:lnTo>
                    <a:pt x="12" y="0"/>
                  </a:lnTo>
                  <a:lnTo>
                    <a:pt x="0" y="8"/>
                  </a:lnTo>
                  <a:lnTo>
                    <a:pt x="120" y="183"/>
                  </a:lnTo>
                  <a:lnTo>
                    <a:pt x="126" y="1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0" name="Freeform 78"/>
            <p:cNvSpPr>
              <a:spLocks noChangeAspect="1"/>
            </p:cNvSpPr>
            <p:nvPr/>
          </p:nvSpPr>
          <p:spPr bwMode="auto">
            <a:xfrm>
              <a:off x="656" y="1581"/>
              <a:ext cx="26" cy="28"/>
            </a:xfrm>
            <a:custGeom>
              <a:avLst/>
              <a:gdLst>
                <a:gd name="T0" fmla="*/ 0 w 64"/>
                <a:gd name="T1" fmla="*/ 0 h 70"/>
                <a:gd name="T2" fmla="*/ 0 w 64"/>
                <a:gd name="T3" fmla="*/ 0 h 70"/>
                <a:gd name="T4" fmla="*/ 0 w 64"/>
                <a:gd name="T5" fmla="*/ 0 h 70"/>
                <a:gd name="T6" fmla="*/ 0 w 64"/>
                <a:gd name="T7" fmla="*/ 0 h 70"/>
                <a:gd name="T8" fmla="*/ 0 w 64"/>
                <a:gd name="T9" fmla="*/ 0 h 70"/>
                <a:gd name="T10" fmla="*/ 0 w 64"/>
                <a:gd name="T11" fmla="*/ 0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" h="70">
                  <a:moveTo>
                    <a:pt x="63" y="69"/>
                  </a:moveTo>
                  <a:lnTo>
                    <a:pt x="55" y="0"/>
                  </a:lnTo>
                  <a:lnTo>
                    <a:pt x="63" y="69"/>
                  </a:lnTo>
                  <a:lnTo>
                    <a:pt x="0" y="39"/>
                  </a:lnTo>
                  <a:lnTo>
                    <a:pt x="55" y="0"/>
                  </a:lnTo>
                  <a:lnTo>
                    <a:pt x="63" y="6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1" name="Freeform 79"/>
            <p:cNvSpPr>
              <a:spLocks noChangeAspect="1"/>
            </p:cNvSpPr>
            <p:nvPr/>
          </p:nvSpPr>
          <p:spPr bwMode="auto">
            <a:xfrm>
              <a:off x="607" y="1408"/>
              <a:ext cx="22" cy="21"/>
            </a:xfrm>
            <a:custGeom>
              <a:avLst/>
              <a:gdLst>
                <a:gd name="T0" fmla="*/ 0 w 54"/>
                <a:gd name="T1" fmla="*/ 0 h 53"/>
                <a:gd name="T2" fmla="*/ 0 w 54"/>
                <a:gd name="T3" fmla="*/ 0 h 53"/>
                <a:gd name="T4" fmla="*/ 0 w 54"/>
                <a:gd name="T5" fmla="*/ 0 h 53"/>
                <a:gd name="T6" fmla="*/ 0 w 54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4" h="53">
                  <a:moveTo>
                    <a:pt x="0" y="52"/>
                  </a:moveTo>
                  <a:lnTo>
                    <a:pt x="23" y="0"/>
                  </a:lnTo>
                  <a:lnTo>
                    <a:pt x="53" y="52"/>
                  </a:lnTo>
                  <a:lnTo>
                    <a:pt x="0" y="5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2" name="Freeform 80"/>
            <p:cNvSpPr>
              <a:spLocks noChangeAspect="1"/>
            </p:cNvSpPr>
            <p:nvPr/>
          </p:nvSpPr>
          <p:spPr bwMode="auto">
            <a:xfrm>
              <a:off x="607" y="1408"/>
              <a:ext cx="24" cy="25"/>
            </a:xfrm>
            <a:custGeom>
              <a:avLst/>
              <a:gdLst>
                <a:gd name="T0" fmla="*/ 0 w 60"/>
                <a:gd name="T1" fmla="*/ 0 h 62"/>
                <a:gd name="T2" fmla="*/ 0 w 60"/>
                <a:gd name="T3" fmla="*/ 0 h 62"/>
                <a:gd name="T4" fmla="*/ 0 w 60"/>
                <a:gd name="T5" fmla="*/ 0 h 62"/>
                <a:gd name="T6" fmla="*/ 0 w 60"/>
                <a:gd name="T7" fmla="*/ 0 h 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62">
                  <a:moveTo>
                    <a:pt x="0" y="61"/>
                  </a:moveTo>
                  <a:lnTo>
                    <a:pt x="26" y="0"/>
                  </a:lnTo>
                  <a:lnTo>
                    <a:pt x="59" y="61"/>
                  </a:lnTo>
                  <a:lnTo>
                    <a:pt x="0" y="6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3" name="Freeform 81"/>
            <p:cNvSpPr>
              <a:spLocks noChangeAspect="1"/>
            </p:cNvSpPr>
            <p:nvPr/>
          </p:nvSpPr>
          <p:spPr bwMode="auto">
            <a:xfrm>
              <a:off x="610" y="1509"/>
              <a:ext cx="14" cy="14"/>
            </a:xfrm>
            <a:custGeom>
              <a:avLst/>
              <a:gdLst>
                <a:gd name="T0" fmla="*/ 0 w 35"/>
                <a:gd name="T1" fmla="*/ 0 h 36"/>
                <a:gd name="T2" fmla="*/ 0 w 35"/>
                <a:gd name="T3" fmla="*/ 0 h 36"/>
                <a:gd name="T4" fmla="*/ 0 w 35"/>
                <a:gd name="T5" fmla="*/ 0 h 36"/>
                <a:gd name="T6" fmla="*/ 0 w 35"/>
                <a:gd name="T7" fmla="*/ 0 h 36"/>
                <a:gd name="T8" fmla="*/ 0 w 35"/>
                <a:gd name="T9" fmla="*/ 0 h 36"/>
                <a:gd name="T10" fmla="*/ 0 w 35"/>
                <a:gd name="T11" fmla="*/ 0 h 36"/>
                <a:gd name="T12" fmla="*/ 0 w 35"/>
                <a:gd name="T13" fmla="*/ 0 h 36"/>
                <a:gd name="T14" fmla="*/ 0 w 35"/>
                <a:gd name="T15" fmla="*/ 0 h 36"/>
                <a:gd name="T16" fmla="*/ 0 w 35"/>
                <a:gd name="T17" fmla="*/ 0 h 36"/>
                <a:gd name="T18" fmla="*/ 0 w 35"/>
                <a:gd name="T19" fmla="*/ 0 h 36"/>
                <a:gd name="T20" fmla="*/ 0 w 35"/>
                <a:gd name="T21" fmla="*/ 0 h 36"/>
                <a:gd name="T22" fmla="*/ 0 w 35"/>
                <a:gd name="T23" fmla="*/ 0 h 36"/>
                <a:gd name="T24" fmla="*/ 0 w 35"/>
                <a:gd name="T25" fmla="*/ 0 h 36"/>
                <a:gd name="T26" fmla="*/ 0 w 35"/>
                <a:gd name="T27" fmla="*/ 0 h 36"/>
                <a:gd name="T28" fmla="*/ 0 w 35"/>
                <a:gd name="T29" fmla="*/ 0 h 36"/>
                <a:gd name="T30" fmla="*/ 0 w 35"/>
                <a:gd name="T31" fmla="*/ 0 h 36"/>
                <a:gd name="T32" fmla="*/ 0 w 35"/>
                <a:gd name="T33" fmla="*/ 0 h 36"/>
                <a:gd name="T34" fmla="*/ 0 w 35"/>
                <a:gd name="T35" fmla="*/ 0 h 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36">
                  <a:moveTo>
                    <a:pt x="17" y="35"/>
                  </a:moveTo>
                  <a:lnTo>
                    <a:pt x="17" y="35"/>
                  </a:lnTo>
                  <a:lnTo>
                    <a:pt x="23" y="34"/>
                  </a:lnTo>
                  <a:lnTo>
                    <a:pt x="29" y="30"/>
                  </a:lnTo>
                  <a:lnTo>
                    <a:pt x="33" y="25"/>
                  </a:lnTo>
                  <a:lnTo>
                    <a:pt x="34" y="18"/>
                  </a:lnTo>
                  <a:lnTo>
                    <a:pt x="33" y="10"/>
                  </a:lnTo>
                  <a:lnTo>
                    <a:pt x="29" y="5"/>
                  </a:lnTo>
                  <a:lnTo>
                    <a:pt x="23" y="1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7" y="35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35" name="Rectangle 82"/>
            <p:cNvSpPr>
              <a:spLocks noChangeAspect="1" noChangeArrowheads="1"/>
            </p:cNvSpPr>
            <p:nvPr/>
          </p:nvSpPr>
          <p:spPr bwMode="auto">
            <a:xfrm>
              <a:off x="596" y="1555"/>
              <a:ext cx="123" cy="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 i="1"/>
                <a:t>x</a:t>
              </a:r>
              <a:r>
                <a:rPr lang="en-US" altLang="en-US" sz="1200" b="1" i="1" baseline="-25000"/>
                <a:t>e</a:t>
              </a:r>
            </a:p>
          </p:txBody>
        </p:sp>
        <p:sp>
          <p:nvSpPr>
            <p:cNvPr id="34836" name="Rectangle 83"/>
            <p:cNvSpPr>
              <a:spLocks noChangeAspect="1" noChangeArrowheads="1"/>
            </p:cNvSpPr>
            <p:nvPr/>
          </p:nvSpPr>
          <p:spPr bwMode="auto">
            <a:xfrm>
              <a:off x="443" y="1272"/>
              <a:ext cx="120" cy="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 i="1"/>
                <a:t>y</a:t>
              </a:r>
              <a:r>
                <a:rPr lang="en-US" altLang="en-US" sz="1200" b="1" i="1" baseline="-25000"/>
                <a:t>e</a:t>
              </a:r>
            </a:p>
          </p:txBody>
        </p:sp>
        <p:sp>
          <p:nvSpPr>
            <p:cNvPr id="34837" name="Rectangle 84"/>
            <p:cNvSpPr>
              <a:spLocks noChangeAspect="1" noChangeArrowheads="1"/>
            </p:cNvSpPr>
            <p:nvPr/>
          </p:nvSpPr>
          <p:spPr bwMode="auto">
            <a:xfrm>
              <a:off x="365" y="1481"/>
              <a:ext cx="117" cy="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 i="1"/>
                <a:t>z</a:t>
              </a:r>
              <a:r>
                <a:rPr lang="en-US" altLang="en-US" sz="1200" b="1" i="1" baseline="-25000"/>
                <a:t>e</a:t>
              </a:r>
            </a:p>
          </p:txBody>
        </p:sp>
        <p:sp>
          <p:nvSpPr>
            <p:cNvPr id="34838" name="Line 85"/>
            <p:cNvSpPr>
              <a:spLocks noChangeAspect="1" noChangeShapeType="1"/>
            </p:cNvSpPr>
            <p:nvPr/>
          </p:nvSpPr>
          <p:spPr bwMode="auto">
            <a:xfrm>
              <a:off x="621" y="1524"/>
              <a:ext cx="535" cy="1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9" name="Line 86"/>
            <p:cNvSpPr>
              <a:spLocks noChangeAspect="1" noChangeShapeType="1"/>
            </p:cNvSpPr>
            <p:nvPr/>
          </p:nvSpPr>
          <p:spPr bwMode="auto">
            <a:xfrm flipH="1">
              <a:off x="1156" y="1254"/>
              <a:ext cx="1" cy="3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40" name="Line 87"/>
            <p:cNvSpPr>
              <a:spLocks noChangeAspect="1" noChangeShapeType="1"/>
            </p:cNvSpPr>
            <p:nvPr/>
          </p:nvSpPr>
          <p:spPr bwMode="auto">
            <a:xfrm>
              <a:off x="1153" y="1637"/>
              <a:ext cx="237" cy="1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41" name="Line 88"/>
            <p:cNvSpPr>
              <a:spLocks noChangeAspect="1" noChangeShapeType="1"/>
            </p:cNvSpPr>
            <p:nvPr/>
          </p:nvSpPr>
          <p:spPr bwMode="auto">
            <a:xfrm flipV="1">
              <a:off x="619" y="1395"/>
              <a:ext cx="250" cy="1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42" name="Line 89"/>
            <p:cNvSpPr>
              <a:spLocks noChangeAspect="1" noChangeShapeType="1"/>
            </p:cNvSpPr>
            <p:nvPr/>
          </p:nvSpPr>
          <p:spPr bwMode="auto">
            <a:xfrm>
              <a:off x="627" y="1524"/>
              <a:ext cx="350" cy="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43" name="Line 90"/>
            <p:cNvSpPr>
              <a:spLocks noChangeAspect="1" noChangeShapeType="1"/>
            </p:cNvSpPr>
            <p:nvPr/>
          </p:nvSpPr>
          <p:spPr bwMode="auto">
            <a:xfrm flipV="1">
              <a:off x="623" y="1470"/>
              <a:ext cx="352" cy="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44" name="Oval 91"/>
            <p:cNvSpPr>
              <a:spLocks noChangeAspect="1" noChangeArrowheads="1"/>
            </p:cNvSpPr>
            <p:nvPr/>
          </p:nvSpPr>
          <p:spPr bwMode="auto">
            <a:xfrm>
              <a:off x="967" y="1460"/>
              <a:ext cx="23" cy="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45" name="Oval 92"/>
            <p:cNvSpPr>
              <a:spLocks noChangeAspect="1" noChangeArrowheads="1"/>
            </p:cNvSpPr>
            <p:nvPr/>
          </p:nvSpPr>
          <p:spPr bwMode="auto">
            <a:xfrm>
              <a:off x="862" y="1381"/>
              <a:ext cx="23" cy="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46" name="Oval 93"/>
            <p:cNvSpPr>
              <a:spLocks noChangeAspect="1" noChangeArrowheads="1"/>
            </p:cNvSpPr>
            <p:nvPr/>
          </p:nvSpPr>
          <p:spPr bwMode="auto">
            <a:xfrm>
              <a:off x="862" y="1560"/>
              <a:ext cx="23" cy="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47" name="Oval 94"/>
            <p:cNvSpPr>
              <a:spLocks noChangeAspect="1" noChangeArrowheads="1"/>
            </p:cNvSpPr>
            <p:nvPr/>
          </p:nvSpPr>
          <p:spPr bwMode="auto">
            <a:xfrm>
              <a:off x="970" y="1633"/>
              <a:ext cx="24" cy="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48" name="Oval 95"/>
            <p:cNvSpPr>
              <a:spLocks noChangeAspect="1" noChangeArrowheads="1"/>
            </p:cNvSpPr>
            <p:nvPr/>
          </p:nvSpPr>
          <p:spPr bwMode="auto">
            <a:xfrm>
              <a:off x="1377" y="1780"/>
              <a:ext cx="23" cy="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49" name="Oval 96"/>
            <p:cNvSpPr>
              <a:spLocks noChangeAspect="1" noChangeArrowheads="1"/>
            </p:cNvSpPr>
            <p:nvPr/>
          </p:nvSpPr>
          <p:spPr bwMode="auto">
            <a:xfrm>
              <a:off x="1377" y="1400"/>
              <a:ext cx="23" cy="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50" name="Oval 97"/>
            <p:cNvSpPr>
              <a:spLocks noChangeAspect="1" noChangeArrowheads="1"/>
            </p:cNvSpPr>
            <p:nvPr/>
          </p:nvSpPr>
          <p:spPr bwMode="auto">
            <a:xfrm>
              <a:off x="1146" y="1243"/>
              <a:ext cx="24" cy="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51" name="Oval 98"/>
            <p:cNvSpPr>
              <a:spLocks noChangeAspect="1" noChangeArrowheads="1"/>
            </p:cNvSpPr>
            <p:nvPr/>
          </p:nvSpPr>
          <p:spPr bwMode="auto">
            <a:xfrm>
              <a:off x="1140" y="1620"/>
              <a:ext cx="23" cy="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52" name="Text Box 99"/>
            <p:cNvSpPr txBox="1">
              <a:spLocks noChangeAspect="1" noChangeArrowheads="1"/>
            </p:cNvSpPr>
            <p:nvPr/>
          </p:nvSpPr>
          <p:spPr bwMode="auto">
            <a:xfrm>
              <a:off x="749" y="1525"/>
              <a:ext cx="95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1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53" name="Text Box 100"/>
            <p:cNvSpPr txBox="1">
              <a:spLocks noChangeAspect="1" noChangeArrowheads="1"/>
            </p:cNvSpPr>
            <p:nvPr/>
          </p:nvSpPr>
          <p:spPr bwMode="auto">
            <a:xfrm>
              <a:off x="908" y="1616"/>
              <a:ext cx="95" cy="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2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54" name="Text Box 101"/>
            <p:cNvSpPr txBox="1">
              <a:spLocks noChangeAspect="1" noChangeArrowheads="1"/>
            </p:cNvSpPr>
            <p:nvPr/>
          </p:nvSpPr>
          <p:spPr bwMode="auto">
            <a:xfrm>
              <a:off x="930" y="1330"/>
              <a:ext cx="95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3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55" name="Text Box 102"/>
            <p:cNvSpPr txBox="1">
              <a:spLocks noChangeAspect="1" noChangeArrowheads="1"/>
            </p:cNvSpPr>
            <p:nvPr/>
          </p:nvSpPr>
          <p:spPr bwMode="auto">
            <a:xfrm>
              <a:off x="764" y="1251"/>
              <a:ext cx="95" cy="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4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56" name="Text Box 103"/>
            <p:cNvSpPr txBox="1">
              <a:spLocks noChangeAspect="1" noChangeArrowheads="1"/>
            </p:cNvSpPr>
            <p:nvPr/>
          </p:nvSpPr>
          <p:spPr bwMode="auto">
            <a:xfrm>
              <a:off x="1044" y="1489"/>
              <a:ext cx="95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5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57" name="Text Box 104"/>
            <p:cNvSpPr txBox="1">
              <a:spLocks noChangeAspect="1" noChangeArrowheads="1"/>
            </p:cNvSpPr>
            <p:nvPr/>
          </p:nvSpPr>
          <p:spPr bwMode="auto">
            <a:xfrm>
              <a:off x="1368" y="1709"/>
              <a:ext cx="94" cy="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6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58" name="Text Box 105"/>
            <p:cNvSpPr txBox="1">
              <a:spLocks noChangeAspect="1" noChangeArrowheads="1"/>
            </p:cNvSpPr>
            <p:nvPr/>
          </p:nvSpPr>
          <p:spPr bwMode="auto">
            <a:xfrm>
              <a:off x="1368" y="1308"/>
              <a:ext cx="94" cy="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7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59" name="Text Box 106"/>
            <p:cNvSpPr txBox="1">
              <a:spLocks noChangeAspect="1" noChangeArrowheads="1"/>
            </p:cNvSpPr>
            <p:nvPr/>
          </p:nvSpPr>
          <p:spPr bwMode="auto">
            <a:xfrm>
              <a:off x="1050" y="1135"/>
              <a:ext cx="94" cy="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8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55339" name="Freeform 107"/>
            <p:cNvSpPr>
              <a:spLocks noChangeAspect="1"/>
            </p:cNvSpPr>
            <p:nvPr/>
          </p:nvSpPr>
          <p:spPr bwMode="auto">
            <a:xfrm>
              <a:off x="1499" y="2101"/>
              <a:ext cx="107" cy="251"/>
            </a:xfrm>
            <a:custGeom>
              <a:avLst/>
              <a:gdLst>
                <a:gd name="T0" fmla="*/ 0 w 268"/>
                <a:gd name="T1" fmla="*/ 0 h 627"/>
                <a:gd name="T2" fmla="*/ 0 w 268"/>
                <a:gd name="T3" fmla="*/ 0 h 627"/>
                <a:gd name="T4" fmla="*/ 0 w 268"/>
                <a:gd name="T5" fmla="*/ 0 h 627"/>
                <a:gd name="T6" fmla="*/ 0 w 268"/>
                <a:gd name="T7" fmla="*/ 0 h 627"/>
                <a:gd name="T8" fmla="*/ 0 w 268"/>
                <a:gd name="T9" fmla="*/ 0 h 6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627">
                  <a:moveTo>
                    <a:pt x="0" y="0"/>
                  </a:moveTo>
                  <a:lnTo>
                    <a:pt x="0" y="447"/>
                  </a:lnTo>
                  <a:lnTo>
                    <a:pt x="267" y="626"/>
                  </a:lnTo>
                  <a:lnTo>
                    <a:pt x="267" y="179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5340" name="Group 108"/>
            <p:cNvGrpSpPr>
              <a:grpSpLocks noChangeAspect="1"/>
            </p:cNvGrpSpPr>
            <p:nvPr/>
          </p:nvGrpSpPr>
          <p:grpSpPr bwMode="auto">
            <a:xfrm>
              <a:off x="1106" y="2210"/>
              <a:ext cx="132" cy="27"/>
              <a:chOff x="1753" y="3555"/>
              <a:chExt cx="329" cy="69"/>
            </a:xfrm>
          </p:grpSpPr>
          <p:sp>
            <p:nvSpPr>
              <p:cNvPr id="55374" name="Freeform 109"/>
              <p:cNvSpPr>
                <a:spLocks noChangeAspect="1"/>
              </p:cNvSpPr>
              <p:nvPr/>
            </p:nvSpPr>
            <p:spPr bwMode="auto">
              <a:xfrm>
                <a:off x="1815" y="3587"/>
                <a:ext cx="267" cy="17"/>
              </a:xfrm>
              <a:custGeom>
                <a:avLst/>
                <a:gdLst>
                  <a:gd name="T0" fmla="*/ 0 w 267"/>
                  <a:gd name="T1" fmla="*/ 8 h 17"/>
                  <a:gd name="T2" fmla="*/ 0 w 267"/>
                  <a:gd name="T3" fmla="*/ 0 h 17"/>
                  <a:gd name="T4" fmla="*/ 266 w 267"/>
                  <a:gd name="T5" fmla="*/ 0 h 17"/>
                  <a:gd name="T6" fmla="*/ 266 w 267"/>
                  <a:gd name="T7" fmla="*/ 16 h 17"/>
                  <a:gd name="T8" fmla="*/ 0 w 267"/>
                  <a:gd name="T9" fmla="*/ 16 h 17"/>
                  <a:gd name="T10" fmla="*/ 0 w 267"/>
                  <a:gd name="T11" fmla="*/ 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7" h="17">
                    <a:moveTo>
                      <a:pt x="0" y="8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66" y="16"/>
                    </a:lnTo>
                    <a:lnTo>
                      <a:pt x="0" y="16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5" name="Freeform 110"/>
              <p:cNvSpPr>
                <a:spLocks noChangeAspect="1"/>
              </p:cNvSpPr>
              <p:nvPr/>
            </p:nvSpPr>
            <p:spPr bwMode="auto">
              <a:xfrm>
                <a:off x="1753" y="3555"/>
                <a:ext cx="62" cy="69"/>
              </a:xfrm>
              <a:custGeom>
                <a:avLst/>
                <a:gdLst>
                  <a:gd name="T0" fmla="*/ 0 w 62"/>
                  <a:gd name="T1" fmla="*/ 35 h 69"/>
                  <a:gd name="T2" fmla="*/ 61 w 62"/>
                  <a:gd name="T3" fmla="*/ 0 h 69"/>
                  <a:gd name="T4" fmla="*/ 0 w 62"/>
                  <a:gd name="T5" fmla="*/ 35 h 69"/>
                  <a:gd name="T6" fmla="*/ 61 w 62"/>
                  <a:gd name="T7" fmla="*/ 68 h 69"/>
                  <a:gd name="T8" fmla="*/ 61 w 62"/>
                  <a:gd name="T9" fmla="*/ 0 h 69"/>
                  <a:gd name="T10" fmla="*/ 0 w 62"/>
                  <a:gd name="T11" fmla="*/ 35 h 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" h="69">
                    <a:moveTo>
                      <a:pt x="0" y="35"/>
                    </a:moveTo>
                    <a:lnTo>
                      <a:pt x="61" y="0"/>
                    </a:lnTo>
                    <a:lnTo>
                      <a:pt x="0" y="35"/>
                    </a:lnTo>
                    <a:lnTo>
                      <a:pt x="61" y="68"/>
                    </a:lnTo>
                    <a:lnTo>
                      <a:pt x="61" y="0"/>
                    </a:lnTo>
                    <a:lnTo>
                      <a:pt x="0" y="35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5341" name="Freeform 111"/>
            <p:cNvSpPr>
              <a:spLocks noChangeAspect="1"/>
            </p:cNvSpPr>
            <p:nvPr/>
          </p:nvSpPr>
          <p:spPr bwMode="auto">
            <a:xfrm>
              <a:off x="1243" y="2132"/>
              <a:ext cx="7" cy="91"/>
            </a:xfrm>
            <a:custGeom>
              <a:avLst/>
              <a:gdLst>
                <a:gd name="T0" fmla="*/ 0 w 17"/>
                <a:gd name="T1" fmla="*/ 0 h 227"/>
                <a:gd name="T2" fmla="*/ 0 w 17"/>
                <a:gd name="T3" fmla="*/ 0 h 227"/>
                <a:gd name="T4" fmla="*/ 0 w 17"/>
                <a:gd name="T5" fmla="*/ 0 h 227"/>
                <a:gd name="T6" fmla="*/ 0 w 17"/>
                <a:gd name="T7" fmla="*/ 0 h 227"/>
                <a:gd name="T8" fmla="*/ 0 w 17"/>
                <a:gd name="T9" fmla="*/ 0 h 227"/>
                <a:gd name="T10" fmla="*/ 0 w 17"/>
                <a:gd name="T11" fmla="*/ 0 h 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227">
                  <a:moveTo>
                    <a:pt x="9" y="0"/>
                  </a:moveTo>
                  <a:lnTo>
                    <a:pt x="0" y="0"/>
                  </a:lnTo>
                  <a:lnTo>
                    <a:pt x="0" y="226"/>
                  </a:lnTo>
                  <a:lnTo>
                    <a:pt x="16" y="226"/>
                  </a:lnTo>
                  <a:lnTo>
                    <a:pt x="16" y="0"/>
                  </a:lnTo>
                  <a:lnTo>
                    <a:pt x="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42" name="Freeform 112"/>
            <p:cNvSpPr>
              <a:spLocks noChangeAspect="1"/>
            </p:cNvSpPr>
            <p:nvPr/>
          </p:nvSpPr>
          <p:spPr bwMode="auto">
            <a:xfrm>
              <a:off x="1244" y="2223"/>
              <a:ext cx="53" cy="73"/>
            </a:xfrm>
            <a:custGeom>
              <a:avLst/>
              <a:gdLst>
                <a:gd name="T0" fmla="*/ 0 w 133"/>
                <a:gd name="T1" fmla="*/ 0 h 183"/>
                <a:gd name="T2" fmla="*/ 0 w 133"/>
                <a:gd name="T3" fmla="*/ 0 h 183"/>
                <a:gd name="T4" fmla="*/ 0 w 133"/>
                <a:gd name="T5" fmla="*/ 0 h 183"/>
                <a:gd name="T6" fmla="*/ 0 w 133"/>
                <a:gd name="T7" fmla="*/ 0 h 183"/>
                <a:gd name="T8" fmla="*/ 0 w 133"/>
                <a:gd name="T9" fmla="*/ 0 h 183"/>
                <a:gd name="T10" fmla="*/ 0 w 133"/>
                <a:gd name="T11" fmla="*/ 0 h 18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3" h="183">
                  <a:moveTo>
                    <a:pt x="126" y="178"/>
                  </a:moveTo>
                  <a:lnTo>
                    <a:pt x="132" y="174"/>
                  </a:lnTo>
                  <a:lnTo>
                    <a:pt x="12" y="0"/>
                  </a:lnTo>
                  <a:lnTo>
                    <a:pt x="0" y="8"/>
                  </a:lnTo>
                  <a:lnTo>
                    <a:pt x="120" y="182"/>
                  </a:lnTo>
                  <a:lnTo>
                    <a:pt x="126" y="17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43" name="Freeform 113"/>
            <p:cNvSpPr>
              <a:spLocks noChangeAspect="1"/>
            </p:cNvSpPr>
            <p:nvPr/>
          </p:nvSpPr>
          <p:spPr bwMode="auto">
            <a:xfrm>
              <a:off x="1283" y="2286"/>
              <a:ext cx="26" cy="29"/>
            </a:xfrm>
            <a:custGeom>
              <a:avLst/>
              <a:gdLst>
                <a:gd name="T0" fmla="*/ 0 w 64"/>
                <a:gd name="T1" fmla="*/ 0 h 71"/>
                <a:gd name="T2" fmla="*/ 0 w 64"/>
                <a:gd name="T3" fmla="*/ 0 h 71"/>
                <a:gd name="T4" fmla="*/ 0 w 64"/>
                <a:gd name="T5" fmla="*/ 0 h 71"/>
                <a:gd name="T6" fmla="*/ 0 w 64"/>
                <a:gd name="T7" fmla="*/ 0 h 71"/>
                <a:gd name="T8" fmla="*/ 0 w 64"/>
                <a:gd name="T9" fmla="*/ 0 h 71"/>
                <a:gd name="T10" fmla="*/ 0 w 64"/>
                <a:gd name="T11" fmla="*/ 0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" h="71">
                  <a:moveTo>
                    <a:pt x="63" y="70"/>
                  </a:moveTo>
                  <a:lnTo>
                    <a:pt x="55" y="0"/>
                  </a:lnTo>
                  <a:lnTo>
                    <a:pt x="63" y="70"/>
                  </a:lnTo>
                  <a:lnTo>
                    <a:pt x="0" y="40"/>
                  </a:lnTo>
                  <a:lnTo>
                    <a:pt x="55" y="0"/>
                  </a:lnTo>
                  <a:lnTo>
                    <a:pt x="63" y="7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44" name="Freeform 114"/>
            <p:cNvSpPr>
              <a:spLocks noChangeAspect="1"/>
            </p:cNvSpPr>
            <p:nvPr/>
          </p:nvSpPr>
          <p:spPr bwMode="auto">
            <a:xfrm>
              <a:off x="1234" y="2113"/>
              <a:ext cx="22" cy="22"/>
            </a:xfrm>
            <a:custGeom>
              <a:avLst/>
              <a:gdLst>
                <a:gd name="T0" fmla="*/ 0 w 54"/>
                <a:gd name="T1" fmla="*/ 0 h 54"/>
                <a:gd name="T2" fmla="*/ 0 w 54"/>
                <a:gd name="T3" fmla="*/ 0 h 54"/>
                <a:gd name="T4" fmla="*/ 0 w 54"/>
                <a:gd name="T5" fmla="*/ 0 h 54"/>
                <a:gd name="T6" fmla="*/ 0 w 54"/>
                <a:gd name="T7" fmla="*/ 0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4" h="54">
                  <a:moveTo>
                    <a:pt x="0" y="53"/>
                  </a:moveTo>
                  <a:lnTo>
                    <a:pt x="23" y="0"/>
                  </a:lnTo>
                  <a:lnTo>
                    <a:pt x="53" y="53"/>
                  </a:lnTo>
                  <a:lnTo>
                    <a:pt x="0" y="5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45" name="Freeform 115"/>
            <p:cNvSpPr>
              <a:spLocks noChangeAspect="1"/>
            </p:cNvSpPr>
            <p:nvPr/>
          </p:nvSpPr>
          <p:spPr bwMode="auto">
            <a:xfrm>
              <a:off x="1234" y="2113"/>
              <a:ext cx="24" cy="25"/>
            </a:xfrm>
            <a:custGeom>
              <a:avLst/>
              <a:gdLst>
                <a:gd name="T0" fmla="*/ 0 w 60"/>
                <a:gd name="T1" fmla="*/ 0 h 62"/>
                <a:gd name="T2" fmla="*/ 0 w 60"/>
                <a:gd name="T3" fmla="*/ 0 h 62"/>
                <a:gd name="T4" fmla="*/ 0 w 60"/>
                <a:gd name="T5" fmla="*/ 0 h 62"/>
                <a:gd name="T6" fmla="*/ 0 w 60"/>
                <a:gd name="T7" fmla="*/ 0 h 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62">
                  <a:moveTo>
                    <a:pt x="0" y="61"/>
                  </a:moveTo>
                  <a:lnTo>
                    <a:pt x="26" y="0"/>
                  </a:lnTo>
                  <a:lnTo>
                    <a:pt x="59" y="61"/>
                  </a:lnTo>
                  <a:lnTo>
                    <a:pt x="0" y="6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46" name="Freeform 116"/>
            <p:cNvSpPr>
              <a:spLocks noChangeAspect="1"/>
            </p:cNvSpPr>
            <p:nvPr/>
          </p:nvSpPr>
          <p:spPr bwMode="auto">
            <a:xfrm>
              <a:off x="1237" y="2215"/>
              <a:ext cx="14" cy="14"/>
            </a:xfrm>
            <a:custGeom>
              <a:avLst/>
              <a:gdLst>
                <a:gd name="T0" fmla="*/ 0 w 34"/>
                <a:gd name="T1" fmla="*/ 0 h 35"/>
                <a:gd name="T2" fmla="*/ 0 w 34"/>
                <a:gd name="T3" fmla="*/ 0 h 35"/>
                <a:gd name="T4" fmla="*/ 0 w 34"/>
                <a:gd name="T5" fmla="*/ 0 h 35"/>
                <a:gd name="T6" fmla="*/ 0 w 34"/>
                <a:gd name="T7" fmla="*/ 0 h 35"/>
                <a:gd name="T8" fmla="*/ 0 w 34"/>
                <a:gd name="T9" fmla="*/ 0 h 35"/>
                <a:gd name="T10" fmla="*/ 0 w 34"/>
                <a:gd name="T11" fmla="*/ 0 h 35"/>
                <a:gd name="T12" fmla="*/ 0 w 34"/>
                <a:gd name="T13" fmla="*/ 0 h 35"/>
                <a:gd name="T14" fmla="*/ 0 w 34"/>
                <a:gd name="T15" fmla="*/ 0 h 35"/>
                <a:gd name="T16" fmla="*/ 0 w 34"/>
                <a:gd name="T17" fmla="*/ 0 h 35"/>
                <a:gd name="T18" fmla="*/ 0 w 34"/>
                <a:gd name="T19" fmla="*/ 0 h 35"/>
                <a:gd name="T20" fmla="*/ 0 w 34"/>
                <a:gd name="T21" fmla="*/ 0 h 35"/>
                <a:gd name="T22" fmla="*/ 0 w 34"/>
                <a:gd name="T23" fmla="*/ 0 h 35"/>
                <a:gd name="T24" fmla="*/ 0 w 34"/>
                <a:gd name="T25" fmla="*/ 0 h 35"/>
                <a:gd name="T26" fmla="*/ 0 w 34"/>
                <a:gd name="T27" fmla="*/ 0 h 35"/>
                <a:gd name="T28" fmla="*/ 0 w 34"/>
                <a:gd name="T29" fmla="*/ 0 h 35"/>
                <a:gd name="T30" fmla="*/ 0 w 34"/>
                <a:gd name="T31" fmla="*/ 0 h 35"/>
                <a:gd name="T32" fmla="*/ 0 w 34"/>
                <a:gd name="T33" fmla="*/ 0 h 35"/>
                <a:gd name="T34" fmla="*/ 0 w 34"/>
                <a:gd name="T35" fmla="*/ 0 h 3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35">
                  <a:moveTo>
                    <a:pt x="17" y="34"/>
                  </a:moveTo>
                  <a:lnTo>
                    <a:pt x="17" y="34"/>
                  </a:lnTo>
                  <a:lnTo>
                    <a:pt x="22" y="33"/>
                  </a:lnTo>
                  <a:lnTo>
                    <a:pt x="28" y="29"/>
                  </a:lnTo>
                  <a:lnTo>
                    <a:pt x="32" y="24"/>
                  </a:lnTo>
                  <a:lnTo>
                    <a:pt x="33" y="18"/>
                  </a:lnTo>
                  <a:lnTo>
                    <a:pt x="32" y="10"/>
                  </a:lnTo>
                  <a:lnTo>
                    <a:pt x="28" y="5"/>
                  </a:lnTo>
                  <a:lnTo>
                    <a:pt x="22" y="1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8"/>
                  </a:lnTo>
                  <a:lnTo>
                    <a:pt x="1" y="24"/>
                  </a:lnTo>
                  <a:lnTo>
                    <a:pt x="5" y="29"/>
                  </a:lnTo>
                  <a:lnTo>
                    <a:pt x="11" y="33"/>
                  </a:lnTo>
                  <a:lnTo>
                    <a:pt x="17" y="34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8" name="Rectangle 117"/>
            <p:cNvSpPr>
              <a:spLocks noChangeAspect="1" noChangeArrowheads="1"/>
            </p:cNvSpPr>
            <p:nvPr/>
          </p:nvSpPr>
          <p:spPr bwMode="auto">
            <a:xfrm>
              <a:off x="1220" y="2261"/>
              <a:ext cx="123" cy="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 i="1"/>
                <a:t>x</a:t>
              </a:r>
              <a:r>
                <a:rPr lang="en-US" altLang="en-US" sz="1200" b="1" i="1" baseline="-25000"/>
                <a:t>e</a:t>
              </a:r>
            </a:p>
          </p:txBody>
        </p:sp>
        <p:sp>
          <p:nvSpPr>
            <p:cNvPr id="34869" name="Rectangle 118"/>
            <p:cNvSpPr>
              <a:spLocks noChangeAspect="1" noChangeArrowheads="1"/>
            </p:cNvSpPr>
            <p:nvPr/>
          </p:nvSpPr>
          <p:spPr bwMode="auto">
            <a:xfrm>
              <a:off x="1086" y="1983"/>
              <a:ext cx="121" cy="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 i="1"/>
                <a:t>y</a:t>
              </a:r>
              <a:r>
                <a:rPr lang="en-US" altLang="en-US" sz="1200" b="1" i="1" baseline="-25000"/>
                <a:t>e</a:t>
              </a:r>
            </a:p>
          </p:txBody>
        </p:sp>
        <p:sp>
          <p:nvSpPr>
            <p:cNvPr id="34870" name="Rectangle 119"/>
            <p:cNvSpPr>
              <a:spLocks noChangeAspect="1" noChangeArrowheads="1"/>
            </p:cNvSpPr>
            <p:nvPr/>
          </p:nvSpPr>
          <p:spPr bwMode="auto">
            <a:xfrm>
              <a:off x="1000" y="2166"/>
              <a:ext cx="117" cy="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 i="1"/>
                <a:t>z</a:t>
              </a:r>
              <a:r>
                <a:rPr lang="en-US" altLang="en-US" sz="1200" b="1" i="1" baseline="-25000"/>
                <a:t>e</a:t>
              </a:r>
            </a:p>
          </p:txBody>
        </p:sp>
        <p:sp>
          <p:nvSpPr>
            <p:cNvPr id="34871" name="Line 120"/>
            <p:cNvSpPr>
              <a:spLocks noChangeAspect="1" noChangeShapeType="1"/>
            </p:cNvSpPr>
            <p:nvPr/>
          </p:nvSpPr>
          <p:spPr bwMode="auto">
            <a:xfrm>
              <a:off x="1606" y="2354"/>
              <a:ext cx="39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72" name="Line 121"/>
            <p:cNvSpPr>
              <a:spLocks noChangeAspect="1" noChangeShapeType="1"/>
            </p:cNvSpPr>
            <p:nvPr/>
          </p:nvSpPr>
          <p:spPr bwMode="auto">
            <a:xfrm>
              <a:off x="1606" y="2173"/>
              <a:ext cx="39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73" name="Line 122"/>
            <p:cNvSpPr>
              <a:spLocks noChangeAspect="1" noChangeShapeType="1"/>
            </p:cNvSpPr>
            <p:nvPr/>
          </p:nvSpPr>
          <p:spPr bwMode="auto">
            <a:xfrm>
              <a:off x="1500" y="2103"/>
              <a:ext cx="3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74" name="Line 123"/>
            <p:cNvSpPr>
              <a:spLocks noChangeAspect="1" noChangeShapeType="1"/>
            </p:cNvSpPr>
            <p:nvPr/>
          </p:nvSpPr>
          <p:spPr bwMode="auto">
            <a:xfrm flipV="1">
              <a:off x="2000" y="2173"/>
              <a:ext cx="0" cy="1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75" name="Line 124"/>
            <p:cNvSpPr>
              <a:spLocks noChangeAspect="1" noChangeShapeType="1"/>
            </p:cNvSpPr>
            <p:nvPr/>
          </p:nvSpPr>
          <p:spPr bwMode="auto">
            <a:xfrm flipH="1" flipV="1">
              <a:off x="1894" y="2103"/>
              <a:ext cx="108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76" name="Line 125"/>
            <p:cNvSpPr>
              <a:spLocks noChangeAspect="1" noChangeShapeType="1"/>
            </p:cNvSpPr>
            <p:nvPr/>
          </p:nvSpPr>
          <p:spPr bwMode="auto">
            <a:xfrm>
              <a:off x="1500" y="2283"/>
              <a:ext cx="4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77" name="Line 126"/>
            <p:cNvSpPr>
              <a:spLocks noChangeAspect="1" noChangeShapeType="1"/>
            </p:cNvSpPr>
            <p:nvPr/>
          </p:nvSpPr>
          <p:spPr bwMode="auto">
            <a:xfrm>
              <a:off x="1896" y="2103"/>
              <a:ext cx="0" cy="1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78" name="Line 127"/>
            <p:cNvSpPr>
              <a:spLocks noChangeAspect="1" noChangeShapeType="1"/>
            </p:cNvSpPr>
            <p:nvPr/>
          </p:nvSpPr>
          <p:spPr bwMode="auto">
            <a:xfrm flipH="1" flipV="1">
              <a:off x="1897" y="2285"/>
              <a:ext cx="102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79" name="Oval 128"/>
            <p:cNvSpPr>
              <a:spLocks noChangeAspect="1" noChangeArrowheads="1"/>
            </p:cNvSpPr>
            <p:nvPr/>
          </p:nvSpPr>
          <p:spPr bwMode="auto">
            <a:xfrm>
              <a:off x="1594" y="2164"/>
              <a:ext cx="24" cy="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80" name="Oval 129"/>
            <p:cNvSpPr>
              <a:spLocks noChangeAspect="1" noChangeArrowheads="1"/>
            </p:cNvSpPr>
            <p:nvPr/>
          </p:nvSpPr>
          <p:spPr bwMode="auto">
            <a:xfrm>
              <a:off x="1482" y="2090"/>
              <a:ext cx="24" cy="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81" name="Oval 130"/>
            <p:cNvSpPr>
              <a:spLocks noChangeAspect="1" noChangeArrowheads="1"/>
            </p:cNvSpPr>
            <p:nvPr/>
          </p:nvSpPr>
          <p:spPr bwMode="auto">
            <a:xfrm>
              <a:off x="1486" y="2266"/>
              <a:ext cx="23" cy="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82" name="Oval 131"/>
            <p:cNvSpPr>
              <a:spLocks noChangeAspect="1" noChangeArrowheads="1"/>
            </p:cNvSpPr>
            <p:nvPr/>
          </p:nvSpPr>
          <p:spPr bwMode="auto">
            <a:xfrm>
              <a:off x="1594" y="2340"/>
              <a:ext cx="24" cy="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83" name="Oval 132"/>
            <p:cNvSpPr>
              <a:spLocks noChangeAspect="1" noChangeArrowheads="1"/>
            </p:cNvSpPr>
            <p:nvPr/>
          </p:nvSpPr>
          <p:spPr bwMode="auto">
            <a:xfrm>
              <a:off x="1988" y="2343"/>
              <a:ext cx="23" cy="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84" name="Oval 133"/>
            <p:cNvSpPr>
              <a:spLocks noChangeAspect="1" noChangeArrowheads="1"/>
            </p:cNvSpPr>
            <p:nvPr/>
          </p:nvSpPr>
          <p:spPr bwMode="auto">
            <a:xfrm>
              <a:off x="1988" y="2164"/>
              <a:ext cx="23" cy="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85" name="Oval 134"/>
            <p:cNvSpPr>
              <a:spLocks noChangeAspect="1" noChangeArrowheads="1"/>
            </p:cNvSpPr>
            <p:nvPr/>
          </p:nvSpPr>
          <p:spPr bwMode="auto">
            <a:xfrm>
              <a:off x="1882" y="2093"/>
              <a:ext cx="23" cy="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86" name="Oval 135"/>
            <p:cNvSpPr>
              <a:spLocks noChangeAspect="1" noChangeArrowheads="1"/>
            </p:cNvSpPr>
            <p:nvPr/>
          </p:nvSpPr>
          <p:spPr bwMode="auto">
            <a:xfrm>
              <a:off x="1879" y="2266"/>
              <a:ext cx="23" cy="2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4887" name="Text Box 136"/>
            <p:cNvSpPr txBox="1">
              <a:spLocks noChangeAspect="1" noChangeArrowheads="1"/>
            </p:cNvSpPr>
            <p:nvPr/>
          </p:nvSpPr>
          <p:spPr bwMode="auto">
            <a:xfrm>
              <a:off x="1377" y="2201"/>
              <a:ext cx="94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1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88" name="Text Box 137"/>
            <p:cNvSpPr txBox="1">
              <a:spLocks noChangeAspect="1" noChangeArrowheads="1"/>
            </p:cNvSpPr>
            <p:nvPr/>
          </p:nvSpPr>
          <p:spPr bwMode="auto">
            <a:xfrm>
              <a:off x="1525" y="2300"/>
              <a:ext cx="95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2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89" name="Text Box 138"/>
            <p:cNvSpPr txBox="1">
              <a:spLocks noChangeAspect="1" noChangeArrowheads="1"/>
            </p:cNvSpPr>
            <p:nvPr/>
          </p:nvSpPr>
          <p:spPr bwMode="auto">
            <a:xfrm>
              <a:off x="1571" y="2048"/>
              <a:ext cx="95" cy="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3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90" name="Text Box 139"/>
            <p:cNvSpPr txBox="1">
              <a:spLocks noChangeAspect="1" noChangeArrowheads="1"/>
            </p:cNvSpPr>
            <p:nvPr/>
          </p:nvSpPr>
          <p:spPr bwMode="auto">
            <a:xfrm>
              <a:off x="1380" y="2001"/>
              <a:ext cx="95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4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91" name="Text Box 140"/>
            <p:cNvSpPr txBox="1">
              <a:spLocks noChangeAspect="1" noChangeArrowheads="1"/>
            </p:cNvSpPr>
            <p:nvPr/>
          </p:nvSpPr>
          <p:spPr bwMode="auto">
            <a:xfrm>
              <a:off x="1793" y="2254"/>
              <a:ext cx="94" cy="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5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92" name="Text Box 141"/>
            <p:cNvSpPr txBox="1">
              <a:spLocks noChangeAspect="1" noChangeArrowheads="1"/>
            </p:cNvSpPr>
            <p:nvPr/>
          </p:nvSpPr>
          <p:spPr bwMode="auto">
            <a:xfrm>
              <a:off x="1940" y="2294"/>
              <a:ext cx="95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6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93" name="Text Box 142"/>
            <p:cNvSpPr txBox="1">
              <a:spLocks noChangeAspect="1" noChangeArrowheads="1"/>
            </p:cNvSpPr>
            <p:nvPr/>
          </p:nvSpPr>
          <p:spPr bwMode="auto">
            <a:xfrm>
              <a:off x="1966" y="2041"/>
              <a:ext cx="95" cy="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7</a:t>
              </a:r>
              <a:endParaRPr lang="pt-BR" altLang="en-US" sz="1200" b="1">
                <a:latin typeface="Arial" charset="0"/>
              </a:endParaRPr>
            </a:p>
          </p:txBody>
        </p:sp>
        <p:sp>
          <p:nvSpPr>
            <p:cNvPr id="34894" name="Text Box 143"/>
            <p:cNvSpPr txBox="1">
              <a:spLocks noChangeAspect="1" noChangeArrowheads="1"/>
            </p:cNvSpPr>
            <p:nvPr/>
          </p:nvSpPr>
          <p:spPr bwMode="auto">
            <a:xfrm>
              <a:off x="1789" y="1942"/>
              <a:ext cx="95" cy="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 b="1">
                  <a:latin typeface="Arial" charset="0"/>
                </a:rPr>
                <a:t>8</a:t>
              </a:r>
              <a:endParaRPr lang="pt-BR" altLang="en-US" sz="1200" b="1">
                <a:latin typeface="Arial" charset="0"/>
              </a:endParaRPr>
            </a:p>
          </p:txBody>
        </p:sp>
      </p:grpSp>
      <p:graphicFrame>
        <p:nvGraphicFramePr>
          <p:cNvPr id="55299" name="Object 144"/>
          <p:cNvGraphicFramePr>
            <a:graphicFrameLocks noChangeAspect="1"/>
          </p:cNvGraphicFramePr>
          <p:nvPr/>
        </p:nvGraphicFramePr>
        <p:xfrm>
          <a:off x="4800600" y="4494213"/>
          <a:ext cx="3049588" cy="184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07" name="Equation" r:id="rId3" imgW="1511300" imgH="914400" progId="Equation.3">
                  <p:embed/>
                </p:oleObj>
              </mc:Choice>
              <mc:Fallback>
                <p:oleObj name="Equation" r:id="rId3" imgW="1511300" imgH="914400" progId="Equation.3">
                  <p:embed/>
                  <p:pic>
                    <p:nvPicPr>
                      <p:cNvPr id="0" name="Object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494213"/>
                        <a:ext cx="3049588" cy="184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1" name="Group 2"/>
          <p:cNvGrpSpPr>
            <a:grpSpLocks/>
          </p:cNvGrpSpPr>
          <p:nvPr/>
        </p:nvGrpSpPr>
        <p:grpSpPr bwMode="auto">
          <a:xfrm>
            <a:off x="3417888" y="4743450"/>
            <a:ext cx="5041900" cy="1539875"/>
            <a:chOff x="1615" y="3068"/>
            <a:chExt cx="2382" cy="995"/>
          </a:xfrm>
        </p:grpSpPr>
        <p:sp>
          <p:nvSpPr>
            <p:cNvPr id="56363" name="Freeform 3"/>
            <p:cNvSpPr>
              <a:spLocks/>
            </p:cNvSpPr>
            <p:nvPr/>
          </p:nvSpPr>
          <p:spPr bwMode="auto">
            <a:xfrm>
              <a:off x="2735" y="3284"/>
              <a:ext cx="268" cy="627"/>
            </a:xfrm>
            <a:custGeom>
              <a:avLst/>
              <a:gdLst>
                <a:gd name="T0" fmla="*/ 0 w 268"/>
                <a:gd name="T1" fmla="*/ 0 h 627"/>
                <a:gd name="T2" fmla="*/ 0 w 268"/>
                <a:gd name="T3" fmla="*/ 447 h 627"/>
                <a:gd name="T4" fmla="*/ 267 w 268"/>
                <a:gd name="T5" fmla="*/ 626 h 627"/>
                <a:gd name="T6" fmla="*/ 267 w 268"/>
                <a:gd name="T7" fmla="*/ 179 h 627"/>
                <a:gd name="T8" fmla="*/ 0 w 268"/>
                <a:gd name="T9" fmla="*/ 0 h 6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627">
                  <a:moveTo>
                    <a:pt x="0" y="0"/>
                  </a:moveTo>
                  <a:lnTo>
                    <a:pt x="0" y="447"/>
                  </a:lnTo>
                  <a:lnTo>
                    <a:pt x="267" y="626"/>
                  </a:lnTo>
                  <a:lnTo>
                    <a:pt x="267" y="179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6364" name="Group 4"/>
            <p:cNvGrpSpPr>
              <a:grpSpLocks/>
            </p:cNvGrpSpPr>
            <p:nvPr/>
          </p:nvGrpSpPr>
          <p:grpSpPr bwMode="auto">
            <a:xfrm>
              <a:off x="1615" y="3068"/>
              <a:ext cx="744" cy="995"/>
              <a:chOff x="1615" y="3068"/>
              <a:chExt cx="744" cy="995"/>
            </a:xfrm>
          </p:grpSpPr>
          <p:grpSp>
            <p:nvGrpSpPr>
              <p:cNvPr id="56376" name="Group 5"/>
              <p:cNvGrpSpPr>
                <a:grpSpLocks/>
              </p:cNvGrpSpPr>
              <p:nvPr/>
            </p:nvGrpSpPr>
            <p:grpSpPr bwMode="auto">
              <a:xfrm>
                <a:off x="1753" y="3555"/>
                <a:ext cx="329" cy="69"/>
                <a:chOff x="1753" y="3555"/>
                <a:chExt cx="329" cy="69"/>
              </a:xfrm>
            </p:grpSpPr>
            <p:sp>
              <p:nvSpPr>
                <p:cNvPr id="56387" name="Freeform 6"/>
                <p:cNvSpPr>
                  <a:spLocks/>
                </p:cNvSpPr>
                <p:nvPr/>
              </p:nvSpPr>
              <p:spPr bwMode="auto">
                <a:xfrm>
                  <a:off x="1815" y="3587"/>
                  <a:ext cx="267" cy="17"/>
                </a:xfrm>
                <a:custGeom>
                  <a:avLst/>
                  <a:gdLst>
                    <a:gd name="T0" fmla="*/ 0 w 267"/>
                    <a:gd name="T1" fmla="*/ 8 h 17"/>
                    <a:gd name="T2" fmla="*/ 0 w 267"/>
                    <a:gd name="T3" fmla="*/ 0 h 17"/>
                    <a:gd name="T4" fmla="*/ 266 w 267"/>
                    <a:gd name="T5" fmla="*/ 0 h 17"/>
                    <a:gd name="T6" fmla="*/ 266 w 267"/>
                    <a:gd name="T7" fmla="*/ 16 h 17"/>
                    <a:gd name="T8" fmla="*/ 0 w 267"/>
                    <a:gd name="T9" fmla="*/ 16 h 17"/>
                    <a:gd name="T10" fmla="*/ 0 w 267"/>
                    <a:gd name="T11" fmla="*/ 8 h 1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67" h="17">
                      <a:moveTo>
                        <a:pt x="0" y="8"/>
                      </a:moveTo>
                      <a:lnTo>
                        <a:pt x="0" y="0"/>
                      </a:lnTo>
                      <a:lnTo>
                        <a:pt x="266" y="0"/>
                      </a:lnTo>
                      <a:lnTo>
                        <a:pt x="266" y="16"/>
                      </a:lnTo>
                      <a:lnTo>
                        <a:pt x="0" y="16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388" name="Freeform 7"/>
                <p:cNvSpPr>
                  <a:spLocks/>
                </p:cNvSpPr>
                <p:nvPr/>
              </p:nvSpPr>
              <p:spPr bwMode="auto">
                <a:xfrm>
                  <a:off x="1753" y="3555"/>
                  <a:ext cx="62" cy="69"/>
                </a:xfrm>
                <a:custGeom>
                  <a:avLst/>
                  <a:gdLst>
                    <a:gd name="T0" fmla="*/ 0 w 62"/>
                    <a:gd name="T1" fmla="*/ 35 h 69"/>
                    <a:gd name="T2" fmla="*/ 61 w 62"/>
                    <a:gd name="T3" fmla="*/ 0 h 69"/>
                    <a:gd name="T4" fmla="*/ 0 w 62"/>
                    <a:gd name="T5" fmla="*/ 35 h 69"/>
                    <a:gd name="T6" fmla="*/ 61 w 62"/>
                    <a:gd name="T7" fmla="*/ 68 h 69"/>
                    <a:gd name="T8" fmla="*/ 61 w 62"/>
                    <a:gd name="T9" fmla="*/ 0 h 69"/>
                    <a:gd name="T10" fmla="*/ 0 w 62"/>
                    <a:gd name="T11" fmla="*/ 35 h 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62" h="69">
                      <a:moveTo>
                        <a:pt x="0" y="35"/>
                      </a:moveTo>
                      <a:lnTo>
                        <a:pt x="61" y="0"/>
                      </a:lnTo>
                      <a:lnTo>
                        <a:pt x="0" y="35"/>
                      </a:lnTo>
                      <a:lnTo>
                        <a:pt x="61" y="68"/>
                      </a:lnTo>
                      <a:lnTo>
                        <a:pt x="61" y="0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6377" name="Freeform 8"/>
              <p:cNvSpPr>
                <a:spLocks/>
              </p:cNvSpPr>
              <p:nvPr/>
            </p:nvSpPr>
            <p:spPr bwMode="auto">
              <a:xfrm>
                <a:off x="2095" y="3361"/>
                <a:ext cx="17" cy="227"/>
              </a:xfrm>
              <a:custGeom>
                <a:avLst/>
                <a:gdLst>
                  <a:gd name="T0" fmla="*/ 9 w 17"/>
                  <a:gd name="T1" fmla="*/ 0 h 227"/>
                  <a:gd name="T2" fmla="*/ 0 w 17"/>
                  <a:gd name="T3" fmla="*/ 0 h 227"/>
                  <a:gd name="T4" fmla="*/ 0 w 17"/>
                  <a:gd name="T5" fmla="*/ 226 h 227"/>
                  <a:gd name="T6" fmla="*/ 16 w 17"/>
                  <a:gd name="T7" fmla="*/ 226 h 227"/>
                  <a:gd name="T8" fmla="*/ 16 w 17"/>
                  <a:gd name="T9" fmla="*/ 0 h 227"/>
                  <a:gd name="T10" fmla="*/ 9 w 17"/>
                  <a:gd name="T11" fmla="*/ 0 h 2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27">
                    <a:moveTo>
                      <a:pt x="9" y="0"/>
                    </a:moveTo>
                    <a:lnTo>
                      <a:pt x="0" y="0"/>
                    </a:lnTo>
                    <a:lnTo>
                      <a:pt x="0" y="226"/>
                    </a:lnTo>
                    <a:lnTo>
                      <a:pt x="16" y="226"/>
                    </a:lnTo>
                    <a:lnTo>
                      <a:pt x="16" y="0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99" name="Line 9"/>
              <p:cNvSpPr>
                <a:spLocks noChangeShapeType="1"/>
              </p:cNvSpPr>
              <p:nvPr/>
            </p:nvSpPr>
            <p:spPr bwMode="auto">
              <a:xfrm>
                <a:off x="2102" y="3301"/>
                <a:ext cx="17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79" name="Freeform 10"/>
              <p:cNvSpPr>
                <a:spLocks/>
              </p:cNvSpPr>
              <p:nvPr/>
            </p:nvSpPr>
            <p:spPr bwMode="auto">
              <a:xfrm>
                <a:off x="2097" y="3589"/>
                <a:ext cx="133" cy="183"/>
              </a:xfrm>
              <a:custGeom>
                <a:avLst/>
                <a:gdLst>
                  <a:gd name="T0" fmla="*/ 126 w 133"/>
                  <a:gd name="T1" fmla="*/ 178 h 183"/>
                  <a:gd name="T2" fmla="*/ 132 w 133"/>
                  <a:gd name="T3" fmla="*/ 174 h 183"/>
                  <a:gd name="T4" fmla="*/ 12 w 133"/>
                  <a:gd name="T5" fmla="*/ 0 h 183"/>
                  <a:gd name="T6" fmla="*/ 0 w 133"/>
                  <a:gd name="T7" fmla="*/ 8 h 183"/>
                  <a:gd name="T8" fmla="*/ 120 w 133"/>
                  <a:gd name="T9" fmla="*/ 182 h 183"/>
                  <a:gd name="T10" fmla="*/ 126 w 133"/>
                  <a:gd name="T11" fmla="*/ 178 h 1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3" h="183">
                    <a:moveTo>
                      <a:pt x="126" y="178"/>
                    </a:moveTo>
                    <a:lnTo>
                      <a:pt x="132" y="174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20" y="182"/>
                    </a:lnTo>
                    <a:lnTo>
                      <a:pt x="126" y="17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80" name="Freeform 11"/>
              <p:cNvSpPr>
                <a:spLocks/>
              </p:cNvSpPr>
              <p:nvPr/>
            </p:nvSpPr>
            <p:spPr bwMode="auto">
              <a:xfrm>
                <a:off x="2196" y="3747"/>
                <a:ext cx="64" cy="71"/>
              </a:xfrm>
              <a:custGeom>
                <a:avLst/>
                <a:gdLst>
                  <a:gd name="T0" fmla="*/ 63 w 64"/>
                  <a:gd name="T1" fmla="*/ 70 h 71"/>
                  <a:gd name="T2" fmla="*/ 55 w 64"/>
                  <a:gd name="T3" fmla="*/ 0 h 71"/>
                  <a:gd name="T4" fmla="*/ 63 w 64"/>
                  <a:gd name="T5" fmla="*/ 70 h 71"/>
                  <a:gd name="T6" fmla="*/ 0 w 64"/>
                  <a:gd name="T7" fmla="*/ 40 h 71"/>
                  <a:gd name="T8" fmla="*/ 55 w 64"/>
                  <a:gd name="T9" fmla="*/ 0 h 71"/>
                  <a:gd name="T10" fmla="*/ 63 w 64"/>
                  <a:gd name="T11" fmla="*/ 70 h 7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" h="71">
                    <a:moveTo>
                      <a:pt x="63" y="70"/>
                    </a:moveTo>
                    <a:lnTo>
                      <a:pt x="55" y="0"/>
                    </a:lnTo>
                    <a:lnTo>
                      <a:pt x="63" y="70"/>
                    </a:lnTo>
                    <a:lnTo>
                      <a:pt x="0" y="40"/>
                    </a:lnTo>
                    <a:lnTo>
                      <a:pt x="55" y="0"/>
                    </a:lnTo>
                    <a:lnTo>
                      <a:pt x="63" y="7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81" name="Freeform 12"/>
              <p:cNvSpPr>
                <a:spLocks/>
              </p:cNvSpPr>
              <p:nvPr/>
            </p:nvSpPr>
            <p:spPr bwMode="auto">
              <a:xfrm>
                <a:off x="2073" y="3314"/>
                <a:ext cx="54" cy="54"/>
              </a:xfrm>
              <a:custGeom>
                <a:avLst/>
                <a:gdLst>
                  <a:gd name="T0" fmla="*/ 0 w 54"/>
                  <a:gd name="T1" fmla="*/ 53 h 54"/>
                  <a:gd name="T2" fmla="*/ 23 w 54"/>
                  <a:gd name="T3" fmla="*/ 0 h 54"/>
                  <a:gd name="T4" fmla="*/ 53 w 54"/>
                  <a:gd name="T5" fmla="*/ 53 h 54"/>
                  <a:gd name="T6" fmla="*/ 0 w 54"/>
                  <a:gd name="T7" fmla="*/ 53 h 5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4" h="54">
                    <a:moveTo>
                      <a:pt x="0" y="53"/>
                    </a:moveTo>
                    <a:lnTo>
                      <a:pt x="23" y="0"/>
                    </a:lnTo>
                    <a:lnTo>
                      <a:pt x="53" y="53"/>
                    </a:lnTo>
                    <a:lnTo>
                      <a:pt x="0" y="53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82" name="Freeform 13"/>
              <p:cNvSpPr>
                <a:spLocks/>
              </p:cNvSpPr>
              <p:nvPr/>
            </p:nvSpPr>
            <p:spPr bwMode="auto">
              <a:xfrm>
                <a:off x="2073" y="3314"/>
                <a:ext cx="60" cy="62"/>
              </a:xfrm>
              <a:custGeom>
                <a:avLst/>
                <a:gdLst>
                  <a:gd name="T0" fmla="*/ 0 w 60"/>
                  <a:gd name="T1" fmla="*/ 61 h 62"/>
                  <a:gd name="T2" fmla="*/ 26 w 60"/>
                  <a:gd name="T3" fmla="*/ 0 h 62"/>
                  <a:gd name="T4" fmla="*/ 59 w 60"/>
                  <a:gd name="T5" fmla="*/ 61 h 62"/>
                  <a:gd name="T6" fmla="*/ 0 w 60"/>
                  <a:gd name="T7" fmla="*/ 61 h 6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62">
                    <a:moveTo>
                      <a:pt x="0" y="61"/>
                    </a:moveTo>
                    <a:lnTo>
                      <a:pt x="26" y="0"/>
                    </a:lnTo>
                    <a:lnTo>
                      <a:pt x="59" y="61"/>
                    </a:lnTo>
                    <a:lnTo>
                      <a:pt x="0" y="6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83" name="Freeform 14"/>
              <p:cNvSpPr>
                <a:spLocks/>
              </p:cNvSpPr>
              <p:nvPr/>
            </p:nvSpPr>
            <p:spPr bwMode="auto">
              <a:xfrm>
                <a:off x="2081" y="3567"/>
                <a:ext cx="34" cy="35"/>
              </a:xfrm>
              <a:custGeom>
                <a:avLst/>
                <a:gdLst>
                  <a:gd name="T0" fmla="*/ 17 w 34"/>
                  <a:gd name="T1" fmla="*/ 34 h 35"/>
                  <a:gd name="T2" fmla="*/ 17 w 34"/>
                  <a:gd name="T3" fmla="*/ 34 h 35"/>
                  <a:gd name="T4" fmla="*/ 22 w 34"/>
                  <a:gd name="T5" fmla="*/ 33 h 35"/>
                  <a:gd name="T6" fmla="*/ 28 w 34"/>
                  <a:gd name="T7" fmla="*/ 29 h 35"/>
                  <a:gd name="T8" fmla="*/ 32 w 34"/>
                  <a:gd name="T9" fmla="*/ 24 h 35"/>
                  <a:gd name="T10" fmla="*/ 33 w 34"/>
                  <a:gd name="T11" fmla="*/ 18 h 35"/>
                  <a:gd name="T12" fmla="*/ 32 w 34"/>
                  <a:gd name="T13" fmla="*/ 10 h 35"/>
                  <a:gd name="T14" fmla="*/ 28 w 34"/>
                  <a:gd name="T15" fmla="*/ 5 h 35"/>
                  <a:gd name="T16" fmla="*/ 22 w 34"/>
                  <a:gd name="T17" fmla="*/ 1 h 35"/>
                  <a:gd name="T18" fmla="*/ 17 w 34"/>
                  <a:gd name="T19" fmla="*/ 0 h 35"/>
                  <a:gd name="T20" fmla="*/ 11 w 34"/>
                  <a:gd name="T21" fmla="*/ 1 h 35"/>
                  <a:gd name="T22" fmla="*/ 5 w 34"/>
                  <a:gd name="T23" fmla="*/ 5 h 35"/>
                  <a:gd name="T24" fmla="*/ 1 w 34"/>
                  <a:gd name="T25" fmla="*/ 10 h 35"/>
                  <a:gd name="T26" fmla="*/ 0 w 34"/>
                  <a:gd name="T27" fmla="*/ 18 h 35"/>
                  <a:gd name="T28" fmla="*/ 1 w 34"/>
                  <a:gd name="T29" fmla="*/ 24 h 35"/>
                  <a:gd name="T30" fmla="*/ 5 w 34"/>
                  <a:gd name="T31" fmla="*/ 29 h 35"/>
                  <a:gd name="T32" fmla="*/ 11 w 34"/>
                  <a:gd name="T33" fmla="*/ 33 h 35"/>
                  <a:gd name="T34" fmla="*/ 17 w 34"/>
                  <a:gd name="T35" fmla="*/ 34 h 3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4" h="35">
                    <a:moveTo>
                      <a:pt x="17" y="34"/>
                    </a:moveTo>
                    <a:lnTo>
                      <a:pt x="17" y="34"/>
                    </a:lnTo>
                    <a:lnTo>
                      <a:pt x="22" y="33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8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7" y="0"/>
                    </a:lnTo>
                    <a:lnTo>
                      <a:pt x="11" y="1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3"/>
                    </a:lnTo>
                    <a:lnTo>
                      <a:pt x="17" y="34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05" name="Rectangle 15"/>
              <p:cNvSpPr>
                <a:spLocks noChangeArrowheads="1"/>
              </p:cNvSpPr>
              <p:nvPr/>
            </p:nvSpPr>
            <p:spPr bwMode="auto">
              <a:xfrm>
                <a:off x="2160" y="3803"/>
                <a:ext cx="199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900" b="1" i="1"/>
                  <a:t>x</a:t>
                </a:r>
                <a:r>
                  <a:rPr lang="en-US" altLang="en-US" sz="1900" b="1" i="1" baseline="-25000"/>
                  <a:t>e</a:t>
                </a:r>
              </a:p>
            </p:txBody>
          </p:sp>
          <p:sp>
            <p:nvSpPr>
              <p:cNvPr id="35906" name="Rectangle 16"/>
              <p:cNvSpPr>
                <a:spLocks noChangeArrowheads="1"/>
              </p:cNvSpPr>
              <p:nvPr/>
            </p:nvSpPr>
            <p:spPr bwMode="auto">
              <a:xfrm>
                <a:off x="1845" y="3068"/>
                <a:ext cx="193" cy="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900" b="1" i="1"/>
                  <a:t>y</a:t>
                </a:r>
                <a:r>
                  <a:rPr lang="en-US" altLang="en-US" sz="1900" b="1" i="1" baseline="-25000"/>
                  <a:t>e</a:t>
                </a:r>
              </a:p>
            </p:txBody>
          </p:sp>
          <p:sp>
            <p:nvSpPr>
              <p:cNvPr id="35907" name="Rectangle 17"/>
              <p:cNvSpPr>
                <a:spLocks noChangeArrowheads="1"/>
              </p:cNvSpPr>
              <p:nvPr/>
            </p:nvSpPr>
            <p:spPr bwMode="auto">
              <a:xfrm>
                <a:off x="1615" y="3580"/>
                <a:ext cx="187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900" b="1" i="1"/>
                  <a:t>z</a:t>
                </a:r>
                <a:r>
                  <a:rPr lang="en-US" altLang="en-US" sz="1900" b="1" i="1" baseline="-25000"/>
                  <a:t>e</a:t>
                </a:r>
              </a:p>
            </p:txBody>
          </p:sp>
        </p:grpSp>
        <p:sp>
          <p:nvSpPr>
            <p:cNvPr id="35886" name="Line 18"/>
            <p:cNvSpPr>
              <a:spLocks noChangeShapeType="1"/>
            </p:cNvSpPr>
            <p:nvPr/>
          </p:nvSpPr>
          <p:spPr bwMode="auto">
            <a:xfrm>
              <a:off x="3003" y="3915"/>
              <a:ext cx="99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87" name="Line 19"/>
            <p:cNvSpPr>
              <a:spLocks noChangeShapeType="1"/>
            </p:cNvSpPr>
            <p:nvPr/>
          </p:nvSpPr>
          <p:spPr bwMode="auto">
            <a:xfrm>
              <a:off x="3003" y="3464"/>
              <a:ext cx="99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88" name="Line 20"/>
            <p:cNvSpPr>
              <a:spLocks noChangeShapeType="1"/>
            </p:cNvSpPr>
            <p:nvPr/>
          </p:nvSpPr>
          <p:spPr bwMode="auto">
            <a:xfrm>
              <a:off x="2738" y="3286"/>
              <a:ext cx="9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89" name="Line 21"/>
            <p:cNvSpPr>
              <a:spLocks noChangeShapeType="1"/>
            </p:cNvSpPr>
            <p:nvPr/>
          </p:nvSpPr>
          <p:spPr bwMode="auto">
            <a:xfrm flipV="1">
              <a:off x="3989" y="3464"/>
              <a:ext cx="0" cy="4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90" name="Line 22"/>
            <p:cNvSpPr>
              <a:spLocks noChangeShapeType="1"/>
            </p:cNvSpPr>
            <p:nvPr/>
          </p:nvSpPr>
          <p:spPr bwMode="auto">
            <a:xfrm flipH="1" flipV="1">
              <a:off x="3723" y="3286"/>
              <a:ext cx="270" cy="1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91" name="Line 23"/>
            <p:cNvSpPr>
              <a:spLocks noChangeShapeType="1"/>
            </p:cNvSpPr>
            <p:nvPr/>
          </p:nvSpPr>
          <p:spPr bwMode="auto">
            <a:xfrm>
              <a:off x="2738" y="3738"/>
              <a:ext cx="100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92" name="Line 24"/>
            <p:cNvSpPr>
              <a:spLocks noChangeShapeType="1"/>
            </p:cNvSpPr>
            <p:nvPr/>
          </p:nvSpPr>
          <p:spPr bwMode="auto">
            <a:xfrm>
              <a:off x="3728" y="3286"/>
              <a:ext cx="0" cy="4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93" name="Line 25"/>
            <p:cNvSpPr>
              <a:spLocks noChangeShapeType="1"/>
            </p:cNvSpPr>
            <p:nvPr/>
          </p:nvSpPr>
          <p:spPr bwMode="auto">
            <a:xfrm flipH="1" flipV="1">
              <a:off x="3732" y="3743"/>
              <a:ext cx="253" cy="1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6373" name="Group 26"/>
            <p:cNvGrpSpPr>
              <a:grpSpLocks/>
            </p:cNvGrpSpPr>
            <p:nvPr/>
          </p:nvGrpSpPr>
          <p:grpSpPr bwMode="auto">
            <a:xfrm>
              <a:off x="3282" y="3567"/>
              <a:ext cx="358" cy="122"/>
              <a:chOff x="3282" y="3567"/>
              <a:chExt cx="358" cy="122"/>
            </a:xfrm>
          </p:grpSpPr>
          <p:sp>
            <p:nvSpPr>
              <p:cNvPr id="35895" name="AutoShape 27"/>
              <p:cNvSpPr>
                <a:spLocks noChangeArrowheads="1"/>
              </p:cNvSpPr>
              <p:nvPr/>
            </p:nvSpPr>
            <p:spPr bwMode="auto">
              <a:xfrm rot="-2580000">
                <a:off x="3285" y="3567"/>
                <a:ext cx="328" cy="59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35896" name="AutoShape 28"/>
              <p:cNvSpPr>
                <a:spLocks noChangeArrowheads="1"/>
              </p:cNvSpPr>
              <p:nvPr/>
            </p:nvSpPr>
            <p:spPr bwMode="auto">
              <a:xfrm rot="-2580000">
                <a:off x="3282" y="3623"/>
                <a:ext cx="358" cy="66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</p:grpSp>
      <p:sp>
        <p:nvSpPr>
          <p:cNvPr id="35843" name="Rectangle 29"/>
          <p:cNvSpPr>
            <a:spLocks noGrp="1" noChangeArrowheads="1"/>
          </p:cNvSpPr>
          <p:nvPr>
            <p:ph type="title"/>
          </p:nvPr>
        </p:nvSpPr>
        <p:spPr>
          <a:xfrm>
            <a:off x="400050" y="149225"/>
            <a:ext cx="8401050" cy="1141413"/>
          </a:xfrm>
        </p:spPr>
        <p:txBody>
          <a:bodyPr/>
          <a:lstStyle/>
          <a:p>
            <a:pPr>
              <a:defRPr/>
            </a:pPr>
            <a:br>
              <a:rPr lang="en-US" altLang="en-US" sz="2400"/>
            </a:br>
            <a:br>
              <a:rPr lang="en-US" altLang="en-US" sz="2400"/>
            </a:br>
            <a:r>
              <a:rPr lang="en-US" altLang="en-US" sz="2400"/>
              <a:t>Outro enfoque: </a:t>
            </a:r>
            <a:br>
              <a:rPr lang="en-US" altLang="en-US" sz="2400"/>
            </a:br>
            <a:r>
              <a:rPr lang="en-US" altLang="en-US" sz="2400"/>
              <a:t>distorce o frustum de </a:t>
            </a:r>
            <a:br>
              <a:rPr lang="en-US" altLang="en-US" sz="2400"/>
            </a:br>
            <a:r>
              <a:rPr lang="en-US" altLang="en-US" sz="2400"/>
              <a:t>visão para o espaço da tela</a:t>
            </a:r>
          </a:p>
        </p:txBody>
      </p:sp>
      <p:sp>
        <p:nvSpPr>
          <p:cNvPr id="35844" name="Line 54"/>
          <p:cNvSpPr>
            <a:spLocks noChangeShapeType="1"/>
          </p:cNvSpPr>
          <p:nvPr/>
        </p:nvSpPr>
        <p:spPr bwMode="auto">
          <a:xfrm>
            <a:off x="4419600" y="4103688"/>
            <a:ext cx="977900" cy="557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5845" name="Rectangle 55"/>
          <p:cNvSpPr>
            <a:spLocks noChangeArrowheads="1"/>
          </p:cNvSpPr>
          <p:nvPr/>
        </p:nvSpPr>
        <p:spPr bwMode="auto">
          <a:xfrm>
            <a:off x="5703888" y="6084888"/>
            <a:ext cx="7889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b="1" i="1"/>
              <a:t>z</a:t>
            </a:r>
            <a:r>
              <a:rPr lang="en-US" altLang="en-US" sz="1800" b="1" i="1" baseline="-25000"/>
              <a:t>e</a:t>
            </a:r>
            <a:r>
              <a:rPr lang="en-US" altLang="en-US" sz="1800" b="1" i="1"/>
              <a:t> = -n</a:t>
            </a:r>
          </a:p>
        </p:txBody>
      </p:sp>
      <p:sp>
        <p:nvSpPr>
          <p:cNvPr id="35846" name="Rectangle 56"/>
          <p:cNvSpPr>
            <a:spLocks noChangeArrowheads="1"/>
          </p:cNvSpPr>
          <p:nvPr/>
        </p:nvSpPr>
        <p:spPr bwMode="auto">
          <a:xfrm>
            <a:off x="7951788" y="6130925"/>
            <a:ext cx="7381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b="1" i="1"/>
              <a:t>z</a:t>
            </a:r>
            <a:r>
              <a:rPr lang="en-US" altLang="en-US" sz="1800" b="1" i="1" baseline="-25000"/>
              <a:t>e</a:t>
            </a:r>
            <a:r>
              <a:rPr lang="en-US" altLang="en-US" sz="1800" b="1" i="1"/>
              <a:t> = -f</a:t>
            </a:r>
          </a:p>
        </p:txBody>
      </p:sp>
      <p:grpSp>
        <p:nvGrpSpPr>
          <p:cNvPr id="56326" name="Group 57"/>
          <p:cNvGrpSpPr>
            <a:grpSpLocks/>
          </p:cNvGrpSpPr>
          <p:nvPr/>
        </p:nvGrpSpPr>
        <p:grpSpPr bwMode="auto">
          <a:xfrm>
            <a:off x="101600" y="1793875"/>
            <a:ext cx="5681663" cy="2085975"/>
            <a:chOff x="48" y="1160"/>
            <a:chExt cx="2684" cy="1349"/>
          </a:xfrm>
        </p:grpSpPr>
        <p:sp>
          <p:nvSpPr>
            <p:cNvPr id="56331" name="Freeform 58"/>
            <p:cNvSpPr>
              <a:spLocks/>
            </p:cNvSpPr>
            <p:nvPr/>
          </p:nvSpPr>
          <p:spPr bwMode="auto">
            <a:xfrm>
              <a:off x="1168" y="1518"/>
              <a:ext cx="268" cy="627"/>
            </a:xfrm>
            <a:custGeom>
              <a:avLst/>
              <a:gdLst>
                <a:gd name="T0" fmla="*/ 0 w 268"/>
                <a:gd name="T1" fmla="*/ 0 h 627"/>
                <a:gd name="T2" fmla="*/ 0 w 268"/>
                <a:gd name="T3" fmla="*/ 447 h 627"/>
                <a:gd name="T4" fmla="*/ 267 w 268"/>
                <a:gd name="T5" fmla="*/ 626 h 627"/>
                <a:gd name="T6" fmla="*/ 267 w 268"/>
                <a:gd name="T7" fmla="*/ 179 h 627"/>
                <a:gd name="T8" fmla="*/ 0 w 268"/>
                <a:gd name="T9" fmla="*/ 0 h 6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627">
                  <a:moveTo>
                    <a:pt x="0" y="0"/>
                  </a:moveTo>
                  <a:lnTo>
                    <a:pt x="0" y="447"/>
                  </a:lnTo>
                  <a:lnTo>
                    <a:pt x="267" y="626"/>
                  </a:lnTo>
                  <a:lnTo>
                    <a:pt x="267" y="179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3" name="Line 59"/>
            <p:cNvSpPr>
              <a:spLocks noChangeShapeType="1"/>
            </p:cNvSpPr>
            <p:nvPr/>
          </p:nvSpPr>
          <p:spPr bwMode="auto">
            <a:xfrm flipV="1">
              <a:off x="1160" y="1160"/>
              <a:ext cx="723" cy="3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54" name="Line 60"/>
            <p:cNvSpPr>
              <a:spLocks noChangeShapeType="1"/>
            </p:cNvSpPr>
            <p:nvPr/>
          </p:nvSpPr>
          <p:spPr bwMode="auto">
            <a:xfrm>
              <a:off x="1436" y="2145"/>
              <a:ext cx="1024" cy="3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55" name="Line 61"/>
            <p:cNvSpPr>
              <a:spLocks noChangeShapeType="1"/>
            </p:cNvSpPr>
            <p:nvPr/>
          </p:nvSpPr>
          <p:spPr bwMode="auto">
            <a:xfrm flipV="1">
              <a:off x="1436" y="1563"/>
              <a:ext cx="1030" cy="1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56" name="Line 62"/>
            <p:cNvSpPr>
              <a:spLocks noChangeShapeType="1"/>
            </p:cNvSpPr>
            <p:nvPr/>
          </p:nvSpPr>
          <p:spPr bwMode="auto">
            <a:xfrm>
              <a:off x="1420" y="2138"/>
              <a:ext cx="9" cy="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36" name="Freeform 63"/>
            <p:cNvSpPr>
              <a:spLocks/>
            </p:cNvSpPr>
            <p:nvPr/>
          </p:nvSpPr>
          <p:spPr bwMode="auto">
            <a:xfrm>
              <a:off x="1876" y="1160"/>
              <a:ext cx="587" cy="1349"/>
            </a:xfrm>
            <a:custGeom>
              <a:avLst/>
              <a:gdLst>
                <a:gd name="T0" fmla="*/ 0 w 587"/>
                <a:gd name="T1" fmla="*/ 0 h 1349"/>
                <a:gd name="T2" fmla="*/ 586 w 587"/>
                <a:gd name="T3" fmla="*/ 399 h 1349"/>
                <a:gd name="T4" fmla="*/ 586 w 587"/>
                <a:gd name="T5" fmla="*/ 1348 h 134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87" h="1349">
                  <a:moveTo>
                    <a:pt x="0" y="0"/>
                  </a:moveTo>
                  <a:lnTo>
                    <a:pt x="586" y="399"/>
                  </a:lnTo>
                  <a:lnTo>
                    <a:pt x="586" y="1348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6337" name="Group 64"/>
            <p:cNvGrpSpPr>
              <a:grpSpLocks/>
            </p:cNvGrpSpPr>
            <p:nvPr/>
          </p:nvGrpSpPr>
          <p:grpSpPr bwMode="auto">
            <a:xfrm>
              <a:off x="48" y="1301"/>
              <a:ext cx="744" cy="997"/>
              <a:chOff x="48" y="1301"/>
              <a:chExt cx="744" cy="997"/>
            </a:xfrm>
          </p:grpSpPr>
          <p:grpSp>
            <p:nvGrpSpPr>
              <p:cNvPr id="56350" name="Group 65"/>
              <p:cNvGrpSpPr>
                <a:grpSpLocks/>
              </p:cNvGrpSpPr>
              <p:nvPr/>
            </p:nvGrpSpPr>
            <p:grpSpPr bwMode="auto">
              <a:xfrm>
                <a:off x="186" y="1790"/>
                <a:ext cx="329" cy="67"/>
                <a:chOff x="186" y="1790"/>
                <a:chExt cx="329" cy="67"/>
              </a:xfrm>
            </p:grpSpPr>
            <p:sp>
              <p:nvSpPr>
                <p:cNvPr id="56361" name="Freeform 66"/>
                <p:cNvSpPr>
                  <a:spLocks/>
                </p:cNvSpPr>
                <p:nvPr/>
              </p:nvSpPr>
              <p:spPr bwMode="auto">
                <a:xfrm>
                  <a:off x="248" y="1820"/>
                  <a:ext cx="267" cy="17"/>
                </a:xfrm>
                <a:custGeom>
                  <a:avLst/>
                  <a:gdLst>
                    <a:gd name="T0" fmla="*/ 0 w 267"/>
                    <a:gd name="T1" fmla="*/ 8 h 17"/>
                    <a:gd name="T2" fmla="*/ 0 w 267"/>
                    <a:gd name="T3" fmla="*/ 0 h 17"/>
                    <a:gd name="T4" fmla="*/ 266 w 267"/>
                    <a:gd name="T5" fmla="*/ 0 h 17"/>
                    <a:gd name="T6" fmla="*/ 266 w 267"/>
                    <a:gd name="T7" fmla="*/ 16 h 17"/>
                    <a:gd name="T8" fmla="*/ 0 w 267"/>
                    <a:gd name="T9" fmla="*/ 16 h 17"/>
                    <a:gd name="T10" fmla="*/ 0 w 267"/>
                    <a:gd name="T11" fmla="*/ 8 h 1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67" h="17">
                      <a:moveTo>
                        <a:pt x="0" y="8"/>
                      </a:moveTo>
                      <a:lnTo>
                        <a:pt x="0" y="0"/>
                      </a:lnTo>
                      <a:lnTo>
                        <a:pt x="266" y="0"/>
                      </a:lnTo>
                      <a:lnTo>
                        <a:pt x="266" y="16"/>
                      </a:lnTo>
                      <a:lnTo>
                        <a:pt x="0" y="16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362" name="Freeform 67"/>
                <p:cNvSpPr>
                  <a:spLocks/>
                </p:cNvSpPr>
                <p:nvPr/>
              </p:nvSpPr>
              <p:spPr bwMode="auto">
                <a:xfrm>
                  <a:off x="186" y="1790"/>
                  <a:ext cx="62" cy="67"/>
                </a:xfrm>
                <a:custGeom>
                  <a:avLst/>
                  <a:gdLst>
                    <a:gd name="T0" fmla="*/ 0 w 62"/>
                    <a:gd name="T1" fmla="*/ 34 h 67"/>
                    <a:gd name="T2" fmla="*/ 61 w 62"/>
                    <a:gd name="T3" fmla="*/ 0 h 67"/>
                    <a:gd name="T4" fmla="*/ 0 w 62"/>
                    <a:gd name="T5" fmla="*/ 34 h 67"/>
                    <a:gd name="T6" fmla="*/ 61 w 62"/>
                    <a:gd name="T7" fmla="*/ 66 h 67"/>
                    <a:gd name="T8" fmla="*/ 61 w 62"/>
                    <a:gd name="T9" fmla="*/ 0 h 67"/>
                    <a:gd name="T10" fmla="*/ 0 w 62"/>
                    <a:gd name="T11" fmla="*/ 34 h 6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62" h="67">
                      <a:moveTo>
                        <a:pt x="0" y="34"/>
                      </a:moveTo>
                      <a:lnTo>
                        <a:pt x="61" y="0"/>
                      </a:lnTo>
                      <a:lnTo>
                        <a:pt x="0" y="34"/>
                      </a:lnTo>
                      <a:lnTo>
                        <a:pt x="61" y="66"/>
                      </a:lnTo>
                      <a:lnTo>
                        <a:pt x="61" y="0"/>
                      </a:lnTo>
                      <a:lnTo>
                        <a:pt x="0" y="34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6351" name="Freeform 68"/>
              <p:cNvSpPr>
                <a:spLocks/>
              </p:cNvSpPr>
              <p:nvPr/>
            </p:nvSpPr>
            <p:spPr bwMode="auto">
              <a:xfrm>
                <a:off x="528" y="1594"/>
                <a:ext cx="17" cy="227"/>
              </a:xfrm>
              <a:custGeom>
                <a:avLst/>
                <a:gdLst>
                  <a:gd name="T0" fmla="*/ 9 w 17"/>
                  <a:gd name="T1" fmla="*/ 0 h 227"/>
                  <a:gd name="T2" fmla="*/ 0 w 17"/>
                  <a:gd name="T3" fmla="*/ 0 h 227"/>
                  <a:gd name="T4" fmla="*/ 0 w 17"/>
                  <a:gd name="T5" fmla="*/ 226 h 227"/>
                  <a:gd name="T6" fmla="*/ 16 w 17"/>
                  <a:gd name="T7" fmla="*/ 226 h 227"/>
                  <a:gd name="T8" fmla="*/ 16 w 17"/>
                  <a:gd name="T9" fmla="*/ 0 h 227"/>
                  <a:gd name="T10" fmla="*/ 9 w 17"/>
                  <a:gd name="T11" fmla="*/ 0 h 2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27">
                    <a:moveTo>
                      <a:pt x="9" y="0"/>
                    </a:moveTo>
                    <a:lnTo>
                      <a:pt x="0" y="0"/>
                    </a:lnTo>
                    <a:lnTo>
                      <a:pt x="0" y="226"/>
                    </a:lnTo>
                    <a:lnTo>
                      <a:pt x="16" y="226"/>
                    </a:lnTo>
                    <a:lnTo>
                      <a:pt x="16" y="0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3" name="Line 69"/>
              <p:cNvSpPr>
                <a:spLocks noChangeShapeType="1"/>
              </p:cNvSpPr>
              <p:nvPr/>
            </p:nvSpPr>
            <p:spPr bwMode="auto">
              <a:xfrm>
                <a:off x="535" y="1534"/>
                <a:ext cx="16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53" name="Freeform 70"/>
              <p:cNvSpPr>
                <a:spLocks/>
              </p:cNvSpPr>
              <p:nvPr/>
            </p:nvSpPr>
            <p:spPr bwMode="auto">
              <a:xfrm>
                <a:off x="530" y="1822"/>
                <a:ext cx="133" cy="184"/>
              </a:xfrm>
              <a:custGeom>
                <a:avLst/>
                <a:gdLst>
                  <a:gd name="T0" fmla="*/ 126 w 133"/>
                  <a:gd name="T1" fmla="*/ 179 h 184"/>
                  <a:gd name="T2" fmla="*/ 132 w 133"/>
                  <a:gd name="T3" fmla="*/ 175 h 184"/>
                  <a:gd name="T4" fmla="*/ 12 w 133"/>
                  <a:gd name="T5" fmla="*/ 0 h 184"/>
                  <a:gd name="T6" fmla="*/ 0 w 133"/>
                  <a:gd name="T7" fmla="*/ 8 h 184"/>
                  <a:gd name="T8" fmla="*/ 120 w 133"/>
                  <a:gd name="T9" fmla="*/ 183 h 184"/>
                  <a:gd name="T10" fmla="*/ 126 w 133"/>
                  <a:gd name="T11" fmla="*/ 179 h 1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3" h="184">
                    <a:moveTo>
                      <a:pt x="126" y="179"/>
                    </a:moveTo>
                    <a:lnTo>
                      <a:pt x="132" y="175"/>
                    </a:lnTo>
                    <a:lnTo>
                      <a:pt x="12" y="0"/>
                    </a:lnTo>
                    <a:lnTo>
                      <a:pt x="0" y="8"/>
                    </a:lnTo>
                    <a:lnTo>
                      <a:pt x="120" y="183"/>
                    </a:lnTo>
                    <a:lnTo>
                      <a:pt x="126" y="179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54" name="Freeform 71"/>
              <p:cNvSpPr>
                <a:spLocks/>
              </p:cNvSpPr>
              <p:nvPr/>
            </p:nvSpPr>
            <p:spPr bwMode="auto">
              <a:xfrm>
                <a:off x="629" y="1982"/>
                <a:ext cx="64" cy="70"/>
              </a:xfrm>
              <a:custGeom>
                <a:avLst/>
                <a:gdLst>
                  <a:gd name="T0" fmla="*/ 63 w 64"/>
                  <a:gd name="T1" fmla="*/ 69 h 70"/>
                  <a:gd name="T2" fmla="*/ 55 w 64"/>
                  <a:gd name="T3" fmla="*/ 0 h 70"/>
                  <a:gd name="T4" fmla="*/ 63 w 64"/>
                  <a:gd name="T5" fmla="*/ 69 h 70"/>
                  <a:gd name="T6" fmla="*/ 0 w 64"/>
                  <a:gd name="T7" fmla="*/ 39 h 70"/>
                  <a:gd name="T8" fmla="*/ 55 w 64"/>
                  <a:gd name="T9" fmla="*/ 0 h 70"/>
                  <a:gd name="T10" fmla="*/ 63 w 64"/>
                  <a:gd name="T11" fmla="*/ 69 h 7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" h="70">
                    <a:moveTo>
                      <a:pt x="63" y="69"/>
                    </a:moveTo>
                    <a:lnTo>
                      <a:pt x="55" y="0"/>
                    </a:lnTo>
                    <a:lnTo>
                      <a:pt x="63" y="69"/>
                    </a:lnTo>
                    <a:lnTo>
                      <a:pt x="0" y="39"/>
                    </a:lnTo>
                    <a:lnTo>
                      <a:pt x="55" y="0"/>
                    </a:lnTo>
                    <a:lnTo>
                      <a:pt x="63" y="69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55" name="Freeform 72"/>
              <p:cNvSpPr>
                <a:spLocks/>
              </p:cNvSpPr>
              <p:nvPr/>
            </p:nvSpPr>
            <p:spPr bwMode="auto">
              <a:xfrm>
                <a:off x="506" y="1548"/>
                <a:ext cx="54" cy="53"/>
              </a:xfrm>
              <a:custGeom>
                <a:avLst/>
                <a:gdLst>
                  <a:gd name="T0" fmla="*/ 0 w 54"/>
                  <a:gd name="T1" fmla="*/ 52 h 53"/>
                  <a:gd name="T2" fmla="*/ 23 w 54"/>
                  <a:gd name="T3" fmla="*/ 0 h 53"/>
                  <a:gd name="T4" fmla="*/ 53 w 54"/>
                  <a:gd name="T5" fmla="*/ 52 h 53"/>
                  <a:gd name="T6" fmla="*/ 0 w 54"/>
                  <a:gd name="T7" fmla="*/ 52 h 5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4" h="53">
                    <a:moveTo>
                      <a:pt x="0" y="52"/>
                    </a:moveTo>
                    <a:lnTo>
                      <a:pt x="23" y="0"/>
                    </a:lnTo>
                    <a:lnTo>
                      <a:pt x="53" y="52"/>
                    </a:lnTo>
                    <a:lnTo>
                      <a:pt x="0" y="5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56" name="Freeform 73"/>
              <p:cNvSpPr>
                <a:spLocks/>
              </p:cNvSpPr>
              <p:nvPr/>
            </p:nvSpPr>
            <p:spPr bwMode="auto">
              <a:xfrm>
                <a:off x="506" y="1548"/>
                <a:ext cx="60" cy="62"/>
              </a:xfrm>
              <a:custGeom>
                <a:avLst/>
                <a:gdLst>
                  <a:gd name="T0" fmla="*/ 0 w 60"/>
                  <a:gd name="T1" fmla="*/ 61 h 62"/>
                  <a:gd name="T2" fmla="*/ 26 w 60"/>
                  <a:gd name="T3" fmla="*/ 0 h 62"/>
                  <a:gd name="T4" fmla="*/ 59 w 60"/>
                  <a:gd name="T5" fmla="*/ 61 h 62"/>
                  <a:gd name="T6" fmla="*/ 0 w 60"/>
                  <a:gd name="T7" fmla="*/ 61 h 6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62">
                    <a:moveTo>
                      <a:pt x="0" y="61"/>
                    </a:moveTo>
                    <a:lnTo>
                      <a:pt x="26" y="0"/>
                    </a:lnTo>
                    <a:lnTo>
                      <a:pt x="59" y="61"/>
                    </a:lnTo>
                    <a:lnTo>
                      <a:pt x="0" y="61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57" name="Freeform 74"/>
              <p:cNvSpPr>
                <a:spLocks/>
              </p:cNvSpPr>
              <p:nvPr/>
            </p:nvSpPr>
            <p:spPr bwMode="auto">
              <a:xfrm>
                <a:off x="514" y="1801"/>
                <a:ext cx="35" cy="36"/>
              </a:xfrm>
              <a:custGeom>
                <a:avLst/>
                <a:gdLst>
                  <a:gd name="T0" fmla="*/ 17 w 35"/>
                  <a:gd name="T1" fmla="*/ 35 h 36"/>
                  <a:gd name="T2" fmla="*/ 17 w 35"/>
                  <a:gd name="T3" fmla="*/ 35 h 36"/>
                  <a:gd name="T4" fmla="*/ 23 w 35"/>
                  <a:gd name="T5" fmla="*/ 34 h 36"/>
                  <a:gd name="T6" fmla="*/ 29 w 35"/>
                  <a:gd name="T7" fmla="*/ 30 h 36"/>
                  <a:gd name="T8" fmla="*/ 33 w 35"/>
                  <a:gd name="T9" fmla="*/ 25 h 36"/>
                  <a:gd name="T10" fmla="*/ 34 w 35"/>
                  <a:gd name="T11" fmla="*/ 18 h 36"/>
                  <a:gd name="T12" fmla="*/ 33 w 35"/>
                  <a:gd name="T13" fmla="*/ 10 h 36"/>
                  <a:gd name="T14" fmla="*/ 29 w 35"/>
                  <a:gd name="T15" fmla="*/ 5 h 36"/>
                  <a:gd name="T16" fmla="*/ 23 w 35"/>
                  <a:gd name="T17" fmla="*/ 1 h 36"/>
                  <a:gd name="T18" fmla="*/ 17 w 35"/>
                  <a:gd name="T19" fmla="*/ 0 h 36"/>
                  <a:gd name="T20" fmla="*/ 11 w 35"/>
                  <a:gd name="T21" fmla="*/ 1 h 36"/>
                  <a:gd name="T22" fmla="*/ 5 w 35"/>
                  <a:gd name="T23" fmla="*/ 5 h 36"/>
                  <a:gd name="T24" fmla="*/ 1 w 35"/>
                  <a:gd name="T25" fmla="*/ 10 h 36"/>
                  <a:gd name="T26" fmla="*/ 0 w 35"/>
                  <a:gd name="T27" fmla="*/ 18 h 36"/>
                  <a:gd name="T28" fmla="*/ 1 w 35"/>
                  <a:gd name="T29" fmla="*/ 25 h 36"/>
                  <a:gd name="T30" fmla="*/ 5 w 35"/>
                  <a:gd name="T31" fmla="*/ 30 h 36"/>
                  <a:gd name="T32" fmla="*/ 11 w 35"/>
                  <a:gd name="T33" fmla="*/ 34 h 36"/>
                  <a:gd name="T34" fmla="*/ 17 w 35"/>
                  <a:gd name="T35" fmla="*/ 35 h 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5" h="36">
                    <a:moveTo>
                      <a:pt x="17" y="35"/>
                    </a:moveTo>
                    <a:lnTo>
                      <a:pt x="17" y="35"/>
                    </a:lnTo>
                    <a:lnTo>
                      <a:pt x="23" y="34"/>
                    </a:lnTo>
                    <a:lnTo>
                      <a:pt x="29" y="30"/>
                    </a:lnTo>
                    <a:lnTo>
                      <a:pt x="33" y="25"/>
                    </a:lnTo>
                    <a:lnTo>
                      <a:pt x="34" y="18"/>
                    </a:lnTo>
                    <a:lnTo>
                      <a:pt x="33" y="10"/>
                    </a:lnTo>
                    <a:lnTo>
                      <a:pt x="29" y="5"/>
                    </a:lnTo>
                    <a:lnTo>
                      <a:pt x="23" y="1"/>
                    </a:lnTo>
                    <a:lnTo>
                      <a:pt x="17" y="0"/>
                    </a:lnTo>
                    <a:lnTo>
                      <a:pt x="11" y="1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8"/>
                    </a:lnTo>
                    <a:lnTo>
                      <a:pt x="1" y="25"/>
                    </a:lnTo>
                    <a:lnTo>
                      <a:pt x="5" y="30"/>
                    </a:lnTo>
                    <a:lnTo>
                      <a:pt x="11" y="34"/>
                    </a:lnTo>
                    <a:lnTo>
                      <a:pt x="17" y="35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9" name="Rectangle 75"/>
              <p:cNvSpPr>
                <a:spLocks noChangeArrowheads="1"/>
              </p:cNvSpPr>
              <p:nvPr/>
            </p:nvSpPr>
            <p:spPr bwMode="auto">
              <a:xfrm>
                <a:off x="593" y="2038"/>
                <a:ext cx="199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900" b="1" i="1"/>
                  <a:t>x</a:t>
                </a:r>
                <a:r>
                  <a:rPr lang="en-US" altLang="en-US" sz="1900" b="1" i="1" baseline="-25000"/>
                  <a:t>e</a:t>
                </a:r>
              </a:p>
            </p:txBody>
          </p:sp>
          <p:sp>
            <p:nvSpPr>
              <p:cNvPr id="35880" name="Rectangle 76"/>
              <p:cNvSpPr>
                <a:spLocks noChangeArrowheads="1"/>
              </p:cNvSpPr>
              <p:nvPr/>
            </p:nvSpPr>
            <p:spPr bwMode="auto">
              <a:xfrm>
                <a:off x="278" y="1301"/>
                <a:ext cx="193" cy="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900" b="1" i="1"/>
                  <a:t>y</a:t>
                </a:r>
                <a:r>
                  <a:rPr lang="en-US" altLang="en-US" sz="1900" b="1" i="1" baseline="-25000"/>
                  <a:t>e</a:t>
                </a:r>
              </a:p>
            </p:txBody>
          </p:sp>
          <p:sp>
            <p:nvSpPr>
              <p:cNvPr id="35881" name="Rectangle 77"/>
              <p:cNvSpPr>
                <a:spLocks noChangeArrowheads="1"/>
              </p:cNvSpPr>
              <p:nvPr/>
            </p:nvSpPr>
            <p:spPr bwMode="auto">
              <a:xfrm>
                <a:off x="48" y="1814"/>
                <a:ext cx="187" cy="2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900" b="1" i="1"/>
                  <a:t>z</a:t>
                </a:r>
                <a:r>
                  <a:rPr lang="en-US" altLang="en-US" sz="1900" b="1" i="1" baseline="-25000"/>
                  <a:t>e</a:t>
                </a:r>
              </a:p>
            </p:txBody>
          </p:sp>
        </p:grpSp>
        <p:sp>
          <p:nvSpPr>
            <p:cNvPr id="35859" name="Line 78"/>
            <p:cNvSpPr>
              <a:spLocks noChangeShapeType="1"/>
            </p:cNvSpPr>
            <p:nvPr/>
          </p:nvSpPr>
          <p:spPr bwMode="auto">
            <a:xfrm>
              <a:off x="540" y="1838"/>
              <a:ext cx="1337" cy="2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60" name="Line 79"/>
            <p:cNvSpPr>
              <a:spLocks noChangeShapeType="1"/>
            </p:cNvSpPr>
            <p:nvPr/>
          </p:nvSpPr>
          <p:spPr bwMode="auto">
            <a:xfrm flipH="1">
              <a:off x="1877" y="1162"/>
              <a:ext cx="3" cy="9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61" name="Line 80"/>
            <p:cNvSpPr>
              <a:spLocks noChangeShapeType="1"/>
            </p:cNvSpPr>
            <p:nvPr/>
          </p:nvSpPr>
          <p:spPr bwMode="auto">
            <a:xfrm>
              <a:off x="1871" y="2121"/>
              <a:ext cx="591" cy="3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62" name="Line 81"/>
            <p:cNvSpPr>
              <a:spLocks noChangeShapeType="1"/>
            </p:cNvSpPr>
            <p:nvPr/>
          </p:nvSpPr>
          <p:spPr bwMode="auto">
            <a:xfrm flipV="1">
              <a:off x="535" y="1515"/>
              <a:ext cx="625" cy="2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63" name="Line 82"/>
            <p:cNvSpPr>
              <a:spLocks noChangeShapeType="1"/>
            </p:cNvSpPr>
            <p:nvPr/>
          </p:nvSpPr>
          <p:spPr bwMode="auto">
            <a:xfrm>
              <a:off x="554" y="1838"/>
              <a:ext cx="875" cy="3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64" name="Line 83"/>
            <p:cNvSpPr>
              <a:spLocks noChangeShapeType="1"/>
            </p:cNvSpPr>
            <p:nvPr/>
          </p:nvSpPr>
          <p:spPr bwMode="auto">
            <a:xfrm flipV="1">
              <a:off x="545" y="1704"/>
              <a:ext cx="879" cy="11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65" name="AutoShape 84"/>
            <p:cNvSpPr>
              <a:spLocks noChangeArrowheads="1"/>
            </p:cNvSpPr>
            <p:nvPr/>
          </p:nvSpPr>
          <p:spPr bwMode="auto">
            <a:xfrm rot="-2580000">
              <a:off x="1685" y="1703"/>
              <a:ext cx="326" cy="99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5866" name="AutoShape 85"/>
            <p:cNvSpPr>
              <a:spLocks noChangeArrowheads="1"/>
            </p:cNvSpPr>
            <p:nvPr/>
          </p:nvSpPr>
          <p:spPr bwMode="auto">
            <a:xfrm rot="-2580000">
              <a:off x="1682" y="1792"/>
              <a:ext cx="356" cy="113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5867" name="Rectangle 86"/>
            <p:cNvSpPr>
              <a:spLocks noChangeArrowheads="1"/>
            </p:cNvSpPr>
            <p:nvPr/>
          </p:nvSpPr>
          <p:spPr bwMode="auto">
            <a:xfrm>
              <a:off x="1099" y="2213"/>
              <a:ext cx="373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 i="1"/>
                <a:t>z</a:t>
              </a:r>
              <a:r>
                <a:rPr lang="en-US" altLang="en-US" sz="1800" b="1" i="1" baseline="-25000"/>
                <a:t>e</a:t>
              </a:r>
              <a:r>
                <a:rPr lang="en-US" altLang="en-US" sz="1800" b="1" i="1"/>
                <a:t> = -n</a:t>
              </a:r>
            </a:p>
          </p:txBody>
        </p:sp>
        <p:sp>
          <p:nvSpPr>
            <p:cNvPr id="35868" name="Rectangle 87"/>
            <p:cNvSpPr>
              <a:spLocks noChangeArrowheads="1"/>
            </p:cNvSpPr>
            <p:nvPr/>
          </p:nvSpPr>
          <p:spPr bwMode="auto">
            <a:xfrm>
              <a:off x="2383" y="1241"/>
              <a:ext cx="349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 i="1"/>
                <a:t>z</a:t>
              </a:r>
              <a:r>
                <a:rPr lang="en-US" altLang="en-US" sz="1800" b="1" i="1" baseline="-25000"/>
                <a:t>e</a:t>
              </a:r>
              <a:r>
                <a:rPr lang="en-US" altLang="en-US" sz="1800" b="1" i="1"/>
                <a:t> = -f</a:t>
              </a:r>
            </a:p>
          </p:txBody>
        </p:sp>
        <p:sp>
          <p:nvSpPr>
            <p:cNvPr id="35869" name="Line 88"/>
            <p:cNvSpPr>
              <a:spLocks noChangeShapeType="1"/>
            </p:cNvSpPr>
            <p:nvPr/>
          </p:nvSpPr>
          <p:spPr bwMode="auto">
            <a:xfrm flipH="1">
              <a:off x="2352" y="1490"/>
              <a:ext cx="144" cy="2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870" name="Line 89"/>
            <p:cNvSpPr>
              <a:spLocks noChangeShapeType="1"/>
            </p:cNvSpPr>
            <p:nvPr/>
          </p:nvSpPr>
          <p:spPr bwMode="auto">
            <a:xfrm flipV="1">
              <a:off x="1218" y="1970"/>
              <a:ext cx="108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5848" name="Line 90"/>
          <p:cNvSpPr>
            <a:spLocks noChangeShapeType="1"/>
          </p:cNvSpPr>
          <p:nvPr/>
        </p:nvSpPr>
        <p:spPr bwMode="auto">
          <a:xfrm flipV="1">
            <a:off x="6019800" y="5802313"/>
            <a:ext cx="11430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5849" name="Line 91"/>
          <p:cNvSpPr>
            <a:spLocks noChangeShapeType="1"/>
          </p:cNvSpPr>
          <p:nvPr/>
        </p:nvSpPr>
        <p:spPr bwMode="auto">
          <a:xfrm flipV="1">
            <a:off x="8102600" y="5848350"/>
            <a:ext cx="228600" cy="3889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5850" name="Rectangle 92"/>
          <p:cNvSpPr>
            <a:spLocks noChangeArrowheads="1"/>
          </p:cNvSpPr>
          <p:nvPr/>
        </p:nvSpPr>
        <p:spPr bwMode="auto">
          <a:xfrm>
            <a:off x="1925638" y="4452938"/>
            <a:ext cx="584200" cy="3175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400" i="1"/>
              <a:t>d = n</a:t>
            </a:r>
          </a:p>
        </p:txBody>
      </p:sp>
      <p:graphicFrame>
        <p:nvGraphicFramePr>
          <p:cNvPr id="56330" name="Object 93"/>
          <p:cNvGraphicFramePr>
            <a:graphicFrameLocks noChangeAspect="1"/>
          </p:cNvGraphicFramePr>
          <p:nvPr/>
        </p:nvGraphicFramePr>
        <p:xfrm>
          <a:off x="5551488" y="3243263"/>
          <a:ext cx="2057400" cy="148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16" name="Equation" r:id="rId4" imgW="1270000" imgH="914400" progId="Equation.3">
                  <p:embed/>
                </p:oleObj>
              </mc:Choice>
              <mc:Fallback>
                <p:oleObj name="Equation" r:id="rId4" imgW="1270000" imgH="914400" progId="Equation.3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1488" y="3243263"/>
                        <a:ext cx="2057400" cy="148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Uma equação para profundidade</a:t>
            </a:r>
            <a:endParaRPr lang="en-US" altLang="en-US"/>
          </a:p>
        </p:txBody>
      </p:sp>
      <p:grpSp>
        <p:nvGrpSpPr>
          <p:cNvPr id="172036" name="Group 4"/>
          <p:cNvGrpSpPr>
            <a:grpSpLocks/>
          </p:cNvGrpSpPr>
          <p:nvPr/>
        </p:nvGrpSpPr>
        <p:grpSpPr bwMode="auto">
          <a:xfrm>
            <a:off x="3657600" y="1781175"/>
            <a:ext cx="4508500" cy="574675"/>
            <a:chOff x="1728" y="1152"/>
            <a:chExt cx="2130" cy="372"/>
          </a:xfrm>
        </p:grpSpPr>
        <p:graphicFrame>
          <p:nvGraphicFramePr>
            <p:cNvPr id="58403" name="Object 5"/>
            <p:cNvGraphicFramePr>
              <a:graphicFrameLocks noChangeAspect="1"/>
            </p:cNvGraphicFramePr>
            <p:nvPr/>
          </p:nvGraphicFramePr>
          <p:xfrm>
            <a:off x="3102" y="1152"/>
            <a:ext cx="756" cy="3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507" name="Equation" r:id="rId3" imgW="799753" imgH="393529" progId="Equation.3">
                    <p:embed/>
                  </p:oleObj>
                </mc:Choice>
                <mc:Fallback>
                  <p:oleObj name="Equation" r:id="rId3" imgW="799753" imgH="393529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2" y="1152"/>
                          <a:ext cx="756" cy="3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901" name="Text Box 6"/>
            <p:cNvSpPr txBox="1">
              <a:spLocks noChangeArrowheads="1"/>
            </p:cNvSpPr>
            <p:nvPr/>
          </p:nvSpPr>
          <p:spPr bwMode="auto">
            <a:xfrm>
              <a:off x="1728" y="1200"/>
              <a:ext cx="845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400">
                  <a:latin typeface="Arial" charset="0"/>
                </a:rPr>
                <a:t>Ptos no near</a:t>
              </a:r>
              <a:r>
                <a:rPr lang="pt-BR" altLang="en-US" sz="1400" b="1">
                  <a:latin typeface="Arial" charset="0"/>
                </a:rPr>
                <a:t> </a:t>
              </a:r>
              <a:r>
                <a:rPr lang="pt-BR" altLang="en-US" sz="1400"/>
                <a:t>(</a:t>
              </a:r>
              <a:r>
                <a:rPr lang="pt-BR" altLang="en-US" sz="1400" i="1"/>
                <a:t>z=-n</a:t>
              </a:r>
              <a:r>
                <a:rPr lang="pt-BR" altLang="en-US" sz="1400"/>
                <a:t>): </a:t>
              </a:r>
              <a:endParaRPr lang="en-US" altLang="en-US" sz="1400"/>
            </a:p>
          </p:txBody>
        </p:sp>
      </p:grpSp>
      <p:grpSp>
        <p:nvGrpSpPr>
          <p:cNvPr id="172039" name="Group 7"/>
          <p:cNvGrpSpPr>
            <a:grpSpLocks/>
          </p:cNvGrpSpPr>
          <p:nvPr/>
        </p:nvGrpSpPr>
        <p:grpSpPr bwMode="auto">
          <a:xfrm>
            <a:off x="3657600" y="2579688"/>
            <a:ext cx="4559300" cy="611187"/>
            <a:chOff x="1728" y="1668"/>
            <a:chExt cx="2154" cy="396"/>
          </a:xfrm>
        </p:grpSpPr>
        <p:graphicFrame>
          <p:nvGraphicFramePr>
            <p:cNvPr id="58401" name="Object 8"/>
            <p:cNvGraphicFramePr>
              <a:graphicFrameLocks noChangeAspect="1"/>
            </p:cNvGraphicFramePr>
            <p:nvPr/>
          </p:nvGraphicFramePr>
          <p:xfrm>
            <a:off x="3078" y="1668"/>
            <a:ext cx="804" cy="3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508" name="Equation" r:id="rId5" imgW="850531" imgH="418918" progId="Equation.3">
                    <p:embed/>
                  </p:oleObj>
                </mc:Choice>
                <mc:Fallback>
                  <p:oleObj name="Equation" r:id="rId5" imgW="850531" imgH="418918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8" y="1668"/>
                          <a:ext cx="804" cy="3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99" name="Text Box 9"/>
            <p:cNvSpPr txBox="1">
              <a:spLocks noChangeArrowheads="1"/>
            </p:cNvSpPr>
            <p:nvPr/>
          </p:nvSpPr>
          <p:spPr bwMode="auto">
            <a:xfrm>
              <a:off x="1728" y="1728"/>
              <a:ext cx="756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400">
                  <a:latin typeface="Arial" charset="0"/>
                </a:rPr>
                <a:t>Ptos no far</a:t>
              </a:r>
              <a:r>
                <a:rPr lang="pt-BR" altLang="en-US" sz="1400" b="1">
                  <a:latin typeface="Arial" charset="0"/>
                </a:rPr>
                <a:t> </a:t>
              </a:r>
              <a:r>
                <a:rPr lang="pt-BR" altLang="en-US" sz="1400"/>
                <a:t>(</a:t>
              </a:r>
              <a:r>
                <a:rPr lang="pt-BR" altLang="en-US" sz="1400" i="1"/>
                <a:t>z=-f</a:t>
              </a:r>
              <a:r>
                <a:rPr lang="pt-BR" altLang="en-US" sz="1400"/>
                <a:t>): </a:t>
              </a:r>
              <a:endParaRPr lang="en-US" altLang="en-US" sz="1400"/>
            </a:p>
          </p:txBody>
        </p:sp>
      </p:grpSp>
      <p:grpSp>
        <p:nvGrpSpPr>
          <p:cNvPr id="172042" name="Group 10"/>
          <p:cNvGrpSpPr>
            <a:grpSpLocks/>
          </p:cNvGrpSpPr>
          <p:nvPr/>
        </p:nvGrpSpPr>
        <p:grpSpPr bwMode="auto">
          <a:xfrm>
            <a:off x="2946400" y="3636963"/>
            <a:ext cx="2711450" cy="825500"/>
            <a:chOff x="1392" y="2352"/>
            <a:chExt cx="1281" cy="534"/>
          </a:xfrm>
        </p:grpSpPr>
        <p:sp>
          <p:nvSpPr>
            <p:cNvPr id="36896" name="AutoShape 11"/>
            <p:cNvSpPr>
              <a:spLocks noChangeArrowheads="1"/>
            </p:cNvSpPr>
            <p:nvPr/>
          </p:nvSpPr>
          <p:spPr bwMode="auto">
            <a:xfrm>
              <a:off x="1392" y="2448"/>
              <a:ext cx="336" cy="192"/>
            </a:xfrm>
            <a:prstGeom prst="rightArrow">
              <a:avLst>
                <a:gd name="adj1" fmla="val 50000"/>
                <a:gd name="adj2" fmla="val 4375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aphicFrame>
          <p:nvGraphicFramePr>
            <p:cNvPr id="58400" name="Object 12"/>
            <p:cNvGraphicFramePr>
              <a:graphicFrameLocks noChangeAspect="1"/>
            </p:cNvGraphicFramePr>
            <p:nvPr/>
          </p:nvGraphicFramePr>
          <p:xfrm>
            <a:off x="1886" y="2352"/>
            <a:ext cx="787" cy="5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509" name="Equation" r:id="rId7" imgW="672808" imgH="457002" progId="Equation.3">
                    <p:embed/>
                  </p:oleObj>
                </mc:Choice>
                <mc:Fallback>
                  <p:oleObj name="Equation" r:id="rId7" imgW="672808" imgH="457002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6" y="2352"/>
                          <a:ext cx="787" cy="5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8373" name="Group 38"/>
          <p:cNvGrpSpPr>
            <a:grpSpLocks/>
          </p:cNvGrpSpPr>
          <p:nvPr/>
        </p:nvGrpSpPr>
        <p:grpSpPr bwMode="auto">
          <a:xfrm>
            <a:off x="4570413" y="4746625"/>
            <a:ext cx="3348037" cy="1655763"/>
            <a:chOff x="2879" y="2990"/>
            <a:chExt cx="2109" cy="1043"/>
          </a:xfrm>
        </p:grpSpPr>
        <p:sp>
          <p:nvSpPr>
            <p:cNvPr id="36873" name="Rectangle 14"/>
            <p:cNvSpPr>
              <a:spLocks noChangeArrowheads="1"/>
            </p:cNvSpPr>
            <p:nvPr/>
          </p:nvSpPr>
          <p:spPr bwMode="auto">
            <a:xfrm>
              <a:off x="2879" y="3354"/>
              <a:ext cx="622" cy="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b="1"/>
                <a:t>[ H</a:t>
              </a:r>
              <a:r>
                <a:rPr lang="en-US" altLang="en-US" sz="2400" b="1" i="1"/>
                <a:t> </a:t>
              </a:r>
              <a:r>
                <a:rPr lang="en-US" altLang="en-US" sz="2400" b="1"/>
                <a:t>] </a:t>
              </a:r>
              <a:r>
                <a:rPr lang="en-US" altLang="en-US" sz="2400" b="1" i="1"/>
                <a:t>=</a:t>
              </a:r>
            </a:p>
          </p:txBody>
        </p:sp>
        <p:grpSp>
          <p:nvGrpSpPr>
            <p:cNvPr id="58377" name="Group 16"/>
            <p:cNvGrpSpPr>
              <a:grpSpLocks/>
            </p:cNvGrpSpPr>
            <p:nvPr/>
          </p:nvGrpSpPr>
          <p:grpSpPr bwMode="auto">
            <a:xfrm>
              <a:off x="3577" y="2990"/>
              <a:ext cx="189" cy="1043"/>
              <a:chOff x="2876" y="2354"/>
              <a:chExt cx="114" cy="734"/>
            </a:xfrm>
          </p:grpSpPr>
          <p:sp>
            <p:nvSpPr>
              <p:cNvPr id="36892" name="Rectangle 17"/>
              <p:cNvSpPr>
                <a:spLocks noChangeArrowheads="1"/>
              </p:cNvSpPr>
              <p:nvPr/>
            </p:nvSpPr>
            <p:spPr bwMode="auto">
              <a:xfrm>
                <a:off x="2876" y="2354"/>
                <a:ext cx="11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n</a:t>
                </a:r>
              </a:p>
            </p:txBody>
          </p:sp>
          <p:sp>
            <p:nvSpPr>
              <p:cNvPr id="36893" name="Rectangle 18"/>
              <p:cNvSpPr>
                <a:spLocks noChangeArrowheads="1"/>
              </p:cNvSpPr>
              <p:nvPr/>
            </p:nvSpPr>
            <p:spPr bwMode="auto">
              <a:xfrm>
                <a:off x="2876" y="2542"/>
                <a:ext cx="11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36894" name="Rectangle 19"/>
              <p:cNvSpPr>
                <a:spLocks noChangeArrowheads="1"/>
              </p:cNvSpPr>
              <p:nvPr/>
            </p:nvSpPr>
            <p:spPr bwMode="auto">
              <a:xfrm>
                <a:off x="2876" y="2730"/>
                <a:ext cx="11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36895" name="Rectangle 20"/>
              <p:cNvSpPr>
                <a:spLocks noChangeArrowheads="1"/>
              </p:cNvSpPr>
              <p:nvPr/>
            </p:nvSpPr>
            <p:spPr bwMode="auto">
              <a:xfrm>
                <a:off x="2876" y="2915"/>
                <a:ext cx="11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0</a:t>
                </a:r>
              </a:p>
            </p:txBody>
          </p:sp>
        </p:grpSp>
        <p:grpSp>
          <p:nvGrpSpPr>
            <p:cNvPr id="58378" name="Group 21"/>
            <p:cNvGrpSpPr>
              <a:grpSpLocks/>
            </p:cNvGrpSpPr>
            <p:nvPr/>
          </p:nvGrpSpPr>
          <p:grpSpPr bwMode="auto">
            <a:xfrm>
              <a:off x="3940" y="2990"/>
              <a:ext cx="188" cy="1043"/>
              <a:chOff x="3095" y="2354"/>
              <a:chExt cx="114" cy="734"/>
            </a:xfrm>
          </p:grpSpPr>
          <p:sp>
            <p:nvSpPr>
              <p:cNvPr id="36888" name="Rectangle 22"/>
              <p:cNvSpPr>
                <a:spLocks noChangeArrowheads="1"/>
              </p:cNvSpPr>
              <p:nvPr/>
            </p:nvSpPr>
            <p:spPr bwMode="auto">
              <a:xfrm>
                <a:off x="3095" y="2354"/>
                <a:ext cx="11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36889" name="Rectangle 23"/>
              <p:cNvSpPr>
                <a:spLocks noChangeArrowheads="1"/>
              </p:cNvSpPr>
              <p:nvPr/>
            </p:nvSpPr>
            <p:spPr bwMode="auto">
              <a:xfrm>
                <a:off x="3095" y="2542"/>
                <a:ext cx="11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n</a:t>
                </a:r>
              </a:p>
            </p:txBody>
          </p:sp>
          <p:sp>
            <p:nvSpPr>
              <p:cNvPr id="36890" name="Rectangle 24"/>
              <p:cNvSpPr>
                <a:spLocks noChangeArrowheads="1"/>
              </p:cNvSpPr>
              <p:nvPr/>
            </p:nvSpPr>
            <p:spPr bwMode="auto">
              <a:xfrm>
                <a:off x="3095" y="2730"/>
                <a:ext cx="11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36891" name="Rectangle 25"/>
              <p:cNvSpPr>
                <a:spLocks noChangeArrowheads="1"/>
              </p:cNvSpPr>
              <p:nvPr/>
            </p:nvSpPr>
            <p:spPr bwMode="auto">
              <a:xfrm>
                <a:off x="3095" y="2915"/>
                <a:ext cx="11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0</a:t>
                </a:r>
              </a:p>
            </p:txBody>
          </p:sp>
        </p:grpSp>
        <p:grpSp>
          <p:nvGrpSpPr>
            <p:cNvPr id="58379" name="Group 26"/>
            <p:cNvGrpSpPr>
              <a:grpSpLocks/>
            </p:cNvGrpSpPr>
            <p:nvPr/>
          </p:nvGrpSpPr>
          <p:grpSpPr bwMode="auto">
            <a:xfrm>
              <a:off x="4216" y="2990"/>
              <a:ext cx="341" cy="1043"/>
              <a:chOff x="3262" y="2354"/>
              <a:chExt cx="206" cy="734"/>
            </a:xfrm>
          </p:grpSpPr>
          <p:sp>
            <p:nvSpPr>
              <p:cNvPr id="36884" name="Rectangle 27"/>
              <p:cNvSpPr>
                <a:spLocks noChangeArrowheads="1"/>
              </p:cNvSpPr>
              <p:nvPr/>
            </p:nvSpPr>
            <p:spPr bwMode="auto">
              <a:xfrm>
                <a:off x="3314" y="2354"/>
                <a:ext cx="11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36885" name="Rectangle 28"/>
              <p:cNvSpPr>
                <a:spLocks noChangeArrowheads="1"/>
              </p:cNvSpPr>
              <p:nvPr/>
            </p:nvSpPr>
            <p:spPr bwMode="auto">
              <a:xfrm>
                <a:off x="3314" y="2542"/>
                <a:ext cx="11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36886" name="Rectangle 29"/>
              <p:cNvSpPr>
                <a:spLocks noChangeArrowheads="1"/>
              </p:cNvSpPr>
              <p:nvPr/>
            </p:nvSpPr>
            <p:spPr bwMode="auto">
              <a:xfrm>
                <a:off x="3262" y="2730"/>
                <a:ext cx="20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n+f</a:t>
                </a:r>
              </a:p>
            </p:txBody>
          </p:sp>
          <p:sp>
            <p:nvSpPr>
              <p:cNvPr id="36887" name="Rectangle 30"/>
              <p:cNvSpPr>
                <a:spLocks noChangeArrowheads="1"/>
              </p:cNvSpPr>
              <p:nvPr/>
            </p:nvSpPr>
            <p:spPr bwMode="auto">
              <a:xfrm>
                <a:off x="3294" y="2915"/>
                <a:ext cx="146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-1</a:t>
                </a:r>
              </a:p>
            </p:txBody>
          </p:sp>
        </p:grpSp>
        <p:grpSp>
          <p:nvGrpSpPr>
            <p:cNvPr id="58380" name="Group 31"/>
            <p:cNvGrpSpPr>
              <a:grpSpLocks/>
            </p:cNvGrpSpPr>
            <p:nvPr/>
          </p:nvGrpSpPr>
          <p:grpSpPr bwMode="auto">
            <a:xfrm>
              <a:off x="4663" y="2990"/>
              <a:ext cx="300" cy="1043"/>
              <a:chOff x="3532" y="2354"/>
              <a:chExt cx="181" cy="734"/>
            </a:xfrm>
          </p:grpSpPr>
          <p:sp>
            <p:nvSpPr>
              <p:cNvPr id="36880" name="Rectangle 32"/>
              <p:cNvSpPr>
                <a:spLocks noChangeArrowheads="1"/>
              </p:cNvSpPr>
              <p:nvPr/>
            </p:nvSpPr>
            <p:spPr bwMode="auto">
              <a:xfrm>
                <a:off x="3599" y="2354"/>
                <a:ext cx="11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36881" name="Rectangle 33"/>
              <p:cNvSpPr>
                <a:spLocks noChangeArrowheads="1"/>
              </p:cNvSpPr>
              <p:nvPr/>
            </p:nvSpPr>
            <p:spPr bwMode="auto">
              <a:xfrm>
                <a:off x="3599" y="2542"/>
                <a:ext cx="11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36882" name="Rectangle 34"/>
              <p:cNvSpPr>
                <a:spLocks noChangeArrowheads="1"/>
              </p:cNvSpPr>
              <p:nvPr/>
            </p:nvSpPr>
            <p:spPr bwMode="auto">
              <a:xfrm>
                <a:off x="3532" y="2730"/>
                <a:ext cx="16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n f</a:t>
                </a:r>
              </a:p>
            </p:txBody>
          </p:sp>
          <p:sp>
            <p:nvSpPr>
              <p:cNvPr id="36883" name="Rectangle 35"/>
              <p:cNvSpPr>
                <a:spLocks noChangeArrowheads="1"/>
              </p:cNvSpPr>
              <p:nvPr/>
            </p:nvSpPr>
            <p:spPr bwMode="auto">
              <a:xfrm>
                <a:off x="3599" y="2915"/>
                <a:ext cx="11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85725" tIns="42862" rIns="85725" bIns="42862">
                <a:spAutoFit/>
              </a:bodyPr>
              <a:lstStyle>
                <a:lvl1pPr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747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747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i="1">
                    <a:solidFill>
                      <a:srgbClr val="000000"/>
                    </a:solidFill>
                  </a:rPr>
                  <a:t>0</a:t>
                </a:r>
              </a:p>
            </p:txBody>
          </p:sp>
        </p:grpSp>
        <p:sp>
          <p:nvSpPr>
            <p:cNvPr id="58381" name="Freeform 36"/>
            <p:cNvSpPr>
              <a:spLocks/>
            </p:cNvSpPr>
            <p:nvPr/>
          </p:nvSpPr>
          <p:spPr bwMode="auto">
            <a:xfrm>
              <a:off x="3594" y="3028"/>
              <a:ext cx="39" cy="964"/>
            </a:xfrm>
            <a:custGeom>
              <a:avLst/>
              <a:gdLst>
                <a:gd name="T0" fmla="*/ 1107 w 24"/>
                <a:gd name="T1" fmla="*/ 0 h 678"/>
                <a:gd name="T2" fmla="*/ 0 w 24"/>
                <a:gd name="T3" fmla="*/ 0 h 678"/>
                <a:gd name="T4" fmla="*/ 0 w 24"/>
                <a:gd name="T5" fmla="*/ 16075 h 678"/>
                <a:gd name="T6" fmla="*/ 1799 w 24"/>
                <a:gd name="T7" fmla="*/ 16075 h 67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678">
                  <a:moveTo>
                    <a:pt x="14" y="0"/>
                  </a:moveTo>
                  <a:lnTo>
                    <a:pt x="0" y="0"/>
                  </a:lnTo>
                  <a:lnTo>
                    <a:pt x="0" y="677"/>
                  </a:lnTo>
                  <a:lnTo>
                    <a:pt x="23" y="677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382" name="Freeform 37"/>
            <p:cNvSpPr>
              <a:spLocks/>
            </p:cNvSpPr>
            <p:nvPr/>
          </p:nvSpPr>
          <p:spPr bwMode="auto">
            <a:xfrm>
              <a:off x="4947" y="3020"/>
              <a:ext cx="41" cy="964"/>
            </a:xfrm>
            <a:custGeom>
              <a:avLst/>
              <a:gdLst>
                <a:gd name="T0" fmla="*/ 794 w 25"/>
                <a:gd name="T1" fmla="*/ 0 h 678"/>
                <a:gd name="T2" fmla="*/ 2039 w 25"/>
                <a:gd name="T3" fmla="*/ 0 h 678"/>
                <a:gd name="T4" fmla="*/ 2039 w 25"/>
                <a:gd name="T5" fmla="*/ 16075 h 678"/>
                <a:gd name="T6" fmla="*/ 0 w 25"/>
                <a:gd name="T7" fmla="*/ 16075 h 67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678">
                  <a:moveTo>
                    <a:pt x="9" y="0"/>
                  </a:moveTo>
                  <a:lnTo>
                    <a:pt x="24" y="0"/>
                  </a:lnTo>
                  <a:lnTo>
                    <a:pt x="24" y="677"/>
                  </a:lnTo>
                  <a:lnTo>
                    <a:pt x="0" y="677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71" name="Rectangle 4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58375" name="Object 39"/>
          <p:cNvGraphicFramePr>
            <a:graphicFrameLocks noChangeAspect="1"/>
          </p:cNvGraphicFramePr>
          <p:nvPr/>
        </p:nvGraphicFramePr>
        <p:xfrm>
          <a:off x="1011238" y="1908175"/>
          <a:ext cx="140335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10" name="Equation" r:id="rId9" imgW="710891" imgH="393529" progId="Equation.3">
                  <p:embed/>
                </p:oleObj>
              </mc:Choice>
              <mc:Fallback>
                <p:oleObj name="Equation" r:id="rId9" imgW="710891" imgH="393529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1238" y="1908175"/>
                        <a:ext cx="140335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34950" y="74613"/>
            <a:ext cx="8566150" cy="1143000"/>
          </a:xfrm>
        </p:spPr>
        <p:txBody>
          <a:bodyPr/>
          <a:lstStyle/>
          <a:p>
            <a:r>
              <a:rPr lang="en-US" altLang="en-US" sz="2400"/>
              <a:t>Transforma o prisma de visão </a:t>
            </a:r>
            <a:br>
              <a:rPr lang="en-US" altLang="en-US" sz="2400"/>
            </a:br>
            <a:r>
              <a:rPr lang="en-US" altLang="en-US" sz="2400"/>
              <a:t>cubo normalizado </a:t>
            </a:r>
            <a:r>
              <a:rPr lang="en-US" altLang="en-US" sz="1800" b="0"/>
              <a:t>[-1,1]</a:t>
            </a:r>
            <a:r>
              <a:rPr lang="en-US" altLang="en-US" sz="1800" b="0">
                <a:ea typeface="Times New Roman" charset="0"/>
                <a:cs typeface="Times New Roman" charset="0"/>
              </a:rPr>
              <a:t>×</a:t>
            </a:r>
            <a:r>
              <a:rPr lang="en-US" altLang="en-US" sz="1800" b="0"/>
              <a:t>[-1,1] </a:t>
            </a:r>
            <a:r>
              <a:rPr lang="en-US" altLang="en-US" sz="1800" b="0">
                <a:ea typeface="Times New Roman" charset="0"/>
                <a:cs typeface="Times New Roman" charset="0"/>
              </a:rPr>
              <a:t>×</a:t>
            </a:r>
            <a:r>
              <a:rPr lang="en-US" altLang="en-US" sz="1800" b="0"/>
              <a:t>[-1,1]</a:t>
            </a:r>
          </a:p>
        </p:txBody>
      </p:sp>
      <p:grpSp>
        <p:nvGrpSpPr>
          <p:cNvPr id="59394" name="Group 30"/>
          <p:cNvGrpSpPr>
            <a:grpSpLocks/>
          </p:cNvGrpSpPr>
          <p:nvPr/>
        </p:nvGrpSpPr>
        <p:grpSpPr bwMode="auto">
          <a:xfrm>
            <a:off x="546100" y="1747838"/>
            <a:ext cx="2711450" cy="1993900"/>
            <a:chOff x="55" y="1276"/>
            <a:chExt cx="2382" cy="1289"/>
          </a:xfrm>
        </p:grpSpPr>
        <p:grpSp>
          <p:nvGrpSpPr>
            <p:cNvPr id="59522" name="Group 31"/>
            <p:cNvGrpSpPr>
              <a:grpSpLocks/>
            </p:cNvGrpSpPr>
            <p:nvPr/>
          </p:nvGrpSpPr>
          <p:grpSpPr bwMode="auto">
            <a:xfrm>
              <a:off x="55" y="1300"/>
              <a:ext cx="2382" cy="996"/>
              <a:chOff x="55" y="1300"/>
              <a:chExt cx="2382" cy="996"/>
            </a:xfrm>
          </p:grpSpPr>
          <p:sp>
            <p:nvSpPr>
              <p:cNvPr id="59531" name="Freeform 32"/>
              <p:cNvSpPr>
                <a:spLocks/>
              </p:cNvSpPr>
              <p:nvPr/>
            </p:nvSpPr>
            <p:spPr bwMode="auto">
              <a:xfrm>
                <a:off x="1175" y="1516"/>
                <a:ext cx="268" cy="627"/>
              </a:xfrm>
              <a:custGeom>
                <a:avLst/>
                <a:gdLst>
                  <a:gd name="T0" fmla="*/ 0 w 268"/>
                  <a:gd name="T1" fmla="*/ 0 h 627"/>
                  <a:gd name="T2" fmla="*/ 0 w 268"/>
                  <a:gd name="T3" fmla="*/ 447 h 627"/>
                  <a:gd name="T4" fmla="*/ 267 w 268"/>
                  <a:gd name="T5" fmla="*/ 626 h 627"/>
                  <a:gd name="T6" fmla="*/ 267 w 268"/>
                  <a:gd name="T7" fmla="*/ 179 h 627"/>
                  <a:gd name="T8" fmla="*/ 0 w 268"/>
                  <a:gd name="T9" fmla="*/ 0 h 6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8" h="627">
                    <a:moveTo>
                      <a:pt x="0" y="0"/>
                    </a:moveTo>
                    <a:lnTo>
                      <a:pt x="0" y="447"/>
                    </a:lnTo>
                    <a:lnTo>
                      <a:pt x="267" y="626"/>
                    </a:lnTo>
                    <a:lnTo>
                      <a:pt x="267" y="17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9532" name="Group 33"/>
              <p:cNvGrpSpPr>
                <a:grpSpLocks/>
              </p:cNvGrpSpPr>
              <p:nvPr/>
            </p:nvGrpSpPr>
            <p:grpSpPr bwMode="auto">
              <a:xfrm>
                <a:off x="55" y="1300"/>
                <a:ext cx="916" cy="996"/>
                <a:chOff x="55" y="1300"/>
                <a:chExt cx="916" cy="996"/>
              </a:xfrm>
            </p:grpSpPr>
            <p:grpSp>
              <p:nvGrpSpPr>
                <p:cNvPr id="59544" name="Group 34"/>
                <p:cNvGrpSpPr>
                  <a:grpSpLocks/>
                </p:cNvGrpSpPr>
                <p:nvPr/>
              </p:nvGrpSpPr>
              <p:grpSpPr bwMode="auto">
                <a:xfrm>
                  <a:off x="193" y="1787"/>
                  <a:ext cx="329" cy="69"/>
                  <a:chOff x="193" y="1787"/>
                  <a:chExt cx="329" cy="69"/>
                </a:xfrm>
              </p:grpSpPr>
              <p:sp>
                <p:nvSpPr>
                  <p:cNvPr id="59555" name="Freeform 35"/>
                  <p:cNvSpPr>
                    <a:spLocks/>
                  </p:cNvSpPr>
                  <p:nvPr/>
                </p:nvSpPr>
                <p:spPr bwMode="auto">
                  <a:xfrm>
                    <a:off x="255" y="1819"/>
                    <a:ext cx="267" cy="17"/>
                  </a:xfrm>
                  <a:custGeom>
                    <a:avLst/>
                    <a:gdLst>
                      <a:gd name="T0" fmla="*/ 0 w 267"/>
                      <a:gd name="T1" fmla="*/ 8 h 17"/>
                      <a:gd name="T2" fmla="*/ 0 w 267"/>
                      <a:gd name="T3" fmla="*/ 0 h 17"/>
                      <a:gd name="T4" fmla="*/ 266 w 267"/>
                      <a:gd name="T5" fmla="*/ 0 h 17"/>
                      <a:gd name="T6" fmla="*/ 266 w 267"/>
                      <a:gd name="T7" fmla="*/ 16 h 17"/>
                      <a:gd name="T8" fmla="*/ 0 w 267"/>
                      <a:gd name="T9" fmla="*/ 16 h 17"/>
                      <a:gd name="T10" fmla="*/ 0 w 267"/>
                      <a:gd name="T11" fmla="*/ 8 h 1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67" h="17">
                        <a:moveTo>
                          <a:pt x="0" y="8"/>
                        </a:moveTo>
                        <a:lnTo>
                          <a:pt x="0" y="0"/>
                        </a:lnTo>
                        <a:lnTo>
                          <a:pt x="266" y="0"/>
                        </a:lnTo>
                        <a:lnTo>
                          <a:pt x="266" y="16"/>
                        </a:lnTo>
                        <a:lnTo>
                          <a:pt x="0" y="16"/>
                        </a:lnTo>
                        <a:lnTo>
                          <a:pt x="0" y="8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556" name="Freeform 36"/>
                  <p:cNvSpPr>
                    <a:spLocks/>
                  </p:cNvSpPr>
                  <p:nvPr/>
                </p:nvSpPr>
                <p:spPr bwMode="auto">
                  <a:xfrm>
                    <a:off x="193" y="1787"/>
                    <a:ext cx="62" cy="69"/>
                  </a:xfrm>
                  <a:custGeom>
                    <a:avLst/>
                    <a:gdLst>
                      <a:gd name="T0" fmla="*/ 0 w 62"/>
                      <a:gd name="T1" fmla="*/ 35 h 69"/>
                      <a:gd name="T2" fmla="*/ 61 w 62"/>
                      <a:gd name="T3" fmla="*/ 0 h 69"/>
                      <a:gd name="T4" fmla="*/ 0 w 62"/>
                      <a:gd name="T5" fmla="*/ 35 h 69"/>
                      <a:gd name="T6" fmla="*/ 61 w 62"/>
                      <a:gd name="T7" fmla="*/ 68 h 69"/>
                      <a:gd name="T8" fmla="*/ 61 w 62"/>
                      <a:gd name="T9" fmla="*/ 0 h 69"/>
                      <a:gd name="T10" fmla="*/ 0 w 62"/>
                      <a:gd name="T11" fmla="*/ 35 h 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62" h="69">
                        <a:moveTo>
                          <a:pt x="0" y="35"/>
                        </a:moveTo>
                        <a:lnTo>
                          <a:pt x="61" y="0"/>
                        </a:lnTo>
                        <a:lnTo>
                          <a:pt x="0" y="35"/>
                        </a:lnTo>
                        <a:lnTo>
                          <a:pt x="61" y="68"/>
                        </a:lnTo>
                        <a:lnTo>
                          <a:pt x="61" y="0"/>
                        </a:lnTo>
                        <a:lnTo>
                          <a:pt x="0" y="35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9545" name="Freeform 37"/>
                <p:cNvSpPr>
                  <a:spLocks/>
                </p:cNvSpPr>
                <p:nvPr/>
              </p:nvSpPr>
              <p:spPr bwMode="auto">
                <a:xfrm>
                  <a:off x="535" y="1593"/>
                  <a:ext cx="17" cy="227"/>
                </a:xfrm>
                <a:custGeom>
                  <a:avLst/>
                  <a:gdLst>
                    <a:gd name="T0" fmla="*/ 9 w 17"/>
                    <a:gd name="T1" fmla="*/ 0 h 227"/>
                    <a:gd name="T2" fmla="*/ 0 w 17"/>
                    <a:gd name="T3" fmla="*/ 0 h 227"/>
                    <a:gd name="T4" fmla="*/ 0 w 17"/>
                    <a:gd name="T5" fmla="*/ 226 h 227"/>
                    <a:gd name="T6" fmla="*/ 16 w 17"/>
                    <a:gd name="T7" fmla="*/ 226 h 227"/>
                    <a:gd name="T8" fmla="*/ 16 w 17"/>
                    <a:gd name="T9" fmla="*/ 0 h 227"/>
                    <a:gd name="T10" fmla="*/ 9 w 17"/>
                    <a:gd name="T11" fmla="*/ 0 h 2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7" h="227">
                      <a:moveTo>
                        <a:pt x="9" y="0"/>
                      </a:moveTo>
                      <a:lnTo>
                        <a:pt x="0" y="0"/>
                      </a:lnTo>
                      <a:lnTo>
                        <a:pt x="0" y="226"/>
                      </a:lnTo>
                      <a:lnTo>
                        <a:pt x="16" y="226"/>
                      </a:lnTo>
                      <a:lnTo>
                        <a:pt x="16" y="0"/>
                      </a:lnTo>
                      <a:lnTo>
                        <a:pt x="9" y="0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043" name="Line 38"/>
                <p:cNvSpPr>
                  <a:spLocks noChangeShapeType="1"/>
                </p:cNvSpPr>
                <p:nvPr/>
              </p:nvSpPr>
              <p:spPr bwMode="auto">
                <a:xfrm>
                  <a:off x="542" y="1533"/>
                  <a:ext cx="17" cy="0"/>
                </a:xfrm>
                <a:prstGeom prst="line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9547" name="Freeform 39"/>
                <p:cNvSpPr>
                  <a:spLocks/>
                </p:cNvSpPr>
                <p:nvPr/>
              </p:nvSpPr>
              <p:spPr bwMode="auto">
                <a:xfrm>
                  <a:off x="537" y="1821"/>
                  <a:ext cx="133" cy="183"/>
                </a:xfrm>
                <a:custGeom>
                  <a:avLst/>
                  <a:gdLst>
                    <a:gd name="T0" fmla="*/ 126 w 133"/>
                    <a:gd name="T1" fmla="*/ 178 h 183"/>
                    <a:gd name="T2" fmla="*/ 132 w 133"/>
                    <a:gd name="T3" fmla="*/ 174 h 183"/>
                    <a:gd name="T4" fmla="*/ 12 w 133"/>
                    <a:gd name="T5" fmla="*/ 0 h 183"/>
                    <a:gd name="T6" fmla="*/ 0 w 133"/>
                    <a:gd name="T7" fmla="*/ 8 h 183"/>
                    <a:gd name="T8" fmla="*/ 120 w 133"/>
                    <a:gd name="T9" fmla="*/ 182 h 183"/>
                    <a:gd name="T10" fmla="*/ 126 w 133"/>
                    <a:gd name="T11" fmla="*/ 178 h 1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33" h="183">
                      <a:moveTo>
                        <a:pt x="126" y="178"/>
                      </a:moveTo>
                      <a:lnTo>
                        <a:pt x="132" y="174"/>
                      </a:lnTo>
                      <a:lnTo>
                        <a:pt x="12" y="0"/>
                      </a:lnTo>
                      <a:lnTo>
                        <a:pt x="0" y="8"/>
                      </a:lnTo>
                      <a:lnTo>
                        <a:pt x="120" y="182"/>
                      </a:lnTo>
                      <a:lnTo>
                        <a:pt x="126" y="178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48" name="Freeform 40"/>
                <p:cNvSpPr>
                  <a:spLocks/>
                </p:cNvSpPr>
                <p:nvPr/>
              </p:nvSpPr>
              <p:spPr bwMode="auto">
                <a:xfrm>
                  <a:off x="636" y="1979"/>
                  <a:ext cx="64" cy="71"/>
                </a:xfrm>
                <a:custGeom>
                  <a:avLst/>
                  <a:gdLst>
                    <a:gd name="T0" fmla="*/ 63 w 64"/>
                    <a:gd name="T1" fmla="*/ 70 h 71"/>
                    <a:gd name="T2" fmla="*/ 55 w 64"/>
                    <a:gd name="T3" fmla="*/ 0 h 71"/>
                    <a:gd name="T4" fmla="*/ 63 w 64"/>
                    <a:gd name="T5" fmla="*/ 70 h 71"/>
                    <a:gd name="T6" fmla="*/ 0 w 64"/>
                    <a:gd name="T7" fmla="*/ 40 h 71"/>
                    <a:gd name="T8" fmla="*/ 55 w 64"/>
                    <a:gd name="T9" fmla="*/ 0 h 71"/>
                    <a:gd name="T10" fmla="*/ 63 w 64"/>
                    <a:gd name="T11" fmla="*/ 70 h 7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64" h="71">
                      <a:moveTo>
                        <a:pt x="63" y="70"/>
                      </a:moveTo>
                      <a:lnTo>
                        <a:pt x="55" y="0"/>
                      </a:lnTo>
                      <a:lnTo>
                        <a:pt x="63" y="70"/>
                      </a:lnTo>
                      <a:lnTo>
                        <a:pt x="0" y="40"/>
                      </a:lnTo>
                      <a:lnTo>
                        <a:pt x="55" y="0"/>
                      </a:lnTo>
                      <a:lnTo>
                        <a:pt x="63" y="70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49" name="Freeform 41"/>
                <p:cNvSpPr>
                  <a:spLocks/>
                </p:cNvSpPr>
                <p:nvPr/>
              </p:nvSpPr>
              <p:spPr bwMode="auto">
                <a:xfrm>
                  <a:off x="513" y="1546"/>
                  <a:ext cx="54" cy="54"/>
                </a:xfrm>
                <a:custGeom>
                  <a:avLst/>
                  <a:gdLst>
                    <a:gd name="T0" fmla="*/ 0 w 54"/>
                    <a:gd name="T1" fmla="*/ 53 h 54"/>
                    <a:gd name="T2" fmla="*/ 23 w 54"/>
                    <a:gd name="T3" fmla="*/ 0 h 54"/>
                    <a:gd name="T4" fmla="*/ 53 w 54"/>
                    <a:gd name="T5" fmla="*/ 53 h 54"/>
                    <a:gd name="T6" fmla="*/ 0 w 54"/>
                    <a:gd name="T7" fmla="*/ 53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54">
                      <a:moveTo>
                        <a:pt x="0" y="53"/>
                      </a:moveTo>
                      <a:lnTo>
                        <a:pt x="23" y="0"/>
                      </a:lnTo>
                      <a:lnTo>
                        <a:pt x="53" y="53"/>
                      </a:lnTo>
                      <a:lnTo>
                        <a:pt x="0" y="53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50" name="Freeform 42"/>
                <p:cNvSpPr>
                  <a:spLocks/>
                </p:cNvSpPr>
                <p:nvPr/>
              </p:nvSpPr>
              <p:spPr bwMode="auto">
                <a:xfrm>
                  <a:off x="513" y="1546"/>
                  <a:ext cx="60" cy="62"/>
                </a:xfrm>
                <a:custGeom>
                  <a:avLst/>
                  <a:gdLst>
                    <a:gd name="T0" fmla="*/ 0 w 60"/>
                    <a:gd name="T1" fmla="*/ 61 h 62"/>
                    <a:gd name="T2" fmla="*/ 26 w 60"/>
                    <a:gd name="T3" fmla="*/ 0 h 62"/>
                    <a:gd name="T4" fmla="*/ 59 w 60"/>
                    <a:gd name="T5" fmla="*/ 61 h 62"/>
                    <a:gd name="T6" fmla="*/ 0 w 60"/>
                    <a:gd name="T7" fmla="*/ 61 h 6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0" h="62">
                      <a:moveTo>
                        <a:pt x="0" y="61"/>
                      </a:moveTo>
                      <a:lnTo>
                        <a:pt x="26" y="0"/>
                      </a:lnTo>
                      <a:lnTo>
                        <a:pt x="59" y="61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51" name="Freeform 43"/>
                <p:cNvSpPr>
                  <a:spLocks/>
                </p:cNvSpPr>
                <p:nvPr/>
              </p:nvSpPr>
              <p:spPr bwMode="auto">
                <a:xfrm>
                  <a:off x="521" y="1799"/>
                  <a:ext cx="34" cy="35"/>
                </a:xfrm>
                <a:custGeom>
                  <a:avLst/>
                  <a:gdLst>
                    <a:gd name="T0" fmla="*/ 17 w 34"/>
                    <a:gd name="T1" fmla="*/ 34 h 35"/>
                    <a:gd name="T2" fmla="*/ 17 w 34"/>
                    <a:gd name="T3" fmla="*/ 34 h 35"/>
                    <a:gd name="T4" fmla="*/ 22 w 34"/>
                    <a:gd name="T5" fmla="*/ 33 h 35"/>
                    <a:gd name="T6" fmla="*/ 28 w 34"/>
                    <a:gd name="T7" fmla="*/ 29 h 35"/>
                    <a:gd name="T8" fmla="*/ 32 w 34"/>
                    <a:gd name="T9" fmla="*/ 24 h 35"/>
                    <a:gd name="T10" fmla="*/ 33 w 34"/>
                    <a:gd name="T11" fmla="*/ 18 h 35"/>
                    <a:gd name="T12" fmla="*/ 32 w 34"/>
                    <a:gd name="T13" fmla="*/ 10 h 35"/>
                    <a:gd name="T14" fmla="*/ 28 w 34"/>
                    <a:gd name="T15" fmla="*/ 5 h 35"/>
                    <a:gd name="T16" fmla="*/ 22 w 34"/>
                    <a:gd name="T17" fmla="*/ 1 h 35"/>
                    <a:gd name="T18" fmla="*/ 17 w 34"/>
                    <a:gd name="T19" fmla="*/ 0 h 35"/>
                    <a:gd name="T20" fmla="*/ 11 w 34"/>
                    <a:gd name="T21" fmla="*/ 1 h 35"/>
                    <a:gd name="T22" fmla="*/ 5 w 34"/>
                    <a:gd name="T23" fmla="*/ 5 h 35"/>
                    <a:gd name="T24" fmla="*/ 1 w 34"/>
                    <a:gd name="T25" fmla="*/ 10 h 35"/>
                    <a:gd name="T26" fmla="*/ 0 w 34"/>
                    <a:gd name="T27" fmla="*/ 18 h 35"/>
                    <a:gd name="T28" fmla="*/ 1 w 34"/>
                    <a:gd name="T29" fmla="*/ 24 h 35"/>
                    <a:gd name="T30" fmla="*/ 5 w 34"/>
                    <a:gd name="T31" fmla="*/ 29 h 35"/>
                    <a:gd name="T32" fmla="*/ 11 w 34"/>
                    <a:gd name="T33" fmla="*/ 33 h 35"/>
                    <a:gd name="T34" fmla="*/ 17 w 34"/>
                    <a:gd name="T35" fmla="*/ 34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4" h="35">
                      <a:moveTo>
                        <a:pt x="17" y="34"/>
                      </a:moveTo>
                      <a:lnTo>
                        <a:pt x="17" y="34"/>
                      </a:lnTo>
                      <a:lnTo>
                        <a:pt x="22" y="33"/>
                      </a:lnTo>
                      <a:lnTo>
                        <a:pt x="28" y="29"/>
                      </a:lnTo>
                      <a:lnTo>
                        <a:pt x="32" y="24"/>
                      </a:lnTo>
                      <a:lnTo>
                        <a:pt x="33" y="18"/>
                      </a:lnTo>
                      <a:lnTo>
                        <a:pt x="32" y="10"/>
                      </a:lnTo>
                      <a:lnTo>
                        <a:pt x="28" y="5"/>
                      </a:lnTo>
                      <a:lnTo>
                        <a:pt x="22" y="1"/>
                      </a:lnTo>
                      <a:lnTo>
                        <a:pt x="17" y="0"/>
                      </a:lnTo>
                      <a:lnTo>
                        <a:pt x="11" y="1"/>
                      </a:lnTo>
                      <a:lnTo>
                        <a:pt x="5" y="5"/>
                      </a:lnTo>
                      <a:lnTo>
                        <a:pt x="1" y="10"/>
                      </a:lnTo>
                      <a:lnTo>
                        <a:pt x="0" y="18"/>
                      </a:lnTo>
                      <a:lnTo>
                        <a:pt x="1" y="24"/>
                      </a:lnTo>
                      <a:lnTo>
                        <a:pt x="5" y="29"/>
                      </a:lnTo>
                      <a:lnTo>
                        <a:pt x="11" y="33"/>
                      </a:lnTo>
                      <a:lnTo>
                        <a:pt x="17" y="34"/>
                      </a:lnTo>
                    </a:path>
                  </a:pathLst>
                </a:custGeom>
                <a:solidFill>
                  <a:schemeClr val="tx1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049" name="Rectangle 44"/>
                <p:cNvSpPr>
                  <a:spLocks noChangeArrowheads="1"/>
                </p:cNvSpPr>
                <p:nvPr/>
              </p:nvSpPr>
              <p:spPr bwMode="auto">
                <a:xfrm>
                  <a:off x="600" y="2035"/>
                  <a:ext cx="371" cy="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114300" tIns="57150" rIns="114300" bIns="57150">
                  <a:spAutoFit/>
                </a:bodyPr>
                <a:lstStyle>
                  <a:lvl1pPr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altLang="en-US" sz="1900" b="1" i="1"/>
                    <a:t>x</a:t>
                  </a:r>
                  <a:r>
                    <a:rPr lang="en-US" altLang="en-US" sz="1900" i="1" baseline="-25000"/>
                    <a:t>e</a:t>
                  </a:r>
                </a:p>
              </p:txBody>
            </p:sp>
            <p:sp>
              <p:nvSpPr>
                <p:cNvPr id="38050" name="Rectangle 45"/>
                <p:cNvSpPr>
                  <a:spLocks noChangeArrowheads="1"/>
                </p:cNvSpPr>
                <p:nvPr/>
              </p:nvSpPr>
              <p:spPr bwMode="auto">
                <a:xfrm>
                  <a:off x="285" y="1300"/>
                  <a:ext cx="358" cy="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114300" tIns="57150" rIns="114300" bIns="57150">
                  <a:spAutoFit/>
                </a:bodyPr>
                <a:lstStyle>
                  <a:lvl1pPr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altLang="en-US" sz="1900" b="1" i="1"/>
                    <a:t>y</a:t>
                  </a:r>
                  <a:r>
                    <a:rPr lang="en-US" altLang="en-US" sz="1900" i="1" baseline="-25000"/>
                    <a:t>e</a:t>
                  </a:r>
                </a:p>
              </p:txBody>
            </p:sp>
            <p:sp>
              <p:nvSpPr>
                <p:cNvPr id="38051" name="Rectangle 46"/>
                <p:cNvSpPr>
                  <a:spLocks noChangeArrowheads="1"/>
                </p:cNvSpPr>
                <p:nvPr/>
              </p:nvSpPr>
              <p:spPr bwMode="auto">
                <a:xfrm>
                  <a:off x="55" y="1812"/>
                  <a:ext cx="347" cy="2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114300" tIns="57150" rIns="114300" bIns="57150">
                  <a:spAutoFit/>
                </a:bodyPr>
                <a:lstStyle>
                  <a:lvl1pPr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altLang="en-US" sz="1900" b="1" i="1"/>
                    <a:t>z</a:t>
                  </a:r>
                  <a:r>
                    <a:rPr lang="en-US" altLang="en-US" sz="1900" i="1" baseline="-25000"/>
                    <a:t>e</a:t>
                  </a:r>
                </a:p>
              </p:txBody>
            </p:sp>
          </p:grpSp>
          <p:sp>
            <p:nvSpPr>
              <p:cNvPr id="38030" name="Line 47"/>
              <p:cNvSpPr>
                <a:spLocks noChangeShapeType="1"/>
              </p:cNvSpPr>
              <p:nvPr/>
            </p:nvSpPr>
            <p:spPr bwMode="auto">
              <a:xfrm>
                <a:off x="1443" y="2147"/>
                <a:ext cx="99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031" name="Line 48"/>
              <p:cNvSpPr>
                <a:spLocks noChangeShapeType="1"/>
              </p:cNvSpPr>
              <p:nvPr/>
            </p:nvSpPr>
            <p:spPr bwMode="auto">
              <a:xfrm>
                <a:off x="1443" y="1696"/>
                <a:ext cx="99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032" name="Line 49"/>
              <p:cNvSpPr>
                <a:spLocks noChangeShapeType="1"/>
              </p:cNvSpPr>
              <p:nvPr/>
            </p:nvSpPr>
            <p:spPr bwMode="auto">
              <a:xfrm>
                <a:off x="1178" y="1519"/>
                <a:ext cx="9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033" name="Line 50"/>
              <p:cNvSpPr>
                <a:spLocks noChangeShapeType="1"/>
              </p:cNvSpPr>
              <p:nvPr/>
            </p:nvSpPr>
            <p:spPr bwMode="auto">
              <a:xfrm flipV="1">
                <a:off x="2429" y="1696"/>
                <a:ext cx="0" cy="4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034" name="Line 51"/>
              <p:cNvSpPr>
                <a:spLocks noChangeShapeType="1"/>
              </p:cNvSpPr>
              <p:nvPr/>
            </p:nvSpPr>
            <p:spPr bwMode="auto">
              <a:xfrm flipH="1" flipV="1">
                <a:off x="2164" y="1519"/>
                <a:ext cx="269" cy="18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035" name="Line 52"/>
              <p:cNvSpPr>
                <a:spLocks noChangeShapeType="1"/>
              </p:cNvSpPr>
              <p:nvPr/>
            </p:nvSpPr>
            <p:spPr bwMode="auto">
              <a:xfrm>
                <a:off x="1178" y="1970"/>
                <a:ext cx="100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036" name="Line 53"/>
              <p:cNvSpPr>
                <a:spLocks noChangeShapeType="1"/>
              </p:cNvSpPr>
              <p:nvPr/>
            </p:nvSpPr>
            <p:spPr bwMode="auto">
              <a:xfrm>
                <a:off x="2168" y="1519"/>
                <a:ext cx="0" cy="4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037" name="Line 54"/>
              <p:cNvSpPr>
                <a:spLocks noChangeShapeType="1"/>
              </p:cNvSpPr>
              <p:nvPr/>
            </p:nvSpPr>
            <p:spPr bwMode="auto">
              <a:xfrm flipH="1" flipV="1">
                <a:off x="2172" y="1975"/>
                <a:ext cx="252" cy="1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59541" name="Group 55"/>
              <p:cNvGrpSpPr>
                <a:grpSpLocks/>
              </p:cNvGrpSpPr>
              <p:nvPr/>
            </p:nvGrpSpPr>
            <p:grpSpPr bwMode="auto">
              <a:xfrm>
                <a:off x="1722" y="1799"/>
                <a:ext cx="358" cy="122"/>
                <a:chOff x="1722" y="1799"/>
                <a:chExt cx="358" cy="122"/>
              </a:xfrm>
            </p:grpSpPr>
            <p:sp>
              <p:nvSpPr>
                <p:cNvPr id="38039" name="AutoShape 56"/>
                <p:cNvSpPr>
                  <a:spLocks noChangeArrowheads="1"/>
                </p:cNvSpPr>
                <p:nvPr/>
              </p:nvSpPr>
              <p:spPr bwMode="auto">
                <a:xfrm rot="-2580000">
                  <a:off x="1723" y="1796"/>
                  <a:ext cx="331" cy="62"/>
                </a:xfrm>
                <a:prstGeom prst="cube">
                  <a:avLst>
                    <a:gd name="adj" fmla="val 24995"/>
                  </a:avLst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  <p:sp>
              <p:nvSpPr>
                <p:cNvPr id="38040" name="AutoShape 57"/>
                <p:cNvSpPr>
                  <a:spLocks noChangeArrowheads="1"/>
                </p:cNvSpPr>
                <p:nvPr/>
              </p:nvSpPr>
              <p:spPr bwMode="auto">
                <a:xfrm rot="-2580000">
                  <a:off x="1722" y="1855"/>
                  <a:ext cx="358" cy="66"/>
                </a:xfrm>
                <a:prstGeom prst="cube">
                  <a:avLst>
                    <a:gd name="adj" fmla="val 24995"/>
                  </a:avLst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</p:grpSp>
        </p:grpSp>
        <p:sp>
          <p:nvSpPr>
            <p:cNvPr id="38020" name="Line 58"/>
            <p:cNvSpPr>
              <a:spLocks noChangeShapeType="1"/>
            </p:cNvSpPr>
            <p:nvPr/>
          </p:nvSpPr>
          <p:spPr bwMode="auto">
            <a:xfrm>
              <a:off x="1171" y="2066"/>
              <a:ext cx="0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021" name="Line 59"/>
            <p:cNvSpPr>
              <a:spLocks noChangeShapeType="1"/>
            </p:cNvSpPr>
            <p:nvPr/>
          </p:nvSpPr>
          <p:spPr bwMode="auto">
            <a:xfrm>
              <a:off x="1434" y="2222"/>
              <a:ext cx="0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022" name="Line 60"/>
            <p:cNvSpPr>
              <a:spLocks noChangeShapeType="1"/>
            </p:cNvSpPr>
            <p:nvPr/>
          </p:nvSpPr>
          <p:spPr bwMode="auto">
            <a:xfrm flipH="1" flipV="1">
              <a:off x="1098" y="1910"/>
              <a:ext cx="60" cy="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023" name="Line 61"/>
            <p:cNvSpPr>
              <a:spLocks noChangeShapeType="1"/>
            </p:cNvSpPr>
            <p:nvPr/>
          </p:nvSpPr>
          <p:spPr bwMode="auto">
            <a:xfrm flipH="1" flipV="1">
              <a:off x="1074" y="1448"/>
              <a:ext cx="60" cy="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024" name="Rectangle 62"/>
            <p:cNvSpPr>
              <a:spLocks noChangeArrowheads="1"/>
            </p:cNvSpPr>
            <p:nvPr/>
          </p:nvSpPr>
          <p:spPr bwMode="auto">
            <a:xfrm>
              <a:off x="1045" y="2212"/>
              <a:ext cx="205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l</a:t>
              </a:r>
            </a:p>
          </p:txBody>
        </p:sp>
        <p:sp>
          <p:nvSpPr>
            <p:cNvPr id="38025" name="Rectangle 63"/>
            <p:cNvSpPr>
              <a:spLocks noChangeArrowheads="1"/>
            </p:cNvSpPr>
            <p:nvPr/>
          </p:nvSpPr>
          <p:spPr bwMode="auto">
            <a:xfrm>
              <a:off x="1312" y="2368"/>
              <a:ext cx="223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r</a:t>
              </a:r>
            </a:p>
          </p:txBody>
        </p:sp>
        <p:sp>
          <p:nvSpPr>
            <p:cNvPr id="38026" name="Rectangle 64"/>
            <p:cNvSpPr>
              <a:spLocks noChangeArrowheads="1"/>
            </p:cNvSpPr>
            <p:nvPr/>
          </p:nvSpPr>
          <p:spPr bwMode="auto">
            <a:xfrm>
              <a:off x="896" y="1750"/>
              <a:ext cx="240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b</a:t>
              </a:r>
            </a:p>
          </p:txBody>
        </p:sp>
        <p:sp>
          <p:nvSpPr>
            <p:cNvPr id="38027" name="Rectangle 65"/>
            <p:cNvSpPr>
              <a:spLocks noChangeArrowheads="1"/>
            </p:cNvSpPr>
            <p:nvPr/>
          </p:nvSpPr>
          <p:spPr bwMode="auto">
            <a:xfrm>
              <a:off x="882" y="1276"/>
              <a:ext cx="205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t</a:t>
              </a:r>
            </a:p>
          </p:txBody>
        </p:sp>
      </p:grpSp>
      <p:grpSp>
        <p:nvGrpSpPr>
          <p:cNvPr id="173122" name="Group 66"/>
          <p:cNvGrpSpPr>
            <a:grpSpLocks/>
          </p:cNvGrpSpPr>
          <p:nvPr/>
        </p:nvGrpSpPr>
        <p:grpSpPr bwMode="auto">
          <a:xfrm>
            <a:off x="6053138" y="1587500"/>
            <a:ext cx="2887662" cy="1857375"/>
            <a:chOff x="1852" y="3056"/>
            <a:chExt cx="2330" cy="1201"/>
          </a:xfrm>
        </p:grpSpPr>
        <p:grpSp>
          <p:nvGrpSpPr>
            <p:cNvPr id="59483" name="Group 67"/>
            <p:cNvGrpSpPr>
              <a:grpSpLocks/>
            </p:cNvGrpSpPr>
            <p:nvPr/>
          </p:nvGrpSpPr>
          <p:grpSpPr bwMode="auto">
            <a:xfrm>
              <a:off x="2503" y="3056"/>
              <a:ext cx="1262" cy="996"/>
              <a:chOff x="2503" y="3056"/>
              <a:chExt cx="1262" cy="996"/>
            </a:xfrm>
          </p:grpSpPr>
          <p:sp>
            <p:nvSpPr>
              <p:cNvPr id="59496" name="Freeform 68"/>
              <p:cNvSpPr>
                <a:spLocks/>
              </p:cNvSpPr>
              <p:nvPr/>
            </p:nvSpPr>
            <p:spPr bwMode="auto">
              <a:xfrm>
                <a:off x="2503" y="3272"/>
                <a:ext cx="268" cy="627"/>
              </a:xfrm>
              <a:custGeom>
                <a:avLst/>
                <a:gdLst>
                  <a:gd name="T0" fmla="*/ 0 w 268"/>
                  <a:gd name="T1" fmla="*/ 0 h 627"/>
                  <a:gd name="T2" fmla="*/ 0 w 268"/>
                  <a:gd name="T3" fmla="*/ 447 h 627"/>
                  <a:gd name="T4" fmla="*/ 267 w 268"/>
                  <a:gd name="T5" fmla="*/ 626 h 627"/>
                  <a:gd name="T6" fmla="*/ 267 w 268"/>
                  <a:gd name="T7" fmla="*/ 179 h 627"/>
                  <a:gd name="T8" fmla="*/ 0 w 268"/>
                  <a:gd name="T9" fmla="*/ 0 h 6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8" h="627">
                    <a:moveTo>
                      <a:pt x="0" y="0"/>
                    </a:moveTo>
                    <a:lnTo>
                      <a:pt x="0" y="447"/>
                    </a:lnTo>
                    <a:lnTo>
                      <a:pt x="267" y="626"/>
                    </a:lnTo>
                    <a:lnTo>
                      <a:pt x="267" y="179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9497" name="Group 69"/>
              <p:cNvGrpSpPr>
                <a:grpSpLocks/>
              </p:cNvGrpSpPr>
              <p:nvPr/>
            </p:nvGrpSpPr>
            <p:grpSpPr bwMode="auto">
              <a:xfrm>
                <a:off x="2637" y="3056"/>
                <a:ext cx="886" cy="996"/>
                <a:chOff x="2637" y="3056"/>
                <a:chExt cx="886" cy="996"/>
              </a:xfrm>
            </p:grpSpPr>
            <p:grpSp>
              <p:nvGrpSpPr>
                <p:cNvPr id="59509" name="Group 70"/>
                <p:cNvGrpSpPr>
                  <a:grpSpLocks/>
                </p:cNvGrpSpPr>
                <p:nvPr/>
              </p:nvGrpSpPr>
              <p:grpSpPr bwMode="auto">
                <a:xfrm>
                  <a:off x="2775" y="3543"/>
                  <a:ext cx="329" cy="69"/>
                  <a:chOff x="2775" y="3543"/>
                  <a:chExt cx="329" cy="69"/>
                </a:xfrm>
              </p:grpSpPr>
              <p:sp>
                <p:nvSpPr>
                  <p:cNvPr id="59520" name="Freeform 71"/>
                  <p:cNvSpPr>
                    <a:spLocks/>
                  </p:cNvSpPr>
                  <p:nvPr/>
                </p:nvSpPr>
                <p:spPr bwMode="auto">
                  <a:xfrm>
                    <a:off x="2837" y="3575"/>
                    <a:ext cx="267" cy="17"/>
                  </a:xfrm>
                  <a:custGeom>
                    <a:avLst/>
                    <a:gdLst>
                      <a:gd name="T0" fmla="*/ 0 w 267"/>
                      <a:gd name="T1" fmla="*/ 8 h 17"/>
                      <a:gd name="T2" fmla="*/ 0 w 267"/>
                      <a:gd name="T3" fmla="*/ 0 h 17"/>
                      <a:gd name="T4" fmla="*/ 266 w 267"/>
                      <a:gd name="T5" fmla="*/ 0 h 17"/>
                      <a:gd name="T6" fmla="*/ 266 w 267"/>
                      <a:gd name="T7" fmla="*/ 16 h 17"/>
                      <a:gd name="T8" fmla="*/ 0 w 267"/>
                      <a:gd name="T9" fmla="*/ 16 h 17"/>
                      <a:gd name="T10" fmla="*/ 0 w 267"/>
                      <a:gd name="T11" fmla="*/ 8 h 1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67" h="17">
                        <a:moveTo>
                          <a:pt x="0" y="8"/>
                        </a:moveTo>
                        <a:lnTo>
                          <a:pt x="0" y="0"/>
                        </a:lnTo>
                        <a:lnTo>
                          <a:pt x="266" y="0"/>
                        </a:lnTo>
                        <a:lnTo>
                          <a:pt x="266" y="16"/>
                        </a:lnTo>
                        <a:lnTo>
                          <a:pt x="0" y="16"/>
                        </a:lnTo>
                        <a:lnTo>
                          <a:pt x="0" y="8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521" name="Freeform 72"/>
                  <p:cNvSpPr>
                    <a:spLocks/>
                  </p:cNvSpPr>
                  <p:nvPr/>
                </p:nvSpPr>
                <p:spPr bwMode="auto">
                  <a:xfrm>
                    <a:off x="2775" y="3543"/>
                    <a:ext cx="62" cy="69"/>
                  </a:xfrm>
                  <a:custGeom>
                    <a:avLst/>
                    <a:gdLst>
                      <a:gd name="T0" fmla="*/ 0 w 62"/>
                      <a:gd name="T1" fmla="*/ 35 h 69"/>
                      <a:gd name="T2" fmla="*/ 61 w 62"/>
                      <a:gd name="T3" fmla="*/ 0 h 69"/>
                      <a:gd name="T4" fmla="*/ 0 w 62"/>
                      <a:gd name="T5" fmla="*/ 35 h 69"/>
                      <a:gd name="T6" fmla="*/ 61 w 62"/>
                      <a:gd name="T7" fmla="*/ 68 h 69"/>
                      <a:gd name="T8" fmla="*/ 61 w 62"/>
                      <a:gd name="T9" fmla="*/ 0 h 69"/>
                      <a:gd name="T10" fmla="*/ 0 w 62"/>
                      <a:gd name="T11" fmla="*/ 35 h 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62" h="69">
                        <a:moveTo>
                          <a:pt x="0" y="35"/>
                        </a:moveTo>
                        <a:lnTo>
                          <a:pt x="61" y="0"/>
                        </a:lnTo>
                        <a:lnTo>
                          <a:pt x="0" y="35"/>
                        </a:lnTo>
                        <a:lnTo>
                          <a:pt x="61" y="68"/>
                        </a:lnTo>
                        <a:lnTo>
                          <a:pt x="61" y="0"/>
                        </a:lnTo>
                        <a:lnTo>
                          <a:pt x="0" y="35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9510" name="Freeform 73"/>
                <p:cNvSpPr>
                  <a:spLocks/>
                </p:cNvSpPr>
                <p:nvPr/>
              </p:nvSpPr>
              <p:spPr bwMode="auto">
                <a:xfrm>
                  <a:off x="3117" y="3349"/>
                  <a:ext cx="17" cy="227"/>
                </a:xfrm>
                <a:custGeom>
                  <a:avLst/>
                  <a:gdLst>
                    <a:gd name="T0" fmla="*/ 9 w 17"/>
                    <a:gd name="T1" fmla="*/ 0 h 227"/>
                    <a:gd name="T2" fmla="*/ 0 w 17"/>
                    <a:gd name="T3" fmla="*/ 0 h 227"/>
                    <a:gd name="T4" fmla="*/ 0 w 17"/>
                    <a:gd name="T5" fmla="*/ 226 h 227"/>
                    <a:gd name="T6" fmla="*/ 16 w 17"/>
                    <a:gd name="T7" fmla="*/ 226 h 227"/>
                    <a:gd name="T8" fmla="*/ 16 w 17"/>
                    <a:gd name="T9" fmla="*/ 0 h 227"/>
                    <a:gd name="T10" fmla="*/ 9 w 17"/>
                    <a:gd name="T11" fmla="*/ 0 h 2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7" h="227">
                      <a:moveTo>
                        <a:pt x="9" y="0"/>
                      </a:moveTo>
                      <a:lnTo>
                        <a:pt x="0" y="0"/>
                      </a:lnTo>
                      <a:lnTo>
                        <a:pt x="0" y="226"/>
                      </a:lnTo>
                      <a:lnTo>
                        <a:pt x="16" y="226"/>
                      </a:lnTo>
                      <a:lnTo>
                        <a:pt x="16" y="0"/>
                      </a:lnTo>
                      <a:lnTo>
                        <a:pt x="9" y="0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008" name="Line 74"/>
                <p:cNvSpPr>
                  <a:spLocks noChangeShapeType="1"/>
                </p:cNvSpPr>
                <p:nvPr/>
              </p:nvSpPr>
              <p:spPr bwMode="auto">
                <a:xfrm>
                  <a:off x="3124" y="3289"/>
                  <a:ext cx="15" cy="0"/>
                </a:xfrm>
                <a:prstGeom prst="line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9512" name="Freeform 75"/>
                <p:cNvSpPr>
                  <a:spLocks/>
                </p:cNvSpPr>
                <p:nvPr/>
              </p:nvSpPr>
              <p:spPr bwMode="auto">
                <a:xfrm>
                  <a:off x="3119" y="3577"/>
                  <a:ext cx="133" cy="183"/>
                </a:xfrm>
                <a:custGeom>
                  <a:avLst/>
                  <a:gdLst>
                    <a:gd name="T0" fmla="*/ 126 w 133"/>
                    <a:gd name="T1" fmla="*/ 178 h 183"/>
                    <a:gd name="T2" fmla="*/ 132 w 133"/>
                    <a:gd name="T3" fmla="*/ 174 h 183"/>
                    <a:gd name="T4" fmla="*/ 12 w 133"/>
                    <a:gd name="T5" fmla="*/ 0 h 183"/>
                    <a:gd name="T6" fmla="*/ 0 w 133"/>
                    <a:gd name="T7" fmla="*/ 8 h 183"/>
                    <a:gd name="T8" fmla="*/ 120 w 133"/>
                    <a:gd name="T9" fmla="*/ 182 h 183"/>
                    <a:gd name="T10" fmla="*/ 126 w 133"/>
                    <a:gd name="T11" fmla="*/ 178 h 18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33" h="183">
                      <a:moveTo>
                        <a:pt x="126" y="178"/>
                      </a:moveTo>
                      <a:lnTo>
                        <a:pt x="132" y="174"/>
                      </a:lnTo>
                      <a:lnTo>
                        <a:pt x="12" y="0"/>
                      </a:lnTo>
                      <a:lnTo>
                        <a:pt x="0" y="8"/>
                      </a:lnTo>
                      <a:lnTo>
                        <a:pt x="120" y="182"/>
                      </a:lnTo>
                      <a:lnTo>
                        <a:pt x="126" y="178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13" name="Freeform 76"/>
                <p:cNvSpPr>
                  <a:spLocks/>
                </p:cNvSpPr>
                <p:nvPr/>
              </p:nvSpPr>
              <p:spPr bwMode="auto">
                <a:xfrm>
                  <a:off x="3218" y="3735"/>
                  <a:ext cx="64" cy="71"/>
                </a:xfrm>
                <a:custGeom>
                  <a:avLst/>
                  <a:gdLst>
                    <a:gd name="T0" fmla="*/ 63 w 64"/>
                    <a:gd name="T1" fmla="*/ 70 h 71"/>
                    <a:gd name="T2" fmla="*/ 55 w 64"/>
                    <a:gd name="T3" fmla="*/ 0 h 71"/>
                    <a:gd name="T4" fmla="*/ 63 w 64"/>
                    <a:gd name="T5" fmla="*/ 70 h 71"/>
                    <a:gd name="T6" fmla="*/ 0 w 64"/>
                    <a:gd name="T7" fmla="*/ 40 h 71"/>
                    <a:gd name="T8" fmla="*/ 55 w 64"/>
                    <a:gd name="T9" fmla="*/ 0 h 71"/>
                    <a:gd name="T10" fmla="*/ 63 w 64"/>
                    <a:gd name="T11" fmla="*/ 70 h 7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64" h="71">
                      <a:moveTo>
                        <a:pt x="63" y="70"/>
                      </a:moveTo>
                      <a:lnTo>
                        <a:pt x="55" y="0"/>
                      </a:lnTo>
                      <a:lnTo>
                        <a:pt x="63" y="70"/>
                      </a:lnTo>
                      <a:lnTo>
                        <a:pt x="0" y="40"/>
                      </a:lnTo>
                      <a:lnTo>
                        <a:pt x="55" y="0"/>
                      </a:lnTo>
                      <a:lnTo>
                        <a:pt x="63" y="70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14" name="Freeform 77"/>
                <p:cNvSpPr>
                  <a:spLocks/>
                </p:cNvSpPr>
                <p:nvPr/>
              </p:nvSpPr>
              <p:spPr bwMode="auto">
                <a:xfrm>
                  <a:off x="3095" y="3302"/>
                  <a:ext cx="54" cy="54"/>
                </a:xfrm>
                <a:custGeom>
                  <a:avLst/>
                  <a:gdLst>
                    <a:gd name="T0" fmla="*/ 0 w 54"/>
                    <a:gd name="T1" fmla="*/ 53 h 54"/>
                    <a:gd name="T2" fmla="*/ 23 w 54"/>
                    <a:gd name="T3" fmla="*/ 0 h 54"/>
                    <a:gd name="T4" fmla="*/ 53 w 54"/>
                    <a:gd name="T5" fmla="*/ 53 h 54"/>
                    <a:gd name="T6" fmla="*/ 0 w 54"/>
                    <a:gd name="T7" fmla="*/ 53 h 5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4" h="54">
                      <a:moveTo>
                        <a:pt x="0" y="53"/>
                      </a:moveTo>
                      <a:lnTo>
                        <a:pt x="23" y="0"/>
                      </a:lnTo>
                      <a:lnTo>
                        <a:pt x="53" y="53"/>
                      </a:lnTo>
                      <a:lnTo>
                        <a:pt x="0" y="53"/>
                      </a:ln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15" name="Freeform 78"/>
                <p:cNvSpPr>
                  <a:spLocks/>
                </p:cNvSpPr>
                <p:nvPr/>
              </p:nvSpPr>
              <p:spPr bwMode="auto">
                <a:xfrm>
                  <a:off x="3095" y="3302"/>
                  <a:ext cx="60" cy="62"/>
                </a:xfrm>
                <a:custGeom>
                  <a:avLst/>
                  <a:gdLst>
                    <a:gd name="T0" fmla="*/ 0 w 60"/>
                    <a:gd name="T1" fmla="*/ 61 h 62"/>
                    <a:gd name="T2" fmla="*/ 26 w 60"/>
                    <a:gd name="T3" fmla="*/ 0 h 62"/>
                    <a:gd name="T4" fmla="*/ 59 w 60"/>
                    <a:gd name="T5" fmla="*/ 61 h 62"/>
                    <a:gd name="T6" fmla="*/ 0 w 60"/>
                    <a:gd name="T7" fmla="*/ 61 h 6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0" h="62">
                      <a:moveTo>
                        <a:pt x="0" y="61"/>
                      </a:moveTo>
                      <a:lnTo>
                        <a:pt x="26" y="0"/>
                      </a:lnTo>
                      <a:lnTo>
                        <a:pt x="59" y="61"/>
                      </a:lnTo>
                      <a:lnTo>
                        <a:pt x="0" y="61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16" name="Freeform 79"/>
                <p:cNvSpPr>
                  <a:spLocks/>
                </p:cNvSpPr>
                <p:nvPr/>
              </p:nvSpPr>
              <p:spPr bwMode="auto">
                <a:xfrm>
                  <a:off x="3103" y="3555"/>
                  <a:ext cx="34" cy="35"/>
                </a:xfrm>
                <a:custGeom>
                  <a:avLst/>
                  <a:gdLst>
                    <a:gd name="T0" fmla="*/ 17 w 34"/>
                    <a:gd name="T1" fmla="*/ 34 h 35"/>
                    <a:gd name="T2" fmla="*/ 17 w 34"/>
                    <a:gd name="T3" fmla="*/ 34 h 35"/>
                    <a:gd name="T4" fmla="*/ 22 w 34"/>
                    <a:gd name="T5" fmla="*/ 33 h 35"/>
                    <a:gd name="T6" fmla="*/ 28 w 34"/>
                    <a:gd name="T7" fmla="*/ 29 h 35"/>
                    <a:gd name="T8" fmla="*/ 32 w 34"/>
                    <a:gd name="T9" fmla="*/ 24 h 35"/>
                    <a:gd name="T10" fmla="*/ 33 w 34"/>
                    <a:gd name="T11" fmla="*/ 18 h 35"/>
                    <a:gd name="T12" fmla="*/ 32 w 34"/>
                    <a:gd name="T13" fmla="*/ 10 h 35"/>
                    <a:gd name="T14" fmla="*/ 28 w 34"/>
                    <a:gd name="T15" fmla="*/ 5 h 35"/>
                    <a:gd name="T16" fmla="*/ 22 w 34"/>
                    <a:gd name="T17" fmla="*/ 1 h 35"/>
                    <a:gd name="T18" fmla="*/ 17 w 34"/>
                    <a:gd name="T19" fmla="*/ 0 h 35"/>
                    <a:gd name="T20" fmla="*/ 11 w 34"/>
                    <a:gd name="T21" fmla="*/ 1 h 35"/>
                    <a:gd name="T22" fmla="*/ 5 w 34"/>
                    <a:gd name="T23" fmla="*/ 5 h 35"/>
                    <a:gd name="T24" fmla="*/ 1 w 34"/>
                    <a:gd name="T25" fmla="*/ 10 h 35"/>
                    <a:gd name="T26" fmla="*/ 0 w 34"/>
                    <a:gd name="T27" fmla="*/ 18 h 35"/>
                    <a:gd name="T28" fmla="*/ 1 w 34"/>
                    <a:gd name="T29" fmla="*/ 24 h 35"/>
                    <a:gd name="T30" fmla="*/ 5 w 34"/>
                    <a:gd name="T31" fmla="*/ 29 h 35"/>
                    <a:gd name="T32" fmla="*/ 11 w 34"/>
                    <a:gd name="T33" fmla="*/ 33 h 35"/>
                    <a:gd name="T34" fmla="*/ 17 w 34"/>
                    <a:gd name="T35" fmla="*/ 34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4" h="35">
                      <a:moveTo>
                        <a:pt x="17" y="34"/>
                      </a:moveTo>
                      <a:lnTo>
                        <a:pt x="17" y="34"/>
                      </a:lnTo>
                      <a:lnTo>
                        <a:pt x="22" y="33"/>
                      </a:lnTo>
                      <a:lnTo>
                        <a:pt x="28" y="29"/>
                      </a:lnTo>
                      <a:lnTo>
                        <a:pt x="32" y="24"/>
                      </a:lnTo>
                      <a:lnTo>
                        <a:pt x="33" y="18"/>
                      </a:lnTo>
                      <a:lnTo>
                        <a:pt x="32" y="10"/>
                      </a:lnTo>
                      <a:lnTo>
                        <a:pt x="28" y="5"/>
                      </a:lnTo>
                      <a:lnTo>
                        <a:pt x="22" y="1"/>
                      </a:lnTo>
                      <a:lnTo>
                        <a:pt x="17" y="0"/>
                      </a:lnTo>
                      <a:lnTo>
                        <a:pt x="11" y="1"/>
                      </a:lnTo>
                      <a:lnTo>
                        <a:pt x="5" y="5"/>
                      </a:lnTo>
                      <a:lnTo>
                        <a:pt x="1" y="10"/>
                      </a:lnTo>
                      <a:lnTo>
                        <a:pt x="0" y="18"/>
                      </a:lnTo>
                      <a:lnTo>
                        <a:pt x="1" y="24"/>
                      </a:lnTo>
                      <a:lnTo>
                        <a:pt x="5" y="29"/>
                      </a:lnTo>
                      <a:lnTo>
                        <a:pt x="11" y="33"/>
                      </a:lnTo>
                      <a:lnTo>
                        <a:pt x="17" y="34"/>
                      </a:lnTo>
                    </a:path>
                  </a:pathLst>
                </a:custGeom>
                <a:solidFill>
                  <a:schemeClr val="tx1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014" name="Rectangle 80"/>
                <p:cNvSpPr>
                  <a:spLocks noChangeArrowheads="1"/>
                </p:cNvSpPr>
                <p:nvPr/>
              </p:nvSpPr>
              <p:spPr bwMode="auto">
                <a:xfrm>
                  <a:off x="3182" y="3791"/>
                  <a:ext cx="341" cy="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114300" tIns="57150" rIns="114300" bIns="57150">
                  <a:spAutoFit/>
                </a:bodyPr>
                <a:lstStyle>
                  <a:lvl1pPr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altLang="en-US" sz="1900" b="1" i="1"/>
                    <a:t>x</a:t>
                  </a:r>
                  <a:r>
                    <a:rPr lang="en-US" altLang="en-US" sz="1900" i="1" baseline="-25000"/>
                    <a:t>e</a:t>
                  </a:r>
                </a:p>
              </p:txBody>
            </p:sp>
            <p:sp>
              <p:nvSpPr>
                <p:cNvPr id="38015" name="Rectangle 81"/>
                <p:cNvSpPr>
                  <a:spLocks noChangeArrowheads="1"/>
                </p:cNvSpPr>
                <p:nvPr/>
              </p:nvSpPr>
              <p:spPr bwMode="auto">
                <a:xfrm>
                  <a:off x="2866" y="3056"/>
                  <a:ext cx="327" cy="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114300" tIns="57150" rIns="114300" bIns="57150">
                  <a:spAutoFit/>
                </a:bodyPr>
                <a:lstStyle>
                  <a:lvl1pPr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altLang="en-US" sz="1900" b="1" i="1"/>
                    <a:t>y</a:t>
                  </a:r>
                  <a:r>
                    <a:rPr lang="en-US" altLang="en-US" sz="1900" i="1" baseline="-25000"/>
                    <a:t>e</a:t>
                  </a:r>
                </a:p>
              </p:txBody>
            </p:sp>
            <p:sp>
              <p:nvSpPr>
                <p:cNvPr id="38016" name="Rectangle 82"/>
                <p:cNvSpPr>
                  <a:spLocks noChangeArrowheads="1"/>
                </p:cNvSpPr>
                <p:nvPr/>
              </p:nvSpPr>
              <p:spPr bwMode="auto">
                <a:xfrm>
                  <a:off x="2637" y="3568"/>
                  <a:ext cx="319" cy="2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114300" tIns="57150" rIns="114300" bIns="57150">
                  <a:spAutoFit/>
                </a:bodyPr>
                <a:lstStyle>
                  <a:lvl1pPr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1408113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1408113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altLang="en-US" sz="1900" b="1" i="1"/>
                    <a:t>z</a:t>
                  </a:r>
                  <a:r>
                    <a:rPr lang="en-US" altLang="en-US" sz="1900" i="1" baseline="-25000"/>
                    <a:t>e</a:t>
                  </a:r>
                </a:p>
              </p:txBody>
            </p:sp>
          </p:grpSp>
          <p:sp>
            <p:nvSpPr>
              <p:cNvPr id="37995" name="Line 83"/>
              <p:cNvSpPr>
                <a:spLocks noChangeShapeType="1"/>
              </p:cNvSpPr>
              <p:nvPr/>
            </p:nvSpPr>
            <p:spPr bwMode="auto">
              <a:xfrm>
                <a:off x="2769" y="3903"/>
                <a:ext cx="99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996" name="Line 84"/>
              <p:cNvSpPr>
                <a:spLocks noChangeShapeType="1"/>
              </p:cNvSpPr>
              <p:nvPr/>
            </p:nvSpPr>
            <p:spPr bwMode="auto">
              <a:xfrm>
                <a:off x="2769" y="3452"/>
                <a:ext cx="99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997" name="Line 85"/>
              <p:cNvSpPr>
                <a:spLocks noChangeShapeType="1"/>
              </p:cNvSpPr>
              <p:nvPr/>
            </p:nvSpPr>
            <p:spPr bwMode="auto">
              <a:xfrm>
                <a:off x="2505" y="3275"/>
                <a:ext cx="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998" name="Line 86"/>
              <p:cNvSpPr>
                <a:spLocks noChangeShapeType="1"/>
              </p:cNvSpPr>
              <p:nvPr/>
            </p:nvSpPr>
            <p:spPr bwMode="auto">
              <a:xfrm flipV="1">
                <a:off x="3757" y="3452"/>
                <a:ext cx="0" cy="4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999" name="Line 87"/>
              <p:cNvSpPr>
                <a:spLocks noChangeShapeType="1"/>
              </p:cNvSpPr>
              <p:nvPr/>
            </p:nvSpPr>
            <p:spPr bwMode="auto">
              <a:xfrm flipH="1" flipV="1">
                <a:off x="3489" y="3275"/>
                <a:ext cx="269" cy="1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000" name="Line 88"/>
              <p:cNvSpPr>
                <a:spLocks noChangeShapeType="1"/>
              </p:cNvSpPr>
              <p:nvPr/>
            </p:nvSpPr>
            <p:spPr bwMode="auto">
              <a:xfrm>
                <a:off x="2505" y="3726"/>
                <a:ext cx="100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001" name="Line 89"/>
              <p:cNvSpPr>
                <a:spLocks noChangeShapeType="1"/>
              </p:cNvSpPr>
              <p:nvPr/>
            </p:nvSpPr>
            <p:spPr bwMode="auto">
              <a:xfrm>
                <a:off x="3493" y="3275"/>
                <a:ext cx="0" cy="4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002" name="Line 90"/>
              <p:cNvSpPr>
                <a:spLocks noChangeShapeType="1"/>
              </p:cNvSpPr>
              <p:nvPr/>
            </p:nvSpPr>
            <p:spPr bwMode="auto">
              <a:xfrm flipH="1" flipV="1">
                <a:off x="3498" y="3728"/>
                <a:ext cx="255" cy="1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59506" name="Group 91"/>
              <p:cNvGrpSpPr>
                <a:grpSpLocks/>
              </p:cNvGrpSpPr>
              <p:nvPr/>
            </p:nvGrpSpPr>
            <p:grpSpPr bwMode="auto">
              <a:xfrm>
                <a:off x="3050" y="3555"/>
                <a:ext cx="358" cy="122"/>
                <a:chOff x="3050" y="3555"/>
                <a:chExt cx="358" cy="122"/>
              </a:xfrm>
            </p:grpSpPr>
            <p:sp>
              <p:nvSpPr>
                <p:cNvPr id="38004" name="AutoShape 92"/>
                <p:cNvSpPr>
                  <a:spLocks noChangeArrowheads="1"/>
                </p:cNvSpPr>
                <p:nvPr/>
              </p:nvSpPr>
              <p:spPr bwMode="auto">
                <a:xfrm rot="-2580000">
                  <a:off x="3052" y="3555"/>
                  <a:ext cx="325" cy="62"/>
                </a:xfrm>
                <a:prstGeom prst="cube">
                  <a:avLst>
                    <a:gd name="adj" fmla="val 24995"/>
                  </a:avLst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  <p:sp>
              <p:nvSpPr>
                <p:cNvPr id="38005" name="AutoShape 93"/>
                <p:cNvSpPr>
                  <a:spLocks noChangeArrowheads="1"/>
                </p:cNvSpPr>
                <p:nvPr/>
              </p:nvSpPr>
              <p:spPr bwMode="auto">
                <a:xfrm rot="-2580000">
                  <a:off x="3050" y="3611"/>
                  <a:ext cx="355" cy="66"/>
                </a:xfrm>
                <a:prstGeom prst="cube">
                  <a:avLst>
                    <a:gd name="adj" fmla="val 24995"/>
                  </a:avLst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</p:grpSp>
        </p:grpSp>
        <p:sp>
          <p:nvSpPr>
            <p:cNvPr id="37981" name="Line 94"/>
            <p:cNvSpPr>
              <a:spLocks noChangeShapeType="1"/>
            </p:cNvSpPr>
            <p:nvPr/>
          </p:nvSpPr>
          <p:spPr bwMode="auto">
            <a:xfrm>
              <a:off x="2508" y="3752"/>
              <a:ext cx="0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82" name="Line 95"/>
            <p:cNvSpPr>
              <a:spLocks noChangeShapeType="1"/>
            </p:cNvSpPr>
            <p:nvPr/>
          </p:nvSpPr>
          <p:spPr bwMode="auto">
            <a:xfrm>
              <a:off x="2778" y="3926"/>
              <a:ext cx="0" cy="1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83" name="Rectangle 96"/>
            <p:cNvSpPr>
              <a:spLocks noChangeArrowheads="1"/>
            </p:cNvSpPr>
            <p:nvPr/>
          </p:nvSpPr>
          <p:spPr bwMode="auto">
            <a:xfrm>
              <a:off x="2153" y="3868"/>
              <a:ext cx="546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-(r-l)/2</a:t>
              </a:r>
            </a:p>
          </p:txBody>
        </p:sp>
        <p:sp>
          <p:nvSpPr>
            <p:cNvPr id="37984" name="Rectangle 97"/>
            <p:cNvSpPr>
              <a:spLocks noChangeArrowheads="1"/>
            </p:cNvSpPr>
            <p:nvPr/>
          </p:nvSpPr>
          <p:spPr bwMode="auto">
            <a:xfrm>
              <a:off x="2453" y="4060"/>
              <a:ext cx="498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(r-l)/2</a:t>
              </a:r>
            </a:p>
          </p:txBody>
        </p:sp>
        <p:sp>
          <p:nvSpPr>
            <p:cNvPr id="37985" name="Rectangle 98"/>
            <p:cNvSpPr>
              <a:spLocks noChangeArrowheads="1"/>
            </p:cNvSpPr>
            <p:nvPr/>
          </p:nvSpPr>
          <p:spPr bwMode="auto">
            <a:xfrm>
              <a:off x="1852" y="3520"/>
              <a:ext cx="561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-(t-b)/2</a:t>
              </a:r>
            </a:p>
          </p:txBody>
        </p:sp>
        <p:sp>
          <p:nvSpPr>
            <p:cNvPr id="37986" name="Line 99"/>
            <p:cNvSpPr>
              <a:spLocks noChangeShapeType="1"/>
            </p:cNvSpPr>
            <p:nvPr/>
          </p:nvSpPr>
          <p:spPr bwMode="auto">
            <a:xfrm flipH="1">
              <a:off x="2400" y="3722"/>
              <a:ext cx="6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87" name="Line 100"/>
            <p:cNvSpPr>
              <a:spLocks noChangeShapeType="1"/>
            </p:cNvSpPr>
            <p:nvPr/>
          </p:nvSpPr>
          <p:spPr bwMode="auto">
            <a:xfrm flipH="1">
              <a:off x="2400" y="3278"/>
              <a:ext cx="6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88" name="Rectangle 101"/>
            <p:cNvSpPr>
              <a:spLocks noChangeArrowheads="1"/>
            </p:cNvSpPr>
            <p:nvPr/>
          </p:nvSpPr>
          <p:spPr bwMode="auto">
            <a:xfrm>
              <a:off x="1875" y="3190"/>
              <a:ext cx="514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(t-b)/2</a:t>
              </a:r>
            </a:p>
          </p:txBody>
        </p:sp>
        <p:sp>
          <p:nvSpPr>
            <p:cNvPr id="37989" name="Line 102"/>
            <p:cNvSpPr>
              <a:spLocks noChangeShapeType="1"/>
            </p:cNvSpPr>
            <p:nvPr/>
          </p:nvSpPr>
          <p:spPr bwMode="auto">
            <a:xfrm>
              <a:off x="3811" y="3944"/>
              <a:ext cx="128" cy="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90" name="Rectangle 103"/>
            <p:cNvSpPr>
              <a:spLocks noChangeArrowheads="1"/>
            </p:cNvSpPr>
            <p:nvPr/>
          </p:nvSpPr>
          <p:spPr bwMode="auto">
            <a:xfrm>
              <a:off x="2877" y="4042"/>
              <a:ext cx="514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(f-n)/2</a:t>
              </a:r>
            </a:p>
          </p:txBody>
        </p:sp>
        <p:sp>
          <p:nvSpPr>
            <p:cNvPr id="37991" name="Rectangle 104"/>
            <p:cNvSpPr>
              <a:spLocks noChangeArrowheads="1"/>
            </p:cNvSpPr>
            <p:nvPr/>
          </p:nvSpPr>
          <p:spPr bwMode="auto">
            <a:xfrm>
              <a:off x="3621" y="4042"/>
              <a:ext cx="561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-(f-n)/2</a:t>
              </a:r>
            </a:p>
          </p:txBody>
        </p:sp>
        <p:sp>
          <p:nvSpPr>
            <p:cNvPr id="37992" name="Line 105"/>
            <p:cNvSpPr>
              <a:spLocks noChangeShapeType="1"/>
            </p:cNvSpPr>
            <p:nvPr/>
          </p:nvSpPr>
          <p:spPr bwMode="auto">
            <a:xfrm>
              <a:off x="2856" y="3962"/>
              <a:ext cx="126" cy="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aphicFrame>
        <p:nvGraphicFramePr>
          <p:cNvPr id="173162" name="Object 106"/>
          <p:cNvGraphicFramePr>
            <a:graphicFrameLocks noChangeAspect="1"/>
          </p:cNvGraphicFramePr>
          <p:nvPr/>
        </p:nvGraphicFramePr>
        <p:xfrm>
          <a:off x="3717925" y="1976438"/>
          <a:ext cx="2157413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34" name="Equation" r:id="rId4" imgW="1790700" imgH="914400" progId="Equation.3">
                  <p:embed/>
                </p:oleObj>
              </mc:Choice>
              <mc:Fallback>
                <p:oleObj name="Equation" r:id="rId4" imgW="1790700" imgH="914400" progId="Equation.3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25" y="1976438"/>
                        <a:ext cx="2157413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4" name="Line 114"/>
          <p:cNvSpPr>
            <a:spLocks noChangeShapeType="1"/>
          </p:cNvSpPr>
          <p:nvPr/>
        </p:nvSpPr>
        <p:spPr bwMode="auto">
          <a:xfrm>
            <a:off x="5429250" y="4948238"/>
            <a:ext cx="22225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173207" name="Group 151"/>
          <p:cNvGrpSpPr>
            <a:grpSpLocks/>
          </p:cNvGrpSpPr>
          <p:nvPr/>
        </p:nvGrpSpPr>
        <p:grpSpPr bwMode="auto">
          <a:xfrm>
            <a:off x="6170613" y="4911725"/>
            <a:ext cx="2973387" cy="1579563"/>
            <a:chOff x="2429" y="2976"/>
            <a:chExt cx="1873" cy="995"/>
          </a:xfrm>
        </p:grpSpPr>
        <p:sp>
          <p:nvSpPr>
            <p:cNvPr id="37941" name="Line 108"/>
            <p:cNvSpPr>
              <a:spLocks noChangeShapeType="1"/>
            </p:cNvSpPr>
            <p:nvPr/>
          </p:nvSpPr>
          <p:spPr bwMode="auto">
            <a:xfrm flipH="1">
              <a:off x="3235" y="3514"/>
              <a:ext cx="180" cy="2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445" name="Freeform 109"/>
            <p:cNvSpPr>
              <a:spLocks/>
            </p:cNvSpPr>
            <p:nvPr/>
          </p:nvSpPr>
          <p:spPr bwMode="auto">
            <a:xfrm>
              <a:off x="3690" y="3054"/>
              <a:ext cx="226" cy="840"/>
            </a:xfrm>
            <a:custGeom>
              <a:avLst/>
              <a:gdLst>
                <a:gd name="T0" fmla="*/ 115 w 246"/>
                <a:gd name="T1" fmla="*/ 0 h 862"/>
                <a:gd name="T2" fmla="*/ 115 w 246"/>
                <a:gd name="T3" fmla="*/ 487 h 862"/>
                <a:gd name="T4" fmla="*/ 0 w 246"/>
                <a:gd name="T5" fmla="*/ 683 h 862"/>
                <a:gd name="T6" fmla="*/ 0 w 246"/>
                <a:gd name="T7" fmla="*/ 195 h 862"/>
                <a:gd name="T8" fmla="*/ 115 w 246"/>
                <a:gd name="T9" fmla="*/ 0 h 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862">
                  <a:moveTo>
                    <a:pt x="245" y="0"/>
                  </a:moveTo>
                  <a:lnTo>
                    <a:pt x="245" y="615"/>
                  </a:lnTo>
                  <a:lnTo>
                    <a:pt x="0" y="861"/>
                  </a:lnTo>
                  <a:lnTo>
                    <a:pt x="0" y="246"/>
                  </a:lnTo>
                  <a:lnTo>
                    <a:pt x="24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9446" name="Group 110"/>
            <p:cNvGrpSpPr>
              <a:grpSpLocks/>
            </p:cNvGrpSpPr>
            <p:nvPr/>
          </p:nvGrpSpPr>
          <p:grpSpPr bwMode="auto">
            <a:xfrm>
              <a:off x="3053" y="3457"/>
              <a:ext cx="350" cy="78"/>
              <a:chOff x="2727" y="3694"/>
              <a:chExt cx="380" cy="80"/>
            </a:xfrm>
          </p:grpSpPr>
          <p:sp>
            <p:nvSpPr>
              <p:cNvPr id="59481" name="Freeform 111"/>
              <p:cNvSpPr>
                <a:spLocks/>
              </p:cNvSpPr>
              <p:nvPr/>
            </p:nvSpPr>
            <p:spPr bwMode="auto">
              <a:xfrm>
                <a:off x="2799" y="3732"/>
                <a:ext cx="308" cy="17"/>
              </a:xfrm>
              <a:custGeom>
                <a:avLst/>
                <a:gdLst>
                  <a:gd name="T0" fmla="*/ 0 w 308"/>
                  <a:gd name="T1" fmla="*/ 8 h 17"/>
                  <a:gd name="T2" fmla="*/ 0 w 308"/>
                  <a:gd name="T3" fmla="*/ 0 h 17"/>
                  <a:gd name="T4" fmla="*/ 307 w 308"/>
                  <a:gd name="T5" fmla="*/ 0 h 17"/>
                  <a:gd name="T6" fmla="*/ 307 w 308"/>
                  <a:gd name="T7" fmla="*/ 16 h 17"/>
                  <a:gd name="T8" fmla="*/ 0 w 308"/>
                  <a:gd name="T9" fmla="*/ 16 h 17"/>
                  <a:gd name="T10" fmla="*/ 0 w 308"/>
                  <a:gd name="T11" fmla="*/ 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08" h="17">
                    <a:moveTo>
                      <a:pt x="0" y="8"/>
                    </a:moveTo>
                    <a:lnTo>
                      <a:pt x="0" y="0"/>
                    </a:lnTo>
                    <a:lnTo>
                      <a:pt x="307" y="0"/>
                    </a:lnTo>
                    <a:lnTo>
                      <a:pt x="307" y="16"/>
                    </a:lnTo>
                    <a:lnTo>
                      <a:pt x="0" y="16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482" name="Freeform 112"/>
              <p:cNvSpPr>
                <a:spLocks/>
              </p:cNvSpPr>
              <p:nvPr/>
            </p:nvSpPr>
            <p:spPr bwMode="auto">
              <a:xfrm>
                <a:off x="2727" y="3694"/>
                <a:ext cx="71" cy="80"/>
              </a:xfrm>
              <a:custGeom>
                <a:avLst/>
                <a:gdLst>
                  <a:gd name="T0" fmla="*/ 0 w 71"/>
                  <a:gd name="T1" fmla="*/ 40 h 80"/>
                  <a:gd name="T2" fmla="*/ 70 w 71"/>
                  <a:gd name="T3" fmla="*/ 0 h 80"/>
                  <a:gd name="T4" fmla="*/ 0 w 71"/>
                  <a:gd name="T5" fmla="*/ 40 h 80"/>
                  <a:gd name="T6" fmla="*/ 70 w 71"/>
                  <a:gd name="T7" fmla="*/ 79 h 80"/>
                  <a:gd name="T8" fmla="*/ 70 w 71"/>
                  <a:gd name="T9" fmla="*/ 0 h 80"/>
                  <a:gd name="T10" fmla="*/ 0 w 71"/>
                  <a:gd name="T11" fmla="*/ 40 h 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1" h="80">
                    <a:moveTo>
                      <a:pt x="0" y="40"/>
                    </a:moveTo>
                    <a:lnTo>
                      <a:pt x="70" y="0"/>
                    </a:lnTo>
                    <a:lnTo>
                      <a:pt x="0" y="40"/>
                    </a:lnTo>
                    <a:lnTo>
                      <a:pt x="70" y="79"/>
                    </a:lnTo>
                    <a:lnTo>
                      <a:pt x="70" y="0"/>
                    </a:lnTo>
                    <a:lnTo>
                      <a:pt x="0" y="4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9447" name="Freeform 113"/>
            <p:cNvSpPr>
              <a:spLocks/>
            </p:cNvSpPr>
            <p:nvPr/>
          </p:nvSpPr>
          <p:spPr bwMode="auto">
            <a:xfrm>
              <a:off x="3413" y="3197"/>
              <a:ext cx="16" cy="305"/>
            </a:xfrm>
            <a:custGeom>
              <a:avLst/>
              <a:gdLst>
                <a:gd name="T0" fmla="*/ 8 w 17"/>
                <a:gd name="T1" fmla="*/ 0 h 313"/>
                <a:gd name="T2" fmla="*/ 0 w 17"/>
                <a:gd name="T3" fmla="*/ 0 h 313"/>
                <a:gd name="T4" fmla="*/ 0 w 17"/>
                <a:gd name="T5" fmla="*/ 247 h 313"/>
                <a:gd name="T6" fmla="*/ 8 w 17"/>
                <a:gd name="T7" fmla="*/ 247 h 313"/>
                <a:gd name="T8" fmla="*/ 8 w 17"/>
                <a:gd name="T9" fmla="*/ 0 h 313"/>
                <a:gd name="T10" fmla="*/ 8 w 17"/>
                <a:gd name="T11" fmla="*/ 0 h 3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313">
                  <a:moveTo>
                    <a:pt x="9" y="0"/>
                  </a:moveTo>
                  <a:lnTo>
                    <a:pt x="0" y="0"/>
                  </a:lnTo>
                  <a:lnTo>
                    <a:pt x="0" y="312"/>
                  </a:lnTo>
                  <a:lnTo>
                    <a:pt x="16" y="312"/>
                  </a:lnTo>
                  <a:lnTo>
                    <a:pt x="16" y="0"/>
                  </a:lnTo>
                  <a:lnTo>
                    <a:pt x="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48" name="Freeform 115"/>
            <p:cNvSpPr>
              <a:spLocks/>
            </p:cNvSpPr>
            <p:nvPr/>
          </p:nvSpPr>
          <p:spPr bwMode="auto">
            <a:xfrm>
              <a:off x="3198" y="3750"/>
              <a:ext cx="72" cy="72"/>
            </a:xfrm>
            <a:custGeom>
              <a:avLst/>
              <a:gdLst>
                <a:gd name="T0" fmla="*/ 0 w 79"/>
                <a:gd name="T1" fmla="*/ 55 h 74"/>
                <a:gd name="T2" fmla="*/ 34 w 79"/>
                <a:gd name="T3" fmla="*/ 13 h 74"/>
                <a:gd name="T4" fmla="*/ 0 w 79"/>
                <a:gd name="T5" fmla="*/ 55 h 74"/>
                <a:gd name="T6" fmla="*/ 3 w 79"/>
                <a:gd name="T7" fmla="*/ 0 h 74"/>
                <a:gd name="T8" fmla="*/ 34 w 79"/>
                <a:gd name="T9" fmla="*/ 13 h 74"/>
                <a:gd name="T10" fmla="*/ 0 w 79"/>
                <a:gd name="T11" fmla="*/ 55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9" h="74">
                  <a:moveTo>
                    <a:pt x="0" y="73"/>
                  </a:moveTo>
                  <a:lnTo>
                    <a:pt x="78" y="13"/>
                  </a:lnTo>
                  <a:lnTo>
                    <a:pt x="0" y="73"/>
                  </a:lnTo>
                  <a:lnTo>
                    <a:pt x="3" y="0"/>
                  </a:lnTo>
                  <a:lnTo>
                    <a:pt x="78" y="13"/>
                  </a:lnTo>
                  <a:lnTo>
                    <a:pt x="0" y="7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49" name="Freeform 116"/>
            <p:cNvSpPr>
              <a:spLocks/>
            </p:cNvSpPr>
            <p:nvPr/>
          </p:nvSpPr>
          <p:spPr bwMode="auto">
            <a:xfrm>
              <a:off x="3395" y="3135"/>
              <a:ext cx="47" cy="72"/>
            </a:xfrm>
            <a:custGeom>
              <a:avLst/>
              <a:gdLst>
                <a:gd name="T0" fmla="*/ 0 w 51"/>
                <a:gd name="T1" fmla="*/ 55 h 74"/>
                <a:gd name="T2" fmla="*/ 11 w 51"/>
                <a:gd name="T3" fmla="*/ 0 h 74"/>
                <a:gd name="T4" fmla="*/ 24 w 51"/>
                <a:gd name="T5" fmla="*/ 55 h 74"/>
                <a:gd name="T6" fmla="*/ 0 w 51"/>
                <a:gd name="T7" fmla="*/ 55 h 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1" h="74">
                  <a:moveTo>
                    <a:pt x="0" y="73"/>
                  </a:moveTo>
                  <a:lnTo>
                    <a:pt x="22" y="0"/>
                  </a:lnTo>
                  <a:lnTo>
                    <a:pt x="50" y="73"/>
                  </a:lnTo>
                  <a:lnTo>
                    <a:pt x="0" y="73"/>
                  </a:lnTo>
                </a:path>
              </a:pathLst>
            </a:custGeom>
            <a:solidFill>
              <a:schemeClr val="tx1"/>
            </a:solidFill>
            <a:ln w="9525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50" name="Freeform 117"/>
            <p:cNvSpPr>
              <a:spLocks/>
            </p:cNvSpPr>
            <p:nvPr/>
          </p:nvSpPr>
          <p:spPr bwMode="auto">
            <a:xfrm>
              <a:off x="3395" y="3135"/>
              <a:ext cx="50" cy="83"/>
            </a:xfrm>
            <a:custGeom>
              <a:avLst/>
              <a:gdLst>
                <a:gd name="T0" fmla="*/ 0 w 55"/>
                <a:gd name="T1" fmla="*/ 66 h 85"/>
                <a:gd name="T2" fmla="*/ 11 w 55"/>
                <a:gd name="T3" fmla="*/ 0 h 85"/>
                <a:gd name="T4" fmla="*/ 23 w 55"/>
                <a:gd name="T5" fmla="*/ 66 h 85"/>
                <a:gd name="T6" fmla="*/ 0 w 55"/>
                <a:gd name="T7" fmla="*/ 66 h 8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85">
                  <a:moveTo>
                    <a:pt x="0" y="84"/>
                  </a:moveTo>
                  <a:lnTo>
                    <a:pt x="24" y="0"/>
                  </a:lnTo>
                  <a:lnTo>
                    <a:pt x="54" y="84"/>
                  </a:lnTo>
                  <a:lnTo>
                    <a:pt x="0" y="8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51" name="Freeform 118"/>
            <p:cNvSpPr>
              <a:spLocks/>
            </p:cNvSpPr>
            <p:nvPr/>
          </p:nvSpPr>
          <p:spPr bwMode="auto">
            <a:xfrm>
              <a:off x="3402" y="3474"/>
              <a:ext cx="29" cy="47"/>
            </a:xfrm>
            <a:custGeom>
              <a:avLst/>
              <a:gdLst>
                <a:gd name="T0" fmla="*/ 7 w 31"/>
                <a:gd name="T1" fmla="*/ 38 h 48"/>
                <a:gd name="T2" fmla="*/ 7 w 31"/>
                <a:gd name="T3" fmla="*/ 38 h 48"/>
                <a:gd name="T4" fmla="*/ 11 w 31"/>
                <a:gd name="T5" fmla="*/ 36 h 48"/>
                <a:gd name="T6" fmla="*/ 15 w 31"/>
                <a:gd name="T7" fmla="*/ 31 h 48"/>
                <a:gd name="T8" fmla="*/ 17 w 31"/>
                <a:gd name="T9" fmla="*/ 24 h 48"/>
                <a:gd name="T10" fmla="*/ 17 w 31"/>
                <a:gd name="T11" fmla="*/ 24 h 48"/>
                <a:gd name="T12" fmla="*/ 17 w 31"/>
                <a:gd name="T13" fmla="*/ 14 h 48"/>
                <a:gd name="T14" fmla="*/ 15 w 31"/>
                <a:gd name="T15" fmla="*/ 7 h 48"/>
                <a:gd name="T16" fmla="*/ 11 w 31"/>
                <a:gd name="T17" fmla="*/ 2 h 48"/>
                <a:gd name="T18" fmla="*/ 7 w 31"/>
                <a:gd name="T19" fmla="*/ 0 h 48"/>
                <a:gd name="T20" fmla="*/ 7 w 31"/>
                <a:gd name="T21" fmla="*/ 2 h 48"/>
                <a:gd name="T22" fmla="*/ 4 w 31"/>
                <a:gd name="T23" fmla="*/ 7 h 48"/>
                <a:gd name="T24" fmla="*/ 1 w 31"/>
                <a:gd name="T25" fmla="*/ 14 h 48"/>
                <a:gd name="T26" fmla="*/ 0 w 31"/>
                <a:gd name="T27" fmla="*/ 24 h 48"/>
                <a:gd name="T28" fmla="*/ 1 w 31"/>
                <a:gd name="T29" fmla="*/ 24 h 48"/>
                <a:gd name="T30" fmla="*/ 4 w 31"/>
                <a:gd name="T31" fmla="*/ 31 h 48"/>
                <a:gd name="T32" fmla="*/ 7 w 31"/>
                <a:gd name="T33" fmla="*/ 36 h 48"/>
                <a:gd name="T34" fmla="*/ 7 w 31"/>
                <a:gd name="T35" fmla="*/ 38 h 4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1" h="48">
                  <a:moveTo>
                    <a:pt x="15" y="47"/>
                  </a:moveTo>
                  <a:lnTo>
                    <a:pt x="15" y="47"/>
                  </a:lnTo>
                  <a:lnTo>
                    <a:pt x="20" y="45"/>
                  </a:lnTo>
                  <a:lnTo>
                    <a:pt x="26" y="40"/>
                  </a:lnTo>
                  <a:lnTo>
                    <a:pt x="29" y="33"/>
                  </a:lnTo>
                  <a:lnTo>
                    <a:pt x="30" y="24"/>
                  </a:lnTo>
                  <a:lnTo>
                    <a:pt x="29" y="14"/>
                  </a:lnTo>
                  <a:lnTo>
                    <a:pt x="26" y="7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0" y="2"/>
                  </a:lnTo>
                  <a:lnTo>
                    <a:pt x="4" y="7"/>
                  </a:lnTo>
                  <a:lnTo>
                    <a:pt x="1" y="14"/>
                  </a:lnTo>
                  <a:lnTo>
                    <a:pt x="0" y="24"/>
                  </a:lnTo>
                  <a:lnTo>
                    <a:pt x="1" y="33"/>
                  </a:lnTo>
                  <a:lnTo>
                    <a:pt x="4" y="40"/>
                  </a:lnTo>
                  <a:lnTo>
                    <a:pt x="10" y="45"/>
                  </a:lnTo>
                  <a:lnTo>
                    <a:pt x="15" y="47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9" name="Rectangle 119"/>
            <p:cNvSpPr>
              <a:spLocks noChangeArrowheads="1"/>
            </p:cNvSpPr>
            <p:nvPr/>
          </p:nvSpPr>
          <p:spPr bwMode="auto">
            <a:xfrm>
              <a:off x="3244" y="3667"/>
              <a:ext cx="266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x</a:t>
              </a:r>
              <a:r>
                <a:rPr lang="en-US" altLang="en-US" sz="1900" i="1" baseline="-25000"/>
                <a:t>e</a:t>
              </a:r>
            </a:p>
          </p:txBody>
        </p:sp>
        <p:sp>
          <p:nvSpPr>
            <p:cNvPr id="37950" name="Rectangle 120"/>
            <p:cNvSpPr>
              <a:spLocks noChangeArrowheads="1"/>
            </p:cNvSpPr>
            <p:nvPr/>
          </p:nvSpPr>
          <p:spPr bwMode="auto">
            <a:xfrm>
              <a:off x="3196" y="2976"/>
              <a:ext cx="257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y</a:t>
              </a:r>
              <a:r>
                <a:rPr lang="en-US" altLang="en-US" sz="1900" i="1" baseline="-25000"/>
                <a:t>e</a:t>
              </a:r>
            </a:p>
          </p:txBody>
        </p:sp>
        <p:sp>
          <p:nvSpPr>
            <p:cNvPr id="37951" name="Rectangle 121"/>
            <p:cNvSpPr>
              <a:spLocks noChangeArrowheads="1"/>
            </p:cNvSpPr>
            <p:nvPr/>
          </p:nvSpPr>
          <p:spPr bwMode="auto">
            <a:xfrm>
              <a:off x="2994" y="3505"/>
              <a:ext cx="249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z</a:t>
              </a:r>
              <a:r>
                <a:rPr lang="en-US" altLang="en-US" sz="1900" i="1" baseline="-25000"/>
                <a:t>e</a:t>
              </a:r>
            </a:p>
          </p:txBody>
        </p:sp>
        <p:sp>
          <p:nvSpPr>
            <p:cNvPr id="37952" name="Line 122"/>
            <p:cNvSpPr>
              <a:spLocks noChangeShapeType="1"/>
            </p:cNvSpPr>
            <p:nvPr/>
          </p:nvSpPr>
          <p:spPr bwMode="auto">
            <a:xfrm flipH="1">
              <a:off x="2847" y="3901"/>
              <a:ext cx="8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53" name="Line 123"/>
            <p:cNvSpPr>
              <a:spLocks noChangeShapeType="1"/>
            </p:cNvSpPr>
            <p:nvPr/>
          </p:nvSpPr>
          <p:spPr bwMode="auto">
            <a:xfrm flipH="1">
              <a:off x="2847" y="3296"/>
              <a:ext cx="8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54" name="Line 124"/>
            <p:cNvSpPr>
              <a:spLocks noChangeShapeType="1"/>
            </p:cNvSpPr>
            <p:nvPr/>
          </p:nvSpPr>
          <p:spPr bwMode="auto">
            <a:xfrm flipH="1">
              <a:off x="3075" y="3058"/>
              <a:ext cx="8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55" name="Line 125"/>
            <p:cNvSpPr>
              <a:spLocks noChangeShapeType="1"/>
            </p:cNvSpPr>
            <p:nvPr/>
          </p:nvSpPr>
          <p:spPr bwMode="auto">
            <a:xfrm flipV="1">
              <a:off x="2855" y="3296"/>
              <a:ext cx="0" cy="6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56" name="Line 126"/>
            <p:cNvSpPr>
              <a:spLocks noChangeShapeType="1"/>
            </p:cNvSpPr>
            <p:nvPr/>
          </p:nvSpPr>
          <p:spPr bwMode="auto">
            <a:xfrm flipV="1">
              <a:off x="2851" y="3058"/>
              <a:ext cx="228" cy="2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57" name="Line 127"/>
            <p:cNvSpPr>
              <a:spLocks noChangeShapeType="1"/>
            </p:cNvSpPr>
            <p:nvPr/>
          </p:nvSpPr>
          <p:spPr bwMode="auto">
            <a:xfrm flipH="1">
              <a:off x="3064" y="3663"/>
              <a:ext cx="8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58" name="Line 128"/>
            <p:cNvSpPr>
              <a:spLocks noChangeShapeType="1"/>
            </p:cNvSpPr>
            <p:nvPr/>
          </p:nvSpPr>
          <p:spPr bwMode="auto">
            <a:xfrm>
              <a:off x="3075" y="3058"/>
              <a:ext cx="0" cy="6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59" name="Line 129"/>
            <p:cNvSpPr>
              <a:spLocks noChangeShapeType="1"/>
            </p:cNvSpPr>
            <p:nvPr/>
          </p:nvSpPr>
          <p:spPr bwMode="auto">
            <a:xfrm flipV="1">
              <a:off x="2857" y="3669"/>
              <a:ext cx="215" cy="2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9463" name="Group 130"/>
            <p:cNvGrpSpPr>
              <a:grpSpLocks/>
            </p:cNvGrpSpPr>
            <p:nvPr/>
          </p:nvGrpSpPr>
          <p:grpSpPr bwMode="auto">
            <a:xfrm>
              <a:off x="3150" y="3431"/>
              <a:ext cx="302" cy="168"/>
              <a:chOff x="2832" y="3667"/>
              <a:chExt cx="328" cy="172"/>
            </a:xfrm>
          </p:grpSpPr>
          <p:sp>
            <p:nvSpPr>
              <p:cNvPr id="37976" name="AutoShape 131"/>
              <p:cNvSpPr>
                <a:spLocks noChangeArrowheads="1"/>
              </p:cNvSpPr>
              <p:nvPr/>
            </p:nvSpPr>
            <p:spPr bwMode="auto">
              <a:xfrm rot="2580000" flipH="1">
                <a:off x="2857" y="3667"/>
                <a:ext cx="301" cy="85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37977" name="AutoShape 132"/>
              <p:cNvSpPr>
                <a:spLocks noChangeArrowheads="1"/>
              </p:cNvSpPr>
              <p:nvPr/>
            </p:nvSpPr>
            <p:spPr bwMode="auto">
              <a:xfrm rot="2580000" flipH="1">
                <a:off x="2832" y="3745"/>
                <a:ext cx="328" cy="94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sp>
          <p:nvSpPr>
            <p:cNvPr id="37961" name="Oval 133"/>
            <p:cNvSpPr>
              <a:spLocks noChangeArrowheads="1"/>
            </p:cNvSpPr>
            <p:nvPr/>
          </p:nvSpPr>
          <p:spPr bwMode="auto">
            <a:xfrm>
              <a:off x="2832" y="3274"/>
              <a:ext cx="51" cy="5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pSp>
          <p:nvGrpSpPr>
            <p:cNvPr id="59465" name="Group 134"/>
            <p:cNvGrpSpPr>
              <a:grpSpLocks/>
            </p:cNvGrpSpPr>
            <p:nvPr/>
          </p:nvGrpSpPr>
          <p:grpSpPr bwMode="auto">
            <a:xfrm>
              <a:off x="2590" y="3158"/>
              <a:ext cx="141" cy="393"/>
              <a:chOff x="2223" y="3387"/>
              <a:chExt cx="154" cy="403"/>
            </a:xfrm>
          </p:grpSpPr>
          <p:sp>
            <p:nvSpPr>
              <p:cNvPr id="37973" name="Rectangle 135"/>
              <p:cNvSpPr>
                <a:spLocks noChangeArrowheads="1"/>
              </p:cNvSpPr>
              <p:nvPr/>
            </p:nvSpPr>
            <p:spPr bwMode="auto">
              <a:xfrm>
                <a:off x="2223" y="3387"/>
                <a:ext cx="154" cy="4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4612" tIns="38100" rIns="74612" bIns="38100">
                <a:spAutoFit/>
              </a:bodyPr>
              <a:lstStyle>
                <a:lvl1pPr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200">
                    <a:solidFill>
                      <a:srgbClr val="000000"/>
                    </a:solidFill>
                  </a:rPr>
                  <a:t>1</a:t>
                </a:r>
              </a:p>
              <a:p>
                <a:pPr>
                  <a:defRPr/>
                </a:pPr>
                <a:r>
                  <a:rPr lang="en-US" altLang="en-US" sz="1200">
                    <a:solidFill>
                      <a:srgbClr val="000000"/>
                    </a:solidFill>
                  </a:rPr>
                  <a:t>1</a:t>
                </a:r>
              </a:p>
              <a:p>
                <a:pPr>
                  <a:defRPr/>
                </a:pPr>
                <a:r>
                  <a:rPr lang="en-US" altLang="en-US" sz="1200">
                    <a:solidFill>
                      <a:srgbClr val="000000"/>
                    </a:solidFill>
                  </a:rPr>
                  <a:t>1</a:t>
                </a:r>
              </a:p>
            </p:txBody>
          </p:sp>
          <p:sp>
            <p:nvSpPr>
              <p:cNvPr id="59477" name="Arc 136"/>
              <p:cNvSpPr>
                <a:spLocks/>
              </p:cNvSpPr>
              <p:nvPr/>
            </p:nvSpPr>
            <p:spPr bwMode="auto">
              <a:xfrm>
                <a:off x="2229" y="3446"/>
                <a:ext cx="31" cy="276"/>
              </a:xfrm>
              <a:custGeom>
                <a:avLst/>
                <a:gdLst>
                  <a:gd name="T0" fmla="*/ 0 w 21600"/>
                  <a:gd name="T1" fmla="*/ 0 h 42776"/>
                  <a:gd name="T2" fmla="*/ 0 w 21600"/>
                  <a:gd name="T3" fmla="*/ 0 h 42776"/>
                  <a:gd name="T4" fmla="*/ 0 w 21600"/>
                  <a:gd name="T5" fmla="*/ 0 h 4277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2776" fill="none" extrusionOk="0">
                    <a:moveTo>
                      <a:pt x="17394" y="42775"/>
                    </a:moveTo>
                    <a:cubicBezTo>
                      <a:pt x="7283" y="40768"/>
                      <a:pt x="0" y="31896"/>
                      <a:pt x="0" y="21589"/>
                    </a:cubicBezTo>
                    <a:cubicBezTo>
                      <a:pt x="-1" y="9929"/>
                      <a:pt x="9252" y="374"/>
                      <a:pt x="20906" y="0"/>
                    </a:cubicBezTo>
                  </a:path>
                  <a:path w="21600" h="42776" stroke="0" extrusionOk="0">
                    <a:moveTo>
                      <a:pt x="17394" y="42775"/>
                    </a:moveTo>
                    <a:cubicBezTo>
                      <a:pt x="7283" y="40768"/>
                      <a:pt x="0" y="31896"/>
                      <a:pt x="0" y="21589"/>
                    </a:cubicBezTo>
                    <a:cubicBezTo>
                      <a:pt x="-1" y="9929"/>
                      <a:pt x="9252" y="374"/>
                      <a:pt x="20906" y="0"/>
                    </a:cubicBezTo>
                    <a:lnTo>
                      <a:pt x="21600" y="21589"/>
                    </a:lnTo>
                    <a:lnTo>
                      <a:pt x="17394" y="42775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78" name="Arc 137"/>
              <p:cNvSpPr>
                <a:spLocks/>
              </p:cNvSpPr>
              <p:nvPr/>
            </p:nvSpPr>
            <p:spPr bwMode="auto">
              <a:xfrm>
                <a:off x="2329" y="3445"/>
                <a:ext cx="31" cy="277"/>
              </a:xfrm>
              <a:custGeom>
                <a:avLst/>
                <a:gdLst>
                  <a:gd name="T0" fmla="*/ 0 w 21600"/>
                  <a:gd name="T1" fmla="*/ 0 h 42910"/>
                  <a:gd name="T2" fmla="*/ 0 w 21600"/>
                  <a:gd name="T3" fmla="*/ 0 h 42910"/>
                  <a:gd name="T4" fmla="*/ 0 w 21600"/>
                  <a:gd name="T5" fmla="*/ 0 h 429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291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68"/>
                      <a:pt x="13952" y="41185"/>
                      <a:pt x="3526" y="42910"/>
                    </a:cubicBezTo>
                  </a:path>
                  <a:path w="21600" h="4291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68"/>
                      <a:pt x="13952" y="41185"/>
                      <a:pt x="3526" y="42910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9466" name="Group 138"/>
            <p:cNvGrpSpPr>
              <a:grpSpLocks/>
            </p:cNvGrpSpPr>
            <p:nvPr/>
          </p:nvGrpSpPr>
          <p:grpSpPr bwMode="auto">
            <a:xfrm>
              <a:off x="3965" y="3487"/>
              <a:ext cx="146" cy="328"/>
              <a:chOff x="3718" y="3724"/>
              <a:chExt cx="159" cy="337"/>
            </a:xfrm>
          </p:grpSpPr>
          <p:sp>
            <p:nvSpPr>
              <p:cNvPr id="37970" name="Rectangle 139"/>
              <p:cNvSpPr>
                <a:spLocks noChangeArrowheads="1"/>
              </p:cNvSpPr>
              <p:nvPr/>
            </p:nvSpPr>
            <p:spPr bwMode="auto">
              <a:xfrm>
                <a:off x="3718" y="3724"/>
                <a:ext cx="159" cy="3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63500" tIns="31750" rIns="63500" bIns="31750">
                <a:spAutoFit/>
              </a:bodyPr>
              <a:lstStyle>
                <a:lvl1pPr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000">
                    <a:solidFill>
                      <a:srgbClr val="000000"/>
                    </a:solidFill>
                  </a:rPr>
                  <a:t>-1</a:t>
                </a:r>
              </a:p>
              <a:p>
                <a:pPr>
                  <a:defRPr/>
                </a:pPr>
                <a:r>
                  <a:rPr lang="en-US" altLang="en-US" sz="1000">
                    <a:solidFill>
                      <a:srgbClr val="000000"/>
                    </a:solidFill>
                  </a:rPr>
                  <a:t>-1</a:t>
                </a:r>
              </a:p>
              <a:p>
                <a:pPr>
                  <a:defRPr/>
                </a:pPr>
                <a:r>
                  <a:rPr lang="en-US" altLang="en-US" sz="1000">
                    <a:solidFill>
                      <a:srgbClr val="000000"/>
                    </a:solidFill>
                  </a:rPr>
                  <a:t>-1</a:t>
                </a:r>
              </a:p>
            </p:txBody>
          </p:sp>
          <p:sp>
            <p:nvSpPr>
              <p:cNvPr id="59474" name="Arc 140"/>
              <p:cNvSpPr>
                <a:spLocks/>
              </p:cNvSpPr>
              <p:nvPr/>
            </p:nvSpPr>
            <p:spPr bwMode="auto">
              <a:xfrm>
                <a:off x="3723" y="3772"/>
                <a:ext cx="27" cy="236"/>
              </a:xfrm>
              <a:custGeom>
                <a:avLst/>
                <a:gdLst>
                  <a:gd name="T0" fmla="*/ 0 w 21600"/>
                  <a:gd name="T1" fmla="*/ 0 h 42630"/>
                  <a:gd name="T2" fmla="*/ 0 w 21600"/>
                  <a:gd name="T3" fmla="*/ 0 h 42630"/>
                  <a:gd name="T4" fmla="*/ 0 w 21600"/>
                  <a:gd name="T5" fmla="*/ 0 h 4263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2630" fill="none" extrusionOk="0">
                    <a:moveTo>
                      <a:pt x="16733" y="42629"/>
                    </a:moveTo>
                    <a:cubicBezTo>
                      <a:pt x="6937" y="40364"/>
                      <a:pt x="0" y="31639"/>
                      <a:pt x="0" y="21585"/>
                    </a:cubicBezTo>
                    <a:cubicBezTo>
                      <a:pt x="-1" y="9971"/>
                      <a:pt x="9183" y="436"/>
                      <a:pt x="20789" y="0"/>
                    </a:cubicBezTo>
                  </a:path>
                  <a:path w="21600" h="42630" stroke="0" extrusionOk="0">
                    <a:moveTo>
                      <a:pt x="16733" y="42629"/>
                    </a:moveTo>
                    <a:cubicBezTo>
                      <a:pt x="6937" y="40364"/>
                      <a:pt x="0" y="31639"/>
                      <a:pt x="0" y="21585"/>
                    </a:cubicBezTo>
                    <a:cubicBezTo>
                      <a:pt x="-1" y="9971"/>
                      <a:pt x="9183" y="436"/>
                      <a:pt x="20789" y="0"/>
                    </a:cubicBezTo>
                    <a:lnTo>
                      <a:pt x="21600" y="21585"/>
                    </a:lnTo>
                    <a:lnTo>
                      <a:pt x="16733" y="426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75" name="Arc 141"/>
              <p:cNvSpPr>
                <a:spLocks/>
              </p:cNvSpPr>
              <p:nvPr/>
            </p:nvSpPr>
            <p:spPr bwMode="auto">
              <a:xfrm>
                <a:off x="3834" y="3772"/>
                <a:ext cx="27" cy="238"/>
              </a:xfrm>
              <a:custGeom>
                <a:avLst/>
                <a:gdLst>
                  <a:gd name="T0" fmla="*/ 0 w 22411"/>
                  <a:gd name="T1" fmla="*/ 0 h 42948"/>
                  <a:gd name="T2" fmla="*/ 0 w 22411"/>
                  <a:gd name="T3" fmla="*/ 0 h 42948"/>
                  <a:gd name="T4" fmla="*/ 0 w 22411"/>
                  <a:gd name="T5" fmla="*/ 0 h 429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411" h="42948" fill="none" extrusionOk="0">
                    <a:moveTo>
                      <a:pt x="0" y="15"/>
                    </a:moveTo>
                    <a:cubicBezTo>
                      <a:pt x="270" y="5"/>
                      <a:pt x="540" y="-1"/>
                      <a:pt x="811" y="0"/>
                    </a:cubicBezTo>
                    <a:cubicBezTo>
                      <a:pt x="12740" y="0"/>
                      <a:pt x="22411" y="9670"/>
                      <a:pt x="22411" y="21600"/>
                    </a:cubicBezTo>
                    <a:cubicBezTo>
                      <a:pt x="22411" y="32258"/>
                      <a:pt x="14636" y="41323"/>
                      <a:pt x="4101" y="42947"/>
                    </a:cubicBezTo>
                  </a:path>
                  <a:path w="22411" h="42948" stroke="0" extrusionOk="0">
                    <a:moveTo>
                      <a:pt x="0" y="15"/>
                    </a:moveTo>
                    <a:cubicBezTo>
                      <a:pt x="270" y="5"/>
                      <a:pt x="540" y="-1"/>
                      <a:pt x="811" y="0"/>
                    </a:cubicBezTo>
                    <a:cubicBezTo>
                      <a:pt x="12740" y="0"/>
                      <a:pt x="22411" y="9670"/>
                      <a:pt x="22411" y="21600"/>
                    </a:cubicBezTo>
                    <a:cubicBezTo>
                      <a:pt x="22411" y="32258"/>
                      <a:pt x="14636" y="41323"/>
                      <a:pt x="4101" y="42947"/>
                    </a:cubicBezTo>
                    <a:lnTo>
                      <a:pt x="811" y="2160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964" name="Rectangle 142"/>
            <p:cNvSpPr>
              <a:spLocks noChangeArrowheads="1"/>
            </p:cNvSpPr>
            <p:nvPr/>
          </p:nvSpPr>
          <p:spPr bwMode="auto">
            <a:xfrm>
              <a:off x="4036" y="3052"/>
              <a:ext cx="26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 i="1"/>
                <a:t>far</a:t>
              </a:r>
            </a:p>
          </p:txBody>
        </p:sp>
        <p:sp>
          <p:nvSpPr>
            <p:cNvPr id="37965" name="Oval 143"/>
            <p:cNvSpPr>
              <a:spLocks noChangeArrowheads="1"/>
            </p:cNvSpPr>
            <p:nvPr/>
          </p:nvSpPr>
          <p:spPr bwMode="auto">
            <a:xfrm>
              <a:off x="3892" y="3637"/>
              <a:ext cx="51" cy="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7966" name="Line 144"/>
            <p:cNvSpPr>
              <a:spLocks noChangeShapeType="1"/>
            </p:cNvSpPr>
            <p:nvPr/>
          </p:nvSpPr>
          <p:spPr bwMode="auto">
            <a:xfrm flipV="1">
              <a:off x="3851" y="3233"/>
              <a:ext cx="171" cy="1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67" name="Rectangle 145"/>
            <p:cNvSpPr>
              <a:spLocks noChangeArrowheads="1"/>
            </p:cNvSpPr>
            <p:nvPr/>
          </p:nvSpPr>
          <p:spPr bwMode="auto">
            <a:xfrm>
              <a:off x="2429" y="3759"/>
              <a:ext cx="35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 i="1"/>
                <a:t>near</a:t>
              </a:r>
            </a:p>
          </p:txBody>
        </p:sp>
        <p:sp>
          <p:nvSpPr>
            <p:cNvPr id="37968" name="Line 146"/>
            <p:cNvSpPr>
              <a:spLocks noChangeShapeType="1"/>
            </p:cNvSpPr>
            <p:nvPr/>
          </p:nvSpPr>
          <p:spPr bwMode="auto">
            <a:xfrm flipV="1">
              <a:off x="2719" y="3713"/>
              <a:ext cx="133" cy="1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69" name="Line 147"/>
            <p:cNvSpPr>
              <a:spLocks noChangeShapeType="1"/>
            </p:cNvSpPr>
            <p:nvPr/>
          </p:nvSpPr>
          <p:spPr bwMode="auto">
            <a:xfrm flipV="1">
              <a:off x="2857" y="3619"/>
              <a:ext cx="111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3204" name="Line 148"/>
          <p:cNvSpPr>
            <a:spLocks noChangeShapeType="1"/>
          </p:cNvSpPr>
          <p:nvPr/>
        </p:nvSpPr>
        <p:spPr bwMode="auto">
          <a:xfrm>
            <a:off x="4414838" y="3279775"/>
            <a:ext cx="11017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graphicFrame>
        <p:nvGraphicFramePr>
          <p:cNvPr id="173211" name="Object 155"/>
          <p:cNvGraphicFramePr>
            <a:graphicFrameLocks noChangeAspect="1"/>
          </p:cNvGraphicFramePr>
          <p:nvPr/>
        </p:nvGraphicFramePr>
        <p:xfrm>
          <a:off x="5126038" y="3560763"/>
          <a:ext cx="2846387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35" name="Equation" r:id="rId6" imgW="2451100" imgH="914400" progId="Equation.3">
                  <p:embed/>
                </p:oleObj>
              </mc:Choice>
              <mc:Fallback>
                <p:oleObj name="Equation" r:id="rId6" imgW="2451100" imgH="914400" progId="Equation.3">
                  <p:embed/>
                  <p:pic>
                    <p:nvPicPr>
                      <p:cNvPr id="0" name="Object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6038" y="3560763"/>
                        <a:ext cx="2846387" cy="1062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3253" name="Group 197"/>
          <p:cNvGrpSpPr>
            <a:grpSpLocks/>
          </p:cNvGrpSpPr>
          <p:nvPr/>
        </p:nvGrpSpPr>
        <p:grpSpPr bwMode="auto">
          <a:xfrm>
            <a:off x="903288" y="4911725"/>
            <a:ext cx="2974975" cy="1579563"/>
            <a:chOff x="2471" y="2976"/>
            <a:chExt cx="1874" cy="995"/>
          </a:xfrm>
        </p:grpSpPr>
        <p:sp>
          <p:nvSpPr>
            <p:cNvPr id="37902" name="Line 198"/>
            <p:cNvSpPr>
              <a:spLocks noChangeShapeType="1"/>
            </p:cNvSpPr>
            <p:nvPr/>
          </p:nvSpPr>
          <p:spPr bwMode="auto">
            <a:xfrm flipH="1">
              <a:off x="3235" y="3514"/>
              <a:ext cx="180" cy="2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406" name="Freeform 199"/>
            <p:cNvSpPr>
              <a:spLocks/>
            </p:cNvSpPr>
            <p:nvPr/>
          </p:nvSpPr>
          <p:spPr bwMode="auto">
            <a:xfrm>
              <a:off x="3690" y="3054"/>
              <a:ext cx="226" cy="840"/>
            </a:xfrm>
            <a:custGeom>
              <a:avLst/>
              <a:gdLst>
                <a:gd name="T0" fmla="*/ 115 w 246"/>
                <a:gd name="T1" fmla="*/ 0 h 862"/>
                <a:gd name="T2" fmla="*/ 115 w 246"/>
                <a:gd name="T3" fmla="*/ 487 h 862"/>
                <a:gd name="T4" fmla="*/ 0 w 246"/>
                <a:gd name="T5" fmla="*/ 683 h 862"/>
                <a:gd name="T6" fmla="*/ 0 w 246"/>
                <a:gd name="T7" fmla="*/ 195 h 862"/>
                <a:gd name="T8" fmla="*/ 115 w 246"/>
                <a:gd name="T9" fmla="*/ 0 h 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862">
                  <a:moveTo>
                    <a:pt x="245" y="0"/>
                  </a:moveTo>
                  <a:lnTo>
                    <a:pt x="245" y="615"/>
                  </a:lnTo>
                  <a:lnTo>
                    <a:pt x="0" y="861"/>
                  </a:lnTo>
                  <a:lnTo>
                    <a:pt x="0" y="246"/>
                  </a:lnTo>
                  <a:lnTo>
                    <a:pt x="24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9407" name="Group 200"/>
            <p:cNvGrpSpPr>
              <a:grpSpLocks/>
            </p:cNvGrpSpPr>
            <p:nvPr/>
          </p:nvGrpSpPr>
          <p:grpSpPr bwMode="auto">
            <a:xfrm>
              <a:off x="3053" y="3457"/>
              <a:ext cx="350" cy="78"/>
              <a:chOff x="2727" y="3694"/>
              <a:chExt cx="380" cy="80"/>
            </a:xfrm>
          </p:grpSpPr>
          <p:sp>
            <p:nvSpPr>
              <p:cNvPr id="59442" name="Freeform 201"/>
              <p:cNvSpPr>
                <a:spLocks/>
              </p:cNvSpPr>
              <p:nvPr/>
            </p:nvSpPr>
            <p:spPr bwMode="auto">
              <a:xfrm>
                <a:off x="2799" y="3732"/>
                <a:ext cx="308" cy="17"/>
              </a:xfrm>
              <a:custGeom>
                <a:avLst/>
                <a:gdLst>
                  <a:gd name="T0" fmla="*/ 0 w 308"/>
                  <a:gd name="T1" fmla="*/ 8 h 17"/>
                  <a:gd name="T2" fmla="*/ 0 w 308"/>
                  <a:gd name="T3" fmla="*/ 0 h 17"/>
                  <a:gd name="T4" fmla="*/ 307 w 308"/>
                  <a:gd name="T5" fmla="*/ 0 h 17"/>
                  <a:gd name="T6" fmla="*/ 307 w 308"/>
                  <a:gd name="T7" fmla="*/ 16 h 17"/>
                  <a:gd name="T8" fmla="*/ 0 w 308"/>
                  <a:gd name="T9" fmla="*/ 16 h 17"/>
                  <a:gd name="T10" fmla="*/ 0 w 308"/>
                  <a:gd name="T11" fmla="*/ 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08" h="17">
                    <a:moveTo>
                      <a:pt x="0" y="8"/>
                    </a:moveTo>
                    <a:lnTo>
                      <a:pt x="0" y="0"/>
                    </a:lnTo>
                    <a:lnTo>
                      <a:pt x="307" y="0"/>
                    </a:lnTo>
                    <a:lnTo>
                      <a:pt x="307" y="16"/>
                    </a:lnTo>
                    <a:lnTo>
                      <a:pt x="0" y="16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443" name="Freeform 202"/>
              <p:cNvSpPr>
                <a:spLocks/>
              </p:cNvSpPr>
              <p:nvPr/>
            </p:nvSpPr>
            <p:spPr bwMode="auto">
              <a:xfrm>
                <a:off x="2727" y="3694"/>
                <a:ext cx="71" cy="80"/>
              </a:xfrm>
              <a:custGeom>
                <a:avLst/>
                <a:gdLst>
                  <a:gd name="T0" fmla="*/ 0 w 71"/>
                  <a:gd name="T1" fmla="*/ 40 h 80"/>
                  <a:gd name="T2" fmla="*/ 70 w 71"/>
                  <a:gd name="T3" fmla="*/ 0 h 80"/>
                  <a:gd name="T4" fmla="*/ 0 w 71"/>
                  <a:gd name="T5" fmla="*/ 40 h 80"/>
                  <a:gd name="T6" fmla="*/ 70 w 71"/>
                  <a:gd name="T7" fmla="*/ 79 h 80"/>
                  <a:gd name="T8" fmla="*/ 70 w 71"/>
                  <a:gd name="T9" fmla="*/ 0 h 80"/>
                  <a:gd name="T10" fmla="*/ 0 w 71"/>
                  <a:gd name="T11" fmla="*/ 40 h 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1" h="80">
                    <a:moveTo>
                      <a:pt x="0" y="40"/>
                    </a:moveTo>
                    <a:lnTo>
                      <a:pt x="70" y="0"/>
                    </a:lnTo>
                    <a:lnTo>
                      <a:pt x="0" y="40"/>
                    </a:lnTo>
                    <a:lnTo>
                      <a:pt x="70" y="79"/>
                    </a:lnTo>
                    <a:lnTo>
                      <a:pt x="70" y="0"/>
                    </a:lnTo>
                    <a:lnTo>
                      <a:pt x="0" y="4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9408" name="Freeform 203"/>
            <p:cNvSpPr>
              <a:spLocks/>
            </p:cNvSpPr>
            <p:nvPr/>
          </p:nvSpPr>
          <p:spPr bwMode="auto">
            <a:xfrm>
              <a:off x="3413" y="3197"/>
              <a:ext cx="16" cy="305"/>
            </a:xfrm>
            <a:custGeom>
              <a:avLst/>
              <a:gdLst>
                <a:gd name="T0" fmla="*/ 8 w 17"/>
                <a:gd name="T1" fmla="*/ 0 h 313"/>
                <a:gd name="T2" fmla="*/ 0 w 17"/>
                <a:gd name="T3" fmla="*/ 0 h 313"/>
                <a:gd name="T4" fmla="*/ 0 w 17"/>
                <a:gd name="T5" fmla="*/ 247 h 313"/>
                <a:gd name="T6" fmla="*/ 8 w 17"/>
                <a:gd name="T7" fmla="*/ 247 h 313"/>
                <a:gd name="T8" fmla="*/ 8 w 17"/>
                <a:gd name="T9" fmla="*/ 0 h 313"/>
                <a:gd name="T10" fmla="*/ 8 w 17"/>
                <a:gd name="T11" fmla="*/ 0 h 3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313">
                  <a:moveTo>
                    <a:pt x="9" y="0"/>
                  </a:moveTo>
                  <a:lnTo>
                    <a:pt x="0" y="0"/>
                  </a:lnTo>
                  <a:lnTo>
                    <a:pt x="0" y="312"/>
                  </a:lnTo>
                  <a:lnTo>
                    <a:pt x="16" y="312"/>
                  </a:lnTo>
                  <a:lnTo>
                    <a:pt x="16" y="0"/>
                  </a:lnTo>
                  <a:lnTo>
                    <a:pt x="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9" name="Freeform 204"/>
            <p:cNvSpPr>
              <a:spLocks/>
            </p:cNvSpPr>
            <p:nvPr/>
          </p:nvSpPr>
          <p:spPr bwMode="auto">
            <a:xfrm>
              <a:off x="3198" y="3750"/>
              <a:ext cx="72" cy="72"/>
            </a:xfrm>
            <a:custGeom>
              <a:avLst/>
              <a:gdLst>
                <a:gd name="T0" fmla="*/ 0 w 79"/>
                <a:gd name="T1" fmla="*/ 55 h 74"/>
                <a:gd name="T2" fmla="*/ 34 w 79"/>
                <a:gd name="T3" fmla="*/ 13 h 74"/>
                <a:gd name="T4" fmla="*/ 0 w 79"/>
                <a:gd name="T5" fmla="*/ 55 h 74"/>
                <a:gd name="T6" fmla="*/ 3 w 79"/>
                <a:gd name="T7" fmla="*/ 0 h 74"/>
                <a:gd name="T8" fmla="*/ 34 w 79"/>
                <a:gd name="T9" fmla="*/ 13 h 74"/>
                <a:gd name="T10" fmla="*/ 0 w 79"/>
                <a:gd name="T11" fmla="*/ 55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9" h="74">
                  <a:moveTo>
                    <a:pt x="0" y="73"/>
                  </a:moveTo>
                  <a:lnTo>
                    <a:pt x="78" y="13"/>
                  </a:lnTo>
                  <a:lnTo>
                    <a:pt x="0" y="73"/>
                  </a:lnTo>
                  <a:lnTo>
                    <a:pt x="3" y="0"/>
                  </a:lnTo>
                  <a:lnTo>
                    <a:pt x="78" y="13"/>
                  </a:lnTo>
                  <a:lnTo>
                    <a:pt x="0" y="7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Freeform 205"/>
            <p:cNvSpPr>
              <a:spLocks/>
            </p:cNvSpPr>
            <p:nvPr/>
          </p:nvSpPr>
          <p:spPr bwMode="auto">
            <a:xfrm>
              <a:off x="3395" y="3135"/>
              <a:ext cx="47" cy="72"/>
            </a:xfrm>
            <a:custGeom>
              <a:avLst/>
              <a:gdLst>
                <a:gd name="T0" fmla="*/ 0 w 51"/>
                <a:gd name="T1" fmla="*/ 55 h 74"/>
                <a:gd name="T2" fmla="*/ 11 w 51"/>
                <a:gd name="T3" fmla="*/ 0 h 74"/>
                <a:gd name="T4" fmla="*/ 24 w 51"/>
                <a:gd name="T5" fmla="*/ 55 h 74"/>
                <a:gd name="T6" fmla="*/ 0 w 51"/>
                <a:gd name="T7" fmla="*/ 55 h 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1" h="74">
                  <a:moveTo>
                    <a:pt x="0" y="73"/>
                  </a:moveTo>
                  <a:lnTo>
                    <a:pt x="22" y="0"/>
                  </a:lnTo>
                  <a:lnTo>
                    <a:pt x="50" y="73"/>
                  </a:lnTo>
                  <a:lnTo>
                    <a:pt x="0" y="73"/>
                  </a:lnTo>
                </a:path>
              </a:pathLst>
            </a:custGeom>
            <a:solidFill>
              <a:schemeClr val="tx1"/>
            </a:solidFill>
            <a:ln w="9525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Freeform 206"/>
            <p:cNvSpPr>
              <a:spLocks/>
            </p:cNvSpPr>
            <p:nvPr/>
          </p:nvSpPr>
          <p:spPr bwMode="auto">
            <a:xfrm>
              <a:off x="3395" y="3135"/>
              <a:ext cx="50" cy="83"/>
            </a:xfrm>
            <a:custGeom>
              <a:avLst/>
              <a:gdLst>
                <a:gd name="T0" fmla="*/ 0 w 55"/>
                <a:gd name="T1" fmla="*/ 66 h 85"/>
                <a:gd name="T2" fmla="*/ 11 w 55"/>
                <a:gd name="T3" fmla="*/ 0 h 85"/>
                <a:gd name="T4" fmla="*/ 23 w 55"/>
                <a:gd name="T5" fmla="*/ 66 h 85"/>
                <a:gd name="T6" fmla="*/ 0 w 55"/>
                <a:gd name="T7" fmla="*/ 66 h 8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85">
                  <a:moveTo>
                    <a:pt x="0" y="84"/>
                  </a:moveTo>
                  <a:lnTo>
                    <a:pt x="24" y="0"/>
                  </a:lnTo>
                  <a:lnTo>
                    <a:pt x="54" y="84"/>
                  </a:lnTo>
                  <a:lnTo>
                    <a:pt x="0" y="8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2" name="Freeform 207"/>
            <p:cNvSpPr>
              <a:spLocks/>
            </p:cNvSpPr>
            <p:nvPr/>
          </p:nvSpPr>
          <p:spPr bwMode="auto">
            <a:xfrm>
              <a:off x="3402" y="3474"/>
              <a:ext cx="29" cy="47"/>
            </a:xfrm>
            <a:custGeom>
              <a:avLst/>
              <a:gdLst>
                <a:gd name="T0" fmla="*/ 7 w 31"/>
                <a:gd name="T1" fmla="*/ 38 h 48"/>
                <a:gd name="T2" fmla="*/ 7 w 31"/>
                <a:gd name="T3" fmla="*/ 38 h 48"/>
                <a:gd name="T4" fmla="*/ 11 w 31"/>
                <a:gd name="T5" fmla="*/ 36 h 48"/>
                <a:gd name="T6" fmla="*/ 15 w 31"/>
                <a:gd name="T7" fmla="*/ 31 h 48"/>
                <a:gd name="T8" fmla="*/ 17 w 31"/>
                <a:gd name="T9" fmla="*/ 24 h 48"/>
                <a:gd name="T10" fmla="*/ 17 w 31"/>
                <a:gd name="T11" fmla="*/ 24 h 48"/>
                <a:gd name="T12" fmla="*/ 17 w 31"/>
                <a:gd name="T13" fmla="*/ 14 h 48"/>
                <a:gd name="T14" fmla="*/ 15 w 31"/>
                <a:gd name="T15" fmla="*/ 7 h 48"/>
                <a:gd name="T16" fmla="*/ 11 w 31"/>
                <a:gd name="T17" fmla="*/ 2 h 48"/>
                <a:gd name="T18" fmla="*/ 7 w 31"/>
                <a:gd name="T19" fmla="*/ 0 h 48"/>
                <a:gd name="T20" fmla="*/ 7 w 31"/>
                <a:gd name="T21" fmla="*/ 2 h 48"/>
                <a:gd name="T22" fmla="*/ 4 w 31"/>
                <a:gd name="T23" fmla="*/ 7 h 48"/>
                <a:gd name="T24" fmla="*/ 1 w 31"/>
                <a:gd name="T25" fmla="*/ 14 h 48"/>
                <a:gd name="T26" fmla="*/ 0 w 31"/>
                <a:gd name="T27" fmla="*/ 24 h 48"/>
                <a:gd name="T28" fmla="*/ 1 w 31"/>
                <a:gd name="T29" fmla="*/ 24 h 48"/>
                <a:gd name="T30" fmla="*/ 4 w 31"/>
                <a:gd name="T31" fmla="*/ 31 h 48"/>
                <a:gd name="T32" fmla="*/ 7 w 31"/>
                <a:gd name="T33" fmla="*/ 36 h 48"/>
                <a:gd name="T34" fmla="*/ 7 w 31"/>
                <a:gd name="T35" fmla="*/ 38 h 4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1" h="48">
                  <a:moveTo>
                    <a:pt x="15" y="47"/>
                  </a:moveTo>
                  <a:lnTo>
                    <a:pt x="15" y="47"/>
                  </a:lnTo>
                  <a:lnTo>
                    <a:pt x="20" y="45"/>
                  </a:lnTo>
                  <a:lnTo>
                    <a:pt x="26" y="40"/>
                  </a:lnTo>
                  <a:lnTo>
                    <a:pt x="29" y="33"/>
                  </a:lnTo>
                  <a:lnTo>
                    <a:pt x="30" y="24"/>
                  </a:lnTo>
                  <a:lnTo>
                    <a:pt x="29" y="14"/>
                  </a:lnTo>
                  <a:lnTo>
                    <a:pt x="26" y="7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0" y="2"/>
                  </a:lnTo>
                  <a:lnTo>
                    <a:pt x="4" y="7"/>
                  </a:lnTo>
                  <a:lnTo>
                    <a:pt x="1" y="14"/>
                  </a:lnTo>
                  <a:lnTo>
                    <a:pt x="0" y="24"/>
                  </a:lnTo>
                  <a:lnTo>
                    <a:pt x="1" y="33"/>
                  </a:lnTo>
                  <a:lnTo>
                    <a:pt x="4" y="40"/>
                  </a:lnTo>
                  <a:lnTo>
                    <a:pt x="10" y="45"/>
                  </a:lnTo>
                  <a:lnTo>
                    <a:pt x="15" y="47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0" name="Rectangle 208"/>
            <p:cNvSpPr>
              <a:spLocks noChangeArrowheads="1"/>
            </p:cNvSpPr>
            <p:nvPr/>
          </p:nvSpPr>
          <p:spPr bwMode="auto">
            <a:xfrm>
              <a:off x="3244" y="3667"/>
              <a:ext cx="272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x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37911" name="Rectangle 209"/>
            <p:cNvSpPr>
              <a:spLocks noChangeArrowheads="1"/>
            </p:cNvSpPr>
            <p:nvPr/>
          </p:nvSpPr>
          <p:spPr bwMode="auto">
            <a:xfrm>
              <a:off x="3196" y="2976"/>
              <a:ext cx="26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y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37912" name="Rectangle 210"/>
            <p:cNvSpPr>
              <a:spLocks noChangeArrowheads="1"/>
            </p:cNvSpPr>
            <p:nvPr/>
          </p:nvSpPr>
          <p:spPr bwMode="auto">
            <a:xfrm>
              <a:off x="2994" y="3505"/>
              <a:ext cx="255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z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37913" name="Line 211"/>
            <p:cNvSpPr>
              <a:spLocks noChangeShapeType="1"/>
            </p:cNvSpPr>
            <p:nvPr/>
          </p:nvSpPr>
          <p:spPr bwMode="auto">
            <a:xfrm flipH="1">
              <a:off x="2847" y="3901"/>
              <a:ext cx="8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14" name="Line 212"/>
            <p:cNvSpPr>
              <a:spLocks noChangeShapeType="1"/>
            </p:cNvSpPr>
            <p:nvPr/>
          </p:nvSpPr>
          <p:spPr bwMode="auto">
            <a:xfrm flipH="1">
              <a:off x="2847" y="3296"/>
              <a:ext cx="8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15" name="Line 213"/>
            <p:cNvSpPr>
              <a:spLocks noChangeShapeType="1"/>
            </p:cNvSpPr>
            <p:nvPr/>
          </p:nvSpPr>
          <p:spPr bwMode="auto">
            <a:xfrm flipH="1">
              <a:off x="3075" y="3058"/>
              <a:ext cx="8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16" name="Line 214"/>
            <p:cNvSpPr>
              <a:spLocks noChangeShapeType="1"/>
            </p:cNvSpPr>
            <p:nvPr/>
          </p:nvSpPr>
          <p:spPr bwMode="auto">
            <a:xfrm flipV="1">
              <a:off x="2855" y="3296"/>
              <a:ext cx="0" cy="6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17" name="Line 215"/>
            <p:cNvSpPr>
              <a:spLocks noChangeShapeType="1"/>
            </p:cNvSpPr>
            <p:nvPr/>
          </p:nvSpPr>
          <p:spPr bwMode="auto">
            <a:xfrm flipV="1">
              <a:off x="2851" y="3058"/>
              <a:ext cx="228" cy="2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18" name="Line 216"/>
            <p:cNvSpPr>
              <a:spLocks noChangeShapeType="1"/>
            </p:cNvSpPr>
            <p:nvPr/>
          </p:nvSpPr>
          <p:spPr bwMode="auto">
            <a:xfrm flipH="1">
              <a:off x="3064" y="3663"/>
              <a:ext cx="8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19" name="Line 217"/>
            <p:cNvSpPr>
              <a:spLocks noChangeShapeType="1"/>
            </p:cNvSpPr>
            <p:nvPr/>
          </p:nvSpPr>
          <p:spPr bwMode="auto">
            <a:xfrm>
              <a:off x="3075" y="3058"/>
              <a:ext cx="0" cy="6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20" name="Line 218"/>
            <p:cNvSpPr>
              <a:spLocks noChangeShapeType="1"/>
            </p:cNvSpPr>
            <p:nvPr/>
          </p:nvSpPr>
          <p:spPr bwMode="auto">
            <a:xfrm flipV="1">
              <a:off x="2857" y="3669"/>
              <a:ext cx="215" cy="2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9424" name="Group 219"/>
            <p:cNvGrpSpPr>
              <a:grpSpLocks/>
            </p:cNvGrpSpPr>
            <p:nvPr/>
          </p:nvGrpSpPr>
          <p:grpSpPr bwMode="auto">
            <a:xfrm>
              <a:off x="3150" y="3431"/>
              <a:ext cx="302" cy="168"/>
              <a:chOff x="2832" y="3667"/>
              <a:chExt cx="328" cy="172"/>
            </a:xfrm>
          </p:grpSpPr>
          <p:sp>
            <p:nvSpPr>
              <p:cNvPr id="37937" name="AutoShape 220"/>
              <p:cNvSpPr>
                <a:spLocks noChangeArrowheads="1"/>
              </p:cNvSpPr>
              <p:nvPr/>
            </p:nvSpPr>
            <p:spPr bwMode="auto">
              <a:xfrm rot="2580000" flipH="1">
                <a:off x="2857" y="3667"/>
                <a:ext cx="301" cy="85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37938" name="AutoShape 221"/>
              <p:cNvSpPr>
                <a:spLocks noChangeArrowheads="1"/>
              </p:cNvSpPr>
              <p:nvPr/>
            </p:nvSpPr>
            <p:spPr bwMode="auto">
              <a:xfrm rot="2580000" flipH="1">
                <a:off x="2832" y="3745"/>
                <a:ext cx="328" cy="94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sp>
          <p:nvSpPr>
            <p:cNvPr id="37922" name="Oval 222"/>
            <p:cNvSpPr>
              <a:spLocks noChangeArrowheads="1"/>
            </p:cNvSpPr>
            <p:nvPr/>
          </p:nvSpPr>
          <p:spPr bwMode="auto">
            <a:xfrm>
              <a:off x="2832" y="3274"/>
              <a:ext cx="51" cy="5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pSp>
          <p:nvGrpSpPr>
            <p:cNvPr id="59426" name="Group 223"/>
            <p:cNvGrpSpPr>
              <a:grpSpLocks/>
            </p:cNvGrpSpPr>
            <p:nvPr/>
          </p:nvGrpSpPr>
          <p:grpSpPr bwMode="auto">
            <a:xfrm>
              <a:off x="2590" y="3158"/>
              <a:ext cx="141" cy="393"/>
              <a:chOff x="2223" y="3387"/>
              <a:chExt cx="154" cy="403"/>
            </a:xfrm>
          </p:grpSpPr>
          <p:sp>
            <p:nvSpPr>
              <p:cNvPr id="37934" name="Rectangle 224"/>
              <p:cNvSpPr>
                <a:spLocks noChangeArrowheads="1"/>
              </p:cNvSpPr>
              <p:nvPr/>
            </p:nvSpPr>
            <p:spPr bwMode="auto">
              <a:xfrm>
                <a:off x="2223" y="3387"/>
                <a:ext cx="154" cy="4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4612" tIns="38100" rIns="74612" bIns="38100">
                <a:spAutoFit/>
              </a:bodyPr>
              <a:lstStyle>
                <a:lvl1pPr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200">
                    <a:solidFill>
                      <a:srgbClr val="000000"/>
                    </a:solidFill>
                  </a:rPr>
                  <a:t>1</a:t>
                </a:r>
              </a:p>
              <a:p>
                <a:pPr>
                  <a:defRPr/>
                </a:pPr>
                <a:r>
                  <a:rPr lang="en-US" altLang="en-US" sz="1200">
                    <a:solidFill>
                      <a:srgbClr val="000000"/>
                    </a:solidFill>
                  </a:rPr>
                  <a:t>1</a:t>
                </a:r>
              </a:p>
              <a:p>
                <a:pPr>
                  <a:defRPr/>
                </a:pPr>
                <a:r>
                  <a:rPr lang="en-US" altLang="en-US" sz="1200">
                    <a:solidFill>
                      <a:srgbClr val="000000"/>
                    </a:solidFill>
                  </a:rPr>
                  <a:t>1</a:t>
                </a:r>
              </a:p>
            </p:txBody>
          </p:sp>
          <p:sp>
            <p:nvSpPr>
              <p:cNvPr id="59438" name="Arc 225"/>
              <p:cNvSpPr>
                <a:spLocks/>
              </p:cNvSpPr>
              <p:nvPr/>
            </p:nvSpPr>
            <p:spPr bwMode="auto">
              <a:xfrm>
                <a:off x="2229" y="3446"/>
                <a:ext cx="31" cy="276"/>
              </a:xfrm>
              <a:custGeom>
                <a:avLst/>
                <a:gdLst>
                  <a:gd name="T0" fmla="*/ 0 w 21600"/>
                  <a:gd name="T1" fmla="*/ 0 h 42776"/>
                  <a:gd name="T2" fmla="*/ 0 w 21600"/>
                  <a:gd name="T3" fmla="*/ 0 h 42776"/>
                  <a:gd name="T4" fmla="*/ 0 w 21600"/>
                  <a:gd name="T5" fmla="*/ 0 h 4277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2776" fill="none" extrusionOk="0">
                    <a:moveTo>
                      <a:pt x="17394" y="42775"/>
                    </a:moveTo>
                    <a:cubicBezTo>
                      <a:pt x="7283" y="40768"/>
                      <a:pt x="0" y="31896"/>
                      <a:pt x="0" y="21589"/>
                    </a:cubicBezTo>
                    <a:cubicBezTo>
                      <a:pt x="-1" y="9929"/>
                      <a:pt x="9252" y="374"/>
                      <a:pt x="20906" y="0"/>
                    </a:cubicBezTo>
                  </a:path>
                  <a:path w="21600" h="42776" stroke="0" extrusionOk="0">
                    <a:moveTo>
                      <a:pt x="17394" y="42775"/>
                    </a:moveTo>
                    <a:cubicBezTo>
                      <a:pt x="7283" y="40768"/>
                      <a:pt x="0" y="31896"/>
                      <a:pt x="0" y="21589"/>
                    </a:cubicBezTo>
                    <a:cubicBezTo>
                      <a:pt x="-1" y="9929"/>
                      <a:pt x="9252" y="374"/>
                      <a:pt x="20906" y="0"/>
                    </a:cubicBezTo>
                    <a:lnTo>
                      <a:pt x="21600" y="21589"/>
                    </a:lnTo>
                    <a:lnTo>
                      <a:pt x="17394" y="42775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39" name="Arc 226"/>
              <p:cNvSpPr>
                <a:spLocks/>
              </p:cNvSpPr>
              <p:nvPr/>
            </p:nvSpPr>
            <p:spPr bwMode="auto">
              <a:xfrm>
                <a:off x="2329" y="3445"/>
                <a:ext cx="31" cy="277"/>
              </a:xfrm>
              <a:custGeom>
                <a:avLst/>
                <a:gdLst>
                  <a:gd name="T0" fmla="*/ 0 w 21600"/>
                  <a:gd name="T1" fmla="*/ 0 h 42910"/>
                  <a:gd name="T2" fmla="*/ 0 w 21600"/>
                  <a:gd name="T3" fmla="*/ 0 h 42910"/>
                  <a:gd name="T4" fmla="*/ 0 w 21600"/>
                  <a:gd name="T5" fmla="*/ 0 h 429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291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68"/>
                      <a:pt x="13952" y="41185"/>
                      <a:pt x="3526" y="42910"/>
                    </a:cubicBezTo>
                  </a:path>
                  <a:path w="21600" h="4291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68"/>
                      <a:pt x="13952" y="41185"/>
                      <a:pt x="3526" y="42910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9427" name="Group 227"/>
            <p:cNvGrpSpPr>
              <a:grpSpLocks/>
            </p:cNvGrpSpPr>
            <p:nvPr/>
          </p:nvGrpSpPr>
          <p:grpSpPr bwMode="auto">
            <a:xfrm>
              <a:off x="3965" y="3487"/>
              <a:ext cx="146" cy="328"/>
              <a:chOff x="3718" y="3724"/>
              <a:chExt cx="159" cy="337"/>
            </a:xfrm>
          </p:grpSpPr>
          <p:sp>
            <p:nvSpPr>
              <p:cNvPr id="37931" name="Rectangle 228"/>
              <p:cNvSpPr>
                <a:spLocks noChangeArrowheads="1"/>
              </p:cNvSpPr>
              <p:nvPr/>
            </p:nvSpPr>
            <p:spPr bwMode="auto">
              <a:xfrm>
                <a:off x="3718" y="3724"/>
                <a:ext cx="159" cy="3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63500" tIns="31750" rIns="63500" bIns="31750">
                <a:spAutoFit/>
              </a:bodyPr>
              <a:lstStyle>
                <a:lvl1pPr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000">
                    <a:solidFill>
                      <a:srgbClr val="000000"/>
                    </a:solidFill>
                  </a:rPr>
                  <a:t>-1</a:t>
                </a:r>
              </a:p>
              <a:p>
                <a:pPr>
                  <a:defRPr/>
                </a:pPr>
                <a:r>
                  <a:rPr lang="en-US" altLang="en-US" sz="1000">
                    <a:solidFill>
                      <a:srgbClr val="000000"/>
                    </a:solidFill>
                  </a:rPr>
                  <a:t>-1</a:t>
                </a:r>
              </a:p>
              <a:p>
                <a:pPr>
                  <a:defRPr/>
                </a:pPr>
                <a:r>
                  <a:rPr lang="en-US" altLang="en-US" sz="1000">
                    <a:solidFill>
                      <a:srgbClr val="000000"/>
                    </a:solidFill>
                  </a:rPr>
                  <a:t>-1</a:t>
                </a:r>
              </a:p>
            </p:txBody>
          </p:sp>
          <p:sp>
            <p:nvSpPr>
              <p:cNvPr id="59435" name="Arc 229"/>
              <p:cNvSpPr>
                <a:spLocks/>
              </p:cNvSpPr>
              <p:nvPr/>
            </p:nvSpPr>
            <p:spPr bwMode="auto">
              <a:xfrm>
                <a:off x="3723" y="3772"/>
                <a:ext cx="27" cy="236"/>
              </a:xfrm>
              <a:custGeom>
                <a:avLst/>
                <a:gdLst>
                  <a:gd name="T0" fmla="*/ 0 w 21600"/>
                  <a:gd name="T1" fmla="*/ 0 h 42630"/>
                  <a:gd name="T2" fmla="*/ 0 w 21600"/>
                  <a:gd name="T3" fmla="*/ 0 h 42630"/>
                  <a:gd name="T4" fmla="*/ 0 w 21600"/>
                  <a:gd name="T5" fmla="*/ 0 h 4263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2630" fill="none" extrusionOk="0">
                    <a:moveTo>
                      <a:pt x="16733" y="42629"/>
                    </a:moveTo>
                    <a:cubicBezTo>
                      <a:pt x="6937" y="40364"/>
                      <a:pt x="0" y="31639"/>
                      <a:pt x="0" y="21585"/>
                    </a:cubicBezTo>
                    <a:cubicBezTo>
                      <a:pt x="-1" y="9971"/>
                      <a:pt x="9183" y="436"/>
                      <a:pt x="20789" y="0"/>
                    </a:cubicBezTo>
                  </a:path>
                  <a:path w="21600" h="42630" stroke="0" extrusionOk="0">
                    <a:moveTo>
                      <a:pt x="16733" y="42629"/>
                    </a:moveTo>
                    <a:cubicBezTo>
                      <a:pt x="6937" y="40364"/>
                      <a:pt x="0" y="31639"/>
                      <a:pt x="0" y="21585"/>
                    </a:cubicBezTo>
                    <a:cubicBezTo>
                      <a:pt x="-1" y="9971"/>
                      <a:pt x="9183" y="436"/>
                      <a:pt x="20789" y="0"/>
                    </a:cubicBezTo>
                    <a:lnTo>
                      <a:pt x="21600" y="21585"/>
                    </a:lnTo>
                    <a:lnTo>
                      <a:pt x="16733" y="426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36" name="Arc 230"/>
              <p:cNvSpPr>
                <a:spLocks/>
              </p:cNvSpPr>
              <p:nvPr/>
            </p:nvSpPr>
            <p:spPr bwMode="auto">
              <a:xfrm>
                <a:off x="3834" y="3772"/>
                <a:ext cx="27" cy="238"/>
              </a:xfrm>
              <a:custGeom>
                <a:avLst/>
                <a:gdLst>
                  <a:gd name="T0" fmla="*/ 0 w 22411"/>
                  <a:gd name="T1" fmla="*/ 0 h 42948"/>
                  <a:gd name="T2" fmla="*/ 0 w 22411"/>
                  <a:gd name="T3" fmla="*/ 0 h 42948"/>
                  <a:gd name="T4" fmla="*/ 0 w 22411"/>
                  <a:gd name="T5" fmla="*/ 0 h 429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411" h="42948" fill="none" extrusionOk="0">
                    <a:moveTo>
                      <a:pt x="0" y="15"/>
                    </a:moveTo>
                    <a:cubicBezTo>
                      <a:pt x="270" y="5"/>
                      <a:pt x="540" y="-1"/>
                      <a:pt x="811" y="0"/>
                    </a:cubicBezTo>
                    <a:cubicBezTo>
                      <a:pt x="12740" y="0"/>
                      <a:pt x="22411" y="9670"/>
                      <a:pt x="22411" y="21600"/>
                    </a:cubicBezTo>
                    <a:cubicBezTo>
                      <a:pt x="22411" y="32258"/>
                      <a:pt x="14636" y="41323"/>
                      <a:pt x="4101" y="42947"/>
                    </a:cubicBezTo>
                  </a:path>
                  <a:path w="22411" h="42948" stroke="0" extrusionOk="0">
                    <a:moveTo>
                      <a:pt x="0" y="15"/>
                    </a:moveTo>
                    <a:cubicBezTo>
                      <a:pt x="270" y="5"/>
                      <a:pt x="540" y="-1"/>
                      <a:pt x="811" y="0"/>
                    </a:cubicBezTo>
                    <a:cubicBezTo>
                      <a:pt x="12740" y="0"/>
                      <a:pt x="22411" y="9670"/>
                      <a:pt x="22411" y="21600"/>
                    </a:cubicBezTo>
                    <a:cubicBezTo>
                      <a:pt x="22411" y="32258"/>
                      <a:pt x="14636" y="41323"/>
                      <a:pt x="4101" y="42947"/>
                    </a:cubicBezTo>
                    <a:lnTo>
                      <a:pt x="811" y="2160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7925" name="Rectangle 231"/>
            <p:cNvSpPr>
              <a:spLocks noChangeArrowheads="1"/>
            </p:cNvSpPr>
            <p:nvPr/>
          </p:nvSpPr>
          <p:spPr bwMode="auto">
            <a:xfrm>
              <a:off x="3994" y="3052"/>
              <a:ext cx="35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 i="1"/>
                <a:t>near</a:t>
              </a:r>
            </a:p>
          </p:txBody>
        </p:sp>
        <p:sp>
          <p:nvSpPr>
            <p:cNvPr id="37926" name="Oval 232"/>
            <p:cNvSpPr>
              <a:spLocks noChangeArrowheads="1"/>
            </p:cNvSpPr>
            <p:nvPr/>
          </p:nvSpPr>
          <p:spPr bwMode="auto">
            <a:xfrm>
              <a:off x="3892" y="3637"/>
              <a:ext cx="51" cy="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7927" name="Line 233"/>
            <p:cNvSpPr>
              <a:spLocks noChangeShapeType="1"/>
            </p:cNvSpPr>
            <p:nvPr/>
          </p:nvSpPr>
          <p:spPr bwMode="auto">
            <a:xfrm flipV="1">
              <a:off x="3851" y="3233"/>
              <a:ext cx="171" cy="1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28" name="Rectangle 234"/>
            <p:cNvSpPr>
              <a:spLocks noChangeArrowheads="1"/>
            </p:cNvSpPr>
            <p:nvPr/>
          </p:nvSpPr>
          <p:spPr bwMode="auto">
            <a:xfrm>
              <a:off x="2471" y="3759"/>
              <a:ext cx="26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 i="1"/>
                <a:t>far</a:t>
              </a:r>
            </a:p>
          </p:txBody>
        </p:sp>
        <p:sp>
          <p:nvSpPr>
            <p:cNvPr id="37929" name="Line 235"/>
            <p:cNvSpPr>
              <a:spLocks noChangeShapeType="1"/>
            </p:cNvSpPr>
            <p:nvPr/>
          </p:nvSpPr>
          <p:spPr bwMode="auto">
            <a:xfrm flipV="1">
              <a:off x="2719" y="3713"/>
              <a:ext cx="133" cy="1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930" name="Line 236"/>
            <p:cNvSpPr>
              <a:spLocks noChangeShapeType="1"/>
            </p:cNvSpPr>
            <p:nvPr/>
          </p:nvSpPr>
          <p:spPr bwMode="auto">
            <a:xfrm flipV="1">
              <a:off x="2857" y="3619"/>
              <a:ext cx="111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aphicFrame>
        <p:nvGraphicFramePr>
          <p:cNvPr id="173293" name="Object 237"/>
          <p:cNvGraphicFramePr>
            <a:graphicFrameLocks noChangeAspect="1"/>
          </p:cNvGraphicFramePr>
          <p:nvPr/>
        </p:nvGraphicFramePr>
        <p:xfrm>
          <a:off x="4095750" y="4735513"/>
          <a:ext cx="1600200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36" name="Equation" r:id="rId8" imgW="1282700" imgH="914400" progId="Equation.3">
                  <p:embed/>
                </p:oleObj>
              </mc:Choice>
              <mc:Fallback>
                <p:oleObj name="Equation" r:id="rId8" imgW="1282700" imgH="914400" progId="Equation.3">
                  <p:embed/>
                  <p:pic>
                    <p:nvPicPr>
                      <p:cNvPr id="0" name="Object 2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50" y="4735513"/>
                        <a:ext cx="1600200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3294" name="Line 238"/>
          <p:cNvSpPr>
            <a:spLocks noChangeShapeType="1"/>
          </p:cNvSpPr>
          <p:nvPr/>
        </p:nvSpPr>
        <p:spPr bwMode="auto">
          <a:xfrm flipH="1">
            <a:off x="4089400" y="6045200"/>
            <a:ext cx="18621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3295" name="Line 239"/>
          <p:cNvSpPr>
            <a:spLocks noChangeShapeType="1"/>
          </p:cNvSpPr>
          <p:nvPr/>
        </p:nvSpPr>
        <p:spPr bwMode="auto">
          <a:xfrm>
            <a:off x="8026400" y="3767138"/>
            <a:ext cx="0" cy="812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Projeção Cônica (</a:t>
            </a:r>
            <a:r>
              <a:rPr lang="en-US" altLang="en-US" i="1"/>
              <a:t>Frustum</a:t>
            </a:r>
            <a:r>
              <a:rPr lang="en-US" altLang="en-US"/>
              <a:t>)</a:t>
            </a:r>
          </a:p>
        </p:txBody>
      </p:sp>
      <p:sp>
        <p:nvSpPr>
          <p:cNvPr id="38915" name="Text Box 33"/>
          <p:cNvSpPr txBox="1">
            <a:spLocks noChangeArrowheads="1"/>
          </p:cNvSpPr>
          <p:nvPr/>
        </p:nvSpPr>
        <p:spPr bwMode="auto">
          <a:xfrm>
            <a:off x="306388" y="1595438"/>
            <a:ext cx="8653462" cy="53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>
                <a:latin typeface="Courier New" charset="0"/>
              </a:rPr>
              <a:t>void</a:t>
            </a:r>
            <a:r>
              <a:rPr lang="en-US" altLang="en-US" sz="1400" b="1">
                <a:latin typeface="Courier New" charset="0"/>
              </a:rPr>
              <a:t> glFrustum</a:t>
            </a:r>
            <a:r>
              <a:rPr lang="en-US" altLang="en-US" sz="1400">
                <a:latin typeface="Courier New" charset="0"/>
              </a:rPr>
              <a:t>(GLdouble </a:t>
            </a:r>
            <a:r>
              <a:rPr lang="en-US" altLang="en-US" sz="1400" i="1">
                <a:latin typeface="Courier New" charset="0"/>
              </a:rPr>
              <a:t>left</a:t>
            </a:r>
            <a:r>
              <a:rPr lang="en-US" altLang="en-US" sz="1400">
                <a:latin typeface="Courier New" charset="0"/>
              </a:rPr>
              <a:t>,GLdouble </a:t>
            </a:r>
            <a:r>
              <a:rPr lang="en-US" altLang="en-US" sz="1400" i="1">
                <a:latin typeface="Courier New" charset="0"/>
              </a:rPr>
              <a:t>right</a:t>
            </a:r>
            <a:r>
              <a:rPr lang="en-US" altLang="en-US" sz="1400">
                <a:latin typeface="Courier New" charset="0"/>
              </a:rPr>
              <a:t>,GLdouble </a:t>
            </a:r>
            <a:r>
              <a:rPr lang="en-US" altLang="en-US" sz="1400" i="1">
                <a:latin typeface="Courier New" charset="0"/>
              </a:rPr>
              <a:t>bottom</a:t>
            </a:r>
            <a:r>
              <a:rPr lang="en-US" altLang="en-US" sz="1400">
                <a:latin typeface="Courier New" charset="0"/>
              </a:rPr>
              <a:t>, GLdouble </a:t>
            </a:r>
            <a:r>
              <a:rPr lang="en-US" altLang="en-US" sz="1400" i="1">
                <a:latin typeface="Courier New" charset="0"/>
              </a:rPr>
              <a:t>top,</a:t>
            </a:r>
          </a:p>
          <a:p>
            <a:pPr>
              <a:defRPr/>
            </a:pPr>
            <a:r>
              <a:rPr lang="en-US" altLang="en-US" sz="1400">
                <a:latin typeface="Courier New" charset="0"/>
              </a:rPr>
              <a:t>       	       GLdouble </a:t>
            </a:r>
            <a:r>
              <a:rPr lang="en-US" altLang="en-US" sz="1400" i="1">
                <a:latin typeface="Courier New" charset="0"/>
              </a:rPr>
              <a:t>near_</a:t>
            </a:r>
            <a:r>
              <a:rPr lang="en-US" altLang="en-US" sz="1400">
                <a:latin typeface="Courier New" charset="0"/>
              </a:rPr>
              <a:t>, GLdouble </a:t>
            </a:r>
            <a:r>
              <a:rPr lang="en-US" altLang="en-US" sz="1400" i="1">
                <a:latin typeface="Courier New" charset="0"/>
              </a:rPr>
              <a:t>far_ </a:t>
            </a:r>
            <a:r>
              <a:rPr lang="en-US" altLang="en-US" sz="1400">
                <a:latin typeface="Courier New" charset="0"/>
              </a:rPr>
              <a:t>);</a:t>
            </a:r>
            <a:endParaRPr lang="en-US" altLang="en-US" sz="1400" i="1">
              <a:latin typeface="Courier New" charset="0"/>
            </a:endParaRPr>
          </a:p>
        </p:txBody>
      </p:sp>
      <p:sp>
        <p:nvSpPr>
          <p:cNvPr id="38916" name="Rectangle 35"/>
          <p:cNvSpPr>
            <a:spLocks noChangeArrowheads="1"/>
          </p:cNvSpPr>
          <p:nvPr/>
        </p:nvSpPr>
        <p:spPr bwMode="auto">
          <a:xfrm>
            <a:off x="3619500" y="4041775"/>
            <a:ext cx="14874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i="1">
                <a:solidFill>
                  <a:srgbClr val="000000"/>
                </a:solidFill>
              </a:rPr>
              <a:t>view frustum</a:t>
            </a:r>
          </a:p>
        </p:txBody>
      </p:sp>
      <p:grpSp>
        <p:nvGrpSpPr>
          <p:cNvPr id="61444" name="Group 104"/>
          <p:cNvGrpSpPr>
            <a:grpSpLocks/>
          </p:cNvGrpSpPr>
          <p:nvPr/>
        </p:nvGrpSpPr>
        <p:grpSpPr bwMode="auto">
          <a:xfrm>
            <a:off x="231775" y="2732088"/>
            <a:ext cx="2317750" cy="3005137"/>
            <a:chOff x="0" y="2108"/>
            <a:chExt cx="1460" cy="1893"/>
          </a:xfrm>
        </p:grpSpPr>
        <p:sp>
          <p:nvSpPr>
            <p:cNvPr id="61526" name="Freeform 18"/>
            <p:cNvSpPr>
              <a:spLocks/>
            </p:cNvSpPr>
            <p:nvPr/>
          </p:nvSpPr>
          <p:spPr bwMode="auto">
            <a:xfrm>
              <a:off x="521" y="2201"/>
              <a:ext cx="872" cy="781"/>
            </a:xfrm>
            <a:custGeom>
              <a:avLst/>
              <a:gdLst>
                <a:gd name="T0" fmla="*/ 0 w 915"/>
                <a:gd name="T1" fmla="*/ 1813 h 703"/>
                <a:gd name="T2" fmla="*/ 263 w 915"/>
                <a:gd name="T3" fmla="*/ 1813 h 703"/>
                <a:gd name="T4" fmla="*/ 594 w 915"/>
                <a:gd name="T5" fmla="*/ 0 h 703"/>
                <a:gd name="T6" fmla="*/ 61 w 915"/>
                <a:gd name="T7" fmla="*/ 0 h 703"/>
                <a:gd name="T8" fmla="*/ 0 w 915"/>
                <a:gd name="T9" fmla="*/ 1813 h 7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15" h="703">
                  <a:moveTo>
                    <a:pt x="0" y="703"/>
                  </a:moveTo>
                  <a:lnTo>
                    <a:pt x="406" y="703"/>
                  </a:lnTo>
                  <a:lnTo>
                    <a:pt x="915" y="0"/>
                  </a:lnTo>
                  <a:lnTo>
                    <a:pt x="93" y="0"/>
                  </a:lnTo>
                  <a:lnTo>
                    <a:pt x="0" y="703"/>
                  </a:lnTo>
                  <a:close/>
                </a:path>
              </a:pathLst>
            </a:cu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00" name="Line 19"/>
            <p:cNvSpPr>
              <a:spLocks noChangeShapeType="1"/>
            </p:cNvSpPr>
            <p:nvPr/>
          </p:nvSpPr>
          <p:spPr bwMode="auto">
            <a:xfrm>
              <a:off x="440" y="3538"/>
              <a:ext cx="0" cy="3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001" name="Line 20"/>
            <p:cNvSpPr>
              <a:spLocks noChangeShapeType="1"/>
            </p:cNvSpPr>
            <p:nvPr/>
          </p:nvSpPr>
          <p:spPr bwMode="auto">
            <a:xfrm>
              <a:off x="279" y="3727"/>
              <a:ext cx="99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002" name="Line 21"/>
            <p:cNvSpPr>
              <a:spLocks noChangeShapeType="1"/>
            </p:cNvSpPr>
            <p:nvPr/>
          </p:nvSpPr>
          <p:spPr bwMode="auto">
            <a:xfrm flipV="1">
              <a:off x="440" y="2165"/>
              <a:ext cx="179" cy="15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003" name="Line 22"/>
            <p:cNvSpPr>
              <a:spLocks noChangeShapeType="1"/>
            </p:cNvSpPr>
            <p:nvPr/>
          </p:nvSpPr>
          <p:spPr bwMode="auto">
            <a:xfrm flipV="1">
              <a:off x="449" y="2108"/>
              <a:ext cx="1009" cy="16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004" name="Text Box 23"/>
            <p:cNvSpPr txBox="1">
              <a:spLocks noChangeArrowheads="1"/>
            </p:cNvSpPr>
            <p:nvPr/>
          </p:nvSpPr>
          <p:spPr bwMode="auto">
            <a:xfrm>
              <a:off x="1218" y="3594"/>
              <a:ext cx="2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x</a:t>
              </a:r>
              <a:r>
                <a:rPr lang="en-US" altLang="en-US" b="1" i="1" baseline="-25000"/>
                <a:t>e</a:t>
              </a:r>
              <a:endParaRPr lang="en-US" altLang="en-US" b="1" i="1"/>
            </a:p>
          </p:txBody>
        </p:sp>
        <p:sp>
          <p:nvSpPr>
            <p:cNvPr id="39005" name="Text Box 24"/>
            <p:cNvSpPr txBox="1">
              <a:spLocks noChangeArrowheads="1"/>
            </p:cNvSpPr>
            <p:nvPr/>
          </p:nvSpPr>
          <p:spPr bwMode="auto">
            <a:xfrm>
              <a:off x="222" y="3751"/>
              <a:ext cx="2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z</a:t>
              </a:r>
              <a:r>
                <a:rPr lang="en-US" altLang="en-US" b="1" i="1" baseline="-25000"/>
                <a:t>e</a:t>
              </a:r>
              <a:endParaRPr lang="en-US" altLang="en-US" b="1" i="1"/>
            </a:p>
          </p:txBody>
        </p:sp>
        <p:sp>
          <p:nvSpPr>
            <p:cNvPr id="39006" name="Line 25"/>
            <p:cNvSpPr>
              <a:spLocks noChangeShapeType="1"/>
            </p:cNvSpPr>
            <p:nvPr/>
          </p:nvSpPr>
          <p:spPr bwMode="auto">
            <a:xfrm>
              <a:off x="313" y="3011"/>
              <a:ext cx="0" cy="7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007" name="Line 26"/>
            <p:cNvSpPr>
              <a:spLocks noChangeShapeType="1"/>
            </p:cNvSpPr>
            <p:nvPr/>
          </p:nvSpPr>
          <p:spPr bwMode="auto">
            <a:xfrm flipV="1">
              <a:off x="117" y="2201"/>
              <a:ext cx="0" cy="15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008" name="Line 27"/>
            <p:cNvSpPr>
              <a:spLocks noChangeShapeType="1"/>
            </p:cNvSpPr>
            <p:nvPr/>
          </p:nvSpPr>
          <p:spPr bwMode="auto">
            <a:xfrm>
              <a:off x="529" y="2973"/>
              <a:ext cx="0" cy="762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009" name="Line 28"/>
            <p:cNvSpPr>
              <a:spLocks noChangeShapeType="1"/>
            </p:cNvSpPr>
            <p:nvPr/>
          </p:nvSpPr>
          <p:spPr bwMode="auto">
            <a:xfrm>
              <a:off x="908" y="2973"/>
              <a:ext cx="0" cy="762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010" name="Text Box 29"/>
            <p:cNvSpPr txBox="1">
              <a:spLocks noChangeArrowheads="1"/>
            </p:cNvSpPr>
            <p:nvPr/>
          </p:nvSpPr>
          <p:spPr bwMode="auto">
            <a:xfrm rot="-5400000">
              <a:off x="129" y="3244"/>
              <a:ext cx="351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i="1"/>
                <a:t>near</a:t>
              </a:r>
            </a:p>
          </p:txBody>
        </p:sp>
        <p:sp>
          <p:nvSpPr>
            <p:cNvPr id="39011" name="Text Box 30"/>
            <p:cNvSpPr txBox="1">
              <a:spLocks noChangeArrowheads="1"/>
            </p:cNvSpPr>
            <p:nvPr/>
          </p:nvSpPr>
          <p:spPr bwMode="auto">
            <a:xfrm>
              <a:off x="459" y="3757"/>
              <a:ext cx="28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i="1"/>
                <a:t>left</a:t>
              </a:r>
            </a:p>
          </p:txBody>
        </p:sp>
        <p:sp>
          <p:nvSpPr>
            <p:cNvPr id="39012" name="Text Box 31"/>
            <p:cNvSpPr txBox="1">
              <a:spLocks noChangeArrowheads="1"/>
            </p:cNvSpPr>
            <p:nvPr/>
          </p:nvSpPr>
          <p:spPr bwMode="auto">
            <a:xfrm>
              <a:off x="837" y="3757"/>
              <a:ext cx="36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i="1"/>
                <a:t>right</a:t>
              </a:r>
            </a:p>
          </p:txBody>
        </p:sp>
        <p:sp>
          <p:nvSpPr>
            <p:cNvPr id="39013" name="Text Box 32"/>
            <p:cNvSpPr txBox="1">
              <a:spLocks noChangeArrowheads="1"/>
            </p:cNvSpPr>
            <p:nvPr/>
          </p:nvSpPr>
          <p:spPr bwMode="auto">
            <a:xfrm rot="-5400000">
              <a:off x="-27" y="2782"/>
              <a:ext cx="26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i="1"/>
                <a:t>far</a:t>
              </a:r>
            </a:p>
          </p:txBody>
        </p:sp>
        <p:sp>
          <p:nvSpPr>
            <p:cNvPr id="39014" name="Oval 36"/>
            <p:cNvSpPr>
              <a:spLocks noChangeArrowheads="1"/>
            </p:cNvSpPr>
            <p:nvPr/>
          </p:nvSpPr>
          <p:spPr bwMode="auto">
            <a:xfrm>
              <a:off x="416" y="3699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61445" name="Group 103"/>
          <p:cNvGrpSpPr>
            <a:grpSpLocks/>
          </p:cNvGrpSpPr>
          <p:nvPr/>
        </p:nvGrpSpPr>
        <p:grpSpPr bwMode="auto">
          <a:xfrm>
            <a:off x="2606675" y="2387600"/>
            <a:ext cx="3194050" cy="1822450"/>
            <a:chOff x="1557" y="2768"/>
            <a:chExt cx="2012" cy="1148"/>
          </a:xfrm>
        </p:grpSpPr>
        <p:sp>
          <p:nvSpPr>
            <p:cNvPr id="38983" name="Line 3"/>
            <p:cNvSpPr>
              <a:spLocks noChangeAspect="1" noChangeShapeType="1"/>
            </p:cNvSpPr>
            <p:nvPr/>
          </p:nvSpPr>
          <p:spPr bwMode="auto">
            <a:xfrm>
              <a:off x="2000" y="3693"/>
              <a:ext cx="58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84" name="Text Box 4"/>
            <p:cNvSpPr txBox="1">
              <a:spLocks noChangeAspect="1" noChangeArrowheads="1"/>
            </p:cNvSpPr>
            <p:nvPr/>
          </p:nvSpPr>
          <p:spPr bwMode="auto">
            <a:xfrm>
              <a:off x="2108" y="3562"/>
              <a:ext cx="380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i="1"/>
                <a:t>near</a:t>
              </a:r>
            </a:p>
          </p:txBody>
        </p:sp>
        <p:sp>
          <p:nvSpPr>
            <p:cNvPr id="38985" name="Line 5"/>
            <p:cNvSpPr>
              <a:spLocks noChangeAspect="1" noChangeShapeType="1"/>
            </p:cNvSpPr>
            <p:nvPr/>
          </p:nvSpPr>
          <p:spPr bwMode="auto">
            <a:xfrm flipV="1">
              <a:off x="2003" y="2873"/>
              <a:ext cx="0" cy="7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86" name="Line 6"/>
            <p:cNvSpPr>
              <a:spLocks noChangeAspect="1" noChangeShapeType="1"/>
            </p:cNvSpPr>
            <p:nvPr/>
          </p:nvSpPr>
          <p:spPr bwMode="auto">
            <a:xfrm flipH="1">
              <a:off x="1777" y="3554"/>
              <a:ext cx="17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87" name="Line 7"/>
            <p:cNvSpPr>
              <a:spLocks noChangeAspect="1" noChangeShapeType="1"/>
            </p:cNvSpPr>
            <p:nvPr/>
          </p:nvSpPr>
          <p:spPr bwMode="auto">
            <a:xfrm flipV="1">
              <a:off x="1990" y="2768"/>
              <a:ext cx="1492" cy="7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88" name="Line 8"/>
            <p:cNvSpPr>
              <a:spLocks noChangeAspect="1" noChangeShapeType="1"/>
            </p:cNvSpPr>
            <p:nvPr/>
          </p:nvSpPr>
          <p:spPr bwMode="auto">
            <a:xfrm flipV="1">
              <a:off x="1996" y="3313"/>
              <a:ext cx="1513" cy="2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16" name="Freeform 9"/>
            <p:cNvSpPr>
              <a:spLocks noChangeAspect="1"/>
            </p:cNvSpPr>
            <p:nvPr/>
          </p:nvSpPr>
          <p:spPr bwMode="auto">
            <a:xfrm>
              <a:off x="2577" y="2807"/>
              <a:ext cx="819" cy="648"/>
            </a:xfrm>
            <a:custGeom>
              <a:avLst/>
              <a:gdLst>
                <a:gd name="T0" fmla="*/ 0 w 1042"/>
                <a:gd name="T1" fmla="*/ 88 h 831"/>
                <a:gd name="T2" fmla="*/ 0 w 1042"/>
                <a:gd name="T3" fmla="*/ 59 h 831"/>
                <a:gd name="T4" fmla="*/ 119 w 1042"/>
                <a:gd name="T5" fmla="*/ 0 h 831"/>
                <a:gd name="T6" fmla="*/ 119 w 1042"/>
                <a:gd name="T7" fmla="*/ 71 h 831"/>
                <a:gd name="T8" fmla="*/ 0 w 1042"/>
                <a:gd name="T9" fmla="*/ 88 h 8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2" h="831">
                  <a:moveTo>
                    <a:pt x="0" y="831"/>
                  </a:moveTo>
                  <a:lnTo>
                    <a:pt x="0" y="560"/>
                  </a:lnTo>
                  <a:lnTo>
                    <a:pt x="1042" y="0"/>
                  </a:lnTo>
                  <a:lnTo>
                    <a:pt x="1040" y="668"/>
                  </a:lnTo>
                  <a:lnTo>
                    <a:pt x="0" y="831"/>
                  </a:lnTo>
                  <a:close/>
                </a:path>
              </a:pathLst>
            </a:cu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90" name="Line 10"/>
            <p:cNvSpPr>
              <a:spLocks noChangeAspect="1" noChangeShapeType="1"/>
            </p:cNvSpPr>
            <p:nvPr/>
          </p:nvSpPr>
          <p:spPr bwMode="auto">
            <a:xfrm flipH="1">
              <a:off x="1976" y="3459"/>
              <a:ext cx="601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91" name="Line 11"/>
            <p:cNvSpPr>
              <a:spLocks noChangeAspect="1" noChangeShapeType="1"/>
            </p:cNvSpPr>
            <p:nvPr/>
          </p:nvSpPr>
          <p:spPr bwMode="auto">
            <a:xfrm flipH="1">
              <a:off x="1972" y="3246"/>
              <a:ext cx="598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92" name="Line 12"/>
            <p:cNvSpPr>
              <a:spLocks noChangeAspect="1" noChangeShapeType="1"/>
            </p:cNvSpPr>
            <p:nvPr/>
          </p:nvSpPr>
          <p:spPr bwMode="auto">
            <a:xfrm>
              <a:off x="1994" y="3817"/>
              <a:ext cx="14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93" name="Text Box 13"/>
            <p:cNvSpPr txBox="1">
              <a:spLocks noChangeAspect="1" noChangeArrowheads="1"/>
            </p:cNvSpPr>
            <p:nvPr/>
          </p:nvSpPr>
          <p:spPr bwMode="auto">
            <a:xfrm>
              <a:off x="2020" y="2792"/>
              <a:ext cx="2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y</a:t>
              </a:r>
              <a:r>
                <a:rPr lang="en-US" altLang="en-US" b="1" i="1" baseline="-25000"/>
                <a:t>e</a:t>
              </a:r>
              <a:endParaRPr lang="en-US" altLang="en-US" b="1" i="1"/>
            </a:p>
          </p:txBody>
        </p:sp>
        <p:sp>
          <p:nvSpPr>
            <p:cNvPr id="38994" name="Text Box 14"/>
            <p:cNvSpPr txBox="1">
              <a:spLocks noChangeAspect="1" noChangeArrowheads="1"/>
            </p:cNvSpPr>
            <p:nvPr/>
          </p:nvSpPr>
          <p:spPr bwMode="auto">
            <a:xfrm>
              <a:off x="1663" y="3538"/>
              <a:ext cx="2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z</a:t>
              </a:r>
              <a:r>
                <a:rPr lang="en-US" altLang="en-US" b="1" i="1" baseline="-25000"/>
                <a:t>e</a:t>
              </a:r>
              <a:endParaRPr lang="en-US" altLang="en-US" b="1" i="1"/>
            </a:p>
          </p:txBody>
        </p:sp>
        <p:sp>
          <p:nvSpPr>
            <p:cNvPr id="38995" name="Text Box 15"/>
            <p:cNvSpPr txBox="1">
              <a:spLocks noChangeAspect="1" noChangeArrowheads="1"/>
            </p:cNvSpPr>
            <p:nvPr/>
          </p:nvSpPr>
          <p:spPr bwMode="auto">
            <a:xfrm>
              <a:off x="2609" y="3685"/>
              <a:ext cx="284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i="1"/>
                <a:t>far</a:t>
              </a:r>
            </a:p>
          </p:txBody>
        </p:sp>
        <p:sp>
          <p:nvSpPr>
            <p:cNvPr id="38996" name="Text Box 16"/>
            <p:cNvSpPr txBox="1">
              <a:spLocks noChangeAspect="1" noChangeArrowheads="1"/>
            </p:cNvSpPr>
            <p:nvPr/>
          </p:nvSpPr>
          <p:spPr bwMode="auto">
            <a:xfrm>
              <a:off x="1711" y="3128"/>
              <a:ext cx="2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i="1"/>
                <a:t>top</a:t>
              </a:r>
            </a:p>
          </p:txBody>
        </p:sp>
        <p:sp>
          <p:nvSpPr>
            <p:cNvPr id="38997" name="Text Box 17"/>
            <p:cNvSpPr txBox="1">
              <a:spLocks noChangeAspect="1" noChangeArrowheads="1"/>
            </p:cNvSpPr>
            <p:nvPr/>
          </p:nvSpPr>
          <p:spPr bwMode="auto">
            <a:xfrm>
              <a:off x="1557" y="3333"/>
              <a:ext cx="4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i="1"/>
                <a:t>botton</a:t>
              </a:r>
            </a:p>
          </p:txBody>
        </p:sp>
        <p:sp>
          <p:nvSpPr>
            <p:cNvPr id="38998" name="Oval 37"/>
            <p:cNvSpPr>
              <a:spLocks noChangeArrowheads="1"/>
            </p:cNvSpPr>
            <p:nvPr/>
          </p:nvSpPr>
          <p:spPr bwMode="auto">
            <a:xfrm>
              <a:off x="1980" y="3530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490552" name="Group 56"/>
          <p:cNvGrpSpPr>
            <a:grpSpLocks/>
          </p:cNvGrpSpPr>
          <p:nvPr/>
        </p:nvGrpSpPr>
        <p:grpSpPr bwMode="auto">
          <a:xfrm>
            <a:off x="6169025" y="4814888"/>
            <a:ext cx="2974975" cy="1579562"/>
            <a:chOff x="2471" y="2976"/>
            <a:chExt cx="1874" cy="995"/>
          </a:xfrm>
        </p:grpSpPr>
        <p:sp>
          <p:nvSpPr>
            <p:cNvPr id="38944" name="Line 57"/>
            <p:cNvSpPr>
              <a:spLocks noChangeShapeType="1"/>
            </p:cNvSpPr>
            <p:nvPr/>
          </p:nvSpPr>
          <p:spPr bwMode="auto">
            <a:xfrm flipH="1">
              <a:off x="3235" y="3514"/>
              <a:ext cx="180" cy="2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72" name="Freeform 58"/>
            <p:cNvSpPr>
              <a:spLocks/>
            </p:cNvSpPr>
            <p:nvPr/>
          </p:nvSpPr>
          <p:spPr bwMode="auto">
            <a:xfrm>
              <a:off x="3690" y="3054"/>
              <a:ext cx="226" cy="840"/>
            </a:xfrm>
            <a:custGeom>
              <a:avLst/>
              <a:gdLst>
                <a:gd name="T0" fmla="*/ 115 w 246"/>
                <a:gd name="T1" fmla="*/ 0 h 862"/>
                <a:gd name="T2" fmla="*/ 115 w 246"/>
                <a:gd name="T3" fmla="*/ 487 h 862"/>
                <a:gd name="T4" fmla="*/ 0 w 246"/>
                <a:gd name="T5" fmla="*/ 683 h 862"/>
                <a:gd name="T6" fmla="*/ 0 w 246"/>
                <a:gd name="T7" fmla="*/ 195 h 862"/>
                <a:gd name="T8" fmla="*/ 115 w 246"/>
                <a:gd name="T9" fmla="*/ 0 h 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862">
                  <a:moveTo>
                    <a:pt x="245" y="0"/>
                  </a:moveTo>
                  <a:lnTo>
                    <a:pt x="245" y="615"/>
                  </a:lnTo>
                  <a:lnTo>
                    <a:pt x="0" y="861"/>
                  </a:lnTo>
                  <a:lnTo>
                    <a:pt x="0" y="246"/>
                  </a:lnTo>
                  <a:lnTo>
                    <a:pt x="24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473" name="Group 59"/>
            <p:cNvGrpSpPr>
              <a:grpSpLocks/>
            </p:cNvGrpSpPr>
            <p:nvPr/>
          </p:nvGrpSpPr>
          <p:grpSpPr bwMode="auto">
            <a:xfrm>
              <a:off x="3053" y="3457"/>
              <a:ext cx="350" cy="78"/>
              <a:chOff x="2727" y="3694"/>
              <a:chExt cx="380" cy="80"/>
            </a:xfrm>
          </p:grpSpPr>
          <p:sp>
            <p:nvSpPr>
              <p:cNvPr id="61508" name="Freeform 60"/>
              <p:cNvSpPr>
                <a:spLocks/>
              </p:cNvSpPr>
              <p:nvPr/>
            </p:nvSpPr>
            <p:spPr bwMode="auto">
              <a:xfrm>
                <a:off x="2799" y="3732"/>
                <a:ext cx="308" cy="17"/>
              </a:xfrm>
              <a:custGeom>
                <a:avLst/>
                <a:gdLst>
                  <a:gd name="T0" fmla="*/ 0 w 308"/>
                  <a:gd name="T1" fmla="*/ 8 h 17"/>
                  <a:gd name="T2" fmla="*/ 0 w 308"/>
                  <a:gd name="T3" fmla="*/ 0 h 17"/>
                  <a:gd name="T4" fmla="*/ 307 w 308"/>
                  <a:gd name="T5" fmla="*/ 0 h 17"/>
                  <a:gd name="T6" fmla="*/ 307 w 308"/>
                  <a:gd name="T7" fmla="*/ 16 h 17"/>
                  <a:gd name="T8" fmla="*/ 0 w 308"/>
                  <a:gd name="T9" fmla="*/ 16 h 17"/>
                  <a:gd name="T10" fmla="*/ 0 w 308"/>
                  <a:gd name="T11" fmla="*/ 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08" h="17">
                    <a:moveTo>
                      <a:pt x="0" y="8"/>
                    </a:moveTo>
                    <a:lnTo>
                      <a:pt x="0" y="0"/>
                    </a:lnTo>
                    <a:lnTo>
                      <a:pt x="307" y="0"/>
                    </a:lnTo>
                    <a:lnTo>
                      <a:pt x="307" y="16"/>
                    </a:lnTo>
                    <a:lnTo>
                      <a:pt x="0" y="16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09" name="Freeform 61"/>
              <p:cNvSpPr>
                <a:spLocks/>
              </p:cNvSpPr>
              <p:nvPr/>
            </p:nvSpPr>
            <p:spPr bwMode="auto">
              <a:xfrm>
                <a:off x="2727" y="3694"/>
                <a:ext cx="71" cy="80"/>
              </a:xfrm>
              <a:custGeom>
                <a:avLst/>
                <a:gdLst>
                  <a:gd name="T0" fmla="*/ 0 w 71"/>
                  <a:gd name="T1" fmla="*/ 40 h 80"/>
                  <a:gd name="T2" fmla="*/ 70 w 71"/>
                  <a:gd name="T3" fmla="*/ 0 h 80"/>
                  <a:gd name="T4" fmla="*/ 0 w 71"/>
                  <a:gd name="T5" fmla="*/ 40 h 80"/>
                  <a:gd name="T6" fmla="*/ 70 w 71"/>
                  <a:gd name="T7" fmla="*/ 79 h 80"/>
                  <a:gd name="T8" fmla="*/ 70 w 71"/>
                  <a:gd name="T9" fmla="*/ 0 h 80"/>
                  <a:gd name="T10" fmla="*/ 0 w 71"/>
                  <a:gd name="T11" fmla="*/ 40 h 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1" h="80">
                    <a:moveTo>
                      <a:pt x="0" y="40"/>
                    </a:moveTo>
                    <a:lnTo>
                      <a:pt x="70" y="0"/>
                    </a:lnTo>
                    <a:lnTo>
                      <a:pt x="0" y="40"/>
                    </a:lnTo>
                    <a:lnTo>
                      <a:pt x="70" y="79"/>
                    </a:lnTo>
                    <a:lnTo>
                      <a:pt x="70" y="0"/>
                    </a:lnTo>
                    <a:lnTo>
                      <a:pt x="0" y="4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474" name="Freeform 62"/>
            <p:cNvSpPr>
              <a:spLocks/>
            </p:cNvSpPr>
            <p:nvPr/>
          </p:nvSpPr>
          <p:spPr bwMode="auto">
            <a:xfrm>
              <a:off x="3413" y="3197"/>
              <a:ext cx="16" cy="305"/>
            </a:xfrm>
            <a:custGeom>
              <a:avLst/>
              <a:gdLst>
                <a:gd name="T0" fmla="*/ 8 w 17"/>
                <a:gd name="T1" fmla="*/ 0 h 313"/>
                <a:gd name="T2" fmla="*/ 0 w 17"/>
                <a:gd name="T3" fmla="*/ 0 h 313"/>
                <a:gd name="T4" fmla="*/ 0 w 17"/>
                <a:gd name="T5" fmla="*/ 247 h 313"/>
                <a:gd name="T6" fmla="*/ 8 w 17"/>
                <a:gd name="T7" fmla="*/ 247 h 313"/>
                <a:gd name="T8" fmla="*/ 8 w 17"/>
                <a:gd name="T9" fmla="*/ 0 h 313"/>
                <a:gd name="T10" fmla="*/ 8 w 17"/>
                <a:gd name="T11" fmla="*/ 0 h 3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313">
                  <a:moveTo>
                    <a:pt x="9" y="0"/>
                  </a:moveTo>
                  <a:lnTo>
                    <a:pt x="0" y="0"/>
                  </a:lnTo>
                  <a:lnTo>
                    <a:pt x="0" y="312"/>
                  </a:lnTo>
                  <a:lnTo>
                    <a:pt x="16" y="312"/>
                  </a:lnTo>
                  <a:lnTo>
                    <a:pt x="16" y="0"/>
                  </a:lnTo>
                  <a:lnTo>
                    <a:pt x="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75" name="Freeform 63"/>
            <p:cNvSpPr>
              <a:spLocks/>
            </p:cNvSpPr>
            <p:nvPr/>
          </p:nvSpPr>
          <p:spPr bwMode="auto">
            <a:xfrm>
              <a:off x="3198" y="3750"/>
              <a:ext cx="72" cy="72"/>
            </a:xfrm>
            <a:custGeom>
              <a:avLst/>
              <a:gdLst>
                <a:gd name="T0" fmla="*/ 0 w 79"/>
                <a:gd name="T1" fmla="*/ 55 h 74"/>
                <a:gd name="T2" fmla="*/ 34 w 79"/>
                <a:gd name="T3" fmla="*/ 13 h 74"/>
                <a:gd name="T4" fmla="*/ 0 w 79"/>
                <a:gd name="T5" fmla="*/ 55 h 74"/>
                <a:gd name="T6" fmla="*/ 3 w 79"/>
                <a:gd name="T7" fmla="*/ 0 h 74"/>
                <a:gd name="T8" fmla="*/ 34 w 79"/>
                <a:gd name="T9" fmla="*/ 13 h 74"/>
                <a:gd name="T10" fmla="*/ 0 w 79"/>
                <a:gd name="T11" fmla="*/ 55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9" h="74">
                  <a:moveTo>
                    <a:pt x="0" y="73"/>
                  </a:moveTo>
                  <a:lnTo>
                    <a:pt x="78" y="13"/>
                  </a:lnTo>
                  <a:lnTo>
                    <a:pt x="0" y="73"/>
                  </a:lnTo>
                  <a:lnTo>
                    <a:pt x="3" y="0"/>
                  </a:lnTo>
                  <a:lnTo>
                    <a:pt x="78" y="13"/>
                  </a:lnTo>
                  <a:lnTo>
                    <a:pt x="0" y="7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76" name="Freeform 64"/>
            <p:cNvSpPr>
              <a:spLocks/>
            </p:cNvSpPr>
            <p:nvPr/>
          </p:nvSpPr>
          <p:spPr bwMode="auto">
            <a:xfrm>
              <a:off x="3395" y="3135"/>
              <a:ext cx="47" cy="72"/>
            </a:xfrm>
            <a:custGeom>
              <a:avLst/>
              <a:gdLst>
                <a:gd name="T0" fmla="*/ 0 w 51"/>
                <a:gd name="T1" fmla="*/ 55 h 74"/>
                <a:gd name="T2" fmla="*/ 11 w 51"/>
                <a:gd name="T3" fmla="*/ 0 h 74"/>
                <a:gd name="T4" fmla="*/ 24 w 51"/>
                <a:gd name="T5" fmla="*/ 55 h 74"/>
                <a:gd name="T6" fmla="*/ 0 w 51"/>
                <a:gd name="T7" fmla="*/ 55 h 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1" h="74">
                  <a:moveTo>
                    <a:pt x="0" y="73"/>
                  </a:moveTo>
                  <a:lnTo>
                    <a:pt x="22" y="0"/>
                  </a:lnTo>
                  <a:lnTo>
                    <a:pt x="50" y="73"/>
                  </a:lnTo>
                  <a:lnTo>
                    <a:pt x="0" y="73"/>
                  </a:lnTo>
                </a:path>
              </a:pathLst>
            </a:custGeom>
            <a:solidFill>
              <a:schemeClr val="tx1"/>
            </a:solidFill>
            <a:ln w="9525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77" name="Freeform 65"/>
            <p:cNvSpPr>
              <a:spLocks/>
            </p:cNvSpPr>
            <p:nvPr/>
          </p:nvSpPr>
          <p:spPr bwMode="auto">
            <a:xfrm>
              <a:off x="3395" y="3135"/>
              <a:ext cx="50" cy="83"/>
            </a:xfrm>
            <a:custGeom>
              <a:avLst/>
              <a:gdLst>
                <a:gd name="T0" fmla="*/ 0 w 55"/>
                <a:gd name="T1" fmla="*/ 66 h 85"/>
                <a:gd name="T2" fmla="*/ 11 w 55"/>
                <a:gd name="T3" fmla="*/ 0 h 85"/>
                <a:gd name="T4" fmla="*/ 23 w 55"/>
                <a:gd name="T5" fmla="*/ 66 h 85"/>
                <a:gd name="T6" fmla="*/ 0 w 55"/>
                <a:gd name="T7" fmla="*/ 66 h 8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85">
                  <a:moveTo>
                    <a:pt x="0" y="84"/>
                  </a:moveTo>
                  <a:lnTo>
                    <a:pt x="24" y="0"/>
                  </a:lnTo>
                  <a:lnTo>
                    <a:pt x="54" y="84"/>
                  </a:lnTo>
                  <a:lnTo>
                    <a:pt x="0" y="8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78" name="Freeform 66"/>
            <p:cNvSpPr>
              <a:spLocks/>
            </p:cNvSpPr>
            <p:nvPr/>
          </p:nvSpPr>
          <p:spPr bwMode="auto">
            <a:xfrm>
              <a:off x="3402" y="3474"/>
              <a:ext cx="29" cy="47"/>
            </a:xfrm>
            <a:custGeom>
              <a:avLst/>
              <a:gdLst>
                <a:gd name="T0" fmla="*/ 7 w 31"/>
                <a:gd name="T1" fmla="*/ 38 h 48"/>
                <a:gd name="T2" fmla="*/ 7 w 31"/>
                <a:gd name="T3" fmla="*/ 38 h 48"/>
                <a:gd name="T4" fmla="*/ 11 w 31"/>
                <a:gd name="T5" fmla="*/ 36 h 48"/>
                <a:gd name="T6" fmla="*/ 15 w 31"/>
                <a:gd name="T7" fmla="*/ 31 h 48"/>
                <a:gd name="T8" fmla="*/ 17 w 31"/>
                <a:gd name="T9" fmla="*/ 24 h 48"/>
                <a:gd name="T10" fmla="*/ 17 w 31"/>
                <a:gd name="T11" fmla="*/ 24 h 48"/>
                <a:gd name="T12" fmla="*/ 17 w 31"/>
                <a:gd name="T13" fmla="*/ 14 h 48"/>
                <a:gd name="T14" fmla="*/ 15 w 31"/>
                <a:gd name="T15" fmla="*/ 7 h 48"/>
                <a:gd name="T16" fmla="*/ 11 w 31"/>
                <a:gd name="T17" fmla="*/ 2 h 48"/>
                <a:gd name="T18" fmla="*/ 7 w 31"/>
                <a:gd name="T19" fmla="*/ 0 h 48"/>
                <a:gd name="T20" fmla="*/ 7 w 31"/>
                <a:gd name="T21" fmla="*/ 2 h 48"/>
                <a:gd name="T22" fmla="*/ 4 w 31"/>
                <a:gd name="T23" fmla="*/ 7 h 48"/>
                <a:gd name="T24" fmla="*/ 1 w 31"/>
                <a:gd name="T25" fmla="*/ 14 h 48"/>
                <a:gd name="T26" fmla="*/ 0 w 31"/>
                <a:gd name="T27" fmla="*/ 24 h 48"/>
                <a:gd name="T28" fmla="*/ 1 w 31"/>
                <a:gd name="T29" fmla="*/ 24 h 48"/>
                <a:gd name="T30" fmla="*/ 4 w 31"/>
                <a:gd name="T31" fmla="*/ 31 h 48"/>
                <a:gd name="T32" fmla="*/ 7 w 31"/>
                <a:gd name="T33" fmla="*/ 36 h 48"/>
                <a:gd name="T34" fmla="*/ 7 w 31"/>
                <a:gd name="T35" fmla="*/ 38 h 4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1" h="48">
                  <a:moveTo>
                    <a:pt x="15" y="47"/>
                  </a:moveTo>
                  <a:lnTo>
                    <a:pt x="15" y="47"/>
                  </a:lnTo>
                  <a:lnTo>
                    <a:pt x="20" y="45"/>
                  </a:lnTo>
                  <a:lnTo>
                    <a:pt x="26" y="40"/>
                  </a:lnTo>
                  <a:lnTo>
                    <a:pt x="29" y="33"/>
                  </a:lnTo>
                  <a:lnTo>
                    <a:pt x="30" y="24"/>
                  </a:lnTo>
                  <a:lnTo>
                    <a:pt x="29" y="14"/>
                  </a:lnTo>
                  <a:lnTo>
                    <a:pt x="26" y="7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0" y="2"/>
                  </a:lnTo>
                  <a:lnTo>
                    <a:pt x="4" y="7"/>
                  </a:lnTo>
                  <a:lnTo>
                    <a:pt x="1" y="14"/>
                  </a:lnTo>
                  <a:lnTo>
                    <a:pt x="0" y="24"/>
                  </a:lnTo>
                  <a:lnTo>
                    <a:pt x="1" y="33"/>
                  </a:lnTo>
                  <a:lnTo>
                    <a:pt x="4" y="40"/>
                  </a:lnTo>
                  <a:lnTo>
                    <a:pt x="10" y="45"/>
                  </a:lnTo>
                  <a:lnTo>
                    <a:pt x="15" y="47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52" name="Rectangle 67"/>
            <p:cNvSpPr>
              <a:spLocks noChangeArrowheads="1"/>
            </p:cNvSpPr>
            <p:nvPr/>
          </p:nvSpPr>
          <p:spPr bwMode="auto">
            <a:xfrm>
              <a:off x="3244" y="3667"/>
              <a:ext cx="272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x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38953" name="Rectangle 68"/>
            <p:cNvSpPr>
              <a:spLocks noChangeArrowheads="1"/>
            </p:cNvSpPr>
            <p:nvPr/>
          </p:nvSpPr>
          <p:spPr bwMode="auto">
            <a:xfrm>
              <a:off x="3196" y="2976"/>
              <a:ext cx="26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y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38954" name="Rectangle 69"/>
            <p:cNvSpPr>
              <a:spLocks noChangeArrowheads="1"/>
            </p:cNvSpPr>
            <p:nvPr/>
          </p:nvSpPr>
          <p:spPr bwMode="auto">
            <a:xfrm>
              <a:off x="2994" y="3505"/>
              <a:ext cx="255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z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38955" name="Line 70"/>
            <p:cNvSpPr>
              <a:spLocks noChangeShapeType="1"/>
            </p:cNvSpPr>
            <p:nvPr/>
          </p:nvSpPr>
          <p:spPr bwMode="auto">
            <a:xfrm flipH="1">
              <a:off x="2847" y="3901"/>
              <a:ext cx="8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56" name="Line 71"/>
            <p:cNvSpPr>
              <a:spLocks noChangeShapeType="1"/>
            </p:cNvSpPr>
            <p:nvPr/>
          </p:nvSpPr>
          <p:spPr bwMode="auto">
            <a:xfrm flipH="1">
              <a:off x="2847" y="3296"/>
              <a:ext cx="8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57" name="Line 72"/>
            <p:cNvSpPr>
              <a:spLocks noChangeShapeType="1"/>
            </p:cNvSpPr>
            <p:nvPr/>
          </p:nvSpPr>
          <p:spPr bwMode="auto">
            <a:xfrm flipH="1">
              <a:off x="3075" y="3058"/>
              <a:ext cx="8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58" name="Line 73"/>
            <p:cNvSpPr>
              <a:spLocks noChangeShapeType="1"/>
            </p:cNvSpPr>
            <p:nvPr/>
          </p:nvSpPr>
          <p:spPr bwMode="auto">
            <a:xfrm flipV="1">
              <a:off x="2855" y="3296"/>
              <a:ext cx="0" cy="6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59" name="Line 74"/>
            <p:cNvSpPr>
              <a:spLocks noChangeShapeType="1"/>
            </p:cNvSpPr>
            <p:nvPr/>
          </p:nvSpPr>
          <p:spPr bwMode="auto">
            <a:xfrm flipV="1">
              <a:off x="2851" y="3058"/>
              <a:ext cx="228" cy="2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60" name="Line 75"/>
            <p:cNvSpPr>
              <a:spLocks noChangeShapeType="1"/>
            </p:cNvSpPr>
            <p:nvPr/>
          </p:nvSpPr>
          <p:spPr bwMode="auto">
            <a:xfrm flipH="1">
              <a:off x="3064" y="3663"/>
              <a:ext cx="84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61" name="Line 76"/>
            <p:cNvSpPr>
              <a:spLocks noChangeShapeType="1"/>
            </p:cNvSpPr>
            <p:nvPr/>
          </p:nvSpPr>
          <p:spPr bwMode="auto">
            <a:xfrm>
              <a:off x="3075" y="3058"/>
              <a:ext cx="0" cy="6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62" name="Line 77"/>
            <p:cNvSpPr>
              <a:spLocks noChangeShapeType="1"/>
            </p:cNvSpPr>
            <p:nvPr/>
          </p:nvSpPr>
          <p:spPr bwMode="auto">
            <a:xfrm flipV="1">
              <a:off x="2857" y="3669"/>
              <a:ext cx="215" cy="2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1490" name="Group 78"/>
            <p:cNvGrpSpPr>
              <a:grpSpLocks/>
            </p:cNvGrpSpPr>
            <p:nvPr/>
          </p:nvGrpSpPr>
          <p:grpSpPr bwMode="auto">
            <a:xfrm>
              <a:off x="3150" y="3431"/>
              <a:ext cx="302" cy="168"/>
              <a:chOff x="2832" y="3667"/>
              <a:chExt cx="328" cy="172"/>
            </a:xfrm>
          </p:grpSpPr>
          <p:sp>
            <p:nvSpPr>
              <p:cNvPr id="38979" name="AutoShape 79"/>
              <p:cNvSpPr>
                <a:spLocks noChangeArrowheads="1"/>
              </p:cNvSpPr>
              <p:nvPr/>
            </p:nvSpPr>
            <p:spPr bwMode="auto">
              <a:xfrm rot="2580000" flipH="1">
                <a:off x="2857" y="3667"/>
                <a:ext cx="301" cy="85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38980" name="AutoShape 80"/>
              <p:cNvSpPr>
                <a:spLocks noChangeArrowheads="1"/>
              </p:cNvSpPr>
              <p:nvPr/>
            </p:nvSpPr>
            <p:spPr bwMode="auto">
              <a:xfrm rot="2580000" flipH="1">
                <a:off x="2832" y="3745"/>
                <a:ext cx="328" cy="94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sp>
          <p:nvSpPr>
            <p:cNvPr id="38964" name="Oval 81"/>
            <p:cNvSpPr>
              <a:spLocks noChangeArrowheads="1"/>
            </p:cNvSpPr>
            <p:nvPr/>
          </p:nvSpPr>
          <p:spPr bwMode="auto">
            <a:xfrm>
              <a:off x="2832" y="3274"/>
              <a:ext cx="51" cy="5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pSp>
          <p:nvGrpSpPr>
            <p:cNvPr id="61492" name="Group 82"/>
            <p:cNvGrpSpPr>
              <a:grpSpLocks/>
            </p:cNvGrpSpPr>
            <p:nvPr/>
          </p:nvGrpSpPr>
          <p:grpSpPr bwMode="auto">
            <a:xfrm>
              <a:off x="2590" y="3158"/>
              <a:ext cx="141" cy="393"/>
              <a:chOff x="2223" y="3387"/>
              <a:chExt cx="154" cy="403"/>
            </a:xfrm>
          </p:grpSpPr>
          <p:sp>
            <p:nvSpPr>
              <p:cNvPr id="38976" name="Rectangle 83"/>
              <p:cNvSpPr>
                <a:spLocks noChangeArrowheads="1"/>
              </p:cNvSpPr>
              <p:nvPr/>
            </p:nvSpPr>
            <p:spPr bwMode="auto">
              <a:xfrm>
                <a:off x="2223" y="3387"/>
                <a:ext cx="154" cy="4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4612" tIns="38100" rIns="74612" bIns="38100">
                <a:spAutoFit/>
              </a:bodyPr>
              <a:lstStyle>
                <a:lvl1pPr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200">
                    <a:solidFill>
                      <a:srgbClr val="000000"/>
                    </a:solidFill>
                  </a:rPr>
                  <a:t>1</a:t>
                </a:r>
              </a:p>
              <a:p>
                <a:pPr>
                  <a:defRPr/>
                </a:pPr>
                <a:r>
                  <a:rPr lang="en-US" altLang="en-US" sz="1200">
                    <a:solidFill>
                      <a:srgbClr val="000000"/>
                    </a:solidFill>
                  </a:rPr>
                  <a:t>1</a:t>
                </a:r>
              </a:p>
              <a:p>
                <a:pPr>
                  <a:defRPr/>
                </a:pPr>
                <a:r>
                  <a:rPr lang="en-US" altLang="en-US" sz="1200">
                    <a:solidFill>
                      <a:srgbClr val="000000"/>
                    </a:solidFill>
                  </a:rPr>
                  <a:t>1</a:t>
                </a:r>
              </a:p>
            </p:txBody>
          </p:sp>
          <p:sp>
            <p:nvSpPr>
              <p:cNvPr id="61504" name="Arc 84"/>
              <p:cNvSpPr>
                <a:spLocks/>
              </p:cNvSpPr>
              <p:nvPr/>
            </p:nvSpPr>
            <p:spPr bwMode="auto">
              <a:xfrm>
                <a:off x="2229" y="3446"/>
                <a:ext cx="31" cy="276"/>
              </a:xfrm>
              <a:custGeom>
                <a:avLst/>
                <a:gdLst>
                  <a:gd name="T0" fmla="*/ 0 w 21600"/>
                  <a:gd name="T1" fmla="*/ 0 h 42776"/>
                  <a:gd name="T2" fmla="*/ 0 w 21600"/>
                  <a:gd name="T3" fmla="*/ 0 h 42776"/>
                  <a:gd name="T4" fmla="*/ 0 w 21600"/>
                  <a:gd name="T5" fmla="*/ 0 h 4277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2776" fill="none" extrusionOk="0">
                    <a:moveTo>
                      <a:pt x="17394" y="42775"/>
                    </a:moveTo>
                    <a:cubicBezTo>
                      <a:pt x="7283" y="40768"/>
                      <a:pt x="0" y="31896"/>
                      <a:pt x="0" y="21589"/>
                    </a:cubicBezTo>
                    <a:cubicBezTo>
                      <a:pt x="-1" y="9929"/>
                      <a:pt x="9252" y="374"/>
                      <a:pt x="20906" y="0"/>
                    </a:cubicBezTo>
                  </a:path>
                  <a:path w="21600" h="42776" stroke="0" extrusionOk="0">
                    <a:moveTo>
                      <a:pt x="17394" y="42775"/>
                    </a:moveTo>
                    <a:cubicBezTo>
                      <a:pt x="7283" y="40768"/>
                      <a:pt x="0" y="31896"/>
                      <a:pt x="0" y="21589"/>
                    </a:cubicBezTo>
                    <a:cubicBezTo>
                      <a:pt x="-1" y="9929"/>
                      <a:pt x="9252" y="374"/>
                      <a:pt x="20906" y="0"/>
                    </a:cubicBezTo>
                    <a:lnTo>
                      <a:pt x="21600" y="21589"/>
                    </a:lnTo>
                    <a:lnTo>
                      <a:pt x="17394" y="42775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505" name="Arc 85"/>
              <p:cNvSpPr>
                <a:spLocks/>
              </p:cNvSpPr>
              <p:nvPr/>
            </p:nvSpPr>
            <p:spPr bwMode="auto">
              <a:xfrm>
                <a:off x="2329" y="3445"/>
                <a:ext cx="31" cy="277"/>
              </a:xfrm>
              <a:custGeom>
                <a:avLst/>
                <a:gdLst>
                  <a:gd name="T0" fmla="*/ 0 w 21600"/>
                  <a:gd name="T1" fmla="*/ 0 h 42910"/>
                  <a:gd name="T2" fmla="*/ 0 w 21600"/>
                  <a:gd name="T3" fmla="*/ 0 h 42910"/>
                  <a:gd name="T4" fmla="*/ 0 w 21600"/>
                  <a:gd name="T5" fmla="*/ 0 h 429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291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68"/>
                      <a:pt x="13952" y="41185"/>
                      <a:pt x="3526" y="42910"/>
                    </a:cubicBezTo>
                  </a:path>
                  <a:path w="21600" h="4291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68"/>
                      <a:pt x="13952" y="41185"/>
                      <a:pt x="3526" y="42910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1493" name="Group 86"/>
            <p:cNvGrpSpPr>
              <a:grpSpLocks/>
            </p:cNvGrpSpPr>
            <p:nvPr/>
          </p:nvGrpSpPr>
          <p:grpSpPr bwMode="auto">
            <a:xfrm>
              <a:off x="3965" y="3487"/>
              <a:ext cx="146" cy="328"/>
              <a:chOff x="3718" y="3724"/>
              <a:chExt cx="159" cy="337"/>
            </a:xfrm>
          </p:grpSpPr>
          <p:sp>
            <p:nvSpPr>
              <p:cNvPr id="38973" name="Rectangle 87"/>
              <p:cNvSpPr>
                <a:spLocks noChangeArrowheads="1"/>
              </p:cNvSpPr>
              <p:nvPr/>
            </p:nvSpPr>
            <p:spPr bwMode="auto">
              <a:xfrm>
                <a:off x="3718" y="3724"/>
                <a:ext cx="159" cy="3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63500" tIns="31750" rIns="63500" bIns="31750">
                <a:spAutoFit/>
              </a:bodyPr>
              <a:lstStyle>
                <a:lvl1pPr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000">
                    <a:solidFill>
                      <a:srgbClr val="000000"/>
                    </a:solidFill>
                  </a:rPr>
                  <a:t>-1</a:t>
                </a:r>
              </a:p>
              <a:p>
                <a:pPr>
                  <a:defRPr/>
                </a:pPr>
                <a:r>
                  <a:rPr lang="en-US" altLang="en-US" sz="1000">
                    <a:solidFill>
                      <a:srgbClr val="000000"/>
                    </a:solidFill>
                  </a:rPr>
                  <a:t>-1</a:t>
                </a:r>
              </a:p>
              <a:p>
                <a:pPr>
                  <a:defRPr/>
                </a:pPr>
                <a:r>
                  <a:rPr lang="en-US" altLang="en-US" sz="1000">
                    <a:solidFill>
                      <a:srgbClr val="000000"/>
                    </a:solidFill>
                  </a:rPr>
                  <a:t>-1</a:t>
                </a:r>
              </a:p>
            </p:txBody>
          </p:sp>
          <p:sp>
            <p:nvSpPr>
              <p:cNvPr id="61501" name="Arc 88"/>
              <p:cNvSpPr>
                <a:spLocks/>
              </p:cNvSpPr>
              <p:nvPr/>
            </p:nvSpPr>
            <p:spPr bwMode="auto">
              <a:xfrm>
                <a:off x="3723" y="3772"/>
                <a:ext cx="27" cy="236"/>
              </a:xfrm>
              <a:custGeom>
                <a:avLst/>
                <a:gdLst>
                  <a:gd name="T0" fmla="*/ 0 w 21600"/>
                  <a:gd name="T1" fmla="*/ 0 h 42630"/>
                  <a:gd name="T2" fmla="*/ 0 w 21600"/>
                  <a:gd name="T3" fmla="*/ 0 h 42630"/>
                  <a:gd name="T4" fmla="*/ 0 w 21600"/>
                  <a:gd name="T5" fmla="*/ 0 h 4263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2630" fill="none" extrusionOk="0">
                    <a:moveTo>
                      <a:pt x="16733" y="42629"/>
                    </a:moveTo>
                    <a:cubicBezTo>
                      <a:pt x="6937" y="40364"/>
                      <a:pt x="0" y="31639"/>
                      <a:pt x="0" y="21585"/>
                    </a:cubicBezTo>
                    <a:cubicBezTo>
                      <a:pt x="-1" y="9971"/>
                      <a:pt x="9183" y="436"/>
                      <a:pt x="20789" y="0"/>
                    </a:cubicBezTo>
                  </a:path>
                  <a:path w="21600" h="42630" stroke="0" extrusionOk="0">
                    <a:moveTo>
                      <a:pt x="16733" y="42629"/>
                    </a:moveTo>
                    <a:cubicBezTo>
                      <a:pt x="6937" y="40364"/>
                      <a:pt x="0" y="31639"/>
                      <a:pt x="0" y="21585"/>
                    </a:cubicBezTo>
                    <a:cubicBezTo>
                      <a:pt x="-1" y="9971"/>
                      <a:pt x="9183" y="436"/>
                      <a:pt x="20789" y="0"/>
                    </a:cubicBezTo>
                    <a:lnTo>
                      <a:pt x="21600" y="21585"/>
                    </a:lnTo>
                    <a:lnTo>
                      <a:pt x="16733" y="426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502" name="Arc 89"/>
              <p:cNvSpPr>
                <a:spLocks/>
              </p:cNvSpPr>
              <p:nvPr/>
            </p:nvSpPr>
            <p:spPr bwMode="auto">
              <a:xfrm>
                <a:off x="3834" y="3772"/>
                <a:ext cx="27" cy="238"/>
              </a:xfrm>
              <a:custGeom>
                <a:avLst/>
                <a:gdLst>
                  <a:gd name="T0" fmla="*/ 0 w 22411"/>
                  <a:gd name="T1" fmla="*/ 0 h 42948"/>
                  <a:gd name="T2" fmla="*/ 0 w 22411"/>
                  <a:gd name="T3" fmla="*/ 0 h 42948"/>
                  <a:gd name="T4" fmla="*/ 0 w 22411"/>
                  <a:gd name="T5" fmla="*/ 0 h 429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411" h="42948" fill="none" extrusionOk="0">
                    <a:moveTo>
                      <a:pt x="0" y="15"/>
                    </a:moveTo>
                    <a:cubicBezTo>
                      <a:pt x="270" y="5"/>
                      <a:pt x="540" y="-1"/>
                      <a:pt x="811" y="0"/>
                    </a:cubicBezTo>
                    <a:cubicBezTo>
                      <a:pt x="12740" y="0"/>
                      <a:pt x="22411" y="9670"/>
                      <a:pt x="22411" y="21600"/>
                    </a:cubicBezTo>
                    <a:cubicBezTo>
                      <a:pt x="22411" y="32258"/>
                      <a:pt x="14636" y="41323"/>
                      <a:pt x="4101" y="42947"/>
                    </a:cubicBezTo>
                  </a:path>
                  <a:path w="22411" h="42948" stroke="0" extrusionOk="0">
                    <a:moveTo>
                      <a:pt x="0" y="15"/>
                    </a:moveTo>
                    <a:cubicBezTo>
                      <a:pt x="270" y="5"/>
                      <a:pt x="540" y="-1"/>
                      <a:pt x="811" y="0"/>
                    </a:cubicBezTo>
                    <a:cubicBezTo>
                      <a:pt x="12740" y="0"/>
                      <a:pt x="22411" y="9670"/>
                      <a:pt x="22411" y="21600"/>
                    </a:cubicBezTo>
                    <a:cubicBezTo>
                      <a:pt x="22411" y="32258"/>
                      <a:pt x="14636" y="41323"/>
                      <a:pt x="4101" y="42947"/>
                    </a:cubicBezTo>
                    <a:lnTo>
                      <a:pt x="811" y="2160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8967" name="Rectangle 90"/>
            <p:cNvSpPr>
              <a:spLocks noChangeArrowheads="1"/>
            </p:cNvSpPr>
            <p:nvPr/>
          </p:nvSpPr>
          <p:spPr bwMode="auto">
            <a:xfrm>
              <a:off x="3994" y="3052"/>
              <a:ext cx="35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 i="1"/>
                <a:t>near</a:t>
              </a:r>
            </a:p>
          </p:txBody>
        </p:sp>
        <p:sp>
          <p:nvSpPr>
            <p:cNvPr id="38968" name="Oval 91"/>
            <p:cNvSpPr>
              <a:spLocks noChangeArrowheads="1"/>
            </p:cNvSpPr>
            <p:nvPr/>
          </p:nvSpPr>
          <p:spPr bwMode="auto">
            <a:xfrm>
              <a:off x="3892" y="3637"/>
              <a:ext cx="51" cy="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8969" name="Line 92"/>
            <p:cNvSpPr>
              <a:spLocks noChangeShapeType="1"/>
            </p:cNvSpPr>
            <p:nvPr/>
          </p:nvSpPr>
          <p:spPr bwMode="auto">
            <a:xfrm flipV="1">
              <a:off x="3851" y="3233"/>
              <a:ext cx="171" cy="1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70" name="Rectangle 93"/>
            <p:cNvSpPr>
              <a:spLocks noChangeArrowheads="1"/>
            </p:cNvSpPr>
            <p:nvPr/>
          </p:nvSpPr>
          <p:spPr bwMode="auto">
            <a:xfrm>
              <a:off x="2471" y="3759"/>
              <a:ext cx="26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 i="1"/>
                <a:t>far</a:t>
              </a:r>
            </a:p>
          </p:txBody>
        </p:sp>
        <p:sp>
          <p:nvSpPr>
            <p:cNvPr id="38971" name="Line 94"/>
            <p:cNvSpPr>
              <a:spLocks noChangeShapeType="1"/>
            </p:cNvSpPr>
            <p:nvPr/>
          </p:nvSpPr>
          <p:spPr bwMode="auto">
            <a:xfrm flipV="1">
              <a:off x="2719" y="3713"/>
              <a:ext cx="133" cy="1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72" name="Line 95"/>
            <p:cNvSpPr>
              <a:spLocks noChangeShapeType="1"/>
            </p:cNvSpPr>
            <p:nvPr/>
          </p:nvSpPr>
          <p:spPr bwMode="auto">
            <a:xfrm flipV="1">
              <a:off x="2857" y="3619"/>
              <a:ext cx="111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61447" name="Group 102"/>
          <p:cNvGrpSpPr>
            <a:grpSpLocks/>
          </p:cNvGrpSpPr>
          <p:nvPr/>
        </p:nvGrpSpPr>
        <p:grpSpPr bwMode="auto">
          <a:xfrm>
            <a:off x="2230438" y="4522788"/>
            <a:ext cx="2917825" cy="2081212"/>
            <a:chOff x="1646" y="1250"/>
            <a:chExt cx="1838" cy="1311"/>
          </a:xfrm>
        </p:grpSpPr>
        <p:sp>
          <p:nvSpPr>
            <p:cNvPr id="38923" name="AutoShape 97"/>
            <p:cNvSpPr>
              <a:spLocks noChangeArrowheads="1"/>
            </p:cNvSpPr>
            <p:nvPr/>
          </p:nvSpPr>
          <p:spPr bwMode="auto">
            <a:xfrm rot="-2580000">
              <a:off x="2786" y="1815"/>
              <a:ext cx="314" cy="95"/>
            </a:xfrm>
            <a:prstGeom prst="cube">
              <a:avLst>
                <a:gd name="adj" fmla="val 24986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8924" name="Oval 38"/>
            <p:cNvSpPr>
              <a:spLocks noChangeArrowheads="1"/>
            </p:cNvSpPr>
            <p:nvPr/>
          </p:nvSpPr>
          <p:spPr bwMode="auto">
            <a:xfrm>
              <a:off x="1920" y="1898"/>
              <a:ext cx="52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8925" name="Line 39"/>
            <p:cNvSpPr>
              <a:spLocks noChangeAspect="1" noChangeShapeType="1"/>
            </p:cNvSpPr>
            <p:nvPr/>
          </p:nvSpPr>
          <p:spPr bwMode="auto">
            <a:xfrm flipV="1">
              <a:off x="1947" y="1610"/>
              <a:ext cx="0" cy="4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26" name="Line 40"/>
            <p:cNvSpPr>
              <a:spLocks noChangeAspect="1" noChangeShapeType="1"/>
            </p:cNvSpPr>
            <p:nvPr/>
          </p:nvSpPr>
          <p:spPr bwMode="auto">
            <a:xfrm>
              <a:off x="1894" y="1867"/>
              <a:ext cx="222" cy="2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27" name="Line 41"/>
            <p:cNvSpPr>
              <a:spLocks noChangeAspect="1" noChangeShapeType="1"/>
            </p:cNvSpPr>
            <p:nvPr/>
          </p:nvSpPr>
          <p:spPr bwMode="auto">
            <a:xfrm flipV="1">
              <a:off x="1942" y="1386"/>
              <a:ext cx="1202" cy="5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28" name="Line 42"/>
            <p:cNvSpPr>
              <a:spLocks noChangeAspect="1" noChangeShapeType="1"/>
            </p:cNvSpPr>
            <p:nvPr/>
          </p:nvSpPr>
          <p:spPr bwMode="auto">
            <a:xfrm>
              <a:off x="1947" y="1929"/>
              <a:ext cx="1225" cy="2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29" name="Line 43"/>
            <p:cNvSpPr>
              <a:spLocks noChangeAspect="1" noChangeShapeType="1"/>
            </p:cNvSpPr>
            <p:nvPr/>
          </p:nvSpPr>
          <p:spPr bwMode="auto">
            <a:xfrm>
              <a:off x="1947" y="1933"/>
              <a:ext cx="1521" cy="6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57" name="Freeform 44"/>
            <p:cNvSpPr>
              <a:spLocks noChangeAspect="1"/>
            </p:cNvSpPr>
            <p:nvPr/>
          </p:nvSpPr>
          <p:spPr bwMode="auto">
            <a:xfrm>
              <a:off x="2546" y="1669"/>
              <a:ext cx="153" cy="568"/>
            </a:xfrm>
            <a:custGeom>
              <a:avLst/>
              <a:gdLst>
                <a:gd name="T0" fmla="*/ 0 w 246"/>
                <a:gd name="T1" fmla="*/ 52 h 729"/>
                <a:gd name="T2" fmla="*/ 0 w 246"/>
                <a:gd name="T3" fmla="*/ 0 h 729"/>
                <a:gd name="T4" fmla="*/ 4 w 246"/>
                <a:gd name="T5" fmla="*/ 19 h 729"/>
                <a:gd name="T6" fmla="*/ 4 w 246"/>
                <a:gd name="T7" fmla="*/ 78 h 729"/>
                <a:gd name="T8" fmla="*/ 0 w 246"/>
                <a:gd name="T9" fmla="*/ 52 h 7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729">
                  <a:moveTo>
                    <a:pt x="0" y="491"/>
                  </a:moveTo>
                  <a:lnTo>
                    <a:pt x="0" y="0"/>
                  </a:lnTo>
                  <a:lnTo>
                    <a:pt x="246" y="178"/>
                  </a:lnTo>
                  <a:lnTo>
                    <a:pt x="246" y="729"/>
                  </a:lnTo>
                  <a:lnTo>
                    <a:pt x="0" y="491"/>
                  </a:lnTo>
                  <a:close/>
                </a:path>
              </a:pathLst>
            </a:cu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8" name="Freeform 45"/>
            <p:cNvSpPr>
              <a:spLocks noChangeAspect="1"/>
            </p:cNvSpPr>
            <p:nvPr/>
          </p:nvSpPr>
          <p:spPr bwMode="auto">
            <a:xfrm>
              <a:off x="3134" y="1379"/>
              <a:ext cx="345" cy="1182"/>
            </a:xfrm>
            <a:custGeom>
              <a:avLst/>
              <a:gdLst>
                <a:gd name="T0" fmla="*/ 0 w 550"/>
                <a:gd name="T1" fmla="*/ 108 h 1517"/>
                <a:gd name="T2" fmla="*/ 0 w 550"/>
                <a:gd name="T3" fmla="*/ 0 h 1517"/>
                <a:gd name="T4" fmla="*/ 8 w 550"/>
                <a:gd name="T5" fmla="*/ 40 h 1517"/>
                <a:gd name="T6" fmla="*/ 8 w 550"/>
                <a:gd name="T7" fmla="*/ 161 h 1517"/>
                <a:gd name="T8" fmla="*/ 0 w 550"/>
                <a:gd name="T9" fmla="*/ 108 h 15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0" h="1517">
                  <a:moveTo>
                    <a:pt x="0" y="1025"/>
                  </a:moveTo>
                  <a:lnTo>
                    <a:pt x="0" y="0"/>
                  </a:lnTo>
                  <a:lnTo>
                    <a:pt x="550" y="373"/>
                  </a:lnTo>
                  <a:lnTo>
                    <a:pt x="550" y="1517"/>
                  </a:lnTo>
                  <a:lnTo>
                    <a:pt x="0" y="1025"/>
                  </a:lnTo>
                  <a:close/>
                </a:path>
              </a:pathLst>
            </a:cu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32" name="Line 46"/>
            <p:cNvSpPr>
              <a:spLocks noChangeAspect="1" noChangeShapeType="1"/>
            </p:cNvSpPr>
            <p:nvPr/>
          </p:nvSpPr>
          <p:spPr bwMode="auto">
            <a:xfrm flipV="1">
              <a:off x="1947" y="1683"/>
              <a:ext cx="1521" cy="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33" name="Text Box 47"/>
            <p:cNvSpPr txBox="1">
              <a:spLocks noChangeAspect="1" noChangeArrowheads="1"/>
            </p:cNvSpPr>
            <p:nvPr/>
          </p:nvSpPr>
          <p:spPr bwMode="auto">
            <a:xfrm>
              <a:off x="1646" y="1930"/>
              <a:ext cx="2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z</a:t>
              </a:r>
              <a:r>
                <a:rPr lang="en-US" altLang="en-US" i="1" baseline="-25000"/>
                <a:t>e</a:t>
              </a:r>
              <a:endParaRPr lang="en-US" altLang="en-US" i="1"/>
            </a:p>
          </p:txBody>
        </p:sp>
        <p:sp>
          <p:nvSpPr>
            <p:cNvPr id="38934" name="Text Box 48"/>
            <p:cNvSpPr txBox="1">
              <a:spLocks noChangeAspect="1" noChangeArrowheads="1"/>
            </p:cNvSpPr>
            <p:nvPr/>
          </p:nvSpPr>
          <p:spPr bwMode="auto">
            <a:xfrm>
              <a:off x="2039" y="2077"/>
              <a:ext cx="2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x</a:t>
              </a:r>
              <a:r>
                <a:rPr lang="en-US" altLang="en-US" i="1" baseline="-25000"/>
                <a:t>e</a:t>
              </a:r>
              <a:endParaRPr lang="en-US" altLang="en-US" i="1"/>
            </a:p>
          </p:txBody>
        </p:sp>
        <p:sp>
          <p:nvSpPr>
            <p:cNvPr id="38935" name="Text Box 49"/>
            <p:cNvSpPr txBox="1">
              <a:spLocks noChangeAspect="1" noChangeArrowheads="1"/>
            </p:cNvSpPr>
            <p:nvPr/>
          </p:nvSpPr>
          <p:spPr bwMode="auto">
            <a:xfrm>
              <a:off x="1741" y="1469"/>
              <a:ext cx="2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y</a:t>
              </a:r>
              <a:r>
                <a:rPr lang="en-US" altLang="en-US" i="1" baseline="-25000"/>
                <a:t>e</a:t>
              </a:r>
              <a:endParaRPr lang="en-US" altLang="en-US" i="1"/>
            </a:p>
          </p:txBody>
        </p:sp>
        <p:sp>
          <p:nvSpPr>
            <p:cNvPr id="38936" name="Line 50"/>
            <p:cNvSpPr>
              <a:spLocks noChangeAspect="1" noChangeShapeType="1"/>
            </p:cNvSpPr>
            <p:nvPr/>
          </p:nvSpPr>
          <p:spPr bwMode="auto">
            <a:xfrm flipV="1">
              <a:off x="2699" y="1683"/>
              <a:ext cx="780" cy="1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37" name="Line 51"/>
            <p:cNvSpPr>
              <a:spLocks noChangeAspect="1" noChangeShapeType="1"/>
            </p:cNvSpPr>
            <p:nvPr/>
          </p:nvSpPr>
          <p:spPr bwMode="auto">
            <a:xfrm>
              <a:off x="2699" y="2231"/>
              <a:ext cx="785" cy="3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38" name="Line 52"/>
            <p:cNvSpPr>
              <a:spLocks noChangeAspect="1" noChangeShapeType="1"/>
            </p:cNvSpPr>
            <p:nvPr/>
          </p:nvSpPr>
          <p:spPr bwMode="auto">
            <a:xfrm flipV="1">
              <a:off x="2546" y="1385"/>
              <a:ext cx="599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39" name="Line 53"/>
            <p:cNvSpPr>
              <a:spLocks noChangeAspect="1" noChangeShapeType="1"/>
            </p:cNvSpPr>
            <p:nvPr/>
          </p:nvSpPr>
          <p:spPr bwMode="auto">
            <a:xfrm flipH="1">
              <a:off x="1733" y="1928"/>
              <a:ext cx="86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40" name="Text Box 54"/>
            <p:cNvSpPr txBox="1">
              <a:spLocks noChangeArrowheads="1"/>
            </p:cNvSpPr>
            <p:nvPr/>
          </p:nvSpPr>
          <p:spPr bwMode="auto">
            <a:xfrm>
              <a:off x="1770" y="1947"/>
              <a:ext cx="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800" b="1"/>
                <a:t>eye</a:t>
              </a:r>
              <a:endParaRPr lang="en-US" altLang="en-US" sz="1800" b="1"/>
            </a:p>
          </p:txBody>
        </p:sp>
        <p:sp>
          <p:nvSpPr>
            <p:cNvPr id="38941" name="Line 96"/>
            <p:cNvSpPr>
              <a:spLocks noChangeShapeType="1"/>
            </p:cNvSpPr>
            <p:nvPr/>
          </p:nvSpPr>
          <p:spPr bwMode="auto">
            <a:xfrm flipH="1">
              <a:off x="3125" y="1250"/>
              <a:ext cx="3" cy="9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42" name="AutoShape 98"/>
            <p:cNvSpPr>
              <a:spLocks noChangeArrowheads="1"/>
            </p:cNvSpPr>
            <p:nvPr/>
          </p:nvSpPr>
          <p:spPr bwMode="auto">
            <a:xfrm rot="-2580000">
              <a:off x="2851" y="1909"/>
              <a:ext cx="344" cy="109"/>
            </a:xfrm>
            <a:prstGeom prst="cube">
              <a:avLst>
                <a:gd name="adj" fmla="val 24986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38943" name="Line 99"/>
            <p:cNvSpPr>
              <a:spLocks noChangeShapeType="1"/>
            </p:cNvSpPr>
            <p:nvPr/>
          </p:nvSpPr>
          <p:spPr bwMode="auto">
            <a:xfrm>
              <a:off x="3229" y="1886"/>
              <a:ext cx="1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8921" name="AutoShape 105"/>
          <p:cNvSpPr>
            <a:spLocks noChangeArrowheads="1"/>
          </p:cNvSpPr>
          <p:nvPr/>
        </p:nvSpPr>
        <p:spPr bwMode="auto">
          <a:xfrm>
            <a:off x="5376863" y="5622925"/>
            <a:ext cx="777875" cy="190500"/>
          </a:xfrm>
          <a:prstGeom prst="rightArrow">
            <a:avLst>
              <a:gd name="adj1" fmla="val 50000"/>
              <a:gd name="adj2" fmla="val 10208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61449" name="Object 106"/>
          <p:cNvGraphicFramePr>
            <a:graphicFrameLocks noChangeAspect="1"/>
          </p:cNvGraphicFramePr>
          <p:nvPr/>
        </p:nvGraphicFramePr>
        <p:xfrm>
          <a:off x="5499100" y="4957763"/>
          <a:ext cx="31750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9" name="Equation" r:id="rId3" imgW="139579" imgH="164957" progId="Equation.3">
                  <p:embed/>
                </p:oleObj>
              </mc:Choice>
              <mc:Fallback>
                <p:oleObj name="Equation" r:id="rId3" imgW="139579" imgH="164957" progId="Equation.3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9100" y="4957763"/>
                        <a:ext cx="317500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5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Matriz </a:t>
            </a:r>
            <a:r>
              <a:rPr lang="en-US" altLang="en-US">
                <a:latin typeface="Courier New" charset="0"/>
              </a:rPr>
              <a:t>Frustum</a:t>
            </a:r>
            <a:r>
              <a:rPr lang="en-US" altLang="en-US"/>
              <a:t> do OpenGL</a:t>
            </a:r>
          </a:p>
        </p:txBody>
      </p:sp>
      <p:graphicFrame>
        <p:nvGraphicFramePr>
          <p:cNvPr id="175257" name="Object 153"/>
          <p:cNvGraphicFramePr>
            <a:graphicFrameLocks noChangeAspect="1"/>
          </p:cNvGraphicFramePr>
          <p:nvPr/>
        </p:nvGraphicFramePr>
        <p:xfrm>
          <a:off x="458788" y="2957513"/>
          <a:ext cx="2157412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7" name="Equation" r:id="rId4" imgW="1790700" imgH="914400" progId="Equation.3">
                  <p:embed/>
                </p:oleObj>
              </mc:Choice>
              <mc:Fallback>
                <p:oleObj name="Equation" r:id="rId4" imgW="1790700" imgH="914400" progId="Equation.3">
                  <p:embed/>
                  <p:pic>
                    <p:nvPicPr>
                      <p:cNvPr id="0" name="Object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2957513"/>
                        <a:ext cx="2157412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258" name="Object 154"/>
          <p:cNvGraphicFramePr>
            <a:graphicFrameLocks noChangeAspect="1"/>
          </p:cNvGraphicFramePr>
          <p:nvPr/>
        </p:nvGraphicFramePr>
        <p:xfrm>
          <a:off x="458788" y="4229100"/>
          <a:ext cx="2986087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8" name="Equation" r:id="rId6" imgW="2451100" imgH="914400" progId="Equation.3">
                  <p:embed/>
                </p:oleObj>
              </mc:Choice>
              <mc:Fallback>
                <p:oleObj name="Equation" r:id="rId6" imgW="2451100" imgH="914400" progId="Equation.3">
                  <p:embed/>
                  <p:pic>
                    <p:nvPicPr>
                      <p:cNvPr id="0" name="Object 1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4229100"/>
                        <a:ext cx="2986087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259" name="Object 155"/>
          <p:cNvGraphicFramePr>
            <a:graphicFrameLocks noChangeAspect="1"/>
          </p:cNvGraphicFramePr>
          <p:nvPr/>
        </p:nvGraphicFramePr>
        <p:xfrm>
          <a:off x="458788" y="5514975"/>
          <a:ext cx="1600200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9" name="Equation" r:id="rId8" imgW="1282700" imgH="914400" progId="Equation.3">
                  <p:embed/>
                </p:oleObj>
              </mc:Choice>
              <mc:Fallback>
                <p:oleObj name="Equation" r:id="rId8" imgW="1282700" imgH="914400" progId="Equation.3">
                  <p:embed/>
                  <p:pic>
                    <p:nvPicPr>
                      <p:cNvPr id="0" name="Object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8" y="5514975"/>
                        <a:ext cx="1600200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9" name="Object 156"/>
          <p:cNvGraphicFramePr>
            <a:graphicFrameLocks noChangeAspect="1"/>
          </p:cNvGraphicFramePr>
          <p:nvPr/>
        </p:nvGraphicFramePr>
        <p:xfrm>
          <a:off x="441325" y="1489075"/>
          <a:ext cx="2147888" cy="129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30" name="Equation" r:id="rId10" imgW="1511300" imgH="914400" progId="Equation.3">
                  <p:embed/>
                </p:oleObj>
              </mc:Choice>
              <mc:Fallback>
                <p:oleObj name="Equation" r:id="rId10" imgW="1511300" imgH="914400" progId="Equation.3">
                  <p:embed/>
                  <p:pic>
                    <p:nvPicPr>
                      <p:cNvPr id="0" name="Object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" y="1489075"/>
                        <a:ext cx="2147888" cy="1298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261" name="Object 157"/>
          <p:cNvGraphicFramePr>
            <a:graphicFrameLocks/>
          </p:cNvGraphicFramePr>
          <p:nvPr/>
        </p:nvGraphicFramePr>
        <p:xfrm>
          <a:off x="4392613" y="2770188"/>
          <a:ext cx="3981450" cy="191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31" name="Equation" r:id="rId12" imgW="2717800" imgH="1346200" progId="Equation.3">
                  <p:embed/>
                </p:oleObj>
              </mc:Choice>
              <mc:Fallback>
                <p:oleObj name="Equation" r:id="rId12" imgW="2717800" imgH="1346200" progId="Equation.3">
                  <p:embed/>
                  <p:pic>
                    <p:nvPicPr>
                      <p:cNvPr id="0" name="Object 157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2613" y="2770188"/>
                        <a:ext cx="3981450" cy="191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5262" name="Group 158"/>
          <p:cNvGrpSpPr>
            <a:grpSpLocks/>
          </p:cNvGrpSpPr>
          <p:nvPr/>
        </p:nvGrpSpPr>
        <p:grpSpPr bwMode="auto">
          <a:xfrm>
            <a:off x="4814888" y="4686300"/>
            <a:ext cx="3941762" cy="1985963"/>
            <a:chOff x="2284" y="3027"/>
            <a:chExt cx="1853" cy="1043"/>
          </a:xfrm>
        </p:grpSpPr>
        <p:pic>
          <p:nvPicPr>
            <p:cNvPr id="39946" name="Picture 159" descr="frustum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7" y="3278"/>
              <a:ext cx="1820" cy="7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107763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39947" name="Text Box 160"/>
            <p:cNvSpPr txBox="1">
              <a:spLocks noChangeArrowheads="1"/>
            </p:cNvSpPr>
            <p:nvPr/>
          </p:nvSpPr>
          <p:spPr bwMode="auto">
            <a:xfrm>
              <a:off x="2284" y="3027"/>
              <a:ext cx="687" cy="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i="1"/>
                <a:t>OpenGL Spec</a:t>
              </a:r>
            </a:p>
          </p:txBody>
        </p:sp>
      </p:grpSp>
      <p:graphicFrame>
        <p:nvGraphicFramePr>
          <p:cNvPr id="175265" name="Object 161"/>
          <p:cNvGraphicFramePr>
            <a:graphicFrameLocks noChangeAspect="1"/>
          </p:cNvGraphicFramePr>
          <p:nvPr/>
        </p:nvGraphicFramePr>
        <p:xfrm>
          <a:off x="3798888" y="1531938"/>
          <a:ext cx="49149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32" name="Equation" r:id="rId15" imgW="4914900" imgH="914400" progId="Equation.3">
                  <p:embed/>
                </p:oleObj>
              </mc:Choice>
              <mc:Fallback>
                <p:oleObj name="Equation" r:id="rId15" imgW="4914900" imgH="914400" progId="Equation.3">
                  <p:embed/>
                  <p:pic>
                    <p:nvPicPr>
                      <p:cNvPr id="0" name="Object 1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8888" y="1531938"/>
                        <a:ext cx="49149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Freeform 2"/>
          <p:cNvSpPr>
            <a:spLocks/>
          </p:cNvSpPr>
          <p:nvPr/>
        </p:nvSpPr>
        <p:spPr bwMode="auto">
          <a:xfrm>
            <a:off x="6399213" y="4340225"/>
            <a:ext cx="1477962" cy="1531938"/>
          </a:xfrm>
          <a:custGeom>
            <a:avLst/>
            <a:gdLst>
              <a:gd name="T0" fmla="*/ 0 w 2355"/>
              <a:gd name="T1" fmla="*/ 2147483646 h 977"/>
              <a:gd name="T2" fmla="*/ 2147483646 w 2355"/>
              <a:gd name="T3" fmla="*/ 2147483646 h 977"/>
              <a:gd name="T4" fmla="*/ 2147483646 w 2355"/>
              <a:gd name="T5" fmla="*/ 2147483646 h 977"/>
              <a:gd name="T6" fmla="*/ 2147483646 w 2355"/>
              <a:gd name="T7" fmla="*/ 0 h 97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355" h="977">
                <a:moveTo>
                  <a:pt x="0" y="141"/>
                </a:moveTo>
                <a:cubicBezTo>
                  <a:pt x="37" y="436"/>
                  <a:pt x="75" y="731"/>
                  <a:pt x="396" y="847"/>
                </a:cubicBezTo>
                <a:cubicBezTo>
                  <a:pt x="717" y="963"/>
                  <a:pt x="1600" y="977"/>
                  <a:pt x="1926" y="836"/>
                </a:cubicBezTo>
                <a:cubicBezTo>
                  <a:pt x="2252" y="695"/>
                  <a:pt x="2303" y="347"/>
                  <a:pt x="2355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4" name="Freeform 3"/>
          <p:cNvSpPr>
            <a:spLocks/>
          </p:cNvSpPr>
          <p:nvPr/>
        </p:nvSpPr>
        <p:spPr bwMode="auto">
          <a:xfrm>
            <a:off x="1057275" y="4311650"/>
            <a:ext cx="3119438" cy="1550988"/>
          </a:xfrm>
          <a:custGeom>
            <a:avLst/>
            <a:gdLst>
              <a:gd name="T0" fmla="*/ 0 w 2355"/>
              <a:gd name="T1" fmla="*/ 2147483646 h 977"/>
              <a:gd name="T2" fmla="*/ 2147483646 w 2355"/>
              <a:gd name="T3" fmla="*/ 2147483646 h 977"/>
              <a:gd name="T4" fmla="*/ 2147483646 w 2355"/>
              <a:gd name="T5" fmla="*/ 2147483646 h 977"/>
              <a:gd name="T6" fmla="*/ 2147483646 w 2355"/>
              <a:gd name="T7" fmla="*/ 0 h 97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355" h="977">
                <a:moveTo>
                  <a:pt x="0" y="141"/>
                </a:moveTo>
                <a:cubicBezTo>
                  <a:pt x="37" y="436"/>
                  <a:pt x="75" y="731"/>
                  <a:pt x="396" y="847"/>
                </a:cubicBezTo>
                <a:cubicBezTo>
                  <a:pt x="717" y="963"/>
                  <a:pt x="1600" y="977"/>
                  <a:pt x="1926" y="836"/>
                </a:cubicBezTo>
                <a:cubicBezTo>
                  <a:pt x="2252" y="695"/>
                  <a:pt x="2303" y="347"/>
                  <a:pt x="2355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Resumo das transformações </a:t>
            </a:r>
            <a:br>
              <a:rPr lang="pt-BR" altLang="en-US"/>
            </a:br>
            <a:r>
              <a:rPr lang="pt-BR" altLang="en-US" b="0"/>
              <a:t>(até o momento)</a:t>
            </a:r>
            <a:endParaRPr lang="en-US" altLang="en-US" b="0"/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4114800" y="2605088"/>
            <a:ext cx="174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64517" name="Group 87"/>
          <p:cNvGrpSpPr>
            <a:grpSpLocks/>
          </p:cNvGrpSpPr>
          <p:nvPr/>
        </p:nvGrpSpPr>
        <p:grpSpPr bwMode="auto">
          <a:xfrm>
            <a:off x="2736850" y="2592388"/>
            <a:ext cx="2674938" cy="1541462"/>
            <a:chOff x="1724" y="1633"/>
            <a:chExt cx="1685" cy="971"/>
          </a:xfrm>
        </p:grpSpPr>
        <p:sp>
          <p:nvSpPr>
            <p:cNvPr id="64580" name="Freeform 7"/>
            <p:cNvSpPr>
              <a:spLocks/>
            </p:cNvSpPr>
            <p:nvPr/>
          </p:nvSpPr>
          <p:spPr bwMode="auto">
            <a:xfrm>
              <a:off x="2505" y="1891"/>
              <a:ext cx="186" cy="451"/>
            </a:xfrm>
            <a:custGeom>
              <a:avLst/>
              <a:gdLst>
                <a:gd name="T0" fmla="*/ 0 w 268"/>
                <a:gd name="T1" fmla="*/ 0 h 627"/>
                <a:gd name="T2" fmla="*/ 0 w 268"/>
                <a:gd name="T3" fmla="*/ 23 h 627"/>
                <a:gd name="T4" fmla="*/ 10 w 268"/>
                <a:gd name="T5" fmla="*/ 32 h 627"/>
                <a:gd name="T6" fmla="*/ 10 w 268"/>
                <a:gd name="T7" fmla="*/ 9 h 627"/>
                <a:gd name="T8" fmla="*/ 0 w 268"/>
                <a:gd name="T9" fmla="*/ 0 h 6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627">
                  <a:moveTo>
                    <a:pt x="0" y="0"/>
                  </a:moveTo>
                  <a:lnTo>
                    <a:pt x="0" y="447"/>
                  </a:lnTo>
                  <a:lnTo>
                    <a:pt x="267" y="626"/>
                  </a:lnTo>
                  <a:lnTo>
                    <a:pt x="267" y="179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30" name="Line 8"/>
            <p:cNvSpPr>
              <a:spLocks noChangeShapeType="1"/>
            </p:cNvSpPr>
            <p:nvPr/>
          </p:nvSpPr>
          <p:spPr bwMode="auto">
            <a:xfrm flipV="1">
              <a:off x="2499" y="1633"/>
              <a:ext cx="504" cy="25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31" name="Line 9"/>
            <p:cNvSpPr>
              <a:spLocks noChangeShapeType="1"/>
            </p:cNvSpPr>
            <p:nvPr/>
          </p:nvSpPr>
          <p:spPr bwMode="auto">
            <a:xfrm>
              <a:off x="2691" y="2342"/>
              <a:ext cx="714" cy="2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32" name="Line 10"/>
            <p:cNvSpPr>
              <a:spLocks noChangeShapeType="1"/>
            </p:cNvSpPr>
            <p:nvPr/>
          </p:nvSpPr>
          <p:spPr bwMode="auto">
            <a:xfrm>
              <a:off x="2680" y="2337"/>
              <a:ext cx="7" cy="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584" name="Freeform 11"/>
            <p:cNvSpPr>
              <a:spLocks/>
            </p:cNvSpPr>
            <p:nvPr/>
          </p:nvSpPr>
          <p:spPr bwMode="auto">
            <a:xfrm>
              <a:off x="2998" y="1633"/>
              <a:ext cx="410" cy="971"/>
            </a:xfrm>
            <a:custGeom>
              <a:avLst/>
              <a:gdLst>
                <a:gd name="T0" fmla="*/ 0 w 587"/>
                <a:gd name="T1" fmla="*/ 0 h 1349"/>
                <a:gd name="T2" fmla="*/ 23 w 587"/>
                <a:gd name="T3" fmla="*/ 21 h 1349"/>
                <a:gd name="T4" fmla="*/ 23 w 587"/>
                <a:gd name="T5" fmla="*/ 70 h 134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87" h="1349">
                  <a:moveTo>
                    <a:pt x="0" y="0"/>
                  </a:moveTo>
                  <a:lnTo>
                    <a:pt x="586" y="399"/>
                  </a:lnTo>
                  <a:lnTo>
                    <a:pt x="586" y="1348"/>
                  </a:lnTo>
                </a:path>
              </a:pathLst>
            </a:custGeom>
            <a:noFill/>
            <a:ln w="285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4585" name="Group 12"/>
            <p:cNvGrpSpPr>
              <a:grpSpLocks/>
            </p:cNvGrpSpPr>
            <p:nvPr/>
          </p:nvGrpSpPr>
          <p:grpSpPr bwMode="auto">
            <a:xfrm>
              <a:off x="1820" y="2086"/>
              <a:ext cx="229" cy="48"/>
              <a:chOff x="186" y="1790"/>
              <a:chExt cx="329" cy="67"/>
            </a:xfrm>
          </p:grpSpPr>
          <p:sp>
            <p:nvSpPr>
              <p:cNvPr id="64605" name="Freeform 13"/>
              <p:cNvSpPr>
                <a:spLocks/>
              </p:cNvSpPr>
              <p:nvPr/>
            </p:nvSpPr>
            <p:spPr bwMode="auto">
              <a:xfrm>
                <a:off x="248" y="1820"/>
                <a:ext cx="267" cy="17"/>
              </a:xfrm>
              <a:custGeom>
                <a:avLst/>
                <a:gdLst>
                  <a:gd name="T0" fmla="*/ 0 w 267"/>
                  <a:gd name="T1" fmla="*/ 8 h 17"/>
                  <a:gd name="T2" fmla="*/ 0 w 267"/>
                  <a:gd name="T3" fmla="*/ 0 h 17"/>
                  <a:gd name="T4" fmla="*/ 266 w 267"/>
                  <a:gd name="T5" fmla="*/ 0 h 17"/>
                  <a:gd name="T6" fmla="*/ 266 w 267"/>
                  <a:gd name="T7" fmla="*/ 16 h 17"/>
                  <a:gd name="T8" fmla="*/ 0 w 267"/>
                  <a:gd name="T9" fmla="*/ 16 h 17"/>
                  <a:gd name="T10" fmla="*/ 0 w 267"/>
                  <a:gd name="T11" fmla="*/ 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7" h="17">
                    <a:moveTo>
                      <a:pt x="0" y="8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66" y="16"/>
                    </a:lnTo>
                    <a:lnTo>
                      <a:pt x="0" y="16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606" name="Freeform 14"/>
              <p:cNvSpPr>
                <a:spLocks/>
              </p:cNvSpPr>
              <p:nvPr/>
            </p:nvSpPr>
            <p:spPr bwMode="auto">
              <a:xfrm>
                <a:off x="186" y="1790"/>
                <a:ext cx="62" cy="67"/>
              </a:xfrm>
              <a:custGeom>
                <a:avLst/>
                <a:gdLst>
                  <a:gd name="T0" fmla="*/ 0 w 62"/>
                  <a:gd name="T1" fmla="*/ 34 h 67"/>
                  <a:gd name="T2" fmla="*/ 61 w 62"/>
                  <a:gd name="T3" fmla="*/ 0 h 67"/>
                  <a:gd name="T4" fmla="*/ 0 w 62"/>
                  <a:gd name="T5" fmla="*/ 34 h 67"/>
                  <a:gd name="T6" fmla="*/ 61 w 62"/>
                  <a:gd name="T7" fmla="*/ 66 h 67"/>
                  <a:gd name="T8" fmla="*/ 61 w 62"/>
                  <a:gd name="T9" fmla="*/ 0 h 67"/>
                  <a:gd name="T10" fmla="*/ 0 w 62"/>
                  <a:gd name="T11" fmla="*/ 34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" h="67">
                    <a:moveTo>
                      <a:pt x="0" y="34"/>
                    </a:moveTo>
                    <a:lnTo>
                      <a:pt x="61" y="0"/>
                    </a:lnTo>
                    <a:lnTo>
                      <a:pt x="0" y="34"/>
                    </a:lnTo>
                    <a:lnTo>
                      <a:pt x="61" y="66"/>
                    </a:lnTo>
                    <a:lnTo>
                      <a:pt x="61" y="0"/>
                    </a:lnTo>
                    <a:lnTo>
                      <a:pt x="0" y="3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4586" name="Freeform 15"/>
            <p:cNvSpPr>
              <a:spLocks/>
            </p:cNvSpPr>
            <p:nvPr/>
          </p:nvSpPr>
          <p:spPr bwMode="auto">
            <a:xfrm>
              <a:off x="2058" y="1945"/>
              <a:ext cx="12" cy="163"/>
            </a:xfrm>
            <a:custGeom>
              <a:avLst/>
              <a:gdLst>
                <a:gd name="T0" fmla="*/ 1 w 17"/>
                <a:gd name="T1" fmla="*/ 0 h 227"/>
                <a:gd name="T2" fmla="*/ 0 w 17"/>
                <a:gd name="T3" fmla="*/ 0 h 227"/>
                <a:gd name="T4" fmla="*/ 0 w 17"/>
                <a:gd name="T5" fmla="*/ 11 h 227"/>
                <a:gd name="T6" fmla="*/ 1 w 17"/>
                <a:gd name="T7" fmla="*/ 11 h 227"/>
                <a:gd name="T8" fmla="*/ 1 w 17"/>
                <a:gd name="T9" fmla="*/ 0 h 227"/>
                <a:gd name="T10" fmla="*/ 1 w 17"/>
                <a:gd name="T11" fmla="*/ 0 h 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227">
                  <a:moveTo>
                    <a:pt x="9" y="0"/>
                  </a:moveTo>
                  <a:lnTo>
                    <a:pt x="0" y="0"/>
                  </a:lnTo>
                  <a:lnTo>
                    <a:pt x="0" y="226"/>
                  </a:lnTo>
                  <a:lnTo>
                    <a:pt x="16" y="226"/>
                  </a:lnTo>
                  <a:lnTo>
                    <a:pt x="16" y="0"/>
                  </a:lnTo>
                  <a:lnTo>
                    <a:pt x="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87" name="Freeform 16"/>
            <p:cNvSpPr>
              <a:spLocks/>
            </p:cNvSpPr>
            <p:nvPr/>
          </p:nvSpPr>
          <p:spPr bwMode="auto">
            <a:xfrm>
              <a:off x="2060" y="2109"/>
              <a:ext cx="92" cy="132"/>
            </a:xfrm>
            <a:custGeom>
              <a:avLst/>
              <a:gdLst>
                <a:gd name="T0" fmla="*/ 5 w 133"/>
                <a:gd name="T1" fmla="*/ 9 h 184"/>
                <a:gd name="T2" fmla="*/ 5 w 133"/>
                <a:gd name="T3" fmla="*/ 9 h 184"/>
                <a:gd name="T4" fmla="*/ 1 w 133"/>
                <a:gd name="T5" fmla="*/ 0 h 184"/>
                <a:gd name="T6" fmla="*/ 0 w 133"/>
                <a:gd name="T7" fmla="*/ 1 h 184"/>
                <a:gd name="T8" fmla="*/ 4 w 133"/>
                <a:gd name="T9" fmla="*/ 9 h 184"/>
                <a:gd name="T10" fmla="*/ 5 w 133"/>
                <a:gd name="T11" fmla="*/ 9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3" h="184">
                  <a:moveTo>
                    <a:pt x="126" y="179"/>
                  </a:moveTo>
                  <a:lnTo>
                    <a:pt x="132" y="175"/>
                  </a:lnTo>
                  <a:lnTo>
                    <a:pt x="12" y="0"/>
                  </a:lnTo>
                  <a:lnTo>
                    <a:pt x="0" y="8"/>
                  </a:lnTo>
                  <a:lnTo>
                    <a:pt x="120" y="183"/>
                  </a:lnTo>
                  <a:lnTo>
                    <a:pt x="126" y="1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88" name="Freeform 17"/>
            <p:cNvSpPr>
              <a:spLocks/>
            </p:cNvSpPr>
            <p:nvPr/>
          </p:nvSpPr>
          <p:spPr bwMode="auto">
            <a:xfrm>
              <a:off x="2129" y="2224"/>
              <a:ext cx="44" cy="50"/>
            </a:xfrm>
            <a:custGeom>
              <a:avLst/>
              <a:gdLst>
                <a:gd name="T0" fmla="*/ 2 w 64"/>
                <a:gd name="T1" fmla="*/ 3 h 70"/>
                <a:gd name="T2" fmla="*/ 2 w 64"/>
                <a:gd name="T3" fmla="*/ 0 h 70"/>
                <a:gd name="T4" fmla="*/ 2 w 64"/>
                <a:gd name="T5" fmla="*/ 3 h 70"/>
                <a:gd name="T6" fmla="*/ 0 w 64"/>
                <a:gd name="T7" fmla="*/ 2 h 70"/>
                <a:gd name="T8" fmla="*/ 2 w 64"/>
                <a:gd name="T9" fmla="*/ 0 h 70"/>
                <a:gd name="T10" fmla="*/ 2 w 64"/>
                <a:gd name="T11" fmla="*/ 3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" h="70">
                  <a:moveTo>
                    <a:pt x="63" y="69"/>
                  </a:moveTo>
                  <a:lnTo>
                    <a:pt x="55" y="0"/>
                  </a:lnTo>
                  <a:lnTo>
                    <a:pt x="63" y="69"/>
                  </a:lnTo>
                  <a:lnTo>
                    <a:pt x="0" y="39"/>
                  </a:lnTo>
                  <a:lnTo>
                    <a:pt x="55" y="0"/>
                  </a:lnTo>
                  <a:lnTo>
                    <a:pt x="63" y="6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89" name="Freeform 18"/>
            <p:cNvSpPr>
              <a:spLocks/>
            </p:cNvSpPr>
            <p:nvPr/>
          </p:nvSpPr>
          <p:spPr bwMode="auto">
            <a:xfrm>
              <a:off x="2043" y="1912"/>
              <a:ext cx="38" cy="38"/>
            </a:xfrm>
            <a:custGeom>
              <a:avLst/>
              <a:gdLst>
                <a:gd name="T0" fmla="*/ 0 w 54"/>
                <a:gd name="T1" fmla="*/ 3 h 53"/>
                <a:gd name="T2" fmla="*/ 1 w 54"/>
                <a:gd name="T3" fmla="*/ 0 h 53"/>
                <a:gd name="T4" fmla="*/ 2 w 54"/>
                <a:gd name="T5" fmla="*/ 3 h 53"/>
                <a:gd name="T6" fmla="*/ 0 w 54"/>
                <a:gd name="T7" fmla="*/ 3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4" h="53">
                  <a:moveTo>
                    <a:pt x="0" y="52"/>
                  </a:moveTo>
                  <a:lnTo>
                    <a:pt x="23" y="0"/>
                  </a:lnTo>
                  <a:lnTo>
                    <a:pt x="53" y="52"/>
                  </a:lnTo>
                  <a:lnTo>
                    <a:pt x="0" y="5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90" name="Freeform 19"/>
            <p:cNvSpPr>
              <a:spLocks/>
            </p:cNvSpPr>
            <p:nvPr/>
          </p:nvSpPr>
          <p:spPr bwMode="auto">
            <a:xfrm>
              <a:off x="2043" y="1912"/>
              <a:ext cx="42" cy="44"/>
            </a:xfrm>
            <a:custGeom>
              <a:avLst/>
              <a:gdLst>
                <a:gd name="T0" fmla="*/ 0 w 60"/>
                <a:gd name="T1" fmla="*/ 3 h 62"/>
                <a:gd name="T2" fmla="*/ 1 w 60"/>
                <a:gd name="T3" fmla="*/ 0 h 62"/>
                <a:gd name="T4" fmla="*/ 3 w 60"/>
                <a:gd name="T5" fmla="*/ 3 h 62"/>
                <a:gd name="T6" fmla="*/ 0 w 60"/>
                <a:gd name="T7" fmla="*/ 3 h 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62">
                  <a:moveTo>
                    <a:pt x="0" y="61"/>
                  </a:moveTo>
                  <a:lnTo>
                    <a:pt x="26" y="0"/>
                  </a:lnTo>
                  <a:lnTo>
                    <a:pt x="59" y="61"/>
                  </a:lnTo>
                  <a:lnTo>
                    <a:pt x="0" y="61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91" name="Freeform 20"/>
            <p:cNvSpPr>
              <a:spLocks/>
            </p:cNvSpPr>
            <p:nvPr/>
          </p:nvSpPr>
          <p:spPr bwMode="auto">
            <a:xfrm>
              <a:off x="2049" y="2094"/>
              <a:ext cx="24" cy="26"/>
            </a:xfrm>
            <a:custGeom>
              <a:avLst/>
              <a:gdLst>
                <a:gd name="T0" fmla="*/ 1 w 35"/>
                <a:gd name="T1" fmla="*/ 2 h 36"/>
                <a:gd name="T2" fmla="*/ 1 w 35"/>
                <a:gd name="T3" fmla="*/ 2 h 36"/>
                <a:gd name="T4" fmla="*/ 1 w 35"/>
                <a:gd name="T5" fmla="*/ 2 h 36"/>
                <a:gd name="T6" fmla="*/ 1 w 35"/>
                <a:gd name="T7" fmla="*/ 2 h 36"/>
                <a:gd name="T8" fmla="*/ 1 w 35"/>
                <a:gd name="T9" fmla="*/ 1 h 36"/>
                <a:gd name="T10" fmla="*/ 1 w 35"/>
                <a:gd name="T11" fmla="*/ 1 h 36"/>
                <a:gd name="T12" fmla="*/ 1 w 35"/>
                <a:gd name="T13" fmla="*/ 1 h 36"/>
                <a:gd name="T14" fmla="*/ 1 w 35"/>
                <a:gd name="T15" fmla="*/ 1 h 36"/>
                <a:gd name="T16" fmla="*/ 1 w 35"/>
                <a:gd name="T17" fmla="*/ 1 h 36"/>
                <a:gd name="T18" fmla="*/ 1 w 35"/>
                <a:gd name="T19" fmla="*/ 0 h 36"/>
                <a:gd name="T20" fmla="*/ 1 w 35"/>
                <a:gd name="T21" fmla="*/ 1 h 36"/>
                <a:gd name="T22" fmla="*/ 1 w 35"/>
                <a:gd name="T23" fmla="*/ 1 h 36"/>
                <a:gd name="T24" fmla="*/ 1 w 35"/>
                <a:gd name="T25" fmla="*/ 1 h 36"/>
                <a:gd name="T26" fmla="*/ 0 w 35"/>
                <a:gd name="T27" fmla="*/ 1 h 36"/>
                <a:gd name="T28" fmla="*/ 1 w 35"/>
                <a:gd name="T29" fmla="*/ 1 h 36"/>
                <a:gd name="T30" fmla="*/ 1 w 35"/>
                <a:gd name="T31" fmla="*/ 2 h 36"/>
                <a:gd name="T32" fmla="*/ 1 w 35"/>
                <a:gd name="T33" fmla="*/ 2 h 36"/>
                <a:gd name="T34" fmla="*/ 1 w 35"/>
                <a:gd name="T35" fmla="*/ 2 h 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36">
                  <a:moveTo>
                    <a:pt x="17" y="35"/>
                  </a:moveTo>
                  <a:lnTo>
                    <a:pt x="17" y="35"/>
                  </a:lnTo>
                  <a:lnTo>
                    <a:pt x="23" y="34"/>
                  </a:lnTo>
                  <a:lnTo>
                    <a:pt x="29" y="30"/>
                  </a:lnTo>
                  <a:lnTo>
                    <a:pt x="33" y="25"/>
                  </a:lnTo>
                  <a:lnTo>
                    <a:pt x="34" y="18"/>
                  </a:lnTo>
                  <a:lnTo>
                    <a:pt x="33" y="10"/>
                  </a:lnTo>
                  <a:lnTo>
                    <a:pt x="29" y="5"/>
                  </a:lnTo>
                  <a:lnTo>
                    <a:pt x="23" y="1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7" y="35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41" name="Rectangle 21"/>
            <p:cNvSpPr>
              <a:spLocks noChangeArrowheads="1"/>
            </p:cNvSpPr>
            <p:nvPr/>
          </p:nvSpPr>
          <p:spPr bwMode="auto">
            <a:xfrm>
              <a:off x="2093" y="2174"/>
              <a:ext cx="304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500" b="1" i="1"/>
                <a:t>x</a:t>
              </a:r>
              <a:r>
                <a:rPr lang="en-US" altLang="en-US" sz="2500" b="1" i="1" baseline="-25000"/>
                <a:t>e</a:t>
              </a:r>
            </a:p>
          </p:txBody>
        </p:sp>
        <p:sp>
          <p:nvSpPr>
            <p:cNvPr id="41042" name="Rectangle 22"/>
            <p:cNvSpPr>
              <a:spLocks noChangeArrowheads="1"/>
            </p:cNvSpPr>
            <p:nvPr/>
          </p:nvSpPr>
          <p:spPr bwMode="auto">
            <a:xfrm>
              <a:off x="1828" y="1644"/>
              <a:ext cx="293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500" b="1" i="1"/>
                <a:t>y</a:t>
              </a:r>
              <a:r>
                <a:rPr lang="en-US" altLang="en-US" sz="2500" b="1" i="1" baseline="-25000"/>
                <a:t>e</a:t>
              </a:r>
            </a:p>
          </p:txBody>
        </p:sp>
        <p:sp>
          <p:nvSpPr>
            <p:cNvPr id="41043" name="Rectangle 23"/>
            <p:cNvSpPr>
              <a:spLocks noChangeArrowheads="1"/>
            </p:cNvSpPr>
            <p:nvPr/>
          </p:nvSpPr>
          <p:spPr bwMode="auto">
            <a:xfrm>
              <a:off x="1724" y="2104"/>
              <a:ext cx="281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500" b="1" i="1"/>
                <a:t>z</a:t>
              </a:r>
              <a:r>
                <a:rPr lang="en-US" altLang="en-US" sz="2500" b="1" i="1" baseline="-25000"/>
                <a:t>e</a:t>
              </a:r>
            </a:p>
          </p:txBody>
        </p:sp>
        <p:sp>
          <p:nvSpPr>
            <p:cNvPr id="41044" name="Line 24"/>
            <p:cNvSpPr>
              <a:spLocks noChangeShapeType="1"/>
            </p:cNvSpPr>
            <p:nvPr/>
          </p:nvSpPr>
          <p:spPr bwMode="auto">
            <a:xfrm>
              <a:off x="2067" y="2121"/>
              <a:ext cx="435" cy="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45" name="Line 25"/>
            <p:cNvSpPr>
              <a:spLocks noChangeShapeType="1"/>
            </p:cNvSpPr>
            <p:nvPr/>
          </p:nvSpPr>
          <p:spPr bwMode="auto">
            <a:xfrm flipH="1">
              <a:off x="2999" y="1634"/>
              <a:ext cx="2" cy="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46" name="Line 26"/>
            <p:cNvSpPr>
              <a:spLocks noChangeShapeType="1"/>
            </p:cNvSpPr>
            <p:nvPr/>
          </p:nvSpPr>
          <p:spPr bwMode="auto">
            <a:xfrm>
              <a:off x="2995" y="2325"/>
              <a:ext cx="412" cy="27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47" name="Line 27"/>
            <p:cNvSpPr>
              <a:spLocks noChangeShapeType="1"/>
            </p:cNvSpPr>
            <p:nvPr/>
          </p:nvSpPr>
          <p:spPr bwMode="auto">
            <a:xfrm flipV="1">
              <a:off x="2064" y="1889"/>
              <a:ext cx="435" cy="21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48" name="Line 28"/>
            <p:cNvSpPr>
              <a:spLocks noChangeShapeType="1"/>
            </p:cNvSpPr>
            <p:nvPr/>
          </p:nvSpPr>
          <p:spPr bwMode="auto">
            <a:xfrm>
              <a:off x="2077" y="2121"/>
              <a:ext cx="610" cy="2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49" name="Line 29"/>
            <p:cNvSpPr>
              <a:spLocks noChangeShapeType="1"/>
            </p:cNvSpPr>
            <p:nvPr/>
          </p:nvSpPr>
          <p:spPr bwMode="auto">
            <a:xfrm flipV="1">
              <a:off x="2071" y="2025"/>
              <a:ext cx="612" cy="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50" name="AutoShape 30"/>
            <p:cNvSpPr>
              <a:spLocks noChangeArrowheads="1"/>
            </p:cNvSpPr>
            <p:nvPr/>
          </p:nvSpPr>
          <p:spPr bwMode="auto">
            <a:xfrm rot="-2580000">
              <a:off x="2865" y="2024"/>
              <a:ext cx="228" cy="71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1051" name="AutoShape 31"/>
            <p:cNvSpPr>
              <a:spLocks noChangeArrowheads="1"/>
            </p:cNvSpPr>
            <p:nvPr/>
          </p:nvSpPr>
          <p:spPr bwMode="auto">
            <a:xfrm rot="-2580000">
              <a:off x="2863" y="2088"/>
              <a:ext cx="248" cy="81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1052" name="Line 32"/>
            <p:cNvSpPr>
              <a:spLocks noChangeShapeType="1"/>
            </p:cNvSpPr>
            <p:nvPr/>
          </p:nvSpPr>
          <p:spPr bwMode="auto">
            <a:xfrm>
              <a:off x="2506" y="2216"/>
              <a:ext cx="488" cy="1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53" name="Line 33"/>
            <p:cNvSpPr>
              <a:spLocks noChangeShapeType="1"/>
            </p:cNvSpPr>
            <p:nvPr/>
          </p:nvSpPr>
          <p:spPr bwMode="auto">
            <a:xfrm flipV="1">
              <a:off x="2691" y="1923"/>
              <a:ext cx="718" cy="9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64518" name="Group 34"/>
          <p:cNvGrpSpPr>
            <a:grpSpLocks/>
          </p:cNvGrpSpPr>
          <p:nvPr/>
        </p:nvGrpSpPr>
        <p:grpSpPr bwMode="auto">
          <a:xfrm>
            <a:off x="398463" y="1817688"/>
            <a:ext cx="2695575" cy="2500312"/>
            <a:chOff x="398" y="1185"/>
            <a:chExt cx="1698" cy="1575"/>
          </a:xfrm>
        </p:grpSpPr>
        <p:sp>
          <p:nvSpPr>
            <p:cNvPr id="64553" name="Freeform 35"/>
            <p:cNvSpPr>
              <a:spLocks/>
            </p:cNvSpPr>
            <p:nvPr/>
          </p:nvSpPr>
          <p:spPr bwMode="auto">
            <a:xfrm>
              <a:off x="404" y="2076"/>
              <a:ext cx="1146" cy="674"/>
            </a:xfrm>
            <a:custGeom>
              <a:avLst/>
              <a:gdLst>
                <a:gd name="T0" fmla="*/ 714 w 1146"/>
                <a:gd name="T1" fmla="*/ 0 h 674"/>
                <a:gd name="T2" fmla="*/ 0 w 1146"/>
                <a:gd name="T3" fmla="*/ 526 h 674"/>
                <a:gd name="T4" fmla="*/ 868 w 1146"/>
                <a:gd name="T5" fmla="*/ 674 h 674"/>
                <a:gd name="T6" fmla="*/ 1146 w 1146"/>
                <a:gd name="T7" fmla="*/ 78 h 674"/>
                <a:gd name="T8" fmla="*/ 714 w 1146"/>
                <a:gd name="T9" fmla="*/ 0 h 6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6" h="674">
                  <a:moveTo>
                    <a:pt x="714" y="0"/>
                  </a:moveTo>
                  <a:lnTo>
                    <a:pt x="0" y="526"/>
                  </a:lnTo>
                  <a:lnTo>
                    <a:pt x="868" y="674"/>
                  </a:lnTo>
                  <a:lnTo>
                    <a:pt x="1146" y="78"/>
                  </a:lnTo>
                  <a:lnTo>
                    <a:pt x="714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54" name="Freeform 36"/>
            <p:cNvSpPr>
              <a:spLocks/>
            </p:cNvSpPr>
            <p:nvPr/>
          </p:nvSpPr>
          <p:spPr bwMode="auto">
            <a:xfrm>
              <a:off x="406" y="1834"/>
              <a:ext cx="716" cy="766"/>
            </a:xfrm>
            <a:custGeom>
              <a:avLst/>
              <a:gdLst>
                <a:gd name="T0" fmla="*/ 712 w 716"/>
                <a:gd name="T1" fmla="*/ 0 h 766"/>
                <a:gd name="T2" fmla="*/ 0 w 716"/>
                <a:gd name="T3" fmla="*/ 294 h 766"/>
                <a:gd name="T4" fmla="*/ 0 w 716"/>
                <a:gd name="T5" fmla="*/ 766 h 766"/>
                <a:gd name="T6" fmla="*/ 716 w 716"/>
                <a:gd name="T7" fmla="*/ 240 h 766"/>
                <a:gd name="T8" fmla="*/ 712 w 716"/>
                <a:gd name="T9" fmla="*/ 0 h 7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16" h="766">
                  <a:moveTo>
                    <a:pt x="712" y="0"/>
                  </a:moveTo>
                  <a:lnTo>
                    <a:pt x="0" y="294"/>
                  </a:lnTo>
                  <a:lnTo>
                    <a:pt x="0" y="766"/>
                  </a:lnTo>
                  <a:lnTo>
                    <a:pt x="716" y="240"/>
                  </a:lnTo>
                  <a:lnTo>
                    <a:pt x="712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4" name="Line 37"/>
            <p:cNvSpPr>
              <a:spLocks noChangeShapeType="1"/>
            </p:cNvSpPr>
            <p:nvPr/>
          </p:nvSpPr>
          <p:spPr bwMode="auto">
            <a:xfrm flipV="1">
              <a:off x="1270" y="1541"/>
              <a:ext cx="576" cy="12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5" name="Line 38"/>
            <p:cNvSpPr>
              <a:spLocks noChangeShapeType="1"/>
            </p:cNvSpPr>
            <p:nvPr/>
          </p:nvSpPr>
          <p:spPr bwMode="auto">
            <a:xfrm flipV="1">
              <a:off x="398" y="1549"/>
              <a:ext cx="1438" cy="5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6" name="Line 39"/>
            <p:cNvSpPr>
              <a:spLocks noChangeShapeType="1"/>
            </p:cNvSpPr>
            <p:nvPr/>
          </p:nvSpPr>
          <p:spPr bwMode="auto">
            <a:xfrm flipV="1">
              <a:off x="1447" y="1549"/>
              <a:ext cx="399" cy="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7" name="Line 40"/>
            <p:cNvSpPr>
              <a:spLocks noChangeShapeType="1"/>
            </p:cNvSpPr>
            <p:nvPr/>
          </p:nvSpPr>
          <p:spPr bwMode="auto">
            <a:xfrm flipV="1">
              <a:off x="407" y="1546"/>
              <a:ext cx="1437" cy="10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8" name="AutoShape 41"/>
            <p:cNvSpPr>
              <a:spLocks noChangeArrowheads="1"/>
            </p:cNvSpPr>
            <p:nvPr/>
          </p:nvSpPr>
          <p:spPr bwMode="auto">
            <a:xfrm rot="5400000">
              <a:off x="1174" y="1781"/>
              <a:ext cx="315" cy="426"/>
            </a:xfrm>
            <a:prstGeom prst="parallelogram">
              <a:avLst>
                <a:gd name="adj" fmla="val 24995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1009" name="Line 42"/>
            <p:cNvSpPr>
              <a:spLocks noChangeShapeType="1"/>
            </p:cNvSpPr>
            <p:nvPr/>
          </p:nvSpPr>
          <p:spPr bwMode="auto">
            <a:xfrm flipV="1">
              <a:off x="1178" y="2005"/>
              <a:ext cx="146" cy="1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10" name="Line 43"/>
            <p:cNvSpPr>
              <a:spLocks noChangeShapeType="1"/>
            </p:cNvSpPr>
            <p:nvPr/>
          </p:nvSpPr>
          <p:spPr bwMode="auto">
            <a:xfrm flipV="1">
              <a:off x="1264" y="1549"/>
              <a:ext cx="582" cy="7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11" name="Oval 44"/>
            <p:cNvSpPr>
              <a:spLocks noChangeArrowheads="1"/>
            </p:cNvSpPr>
            <p:nvPr/>
          </p:nvSpPr>
          <p:spPr bwMode="auto">
            <a:xfrm>
              <a:off x="1161" y="2119"/>
              <a:ext cx="39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1012" name="Rectangle 45"/>
            <p:cNvSpPr>
              <a:spLocks noChangeArrowheads="1"/>
            </p:cNvSpPr>
            <p:nvPr/>
          </p:nvSpPr>
          <p:spPr bwMode="auto">
            <a:xfrm>
              <a:off x="1185" y="2093"/>
              <a:ext cx="379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 i="1"/>
                <a:t>center</a:t>
              </a:r>
            </a:p>
          </p:txBody>
        </p:sp>
        <p:sp>
          <p:nvSpPr>
            <p:cNvPr id="41013" name="Rectangle 46"/>
            <p:cNvSpPr>
              <a:spLocks noChangeArrowheads="1"/>
            </p:cNvSpPr>
            <p:nvPr/>
          </p:nvSpPr>
          <p:spPr bwMode="auto">
            <a:xfrm>
              <a:off x="1854" y="1526"/>
              <a:ext cx="242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 i="1"/>
                <a:t>eye</a:t>
              </a:r>
            </a:p>
          </p:txBody>
        </p:sp>
        <p:sp>
          <p:nvSpPr>
            <p:cNvPr id="41014" name="Line 47"/>
            <p:cNvSpPr>
              <a:spLocks noChangeShapeType="1"/>
            </p:cNvSpPr>
            <p:nvPr/>
          </p:nvSpPr>
          <p:spPr bwMode="auto">
            <a:xfrm flipV="1">
              <a:off x="1075" y="2023"/>
              <a:ext cx="0" cy="3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15" name="Line 48"/>
            <p:cNvSpPr>
              <a:spLocks noChangeShapeType="1"/>
            </p:cNvSpPr>
            <p:nvPr/>
          </p:nvSpPr>
          <p:spPr bwMode="auto">
            <a:xfrm>
              <a:off x="1010" y="2366"/>
              <a:ext cx="6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16" name="Line 49"/>
            <p:cNvSpPr>
              <a:spLocks noChangeShapeType="1"/>
            </p:cNvSpPr>
            <p:nvPr/>
          </p:nvSpPr>
          <p:spPr bwMode="auto">
            <a:xfrm flipH="1">
              <a:off x="850" y="2331"/>
              <a:ext cx="268" cy="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17" name="AutoShape 50"/>
            <p:cNvSpPr>
              <a:spLocks noChangeArrowheads="1"/>
            </p:cNvSpPr>
            <p:nvPr/>
          </p:nvSpPr>
          <p:spPr bwMode="auto">
            <a:xfrm>
              <a:off x="1045" y="2331"/>
              <a:ext cx="353" cy="73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1018" name="AutoShape 51"/>
            <p:cNvSpPr>
              <a:spLocks noChangeArrowheads="1"/>
            </p:cNvSpPr>
            <p:nvPr/>
          </p:nvSpPr>
          <p:spPr bwMode="auto">
            <a:xfrm>
              <a:off x="972" y="2385"/>
              <a:ext cx="387" cy="82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1019" name="Rectangle 52"/>
            <p:cNvSpPr>
              <a:spLocks noChangeArrowheads="1"/>
            </p:cNvSpPr>
            <p:nvPr/>
          </p:nvSpPr>
          <p:spPr bwMode="auto">
            <a:xfrm>
              <a:off x="869" y="2455"/>
              <a:ext cx="233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 i="1"/>
                <a:t>z</a:t>
              </a:r>
              <a:r>
                <a:rPr lang="en-US" altLang="en-US" sz="2800" b="1" i="1" baseline="-25000"/>
                <a:t>o</a:t>
              </a:r>
            </a:p>
          </p:txBody>
        </p:sp>
        <p:sp>
          <p:nvSpPr>
            <p:cNvPr id="41020" name="Rectangle 53"/>
            <p:cNvSpPr>
              <a:spLocks noChangeArrowheads="1"/>
            </p:cNvSpPr>
            <p:nvPr/>
          </p:nvSpPr>
          <p:spPr bwMode="auto">
            <a:xfrm>
              <a:off x="817" y="1860"/>
              <a:ext cx="243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 i="1"/>
                <a:t>y</a:t>
              </a:r>
              <a:r>
                <a:rPr lang="en-US" altLang="en-US" sz="2800" b="1" i="1" baseline="-25000"/>
                <a:t>o</a:t>
              </a:r>
            </a:p>
          </p:txBody>
        </p:sp>
        <p:sp>
          <p:nvSpPr>
            <p:cNvPr id="41021" name="Rectangle 54"/>
            <p:cNvSpPr>
              <a:spLocks noChangeArrowheads="1"/>
            </p:cNvSpPr>
            <p:nvPr/>
          </p:nvSpPr>
          <p:spPr bwMode="auto">
            <a:xfrm>
              <a:off x="1512" y="2314"/>
              <a:ext cx="252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 i="1"/>
                <a:t>x</a:t>
              </a:r>
              <a:r>
                <a:rPr lang="en-US" altLang="en-US" sz="2800" b="1" i="1" baseline="-25000"/>
                <a:t>o</a:t>
              </a:r>
            </a:p>
          </p:txBody>
        </p:sp>
        <p:sp>
          <p:nvSpPr>
            <p:cNvPr id="41022" name="AutoShape 55"/>
            <p:cNvSpPr>
              <a:spLocks noChangeArrowheads="1"/>
            </p:cNvSpPr>
            <p:nvPr/>
          </p:nvSpPr>
          <p:spPr bwMode="auto">
            <a:xfrm rot="5400000">
              <a:off x="523" y="2009"/>
              <a:ext cx="626" cy="864"/>
            </a:xfrm>
            <a:prstGeom prst="parallelogram">
              <a:avLst>
                <a:gd name="adj" fmla="val 24995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1023" name="Line 56"/>
            <p:cNvSpPr>
              <a:spLocks noChangeShapeType="1"/>
            </p:cNvSpPr>
            <p:nvPr/>
          </p:nvSpPr>
          <p:spPr bwMode="auto">
            <a:xfrm flipV="1">
              <a:off x="1848" y="1185"/>
              <a:ext cx="0" cy="3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575" name="Freeform 57"/>
            <p:cNvSpPr>
              <a:spLocks/>
            </p:cNvSpPr>
            <p:nvPr/>
          </p:nvSpPr>
          <p:spPr bwMode="auto">
            <a:xfrm>
              <a:off x="1178" y="1188"/>
              <a:ext cx="668" cy="916"/>
            </a:xfrm>
            <a:custGeom>
              <a:avLst/>
              <a:gdLst>
                <a:gd name="T0" fmla="*/ 0 w 1065"/>
                <a:gd name="T1" fmla="*/ 24 h 1440"/>
                <a:gd name="T2" fmla="*/ 1 w 1065"/>
                <a:gd name="T3" fmla="*/ 24 h 1440"/>
                <a:gd name="T4" fmla="*/ 2 w 1065"/>
                <a:gd name="T5" fmla="*/ 20 h 1440"/>
                <a:gd name="T6" fmla="*/ 3 w 1065"/>
                <a:gd name="T7" fmla="*/ 18 h 1440"/>
                <a:gd name="T8" fmla="*/ 3 w 1065"/>
                <a:gd name="T9" fmla="*/ 15 h 1440"/>
                <a:gd name="T10" fmla="*/ 4 w 1065"/>
                <a:gd name="T11" fmla="*/ 14 h 1440"/>
                <a:gd name="T12" fmla="*/ 5 w 1065"/>
                <a:gd name="T13" fmla="*/ 13 h 1440"/>
                <a:gd name="T14" fmla="*/ 5 w 1065"/>
                <a:gd name="T15" fmla="*/ 13 h 1440"/>
                <a:gd name="T16" fmla="*/ 5 w 1065"/>
                <a:gd name="T17" fmla="*/ 13 h 1440"/>
                <a:gd name="T18" fmla="*/ 6 w 1065"/>
                <a:gd name="T19" fmla="*/ 11 h 1440"/>
                <a:gd name="T20" fmla="*/ 8 w 1065"/>
                <a:gd name="T21" fmla="*/ 8 h 1440"/>
                <a:gd name="T22" fmla="*/ 8 w 1065"/>
                <a:gd name="T23" fmla="*/ 8 h 1440"/>
                <a:gd name="T24" fmla="*/ 8 w 1065"/>
                <a:gd name="T25" fmla="*/ 6 h 1440"/>
                <a:gd name="T26" fmla="*/ 9 w 1065"/>
                <a:gd name="T27" fmla="*/ 6 h 1440"/>
                <a:gd name="T28" fmla="*/ 9 w 1065"/>
                <a:gd name="T29" fmla="*/ 6 h 1440"/>
                <a:gd name="T30" fmla="*/ 11 w 1065"/>
                <a:gd name="T31" fmla="*/ 4 h 1440"/>
                <a:gd name="T32" fmla="*/ 11 w 1065"/>
                <a:gd name="T33" fmla="*/ 4 h 1440"/>
                <a:gd name="T34" fmla="*/ 14 w 1065"/>
                <a:gd name="T35" fmla="*/ 4 h 1440"/>
                <a:gd name="T36" fmla="*/ 15 w 1065"/>
                <a:gd name="T37" fmla="*/ 3 h 1440"/>
                <a:gd name="T38" fmla="*/ 15 w 1065"/>
                <a:gd name="T39" fmla="*/ 1 h 1440"/>
                <a:gd name="T40" fmla="*/ 16 w 1065"/>
                <a:gd name="T41" fmla="*/ 1 h 1440"/>
                <a:gd name="T42" fmla="*/ 16 w 1065"/>
                <a:gd name="T43" fmla="*/ 0 h 14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65" h="1440">
                  <a:moveTo>
                    <a:pt x="0" y="1440"/>
                  </a:moveTo>
                  <a:cubicBezTo>
                    <a:pt x="7" y="1418"/>
                    <a:pt x="14" y="1396"/>
                    <a:pt x="22" y="1375"/>
                  </a:cubicBezTo>
                  <a:cubicBezTo>
                    <a:pt x="32" y="1319"/>
                    <a:pt x="94" y="1221"/>
                    <a:pt x="130" y="1174"/>
                  </a:cubicBezTo>
                  <a:cubicBezTo>
                    <a:pt x="144" y="1135"/>
                    <a:pt x="159" y="1094"/>
                    <a:pt x="168" y="1054"/>
                  </a:cubicBezTo>
                  <a:cubicBezTo>
                    <a:pt x="172" y="1003"/>
                    <a:pt x="166" y="910"/>
                    <a:pt x="217" y="875"/>
                  </a:cubicBezTo>
                  <a:cubicBezTo>
                    <a:pt x="237" y="846"/>
                    <a:pt x="268" y="818"/>
                    <a:pt x="293" y="793"/>
                  </a:cubicBezTo>
                  <a:cubicBezTo>
                    <a:pt x="302" y="784"/>
                    <a:pt x="311" y="773"/>
                    <a:pt x="315" y="761"/>
                  </a:cubicBezTo>
                  <a:cubicBezTo>
                    <a:pt x="317" y="755"/>
                    <a:pt x="317" y="749"/>
                    <a:pt x="321" y="744"/>
                  </a:cubicBezTo>
                  <a:cubicBezTo>
                    <a:pt x="325" y="739"/>
                    <a:pt x="332" y="738"/>
                    <a:pt x="337" y="734"/>
                  </a:cubicBezTo>
                  <a:cubicBezTo>
                    <a:pt x="368" y="706"/>
                    <a:pt x="414" y="658"/>
                    <a:pt x="429" y="619"/>
                  </a:cubicBezTo>
                  <a:cubicBezTo>
                    <a:pt x="443" y="582"/>
                    <a:pt x="474" y="529"/>
                    <a:pt x="494" y="495"/>
                  </a:cubicBezTo>
                  <a:cubicBezTo>
                    <a:pt x="501" y="484"/>
                    <a:pt x="511" y="474"/>
                    <a:pt x="516" y="462"/>
                  </a:cubicBezTo>
                  <a:cubicBezTo>
                    <a:pt x="528" y="429"/>
                    <a:pt x="540" y="401"/>
                    <a:pt x="570" y="380"/>
                  </a:cubicBezTo>
                  <a:cubicBezTo>
                    <a:pt x="572" y="375"/>
                    <a:pt x="572" y="368"/>
                    <a:pt x="576" y="364"/>
                  </a:cubicBezTo>
                  <a:cubicBezTo>
                    <a:pt x="585" y="355"/>
                    <a:pt x="609" y="342"/>
                    <a:pt x="609" y="342"/>
                  </a:cubicBezTo>
                  <a:cubicBezTo>
                    <a:pt x="631" y="308"/>
                    <a:pt x="669" y="295"/>
                    <a:pt x="706" y="283"/>
                  </a:cubicBezTo>
                  <a:cubicBezTo>
                    <a:pt x="726" y="277"/>
                    <a:pt x="752" y="265"/>
                    <a:pt x="772" y="261"/>
                  </a:cubicBezTo>
                  <a:cubicBezTo>
                    <a:pt x="830" y="249"/>
                    <a:pt x="879" y="252"/>
                    <a:pt x="929" y="217"/>
                  </a:cubicBezTo>
                  <a:cubicBezTo>
                    <a:pt x="942" y="183"/>
                    <a:pt x="959" y="156"/>
                    <a:pt x="983" y="130"/>
                  </a:cubicBezTo>
                  <a:cubicBezTo>
                    <a:pt x="993" y="103"/>
                    <a:pt x="1002" y="68"/>
                    <a:pt x="1016" y="43"/>
                  </a:cubicBezTo>
                  <a:cubicBezTo>
                    <a:pt x="1022" y="32"/>
                    <a:pt x="1026" y="16"/>
                    <a:pt x="1038" y="11"/>
                  </a:cubicBezTo>
                  <a:cubicBezTo>
                    <a:pt x="1058" y="4"/>
                    <a:pt x="1049" y="7"/>
                    <a:pt x="1065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25" name="Line 58"/>
            <p:cNvSpPr>
              <a:spLocks noChangeShapeType="1"/>
            </p:cNvSpPr>
            <p:nvPr/>
          </p:nvSpPr>
          <p:spPr bwMode="auto">
            <a:xfrm flipH="1" flipV="1">
              <a:off x="1726" y="1350"/>
              <a:ext cx="114" cy="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26" name="Rectangle 59"/>
            <p:cNvSpPr>
              <a:spLocks noChangeArrowheads="1"/>
            </p:cNvSpPr>
            <p:nvPr/>
          </p:nvSpPr>
          <p:spPr bwMode="auto">
            <a:xfrm>
              <a:off x="1602" y="1190"/>
              <a:ext cx="210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 i="1"/>
                <a:t>up</a:t>
              </a:r>
            </a:p>
          </p:txBody>
        </p:sp>
        <p:sp>
          <p:nvSpPr>
            <p:cNvPr id="41027" name="Line 60"/>
            <p:cNvSpPr>
              <a:spLocks noChangeShapeType="1"/>
            </p:cNvSpPr>
            <p:nvPr/>
          </p:nvSpPr>
          <p:spPr bwMode="auto">
            <a:xfrm flipV="1">
              <a:off x="1266" y="1914"/>
              <a:ext cx="280" cy="36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28" name="Oval 61"/>
            <p:cNvSpPr>
              <a:spLocks noChangeArrowheads="1"/>
            </p:cNvSpPr>
            <p:nvPr/>
          </p:nvSpPr>
          <p:spPr bwMode="auto">
            <a:xfrm>
              <a:off x="1822" y="1526"/>
              <a:ext cx="39" cy="3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64519" name="Group 62"/>
          <p:cNvGrpSpPr>
            <a:grpSpLocks/>
          </p:cNvGrpSpPr>
          <p:nvPr/>
        </p:nvGrpSpPr>
        <p:grpSpPr bwMode="auto">
          <a:xfrm>
            <a:off x="7156450" y="2740025"/>
            <a:ext cx="1697038" cy="1344613"/>
            <a:chOff x="945" y="3172"/>
            <a:chExt cx="1069" cy="847"/>
          </a:xfrm>
        </p:grpSpPr>
        <p:sp>
          <p:nvSpPr>
            <p:cNvPr id="40983" name="Line 63"/>
            <p:cNvSpPr>
              <a:spLocks noChangeShapeType="1"/>
            </p:cNvSpPr>
            <p:nvPr/>
          </p:nvSpPr>
          <p:spPr bwMode="auto">
            <a:xfrm flipH="1">
              <a:off x="1333" y="3632"/>
              <a:ext cx="180" cy="2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984" name="Line 64"/>
            <p:cNvSpPr>
              <a:spLocks noChangeShapeType="1"/>
            </p:cNvSpPr>
            <p:nvPr/>
          </p:nvSpPr>
          <p:spPr bwMode="auto">
            <a:xfrm flipH="1">
              <a:off x="1188" y="3617"/>
              <a:ext cx="32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985" name="Line 65"/>
            <p:cNvSpPr>
              <a:spLocks noChangeShapeType="1"/>
            </p:cNvSpPr>
            <p:nvPr/>
          </p:nvSpPr>
          <p:spPr bwMode="auto">
            <a:xfrm flipV="1">
              <a:off x="1520" y="3354"/>
              <a:ext cx="0" cy="2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537" name="Freeform 66"/>
            <p:cNvSpPr>
              <a:spLocks/>
            </p:cNvSpPr>
            <p:nvPr/>
          </p:nvSpPr>
          <p:spPr bwMode="auto">
            <a:xfrm>
              <a:off x="1788" y="3172"/>
              <a:ext cx="226" cy="840"/>
            </a:xfrm>
            <a:custGeom>
              <a:avLst/>
              <a:gdLst>
                <a:gd name="T0" fmla="*/ 115 w 246"/>
                <a:gd name="T1" fmla="*/ 0 h 862"/>
                <a:gd name="T2" fmla="*/ 115 w 246"/>
                <a:gd name="T3" fmla="*/ 487 h 862"/>
                <a:gd name="T4" fmla="*/ 0 w 246"/>
                <a:gd name="T5" fmla="*/ 683 h 862"/>
                <a:gd name="T6" fmla="*/ 0 w 246"/>
                <a:gd name="T7" fmla="*/ 195 h 862"/>
                <a:gd name="T8" fmla="*/ 115 w 246"/>
                <a:gd name="T9" fmla="*/ 0 h 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862">
                  <a:moveTo>
                    <a:pt x="245" y="0"/>
                  </a:moveTo>
                  <a:lnTo>
                    <a:pt x="245" y="615"/>
                  </a:lnTo>
                  <a:lnTo>
                    <a:pt x="0" y="861"/>
                  </a:lnTo>
                  <a:lnTo>
                    <a:pt x="0" y="246"/>
                  </a:lnTo>
                  <a:lnTo>
                    <a:pt x="245" y="0"/>
                  </a:lnTo>
                </a:path>
              </a:pathLst>
            </a:custGeom>
            <a:noFill/>
            <a:ln w="2857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38" name="Freeform 67"/>
            <p:cNvSpPr>
              <a:spLocks/>
            </p:cNvSpPr>
            <p:nvPr/>
          </p:nvSpPr>
          <p:spPr bwMode="auto">
            <a:xfrm>
              <a:off x="1500" y="3592"/>
              <a:ext cx="41" cy="47"/>
            </a:xfrm>
            <a:custGeom>
              <a:avLst/>
              <a:gdLst>
                <a:gd name="T0" fmla="*/ 183 w 31"/>
                <a:gd name="T1" fmla="*/ 38 h 48"/>
                <a:gd name="T2" fmla="*/ 183 w 31"/>
                <a:gd name="T3" fmla="*/ 38 h 48"/>
                <a:gd name="T4" fmla="*/ 242 w 31"/>
                <a:gd name="T5" fmla="*/ 36 h 48"/>
                <a:gd name="T6" fmla="*/ 320 w 31"/>
                <a:gd name="T7" fmla="*/ 31 h 48"/>
                <a:gd name="T8" fmla="*/ 352 w 31"/>
                <a:gd name="T9" fmla="*/ 24 h 48"/>
                <a:gd name="T10" fmla="*/ 378 w 31"/>
                <a:gd name="T11" fmla="*/ 24 h 48"/>
                <a:gd name="T12" fmla="*/ 352 w 31"/>
                <a:gd name="T13" fmla="*/ 14 h 48"/>
                <a:gd name="T14" fmla="*/ 320 w 31"/>
                <a:gd name="T15" fmla="*/ 7 h 48"/>
                <a:gd name="T16" fmla="*/ 242 w 31"/>
                <a:gd name="T17" fmla="*/ 2 h 48"/>
                <a:gd name="T18" fmla="*/ 183 w 31"/>
                <a:gd name="T19" fmla="*/ 0 h 48"/>
                <a:gd name="T20" fmla="*/ 115 w 31"/>
                <a:gd name="T21" fmla="*/ 2 h 48"/>
                <a:gd name="T22" fmla="*/ 49 w 31"/>
                <a:gd name="T23" fmla="*/ 7 h 48"/>
                <a:gd name="T24" fmla="*/ 1 w 31"/>
                <a:gd name="T25" fmla="*/ 14 h 48"/>
                <a:gd name="T26" fmla="*/ 0 w 31"/>
                <a:gd name="T27" fmla="*/ 24 h 48"/>
                <a:gd name="T28" fmla="*/ 1 w 31"/>
                <a:gd name="T29" fmla="*/ 24 h 48"/>
                <a:gd name="T30" fmla="*/ 49 w 31"/>
                <a:gd name="T31" fmla="*/ 31 h 48"/>
                <a:gd name="T32" fmla="*/ 115 w 31"/>
                <a:gd name="T33" fmla="*/ 36 h 48"/>
                <a:gd name="T34" fmla="*/ 183 w 31"/>
                <a:gd name="T35" fmla="*/ 38 h 4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1" h="48">
                  <a:moveTo>
                    <a:pt x="15" y="47"/>
                  </a:moveTo>
                  <a:lnTo>
                    <a:pt x="15" y="47"/>
                  </a:lnTo>
                  <a:lnTo>
                    <a:pt x="20" y="45"/>
                  </a:lnTo>
                  <a:lnTo>
                    <a:pt x="26" y="40"/>
                  </a:lnTo>
                  <a:lnTo>
                    <a:pt x="29" y="33"/>
                  </a:lnTo>
                  <a:lnTo>
                    <a:pt x="30" y="24"/>
                  </a:lnTo>
                  <a:lnTo>
                    <a:pt x="29" y="14"/>
                  </a:lnTo>
                  <a:lnTo>
                    <a:pt x="26" y="7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0" y="2"/>
                  </a:lnTo>
                  <a:lnTo>
                    <a:pt x="4" y="7"/>
                  </a:lnTo>
                  <a:lnTo>
                    <a:pt x="1" y="14"/>
                  </a:lnTo>
                  <a:lnTo>
                    <a:pt x="0" y="24"/>
                  </a:lnTo>
                  <a:lnTo>
                    <a:pt x="1" y="33"/>
                  </a:lnTo>
                  <a:lnTo>
                    <a:pt x="4" y="40"/>
                  </a:lnTo>
                  <a:lnTo>
                    <a:pt x="10" y="45"/>
                  </a:lnTo>
                  <a:lnTo>
                    <a:pt x="15" y="47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8" name="Rectangle 68"/>
            <p:cNvSpPr>
              <a:spLocks noChangeArrowheads="1"/>
            </p:cNvSpPr>
            <p:nvPr/>
          </p:nvSpPr>
          <p:spPr bwMode="auto">
            <a:xfrm>
              <a:off x="1331" y="3764"/>
              <a:ext cx="272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x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40989" name="Rectangle 69"/>
            <p:cNvSpPr>
              <a:spLocks noChangeArrowheads="1"/>
            </p:cNvSpPr>
            <p:nvPr/>
          </p:nvSpPr>
          <p:spPr bwMode="auto">
            <a:xfrm>
              <a:off x="1495" y="3313"/>
              <a:ext cx="26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y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40990" name="Rectangle 70"/>
            <p:cNvSpPr>
              <a:spLocks noChangeArrowheads="1"/>
            </p:cNvSpPr>
            <p:nvPr/>
          </p:nvSpPr>
          <p:spPr bwMode="auto">
            <a:xfrm>
              <a:off x="968" y="3504"/>
              <a:ext cx="255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z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40991" name="Line 71"/>
            <p:cNvSpPr>
              <a:spLocks noChangeShapeType="1"/>
            </p:cNvSpPr>
            <p:nvPr/>
          </p:nvSpPr>
          <p:spPr bwMode="auto">
            <a:xfrm flipH="1">
              <a:off x="945" y="4019"/>
              <a:ext cx="8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992" name="Line 72"/>
            <p:cNvSpPr>
              <a:spLocks noChangeShapeType="1"/>
            </p:cNvSpPr>
            <p:nvPr/>
          </p:nvSpPr>
          <p:spPr bwMode="auto">
            <a:xfrm flipH="1">
              <a:off x="945" y="3414"/>
              <a:ext cx="8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993" name="Line 73"/>
            <p:cNvSpPr>
              <a:spLocks noChangeShapeType="1"/>
            </p:cNvSpPr>
            <p:nvPr/>
          </p:nvSpPr>
          <p:spPr bwMode="auto">
            <a:xfrm flipH="1">
              <a:off x="1173" y="3176"/>
              <a:ext cx="8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994" name="Line 74"/>
            <p:cNvSpPr>
              <a:spLocks noChangeShapeType="1"/>
            </p:cNvSpPr>
            <p:nvPr/>
          </p:nvSpPr>
          <p:spPr bwMode="auto">
            <a:xfrm flipV="1">
              <a:off x="953" y="3414"/>
              <a:ext cx="0" cy="6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995" name="Line 75"/>
            <p:cNvSpPr>
              <a:spLocks noChangeShapeType="1"/>
            </p:cNvSpPr>
            <p:nvPr/>
          </p:nvSpPr>
          <p:spPr bwMode="auto">
            <a:xfrm flipV="1">
              <a:off x="949" y="3176"/>
              <a:ext cx="228" cy="2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996" name="Line 76"/>
            <p:cNvSpPr>
              <a:spLocks noChangeShapeType="1"/>
            </p:cNvSpPr>
            <p:nvPr/>
          </p:nvSpPr>
          <p:spPr bwMode="auto">
            <a:xfrm flipH="1">
              <a:off x="1162" y="3781"/>
              <a:ext cx="8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997" name="Line 77"/>
            <p:cNvSpPr>
              <a:spLocks noChangeShapeType="1"/>
            </p:cNvSpPr>
            <p:nvPr/>
          </p:nvSpPr>
          <p:spPr bwMode="auto">
            <a:xfrm>
              <a:off x="1173" y="3176"/>
              <a:ext cx="0" cy="6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998" name="Line 78"/>
            <p:cNvSpPr>
              <a:spLocks noChangeShapeType="1"/>
            </p:cNvSpPr>
            <p:nvPr/>
          </p:nvSpPr>
          <p:spPr bwMode="auto">
            <a:xfrm flipV="1">
              <a:off x="955" y="3787"/>
              <a:ext cx="215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4550" name="Group 79"/>
            <p:cNvGrpSpPr>
              <a:grpSpLocks/>
            </p:cNvGrpSpPr>
            <p:nvPr/>
          </p:nvGrpSpPr>
          <p:grpSpPr bwMode="auto">
            <a:xfrm>
              <a:off x="1248" y="3549"/>
              <a:ext cx="302" cy="168"/>
              <a:chOff x="2832" y="3667"/>
              <a:chExt cx="328" cy="172"/>
            </a:xfrm>
          </p:grpSpPr>
          <p:sp>
            <p:nvSpPr>
              <p:cNvPr id="41000" name="AutoShape 80"/>
              <p:cNvSpPr>
                <a:spLocks noChangeArrowheads="1"/>
              </p:cNvSpPr>
              <p:nvPr/>
            </p:nvSpPr>
            <p:spPr bwMode="auto">
              <a:xfrm rot="2580000" flipH="1">
                <a:off x="2857" y="3667"/>
                <a:ext cx="301" cy="85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41001" name="AutoShape 81"/>
              <p:cNvSpPr>
                <a:spLocks noChangeArrowheads="1"/>
              </p:cNvSpPr>
              <p:nvPr/>
            </p:nvSpPr>
            <p:spPr bwMode="auto">
              <a:xfrm rot="2580000" flipH="1">
                <a:off x="2832" y="3745"/>
                <a:ext cx="328" cy="94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</p:grpSp>
      <p:graphicFrame>
        <p:nvGraphicFramePr>
          <p:cNvPr id="64520" name="Object 82"/>
          <p:cNvGraphicFramePr>
            <a:graphicFrameLocks noChangeAspect="1"/>
          </p:cNvGraphicFramePr>
          <p:nvPr/>
        </p:nvGraphicFramePr>
        <p:xfrm>
          <a:off x="6072188" y="2657475"/>
          <a:ext cx="569912" cy="163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59" name="Equation" r:id="rId3" imgW="317362" imgH="914003" progId="Equation.3">
                  <p:embed/>
                </p:oleObj>
              </mc:Choice>
              <mc:Fallback>
                <p:oleObj name="Equation" r:id="rId3" imgW="317362" imgH="914003" progId="Equation.3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88" y="2657475"/>
                        <a:ext cx="569912" cy="163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1" name="Object 83"/>
          <p:cNvGraphicFramePr>
            <a:graphicFrameLocks noChangeAspect="1"/>
          </p:cNvGraphicFramePr>
          <p:nvPr/>
        </p:nvGraphicFramePr>
        <p:xfrm>
          <a:off x="1416050" y="4873625"/>
          <a:ext cx="2200275" cy="157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60" name="Equation" r:id="rId5" imgW="1193800" imgH="914400" progId="Equation.3">
                  <p:embed/>
                </p:oleObj>
              </mc:Choice>
              <mc:Fallback>
                <p:oleObj name="Equation" r:id="rId5" imgW="1193800" imgH="914400" progId="Equation.3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050" y="4873625"/>
                        <a:ext cx="2200275" cy="15732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2" name="Freeform 84"/>
          <p:cNvSpPr>
            <a:spLocks/>
          </p:cNvSpPr>
          <p:nvPr/>
        </p:nvSpPr>
        <p:spPr bwMode="auto">
          <a:xfrm>
            <a:off x="4319588" y="4321175"/>
            <a:ext cx="1954212" cy="1531938"/>
          </a:xfrm>
          <a:custGeom>
            <a:avLst/>
            <a:gdLst>
              <a:gd name="T0" fmla="*/ 0 w 2355"/>
              <a:gd name="T1" fmla="*/ 2147483646 h 977"/>
              <a:gd name="T2" fmla="*/ 2147483646 w 2355"/>
              <a:gd name="T3" fmla="*/ 2147483646 h 977"/>
              <a:gd name="T4" fmla="*/ 2147483646 w 2355"/>
              <a:gd name="T5" fmla="*/ 2147483646 h 977"/>
              <a:gd name="T6" fmla="*/ 2147483646 w 2355"/>
              <a:gd name="T7" fmla="*/ 0 h 97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355" h="977">
                <a:moveTo>
                  <a:pt x="0" y="141"/>
                </a:moveTo>
                <a:cubicBezTo>
                  <a:pt x="37" y="436"/>
                  <a:pt x="75" y="731"/>
                  <a:pt x="396" y="847"/>
                </a:cubicBezTo>
                <a:cubicBezTo>
                  <a:pt x="717" y="963"/>
                  <a:pt x="1600" y="977"/>
                  <a:pt x="1926" y="836"/>
                </a:cubicBezTo>
                <a:cubicBezTo>
                  <a:pt x="2252" y="695"/>
                  <a:pt x="2303" y="347"/>
                  <a:pt x="2355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4523" name="Object 85"/>
          <p:cNvGraphicFramePr>
            <a:graphicFrameLocks noChangeAspect="1"/>
          </p:cNvGraphicFramePr>
          <p:nvPr/>
        </p:nvGraphicFramePr>
        <p:xfrm>
          <a:off x="4424363" y="4873625"/>
          <a:ext cx="1706562" cy="157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61" name="Equation" r:id="rId7" imgW="965200" imgH="914400" progId="Equation.3">
                  <p:embed/>
                </p:oleObj>
              </mc:Choice>
              <mc:Fallback>
                <p:oleObj name="Equation" r:id="rId7" imgW="965200" imgH="914400" progId="Equation.3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4363" y="4873625"/>
                        <a:ext cx="1706562" cy="15732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4" name="Object 86"/>
          <p:cNvGraphicFramePr>
            <a:graphicFrameLocks noChangeAspect="1"/>
          </p:cNvGraphicFramePr>
          <p:nvPr/>
        </p:nvGraphicFramePr>
        <p:xfrm>
          <a:off x="6681788" y="4776788"/>
          <a:ext cx="842962" cy="163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62" name="Equação" r:id="rId9" imgW="469900" imgH="914400" progId="Equation.3">
                  <p:embed/>
                </p:oleObj>
              </mc:Choice>
              <mc:Fallback>
                <p:oleObj name="Equação" r:id="rId9" imgW="469900" imgH="914400" progId="Equation.3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4776788"/>
                        <a:ext cx="842962" cy="16398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5" name="Object 87"/>
          <p:cNvGraphicFramePr>
            <a:graphicFrameLocks noChangeAspect="1"/>
          </p:cNvGraphicFramePr>
          <p:nvPr/>
        </p:nvGraphicFramePr>
        <p:xfrm>
          <a:off x="122238" y="4460875"/>
          <a:ext cx="581025" cy="125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63" name="Equação" r:id="rId11" imgW="330057" imgH="710891" progId="Equation.3">
                  <p:embed/>
                </p:oleObj>
              </mc:Choice>
              <mc:Fallback>
                <p:oleObj name="Equação" r:id="rId11" imgW="330057" imgH="710891" progId="Equation.3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8" y="4460875"/>
                        <a:ext cx="581025" cy="1252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6" name="Freeform 2"/>
          <p:cNvSpPr>
            <a:spLocks/>
          </p:cNvSpPr>
          <p:nvPr/>
        </p:nvSpPr>
        <p:spPr bwMode="auto">
          <a:xfrm>
            <a:off x="7934325" y="4354513"/>
            <a:ext cx="1050925" cy="1152525"/>
          </a:xfrm>
          <a:custGeom>
            <a:avLst/>
            <a:gdLst>
              <a:gd name="T0" fmla="*/ 0 w 7109"/>
              <a:gd name="T1" fmla="*/ 0 h 8663"/>
              <a:gd name="T2" fmla="*/ 2147483646 w 7109"/>
              <a:gd name="T3" fmla="*/ 2147483646 h 8663"/>
              <a:gd name="T4" fmla="*/ 2147483646 w 7109"/>
              <a:gd name="T5" fmla="*/ 2147483646 h 866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109" h="8663">
                <a:moveTo>
                  <a:pt x="0" y="0"/>
                </a:moveTo>
                <a:cubicBezTo>
                  <a:pt x="157" y="3480"/>
                  <a:pt x="497" y="7341"/>
                  <a:pt x="1682" y="8328"/>
                </a:cubicBezTo>
                <a:cubicBezTo>
                  <a:pt x="2867" y="9315"/>
                  <a:pt x="5376" y="8006"/>
                  <a:pt x="7109" y="592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4527" name="Object 1"/>
          <p:cNvGraphicFramePr>
            <a:graphicFrameLocks noChangeAspect="1"/>
          </p:cNvGraphicFramePr>
          <p:nvPr/>
        </p:nvGraphicFramePr>
        <p:xfrm>
          <a:off x="8183563" y="4479925"/>
          <a:ext cx="603250" cy="125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64" name="Equação" r:id="rId13" imgW="342751" imgH="710891" progId="Equation.3">
                  <p:embed/>
                </p:oleObj>
              </mc:Choice>
              <mc:Fallback>
                <p:oleObj name="Equação" r:id="rId13" imgW="342751" imgH="71089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3563" y="4479925"/>
                        <a:ext cx="603250" cy="1252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8" name="TextBox 2"/>
          <p:cNvSpPr txBox="1">
            <a:spLocks noChangeArrowheads="1"/>
          </p:cNvSpPr>
          <p:nvPr/>
        </p:nvSpPr>
        <p:spPr bwMode="auto">
          <a:xfrm>
            <a:off x="119063" y="5902325"/>
            <a:ext cx="938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/>
              <a:t>entrada</a:t>
            </a:r>
          </a:p>
        </p:txBody>
      </p:sp>
      <p:sp>
        <p:nvSpPr>
          <p:cNvPr id="64529" name="TextBox 90"/>
          <p:cNvSpPr txBox="1">
            <a:spLocks noChangeArrowheads="1"/>
          </p:cNvSpPr>
          <p:nvPr/>
        </p:nvSpPr>
        <p:spPr bwMode="auto">
          <a:xfrm>
            <a:off x="8123238" y="5902325"/>
            <a:ext cx="711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/>
              <a:t>saída</a:t>
            </a:r>
          </a:p>
        </p:txBody>
      </p:sp>
      <p:sp>
        <p:nvSpPr>
          <p:cNvPr id="64530" name="TextBox 92"/>
          <p:cNvSpPr txBox="1">
            <a:spLocks noChangeArrowheads="1"/>
          </p:cNvSpPr>
          <p:nvPr/>
        </p:nvSpPr>
        <p:spPr bwMode="auto">
          <a:xfrm>
            <a:off x="2454275" y="4460875"/>
            <a:ext cx="36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>
                <a:solidFill>
                  <a:srgbClr val="0033CC"/>
                </a:solidFill>
                <a:latin typeface="Stencil" charset="0"/>
              </a:rPr>
              <a:t>I.</a:t>
            </a:r>
          </a:p>
        </p:txBody>
      </p:sp>
      <p:sp>
        <p:nvSpPr>
          <p:cNvPr id="64531" name="TextBox 93"/>
          <p:cNvSpPr txBox="1">
            <a:spLocks noChangeArrowheads="1"/>
          </p:cNvSpPr>
          <p:nvPr/>
        </p:nvSpPr>
        <p:spPr bwMode="auto">
          <a:xfrm>
            <a:off x="5108575" y="4460875"/>
            <a:ext cx="469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>
                <a:solidFill>
                  <a:srgbClr val="0033CC"/>
                </a:solidFill>
                <a:latin typeface="Stencil" charset="0"/>
              </a:rPr>
              <a:t>II.</a:t>
            </a:r>
          </a:p>
        </p:txBody>
      </p:sp>
      <p:sp>
        <p:nvSpPr>
          <p:cNvPr id="64532" name="TextBox 94"/>
          <p:cNvSpPr txBox="1">
            <a:spLocks noChangeArrowheads="1"/>
          </p:cNvSpPr>
          <p:nvPr/>
        </p:nvSpPr>
        <p:spPr bwMode="auto">
          <a:xfrm>
            <a:off x="6210300" y="2030413"/>
            <a:ext cx="5524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>
                <a:solidFill>
                  <a:srgbClr val="0033CC"/>
                </a:solidFill>
                <a:latin typeface="Stencil" charset="0"/>
              </a:rPr>
              <a:t>III</a:t>
            </a:r>
            <a:r>
              <a:rPr lang="en-US" altLang="en-US"/>
              <a:t>.</a:t>
            </a:r>
          </a:p>
        </p:txBody>
      </p:sp>
      <p:sp>
        <p:nvSpPr>
          <p:cNvPr id="64533" name="TextBox 95"/>
          <p:cNvSpPr txBox="1">
            <a:spLocks noChangeArrowheads="1"/>
          </p:cNvSpPr>
          <p:nvPr/>
        </p:nvSpPr>
        <p:spPr bwMode="auto">
          <a:xfrm>
            <a:off x="7312025" y="4354513"/>
            <a:ext cx="525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>
                <a:solidFill>
                  <a:srgbClr val="0033CC"/>
                </a:solidFill>
                <a:latin typeface="Stencil" charset="0"/>
              </a:rPr>
              <a:t>IV.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Line 7"/>
          <p:cNvSpPr>
            <a:spLocks noChangeShapeType="1"/>
          </p:cNvSpPr>
          <p:nvPr/>
        </p:nvSpPr>
        <p:spPr bwMode="auto">
          <a:xfrm>
            <a:off x="1147763" y="2370138"/>
            <a:ext cx="33337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1987" name="Rectangle 14"/>
          <p:cNvSpPr>
            <a:spLocks noChangeArrowheads="1"/>
          </p:cNvSpPr>
          <p:nvPr/>
        </p:nvSpPr>
        <p:spPr bwMode="auto">
          <a:xfrm>
            <a:off x="115888" y="2801938"/>
            <a:ext cx="395287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4300" tIns="57150" rIns="114300" bIns="57150">
            <a:spAutoFit/>
          </a:bodyPr>
          <a:lstStyle>
            <a:lvl1pPr defTabSz="1408113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408113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408113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408113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408113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4081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4081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4081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4081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900" b="1" i="1"/>
              <a:t>z</a:t>
            </a:r>
            <a:r>
              <a:rPr lang="en-US" altLang="en-US" sz="1900" i="1" baseline="-25000"/>
              <a:t>e</a:t>
            </a:r>
          </a:p>
        </p:txBody>
      </p:sp>
      <p:sp>
        <p:nvSpPr>
          <p:cNvPr id="41988" name="Rectangle 23"/>
          <p:cNvSpPr>
            <a:spLocks noGrp="1" noChangeArrowheads="1"/>
          </p:cNvSpPr>
          <p:nvPr>
            <p:ph type="title"/>
          </p:nvPr>
        </p:nvSpPr>
        <p:spPr>
          <a:xfrm>
            <a:off x="400050" y="74613"/>
            <a:ext cx="8401050" cy="1143000"/>
          </a:xfrm>
        </p:spPr>
        <p:txBody>
          <a:bodyPr/>
          <a:lstStyle/>
          <a:p>
            <a:pPr>
              <a:defRPr/>
            </a:pPr>
            <a:r>
              <a:rPr lang="en-US" altLang="en-US" sz="2400"/>
              <a:t>Projeção Paralela</a:t>
            </a:r>
            <a:br>
              <a:rPr lang="en-US" altLang="en-US" sz="2400"/>
            </a:br>
            <a:r>
              <a:rPr lang="en-US" altLang="en-US" sz="2400"/>
              <a:t>(Ortho)</a:t>
            </a:r>
          </a:p>
        </p:txBody>
      </p:sp>
      <p:sp>
        <p:nvSpPr>
          <p:cNvPr id="65540" name="Freeform 2"/>
          <p:cNvSpPr>
            <a:spLocks/>
          </p:cNvSpPr>
          <p:nvPr/>
        </p:nvSpPr>
        <p:spPr bwMode="auto">
          <a:xfrm>
            <a:off x="1763713" y="2344738"/>
            <a:ext cx="369887" cy="968375"/>
          </a:xfrm>
          <a:custGeom>
            <a:avLst/>
            <a:gdLst>
              <a:gd name="T0" fmla="*/ 0 w 268"/>
              <a:gd name="T1" fmla="*/ 0 h 627"/>
              <a:gd name="T2" fmla="*/ 0 w 268"/>
              <a:gd name="T3" fmla="*/ 2147483646 h 627"/>
              <a:gd name="T4" fmla="*/ 2147483646 w 268"/>
              <a:gd name="T5" fmla="*/ 2147483646 h 627"/>
              <a:gd name="T6" fmla="*/ 2147483646 w 268"/>
              <a:gd name="T7" fmla="*/ 2147483646 h 627"/>
              <a:gd name="T8" fmla="*/ 0 w 268"/>
              <a:gd name="T9" fmla="*/ 0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8" h="627">
                <a:moveTo>
                  <a:pt x="0" y="0"/>
                </a:moveTo>
                <a:lnTo>
                  <a:pt x="0" y="447"/>
                </a:lnTo>
                <a:lnTo>
                  <a:pt x="267" y="626"/>
                </a:lnTo>
                <a:lnTo>
                  <a:pt x="267" y="179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5541" name="Group 3"/>
          <p:cNvGrpSpPr>
            <a:grpSpLocks/>
          </p:cNvGrpSpPr>
          <p:nvPr/>
        </p:nvGrpSpPr>
        <p:grpSpPr bwMode="auto">
          <a:xfrm>
            <a:off x="407988" y="2763838"/>
            <a:ext cx="454025" cy="106362"/>
            <a:chOff x="193" y="1787"/>
            <a:chExt cx="329" cy="69"/>
          </a:xfrm>
        </p:grpSpPr>
        <p:sp>
          <p:nvSpPr>
            <p:cNvPr id="65575" name="Freeform 4"/>
            <p:cNvSpPr>
              <a:spLocks/>
            </p:cNvSpPr>
            <p:nvPr/>
          </p:nvSpPr>
          <p:spPr bwMode="auto">
            <a:xfrm>
              <a:off x="255" y="1819"/>
              <a:ext cx="267" cy="17"/>
            </a:xfrm>
            <a:custGeom>
              <a:avLst/>
              <a:gdLst>
                <a:gd name="T0" fmla="*/ 0 w 267"/>
                <a:gd name="T1" fmla="*/ 8 h 17"/>
                <a:gd name="T2" fmla="*/ 0 w 267"/>
                <a:gd name="T3" fmla="*/ 0 h 17"/>
                <a:gd name="T4" fmla="*/ 266 w 267"/>
                <a:gd name="T5" fmla="*/ 0 h 17"/>
                <a:gd name="T6" fmla="*/ 266 w 267"/>
                <a:gd name="T7" fmla="*/ 16 h 17"/>
                <a:gd name="T8" fmla="*/ 0 w 267"/>
                <a:gd name="T9" fmla="*/ 16 h 17"/>
                <a:gd name="T10" fmla="*/ 0 w 267"/>
                <a:gd name="T11" fmla="*/ 8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7" h="17">
                  <a:moveTo>
                    <a:pt x="0" y="8"/>
                  </a:moveTo>
                  <a:lnTo>
                    <a:pt x="0" y="0"/>
                  </a:lnTo>
                  <a:lnTo>
                    <a:pt x="266" y="0"/>
                  </a:lnTo>
                  <a:lnTo>
                    <a:pt x="266" y="16"/>
                  </a:lnTo>
                  <a:lnTo>
                    <a:pt x="0" y="16"/>
                  </a:lnTo>
                  <a:lnTo>
                    <a:pt x="0" y="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76" name="Freeform 5"/>
            <p:cNvSpPr>
              <a:spLocks/>
            </p:cNvSpPr>
            <p:nvPr/>
          </p:nvSpPr>
          <p:spPr bwMode="auto">
            <a:xfrm>
              <a:off x="193" y="1787"/>
              <a:ext cx="62" cy="69"/>
            </a:xfrm>
            <a:custGeom>
              <a:avLst/>
              <a:gdLst>
                <a:gd name="T0" fmla="*/ 0 w 62"/>
                <a:gd name="T1" fmla="*/ 35 h 69"/>
                <a:gd name="T2" fmla="*/ 61 w 62"/>
                <a:gd name="T3" fmla="*/ 0 h 69"/>
                <a:gd name="T4" fmla="*/ 0 w 62"/>
                <a:gd name="T5" fmla="*/ 35 h 69"/>
                <a:gd name="T6" fmla="*/ 61 w 62"/>
                <a:gd name="T7" fmla="*/ 68 h 69"/>
                <a:gd name="T8" fmla="*/ 61 w 62"/>
                <a:gd name="T9" fmla="*/ 0 h 69"/>
                <a:gd name="T10" fmla="*/ 0 w 62"/>
                <a:gd name="T11" fmla="*/ 35 h 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69">
                  <a:moveTo>
                    <a:pt x="0" y="35"/>
                  </a:moveTo>
                  <a:lnTo>
                    <a:pt x="61" y="0"/>
                  </a:lnTo>
                  <a:lnTo>
                    <a:pt x="0" y="35"/>
                  </a:lnTo>
                  <a:lnTo>
                    <a:pt x="61" y="68"/>
                  </a:lnTo>
                  <a:lnTo>
                    <a:pt x="61" y="0"/>
                  </a:lnTo>
                  <a:lnTo>
                    <a:pt x="0" y="3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5542" name="Freeform 6"/>
          <p:cNvSpPr>
            <a:spLocks/>
          </p:cNvSpPr>
          <p:nvPr/>
        </p:nvSpPr>
        <p:spPr bwMode="auto">
          <a:xfrm>
            <a:off x="879475" y="2463800"/>
            <a:ext cx="23813" cy="350838"/>
          </a:xfrm>
          <a:custGeom>
            <a:avLst/>
            <a:gdLst>
              <a:gd name="T0" fmla="*/ 2147483646 w 17"/>
              <a:gd name="T1" fmla="*/ 0 h 227"/>
              <a:gd name="T2" fmla="*/ 0 w 17"/>
              <a:gd name="T3" fmla="*/ 0 h 227"/>
              <a:gd name="T4" fmla="*/ 0 w 17"/>
              <a:gd name="T5" fmla="*/ 2147483646 h 227"/>
              <a:gd name="T6" fmla="*/ 2147483646 w 17"/>
              <a:gd name="T7" fmla="*/ 2147483646 h 227"/>
              <a:gd name="T8" fmla="*/ 2147483646 w 17"/>
              <a:gd name="T9" fmla="*/ 0 h 227"/>
              <a:gd name="T10" fmla="*/ 2147483646 w 17"/>
              <a:gd name="T11" fmla="*/ 0 h 2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7" h="227">
                <a:moveTo>
                  <a:pt x="9" y="0"/>
                </a:moveTo>
                <a:lnTo>
                  <a:pt x="0" y="0"/>
                </a:lnTo>
                <a:lnTo>
                  <a:pt x="0" y="226"/>
                </a:lnTo>
                <a:lnTo>
                  <a:pt x="16" y="226"/>
                </a:lnTo>
                <a:lnTo>
                  <a:pt x="16" y="0"/>
                </a:lnTo>
                <a:lnTo>
                  <a:pt x="9" y="0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Freeform 8"/>
          <p:cNvSpPr>
            <a:spLocks/>
          </p:cNvSpPr>
          <p:nvPr/>
        </p:nvSpPr>
        <p:spPr bwMode="auto">
          <a:xfrm>
            <a:off x="882650" y="2816225"/>
            <a:ext cx="184150" cy="282575"/>
          </a:xfrm>
          <a:custGeom>
            <a:avLst/>
            <a:gdLst>
              <a:gd name="T0" fmla="*/ 2147483646 w 133"/>
              <a:gd name="T1" fmla="*/ 2147483646 h 183"/>
              <a:gd name="T2" fmla="*/ 2147483646 w 133"/>
              <a:gd name="T3" fmla="*/ 2147483646 h 183"/>
              <a:gd name="T4" fmla="*/ 2147483646 w 133"/>
              <a:gd name="T5" fmla="*/ 0 h 183"/>
              <a:gd name="T6" fmla="*/ 0 w 133"/>
              <a:gd name="T7" fmla="*/ 2147483646 h 183"/>
              <a:gd name="T8" fmla="*/ 2147483646 w 133"/>
              <a:gd name="T9" fmla="*/ 2147483646 h 183"/>
              <a:gd name="T10" fmla="*/ 2147483646 w 133"/>
              <a:gd name="T11" fmla="*/ 2147483646 h 18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3" h="183">
                <a:moveTo>
                  <a:pt x="126" y="178"/>
                </a:moveTo>
                <a:lnTo>
                  <a:pt x="132" y="174"/>
                </a:lnTo>
                <a:lnTo>
                  <a:pt x="12" y="0"/>
                </a:lnTo>
                <a:lnTo>
                  <a:pt x="0" y="8"/>
                </a:lnTo>
                <a:lnTo>
                  <a:pt x="120" y="182"/>
                </a:lnTo>
                <a:lnTo>
                  <a:pt x="126" y="178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4" name="Freeform 9"/>
          <p:cNvSpPr>
            <a:spLocks/>
          </p:cNvSpPr>
          <p:nvPr/>
        </p:nvSpPr>
        <p:spPr bwMode="auto">
          <a:xfrm>
            <a:off x="1019175" y="3060700"/>
            <a:ext cx="88900" cy="109538"/>
          </a:xfrm>
          <a:custGeom>
            <a:avLst/>
            <a:gdLst>
              <a:gd name="T0" fmla="*/ 2147483646 w 64"/>
              <a:gd name="T1" fmla="*/ 2147483646 h 71"/>
              <a:gd name="T2" fmla="*/ 2147483646 w 64"/>
              <a:gd name="T3" fmla="*/ 0 h 71"/>
              <a:gd name="T4" fmla="*/ 2147483646 w 64"/>
              <a:gd name="T5" fmla="*/ 2147483646 h 71"/>
              <a:gd name="T6" fmla="*/ 0 w 64"/>
              <a:gd name="T7" fmla="*/ 2147483646 h 71"/>
              <a:gd name="T8" fmla="*/ 2147483646 w 64"/>
              <a:gd name="T9" fmla="*/ 0 h 71"/>
              <a:gd name="T10" fmla="*/ 2147483646 w 64"/>
              <a:gd name="T11" fmla="*/ 2147483646 h 7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4" h="71">
                <a:moveTo>
                  <a:pt x="63" y="70"/>
                </a:moveTo>
                <a:lnTo>
                  <a:pt x="55" y="0"/>
                </a:lnTo>
                <a:lnTo>
                  <a:pt x="63" y="70"/>
                </a:lnTo>
                <a:lnTo>
                  <a:pt x="0" y="40"/>
                </a:lnTo>
                <a:lnTo>
                  <a:pt x="55" y="0"/>
                </a:lnTo>
                <a:lnTo>
                  <a:pt x="63" y="70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5" name="Freeform 10"/>
          <p:cNvSpPr>
            <a:spLocks/>
          </p:cNvSpPr>
          <p:nvPr/>
        </p:nvSpPr>
        <p:spPr bwMode="auto">
          <a:xfrm>
            <a:off x="849313" y="2390775"/>
            <a:ext cx="74612" cy="84138"/>
          </a:xfrm>
          <a:custGeom>
            <a:avLst/>
            <a:gdLst>
              <a:gd name="T0" fmla="*/ 0 w 54"/>
              <a:gd name="T1" fmla="*/ 2147483646 h 54"/>
              <a:gd name="T2" fmla="*/ 2147483646 w 54"/>
              <a:gd name="T3" fmla="*/ 0 h 54"/>
              <a:gd name="T4" fmla="*/ 2147483646 w 54"/>
              <a:gd name="T5" fmla="*/ 2147483646 h 54"/>
              <a:gd name="T6" fmla="*/ 0 w 54"/>
              <a:gd name="T7" fmla="*/ 2147483646 h 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4" h="54">
                <a:moveTo>
                  <a:pt x="0" y="53"/>
                </a:moveTo>
                <a:lnTo>
                  <a:pt x="23" y="0"/>
                </a:lnTo>
                <a:lnTo>
                  <a:pt x="53" y="53"/>
                </a:lnTo>
                <a:lnTo>
                  <a:pt x="0" y="53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6" name="Freeform 11"/>
          <p:cNvSpPr>
            <a:spLocks/>
          </p:cNvSpPr>
          <p:nvPr/>
        </p:nvSpPr>
        <p:spPr bwMode="auto">
          <a:xfrm>
            <a:off x="849313" y="2390775"/>
            <a:ext cx="82550" cy="95250"/>
          </a:xfrm>
          <a:custGeom>
            <a:avLst/>
            <a:gdLst>
              <a:gd name="T0" fmla="*/ 0 w 60"/>
              <a:gd name="T1" fmla="*/ 2147483646 h 62"/>
              <a:gd name="T2" fmla="*/ 2147483646 w 60"/>
              <a:gd name="T3" fmla="*/ 0 h 62"/>
              <a:gd name="T4" fmla="*/ 2147483646 w 60"/>
              <a:gd name="T5" fmla="*/ 2147483646 h 62"/>
              <a:gd name="T6" fmla="*/ 0 w 60"/>
              <a:gd name="T7" fmla="*/ 2147483646 h 6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0" h="62">
                <a:moveTo>
                  <a:pt x="0" y="61"/>
                </a:moveTo>
                <a:lnTo>
                  <a:pt x="26" y="0"/>
                </a:lnTo>
                <a:lnTo>
                  <a:pt x="59" y="61"/>
                </a:lnTo>
                <a:lnTo>
                  <a:pt x="0" y="61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969963" y="3146425"/>
            <a:ext cx="422275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4300" tIns="57150" rIns="114300" bIns="57150">
            <a:spAutoFit/>
          </a:bodyPr>
          <a:lstStyle>
            <a:lvl1pPr defTabSz="1408113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408113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408113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408113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408113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4081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4081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4081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4081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900" b="1" i="1"/>
              <a:t>x</a:t>
            </a:r>
            <a:r>
              <a:rPr lang="en-US" altLang="en-US" sz="1900" i="1" baseline="-25000"/>
              <a:t>e</a:t>
            </a:r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534988" y="2009775"/>
            <a:ext cx="407987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14300" tIns="57150" rIns="114300" bIns="57150">
            <a:spAutoFit/>
          </a:bodyPr>
          <a:lstStyle>
            <a:lvl1pPr defTabSz="1408113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1408113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1408113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1408113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1408113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14081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14081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14081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14081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900" b="1" i="1"/>
              <a:t>y</a:t>
            </a:r>
            <a:r>
              <a:rPr lang="en-US" altLang="en-US" sz="1900" i="1" baseline="-25000"/>
              <a:t>e</a:t>
            </a:r>
          </a:p>
        </p:txBody>
      </p:sp>
      <p:sp>
        <p:nvSpPr>
          <p:cNvPr id="41998" name="Line 15"/>
          <p:cNvSpPr>
            <a:spLocks noChangeShapeType="1"/>
          </p:cNvSpPr>
          <p:nvPr/>
        </p:nvSpPr>
        <p:spPr bwMode="auto">
          <a:xfrm>
            <a:off x="2133600" y="3319463"/>
            <a:ext cx="13700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1999" name="Line 16"/>
          <p:cNvSpPr>
            <a:spLocks noChangeShapeType="1"/>
          </p:cNvSpPr>
          <p:nvPr/>
        </p:nvSpPr>
        <p:spPr bwMode="auto">
          <a:xfrm>
            <a:off x="2133600" y="2622550"/>
            <a:ext cx="13700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2000" name="Line 17"/>
          <p:cNvSpPr>
            <a:spLocks noChangeShapeType="1"/>
          </p:cNvSpPr>
          <p:nvPr/>
        </p:nvSpPr>
        <p:spPr bwMode="auto">
          <a:xfrm>
            <a:off x="1768475" y="2349500"/>
            <a:ext cx="1365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2001" name="Line 18"/>
          <p:cNvSpPr>
            <a:spLocks noChangeShapeType="1"/>
          </p:cNvSpPr>
          <p:nvPr/>
        </p:nvSpPr>
        <p:spPr bwMode="auto">
          <a:xfrm flipV="1">
            <a:off x="3494088" y="2622550"/>
            <a:ext cx="0" cy="696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2002" name="Line 19"/>
          <p:cNvSpPr>
            <a:spLocks noChangeShapeType="1"/>
          </p:cNvSpPr>
          <p:nvPr/>
        </p:nvSpPr>
        <p:spPr bwMode="auto">
          <a:xfrm flipH="1" flipV="1">
            <a:off x="3125788" y="2349500"/>
            <a:ext cx="373062" cy="2809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2003" name="Line 20"/>
          <p:cNvSpPr>
            <a:spLocks noChangeShapeType="1"/>
          </p:cNvSpPr>
          <p:nvPr/>
        </p:nvSpPr>
        <p:spPr bwMode="auto">
          <a:xfrm>
            <a:off x="1768475" y="3046413"/>
            <a:ext cx="13811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2004" name="Line 21"/>
          <p:cNvSpPr>
            <a:spLocks noChangeShapeType="1"/>
          </p:cNvSpPr>
          <p:nvPr/>
        </p:nvSpPr>
        <p:spPr bwMode="auto">
          <a:xfrm>
            <a:off x="3133725" y="2349500"/>
            <a:ext cx="0" cy="696913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2005" name="Line 22"/>
          <p:cNvSpPr>
            <a:spLocks noChangeShapeType="1"/>
          </p:cNvSpPr>
          <p:nvPr/>
        </p:nvSpPr>
        <p:spPr bwMode="auto">
          <a:xfrm flipH="1" flipV="1">
            <a:off x="3138488" y="3054350"/>
            <a:ext cx="349250" cy="26035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2006" name="Line 24"/>
          <p:cNvSpPr>
            <a:spLocks noChangeShapeType="1"/>
          </p:cNvSpPr>
          <p:nvPr/>
        </p:nvSpPr>
        <p:spPr bwMode="auto">
          <a:xfrm>
            <a:off x="1755775" y="3194050"/>
            <a:ext cx="0" cy="1857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2007" name="Line 25"/>
          <p:cNvSpPr>
            <a:spLocks noChangeShapeType="1"/>
          </p:cNvSpPr>
          <p:nvPr/>
        </p:nvSpPr>
        <p:spPr bwMode="auto">
          <a:xfrm>
            <a:off x="2120900" y="3435350"/>
            <a:ext cx="0" cy="1857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2008" name="Line 26"/>
          <p:cNvSpPr>
            <a:spLocks noChangeShapeType="1"/>
          </p:cNvSpPr>
          <p:nvPr/>
        </p:nvSpPr>
        <p:spPr bwMode="auto">
          <a:xfrm flipH="1" flipV="1">
            <a:off x="1657350" y="2952750"/>
            <a:ext cx="82550" cy="74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2009" name="Line 27"/>
          <p:cNvSpPr>
            <a:spLocks noChangeShapeType="1"/>
          </p:cNvSpPr>
          <p:nvPr/>
        </p:nvSpPr>
        <p:spPr bwMode="auto">
          <a:xfrm flipH="1" flipV="1">
            <a:off x="1624013" y="2238375"/>
            <a:ext cx="82550" cy="74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2010" name="Rectangle 28"/>
          <p:cNvSpPr>
            <a:spLocks noChangeArrowheads="1"/>
          </p:cNvSpPr>
          <p:nvPr/>
        </p:nvSpPr>
        <p:spPr bwMode="auto">
          <a:xfrm>
            <a:off x="1519238" y="3421063"/>
            <a:ext cx="4111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400" i="1"/>
              <a:t>left</a:t>
            </a:r>
          </a:p>
        </p:txBody>
      </p:sp>
      <p:sp>
        <p:nvSpPr>
          <p:cNvPr id="42011" name="Rectangle 29"/>
          <p:cNvSpPr>
            <a:spLocks noChangeArrowheads="1"/>
          </p:cNvSpPr>
          <p:nvPr/>
        </p:nvSpPr>
        <p:spPr bwMode="auto">
          <a:xfrm>
            <a:off x="1841500" y="3662363"/>
            <a:ext cx="530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400" i="1"/>
              <a:t>right</a:t>
            </a:r>
          </a:p>
        </p:txBody>
      </p:sp>
      <p:sp>
        <p:nvSpPr>
          <p:cNvPr id="42012" name="Rectangle 30"/>
          <p:cNvSpPr>
            <a:spLocks noChangeArrowheads="1"/>
          </p:cNvSpPr>
          <p:nvPr/>
        </p:nvSpPr>
        <p:spPr bwMode="auto">
          <a:xfrm>
            <a:off x="1157288" y="2706688"/>
            <a:ext cx="6778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400" i="1"/>
              <a:t>bottom</a:t>
            </a:r>
          </a:p>
        </p:txBody>
      </p:sp>
      <p:sp>
        <p:nvSpPr>
          <p:cNvPr id="42013" name="Rectangle 31"/>
          <p:cNvSpPr>
            <a:spLocks noChangeArrowheads="1"/>
          </p:cNvSpPr>
          <p:nvPr/>
        </p:nvSpPr>
        <p:spPr bwMode="auto">
          <a:xfrm>
            <a:off x="1295400" y="1973263"/>
            <a:ext cx="411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400" i="1"/>
              <a:t>top</a:t>
            </a:r>
          </a:p>
        </p:txBody>
      </p:sp>
      <p:sp>
        <p:nvSpPr>
          <p:cNvPr id="42014" name="Rectangle 32"/>
          <p:cNvSpPr>
            <a:spLocks noChangeArrowheads="1"/>
          </p:cNvSpPr>
          <p:nvPr/>
        </p:nvSpPr>
        <p:spPr bwMode="auto">
          <a:xfrm>
            <a:off x="1849438" y="1897063"/>
            <a:ext cx="511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400" i="1"/>
              <a:t>near</a:t>
            </a:r>
          </a:p>
        </p:txBody>
      </p:sp>
      <p:sp>
        <p:nvSpPr>
          <p:cNvPr id="42015" name="Rectangle 33"/>
          <p:cNvSpPr>
            <a:spLocks noChangeArrowheads="1"/>
          </p:cNvSpPr>
          <p:nvPr/>
        </p:nvSpPr>
        <p:spPr bwMode="auto">
          <a:xfrm>
            <a:off x="3419475" y="1978025"/>
            <a:ext cx="3921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400" i="1"/>
              <a:t>far</a:t>
            </a:r>
          </a:p>
        </p:txBody>
      </p:sp>
      <p:sp>
        <p:nvSpPr>
          <p:cNvPr id="65567" name="Freeform 34"/>
          <p:cNvSpPr>
            <a:spLocks/>
          </p:cNvSpPr>
          <p:nvPr/>
        </p:nvSpPr>
        <p:spPr bwMode="auto">
          <a:xfrm>
            <a:off x="1878013" y="2144713"/>
            <a:ext cx="231775" cy="274637"/>
          </a:xfrm>
          <a:custGeom>
            <a:avLst/>
            <a:gdLst>
              <a:gd name="T0" fmla="*/ 2147483646 w 168"/>
              <a:gd name="T1" fmla="*/ 0 h 178"/>
              <a:gd name="T2" fmla="*/ 2147483646 w 168"/>
              <a:gd name="T3" fmla="*/ 2147483646 h 178"/>
              <a:gd name="T4" fmla="*/ 0 w 168"/>
              <a:gd name="T5" fmla="*/ 2147483646 h 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8" h="178">
                <a:moveTo>
                  <a:pt x="168" y="0"/>
                </a:moveTo>
                <a:lnTo>
                  <a:pt x="100" y="135"/>
                </a:lnTo>
                <a:lnTo>
                  <a:pt x="0" y="178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68" name="Freeform 35"/>
          <p:cNvSpPr>
            <a:spLocks/>
          </p:cNvSpPr>
          <p:nvPr/>
        </p:nvSpPr>
        <p:spPr bwMode="auto">
          <a:xfrm>
            <a:off x="3349625" y="2233613"/>
            <a:ext cx="231775" cy="274637"/>
          </a:xfrm>
          <a:custGeom>
            <a:avLst/>
            <a:gdLst>
              <a:gd name="T0" fmla="*/ 2147483646 w 168"/>
              <a:gd name="T1" fmla="*/ 0 h 178"/>
              <a:gd name="T2" fmla="*/ 2147483646 w 168"/>
              <a:gd name="T3" fmla="*/ 2147483646 h 178"/>
              <a:gd name="T4" fmla="*/ 0 w 168"/>
              <a:gd name="T5" fmla="*/ 2147483646 h 17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8" h="178">
                <a:moveTo>
                  <a:pt x="168" y="0"/>
                </a:moveTo>
                <a:lnTo>
                  <a:pt x="100" y="135"/>
                </a:lnTo>
                <a:lnTo>
                  <a:pt x="0" y="178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8" name="Oval 39"/>
          <p:cNvSpPr>
            <a:spLocks noChangeArrowheads="1"/>
          </p:cNvSpPr>
          <p:nvPr/>
        </p:nvSpPr>
        <p:spPr bwMode="auto">
          <a:xfrm>
            <a:off x="838200" y="2774950"/>
            <a:ext cx="79375" cy="904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42019" name="Text Box 42"/>
          <p:cNvSpPr txBox="1">
            <a:spLocks noChangeArrowheads="1"/>
          </p:cNvSpPr>
          <p:nvPr/>
        </p:nvSpPr>
        <p:spPr bwMode="auto">
          <a:xfrm>
            <a:off x="668338" y="4508500"/>
            <a:ext cx="4876800" cy="742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>
                <a:latin typeface="Courier New" charset="0"/>
              </a:rPr>
              <a:t>void</a:t>
            </a:r>
            <a:r>
              <a:rPr lang="en-US" altLang="en-US" sz="1400" b="1">
                <a:latin typeface="Courier New" charset="0"/>
              </a:rPr>
              <a:t> glOrtho</a:t>
            </a:r>
            <a:r>
              <a:rPr lang="en-US" altLang="en-US" sz="1400">
                <a:latin typeface="Courier New" charset="0"/>
              </a:rPr>
              <a:t>( GLdouble </a:t>
            </a:r>
            <a:r>
              <a:rPr lang="en-US" altLang="en-US" sz="1400" i="1">
                <a:latin typeface="Courier New" charset="0"/>
              </a:rPr>
              <a:t>left</a:t>
            </a:r>
            <a:r>
              <a:rPr lang="en-US" altLang="en-US" sz="1400">
                <a:latin typeface="Courier New" charset="0"/>
              </a:rPr>
              <a:t>, GLdouble </a:t>
            </a:r>
            <a:r>
              <a:rPr lang="en-US" altLang="en-US" sz="1400" i="1">
                <a:latin typeface="Courier New" charset="0"/>
              </a:rPr>
              <a:t>right</a:t>
            </a:r>
            <a:r>
              <a:rPr lang="en-US" altLang="en-US" sz="1400">
                <a:latin typeface="Courier New" charset="0"/>
              </a:rPr>
              <a:t>,</a:t>
            </a:r>
          </a:p>
          <a:p>
            <a:pPr>
              <a:defRPr/>
            </a:pPr>
            <a:r>
              <a:rPr lang="en-US" altLang="en-US" sz="1400">
                <a:latin typeface="Courier New" charset="0"/>
              </a:rPr>
              <a:t>       GLdouble </a:t>
            </a:r>
            <a:r>
              <a:rPr lang="en-US" altLang="en-US" sz="1400" i="1">
                <a:latin typeface="Courier New" charset="0"/>
              </a:rPr>
              <a:t>bottom</a:t>
            </a:r>
            <a:r>
              <a:rPr lang="en-US" altLang="en-US" sz="1400">
                <a:latin typeface="Courier New" charset="0"/>
              </a:rPr>
              <a:t>, GLdouble </a:t>
            </a:r>
            <a:r>
              <a:rPr lang="en-US" altLang="en-US" sz="1400" i="1">
                <a:latin typeface="Courier New" charset="0"/>
              </a:rPr>
              <a:t>top,</a:t>
            </a:r>
          </a:p>
          <a:p>
            <a:pPr>
              <a:defRPr/>
            </a:pPr>
            <a:r>
              <a:rPr lang="en-US" altLang="en-US" sz="1400">
                <a:latin typeface="Courier New" charset="0"/>
              </a:rPr>
              <a:t>       GLdouble </a:t>
            </a:r>
            <a:r>
              <a:rPr lang="en-US" altLang="en-US" sz="1400" i="1">
                <a:latin typeface="Courier New" charset="0"/>
              </a:rPr>
              <a:t>near_</a:t>
            </a:r>
            <a:r>
              <a:rPr lang="en-US" altLang="en-US" sz="1400">
                <a:latin typeface="Courier New" charset="0"/>
              </a:rPr>
              <a:t>, GLdouble </a:t>
            </a:r>
            <a:r>
              <a:rPr lang="en-US" altLang="en-US" sz="1400" i="1">
                <a:latin typeface="Courier New" charset="0"/>
              </a:rPr>
              <a:t>far_ </a:t>
            </a:r>
            <a:r>
              <a:rPr lang="en-US" altLang="en-US" sz="1400">
                <a:latin typeface="Courier New" charset="0"/>
              </a:rPr>
              <a:t>);</a:t>
            </a:r>
            <a:endParaRPr lang="en-US" altLang="en-US" sz="1400" i="1">
              <a:latin typeface="Courier New" charset="0"/>
            </a:endParaRPr>
          </a:p>
        </p:txBody>
      </p:sp>
      <p:sp>
        <p:nvSpPr>
          <p:cNvPr id="42020" name="Text Box 43"/>
          <p:cNvSpPr txBox="1">
            <a:spLocks noChangeArrowheads="1"/>
          </p:cNvSpPr>
          <p:nvPr/>
        </p:nvSpPr>
        <p:spPr bwMode="auto">
          <a:xfrm>
            <a:off x="668338" y="5659438"/>
            <a:ext cx="5195887" cy="53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>
                <a:latin typeface="Courier New" charset="0"/>
              </a:rPr>
              <a:t>void</a:t>
            </a:r>
            <a:r>
              <a:rPr lang="en-US" altLang="en-US" sz="1400" b="1">
                <a:latin typeface="Courier New" charset="0"/>
              </a:rPr>
              <a:t> gluOrtho2D</a:t>
            </a:r>
            <a:r>
              <a:rPr lang="en-US" altLang="en-US" sz="1400">
                <a:latin typeface="Courier New" charset="0"/>
              </a:rPr>
              <a:t>( GLdouble </a:t>
            </a:r>
            <a:r>
              <a:rPr lang="en-US" altLang="en-US" sz="1400" i="1">
                <a:latin typeface="Courier New" charset="0"/>
              </a:rPr>
              <a:t>left</a:t>
            </a:r>
            <a:r>
              <a:rPr lang="en-US" altLang="en-US" sz="1400">
                <a:latin typeface="Courier New" charset="0"/>
              </a:rPr>
              <a:t>, GLdouble </a:t>
            </a:r>
            <a:r>
              <a:rPr lang="en-US" altLang="en-US" sz="1400" i="1">
                <a:latin typeface="Courier New" charset="0"/>
              </a:rPr>
              <a:t>right</a:t>
            </a:r>
            <a:r>
              <a:rPr lang="en-US" altLang="en-US" sz="1400">
                <a:latin typeface="Courier New" charset="0"/>
              </a:rPr>
              <a:t>,</a:t>
            </a:r>
          </a:p>
          <a:p>
            <a:pPr>
              <a:defRPr/>
            </a:pPr>
            <a:r>
              <a:rPr lang="en-US" altLang="en-US" sz="1400">
                <a:latin typeface="Courier New" charset="0"/>
              </a:rPr>
              <a:t>       GLdouble </a:t>
            </a:r>
            <a:r>
              <a:rPr lang="en-US" altLang="en-US" sz="1400" i="1">
                <a:latin typeface="Courier New" charset="0"/>
              </a:rPr>
              <a:t>bottom</a:t>
            </a:r>
            <a:r>
              <a:rPr lang="en-US" altLang="en-US" sz="1400">
                <a:latin typeface="Courier New" charset="0"/>
              </a:rPr>
              <a:t>, GLdouble </a:t>
            </a:r>
            <a:r>
              <a:rPr lang="en-US" altLang="en-US" sz="1400" i="1">
                <a:latin typeface="Courier New" charset="0"/>
              </a:rPr>
              <a:t>top </a:t>
            </a:r>
            <a:r>
              <a:rPr lang="en-US" altLang="en-US" sz="1400">
                <a:latin typeface="Courier New" charset="0"/>
              </a:rPr>
              <a:t>);</a:t>
            </a:r>
            <a:endParaRPr lang="en-US" altLang="en-US" sz="1400" i="1">
              <a:latin typeface="Courier New" charset="0"/>
            </a:endParaRPr>
          </a:p>
        </p:txBody>
      </p:sp>
      <p:sp>
        <p:nvSpPr>
          <p:cNvPr id="42021" name="Rectangle 45"/>
          <p:cNvSpPr>
            <a:spLocks noChangeArrowheads="1"/>
          </p:cNvSpPr>
          <p:nvPr/>
        </p:nvSpPr>
        <p:spPr bwMode="auto">
          <a:xfrm>
            <a:off x="547688" y="2819400"/>
            <a:ext cx="50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 b="1"/>
              <a:t>eye</a:t>
            </a:r>
            <a:endParaRPr lang="en-US" altLang="en-US" sz="1800" b="1"/>
          </a:p>
        </p:txBody>
      </p:sp>
      <p:sp>
        <p:nvSpPr>
          <p:cNvPr id="42022" name="Line 47"/>
          <p:cNvSpPr>
            <a:spLocks noChangeShapeType="1"/>
          </p:cNvSpPr>
          <p:nvPr/>
        </p:nvSpPr>
        <p:spPr bwMode="auto">
          <a:xfrm>
            <a:off x="641350" y="1935163"/>
            <a:ext cx="1362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2023" name="Text Box 48"/>
          <p:cNvSpPr txBox="1">
            <a:spLocks noChangeArrowheads="1"/>
          </p:cNvSpPr>
          <p:nvPr/>
        </p:nvSpPr>
        <p:spPr bwMode="auto">
          <a:xfrm>
            <a:off x="666750" y="1655763"/>
            <a:ext cx="17795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600"/>
              <a:t>direção de projeção</a:t>
            </a:r>
            <a:endParaRPr lang="en-US" altLang="en-US" sz="1600"/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92188" y="111125"/>
            <a:ext cx="7159625" cy="11430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Matriz Ortho do OpenGL</a:t>
            </a:r>
          </a:p>
        </p:txBody>
      </p:sp>
      <p:sp>
        <p:nvSpPr>
          <p:cNvPr id="192565" name="Text Box 53"/>
          <p:cNvSpPr txBox="1">
            <a:spLocks noChangeArrowheads="1"/>
          </p:cNvSpPr>
          <p:nvPr/>
        </p:nvSpPr>
        <p:spPr bwMode="auto">
          <a:xfrm>
            <a:off x="5122863" y="4606925"/>
            <a:ext cx="1460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i="1"/>
              <a:t>OpenGL Spec</a:t>
            </a:r>
          </a:p>
        </p:txBody>
      </p:sp>
      <p:pic>
        <p:nvPicPr>
          <p:cNvPr id="192566" name="Picture 54" descr="orth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0" y="5043488"/>
            <a:ext cx="3694113" cy="1589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aphicFrame>
        <p:nvGraphicFramePr>
          <p:cNvPr id="192567" name="Object 55"/>
          <p:cNvGraphicFramePr>
            <a:graphicFrameLocks noChangeAspect="1"/>
          </p:cNvGraphicFramePr>
          <p:nvPr/>
        </p:nvGraphicFramePr>
        <p:xfrm>
          <a:off x="4603750" y="1762125"/>
          <a:ext cx="3643313" cy="191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94" name="Equation" r:id="rId4" imgW="2552700" imgH="1346200" progId="Equation.3">
                  <p:embed/>
                </p:oleObj>
              </mc:Choice>
              <mc:Fallback>
                <p:oleObj name="Equation" r:id="rId4" imgW="2552700" imgH="1346200" progId="Equation.3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0" y="1762125"/>
                        <a:ext cx="3643313" cy="191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9" name="Object 56"/>
          <p:cNvGraphicFramePr>
            <a:graphicFrameLocks noChangeAspect="1"/>
          </p:cNvGraphicFramePr>
          <p:nvPr/>
        </p:nvGraphicFramePr>
        <p:xfrm>
          <a:off x="449263" y="1644650"/>
          <a:ext cx="2157412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95" name="Equation" r:id="rId6" imgW="1790700" imgH="914400" progId="Equation.3">
                  <p:embed/>
                </p:oleObj>
              </mc:Choice>
              <mc:Fallback>
                <p:oleObj name="Equation" r:id="rId6" imgW="1790700" imgH="914400" progId="Equation.3">
                  <p:embed/>
                  <p:pic>
                    <p:nvPicPr>
                      <p:cNvPr id="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1644650"/>
                        <a:ext cx="2157412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Object 57"/>
          <p:cNvGraphicFramePr>
            <a:graphicFrameLocks noChangeAspect="1"/>
          </p:cNvGraphicFramePr>
          <p:nvPr/>
        </p:nvGraphicFramePr>
        <p:xfrm>
          <a:off x="439738" y="3363913"/>
          <a:ext cx="2986087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96" name="Equation" r:id="rId8" imgW="2451100" imgH="914400" progId="Equation.3">
                  <p:embed/>
                </p:oleObj>
              </mc:Choice>
              <mc:Fallback>
                <p:oleObj name="Equation" r:id="rId8" imgW="2451100" imgH="914400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8" y="3363913"/>
                        <a:ext cx="2986087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58"/>
          <p:cNvGraphicFramePr>
            <a:graphicFrameLocks noChangeAspect="1"/>
          </p:cNvGraphicFramePr>
          <p:nvPr/>
        </p:nvGraphicFramePr>
        <p:xfrm>
          <a:off x="449263" y="5008563"/>
          <a:ext cx="1600200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97" name="Equation" r:id="rId10" imgW="1282700" imgH="914400" progId="Equation.3">
                  <p:embed/>
                </p:oleObj>
              </mc:Choice>
              <mc:Fallback>
                <p:oleObj name="Equation" r:id="rId10" imgW="1282700" imgH="91440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5008563"/>
                        <a:ext cx="1600200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6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/>
              <a:t>Transformação para o </a:t>
            </a:r>
            <a:r>
              <a:rPr lang="en-US" altLang="en-US" sz="2400">
                <a:latin typeface="Courier New" charset="0"/>
              </a:rPr>
              <a:t>viewport</a:t>
            </a:r>
          </a:p>
        </p:txBody>
      </p:sp>
      <p:sp>
        <p:nvSpPr>
          <p:cNvPr id="46083" name="Line 10"/>
          <p:cNvSpPr>
            <a:spLocks noChangeShapeType="1"/>
          </p:cNvSpPr>
          <p:nvPr/>
        </p:nvSpPr>
        <p:spPr bwMode="auto">
          <a:xfrm>
            <a:off x="2482850" y="2060575"/>
            <a:ext cx="33338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68611" name="Group 91"/>
          <p:cNvGrpSpPr>
            <a:grpSpLocks/>
          </p:cNvGrpSpPr>
          <p:nvPr/>
        </p:nvGrpSpPr>
        <p:grpSpPr bwMode="auto">
          <a:xfrm>
            <a:off x="266700" y="3479800"/>
            <a:ext cx="2312988" cy="1500188"/>
            <a:chOff x="271" y="1188"/>
            <a:chExt cx="1663" cy="970"/>
          </a:xfrm>
        </p:grpSpPr>
        <p:sp>
          <p:nvSpPr>
            <p:cNvPr id="46120" name="Line 4"/>
            <p:cNvSpPr>
              <a:spLocks noChangeShapeType="1"/>
            </p:cNvSpPr>
            <p:nvPr/>
          </p:nvSpPr>
          <p:spPr bwMode="auto">
            <a:xfrm flipH="1">
              <a:off x="972" y="1740"/>
              <a:ext cx="196" cy="2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8648" name="Freeform 5"/>
            <p:cNvSpPr>
              <a:spLocks/>
            </p:cNvSpPr>
            <p:nvPr/>
          </p:nvSpPr>
          <p:spPr bwMode="auto">
            <a:xfrm>
              <a:off x="1467" y="1268"/>
              <a:ext cx="246" cy="862"/>
            </a:xfrm>
            <a:custGeom>
              <a:avLst/>
              <a:gdLst>
                <a:gd name="T0" fmla="*/ 245 w 246"/>
                <a:gd name="T1" fmla="*/ 0 h 862"/>
                <a:gd name="T2" fmla="*/ 245 w 246"/>
                <a:gd name="T3" fmla="*/ 615 h 862"/>
                <a:gd name="T4" fmla="*/ 0 w 246"/>
                <a:gd name="T5" fmla="*/ 861 h 862"/>
                <a:gd name="T6" fmla="*/ 0 w 246"/>
                <a:gd name="T7" fmla="*/ 246 h 862"/>
                <a:gd name="T8" fmla="*/ 245 w 246"/>
                <a:gd name="T9" fmla="*/ 0 h 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862">
                  <a:moveTo>
                    <a:pt x="245" y="0"/>
                  </a:moveTo>
                  <a:lnTo>
                    <a:pt x="245" y="615"/>
                  </a:lnTo>
                  <a:lnTo>
                    <a:pt x="0" y="861"/>
                  </a:lnTo>
                  <a:lnTo>
                    <a:pt x="0" y="246"/>
                  </a:lnTo>
                  <a:lnTo>
                    <a:pt x="245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8649" name="Group 8"/>
            <p:cNvGrpSpPr>
              <a:grpSpLocks/>
            </p:cNvGrpSpPr>
            <p:nvPr/>
          </p:nvGrpSpPr>
          <p:grpSpPr bwMode="auto">
            <a:xfrm>
              <a:off x="775" y="1682"/>
              <a:ext cx="380" cy="80"/>
              <a:chOff x="775" y="1682"/>
              <a:chExt cx="380" cy="80"/>
            </a:xfrm>
          </p:grpSpPr>
          <p:sp>
            <p:nvSpPr>
              <p:cNvPr id="68679" name="Freeform 6"/>
              <p:cNvSpPr>
                <a:spLocks/>
              </p:cNvSpPr>
              <p:nvPr/>
            </p:nvSpPr>
            <p:spPr bwMode="auto">
              <a:xfrm>
                <a:off x="847" y="1720"/>
                <a:ext cx="308" cy="17"/>
              </a:xfrm>
              <a:custGeom>
                <a:avLst/>
                <a:gdLst>
                  <a:gd name="T0" fmla="*/ 0 w 308"/>
                  <a:gd name="T1" fmla="*/ 8 h 17"/>
                  <a:gd name="T2" fmla="*/ 0 w 308"/>
                  <a:gd name="T3" fmla="*/ 0 h 17"/>
                  <a:gd name="T4" fmla="*/ 307 w 308"/>
                  <a:gd name="T5" fmla="*/ 0 h 17"/>
                  <a:gd name="T6" fmla="*/ 307 w 308"/>
                  <a:gd name="T7" fmla="*/ 16 h 17"/>
                  <a:gd name="T8" fmla="*/ 0 w 308"/>
                  <a:gd name="T9" fmla="*/ 16 h 17"/>
                  <a:gd name="T10" fmla="*/ 0 w 308"/>
                  <a:gd name="T11" fmla="*/ 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08" h="17">
                    <a:moveTo>
                      <a:pt x="0" y="8"/>
                    </a:moveTo>
                    <a:lnTo>
                      <a:pt x="0" y="0"/>
                    </a:lnTo>
                    <a:lnTo>
                      <a:pt x="307" y="0"/>
                    </a:lnTo>
                    <a:lnTo>
                      <a:pt x="307" y="16"/>
                    </a:lnTo>
                    <a:lnTo>
                      <a:pt x="0" y="16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680" name="Freeform 7"/>
              <p:cNvSpPr>
                <a:spLocks/>
              </p:cNvSpPr>
              <p:nvPr/>
            </p:nvSpPr>
            <p:spPr bwMode="auto">
              <a:xfrm>
                <a:off x="775" y="1682"/>
                <a:ext cx="71" cy="80"/>
              </a:xfrm>
              <a:custGeom>
                <a:avLst/>
                <a:gdLst>
                  <a:gd name="T0" fmla="*/ 0 w 71"/>
                  <a:gd name="T1" fmla="*/ 40 h 80"/>
                  <a:gd name="T2" fmla="*/ 70 w 71"/>
                  <a:gd name="T3" fmla="*/ 0 h 80"/>
                  <a:gd name="T4" fmla="*/ 0 w 71"/>
                  <a:gd name="T5" fmla="*/ 40 h 80"/>
                  <a:gd name="T6" fmla="*/ 70 w 71"/>
                  <a:gd name="T7" fmla="*/ 79 h 80"/>
                  <a:gd name="T8" fmla="*/ 70 w 71"/>
                  <a:gd name="T9" fmla="*/ 0 h 80"/>
                  <a:gd name="T10" fmla="*/ 0 w 71"/>
                  <a:gd name="T11" fmla="*/ 40 h 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1" h="80">
                    <a:moveTo>
                      <a:pt x="0" y="40"/>
                    </a:moveTo>
                    <a:lnTo>
                      <a:pt x="70" y="0"/>
                    </a:lnTo>
                    <a:lnTo>
                      <a:pt x="0" y="40"/>
                    </a:lnTo>
                    <a:lnTo>
                      <a:pt x="70" y="79"/>
                    </a:lnTo>
                    <a:lnTo>
                      <a:pt x="70" y="0"/>
                    </a:lnTo>
                    <a:lnTo>
                      <a:pt x="0" y="4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8650" name="Freeform 9"/>
            <p:cNvSpPr>
              <a:spLocks/>
            </p:cNvSpPr>
            <p:nvPr/>
          </p:nvSpPr>
          <p:spPr bwMode="auto">
            <a:xfrm>
              <a:off x="1166" y="1415"/>
              <a:ext cx="17" cy="313"/>
            </a:xfrm>
            <a:custGeom>
              <a:avLst/>
              <a:gdLst>
                <a:gd name="T0" fmla="*/ 9 w 17"/>
                <a:gd name="T1" fmla="*/ 0 h 313"/>
                <a:gd name="T2" fmla="*/ 0 w 17"/>
                <a:gd name="T3" fmla="*/ 0 h 313"/>
                <a:gd name="T4" fmla="*/ 0 w 17"/>
                <a:gd name="T5" fmla="*/ 312 h 313"/>
                <a:gd name="T6" fmla="*/ 16 w 17"/>
                <a:gd name="T7" fmla="*/ 312 h 313"/>
                <a:gd name="T8" fmla="*/ 16 w 17"/>
                <a:gd name="T9" fmla="*/ 0 h 313"/>
                <a:gd name="T10" fmla="*/ 9 w 17"/>
                <a:gd name="T11" fmla="*/ 0 h 3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313">
                  <a:moveTo>
                    <a:pt x="9" y="0"/>
                  </a:moveTo>
                  <a:lnTo>
                    <a:pt x="0" y="0"/>
                  </a:lnTo>
                  <a:lnTo>
                    <a:pt x="0" y="312"/>
                  </a:lnTo>
                  <a:lnTo>
                    <a:pt x="16" y="312"/>
                  </a:lnTo>
                  <a:lnTo>
                    <a:pt x="16" y="0"/>
                  </a:lnTo>
                  <a:lnTo>
                    <a:pt x="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51" name="Freeform 11"/>
            <p:cNvSpPr>
              <a:spLocks/>
            </p:cNvSpPr>
            <p:nvPr/>
          </p:nvSpPr>
          <p:spPr bwMode="auto">
            <a:xfrm>
              <a:off x="932" y="1982"/>
              <a:ext cx="79" cy="74"/>
            </a:xfrm>
            <a:custGeom>
              <a:avLst/>
              <a:gdLst>
                <a:gd name="T0" fmla="*/ 0 w 79"/>
                <a:gd name="T1" fmla="*/ 73 h 74"/>
                <a:gd name="T2" fmla="*/ 78 w 79"/>
                <a:gd name="T3" fmla="*/ 13 h 74"/>
                <a:gd name="T4" fmla="*/ 0 w 79"/>
                <a:gd name="T5" fmla="*/ 73 h 74"/>
                <a:gd name="T6" fmla="*/ 3 w 79"/>
                <a:gd name="T7" fmla="*/ 0 h 74"/>
                <a:gd name="T8" fmla="*/ 78 w 79"/>
                <a:gd name="T9" fmla="*/ 13 h 74"/>
                <a:gd name="T10" fmla="*/ 0 w 79"/>
                <a:gd name="T11" fmla="*/ 73 h 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9" h="74">
                  <a:moveTo>
                    <a:pt x="0" y="73"/>
                  </a:moveTo>
                  <a:lnTo>
                    <a:pt x="78" y="13"/>
                  </a:lnTo>
                  <a:lnTo>
                    <a:pt x="0" y="73"/>
                  </a:lnTo>
                  <a:lnTo>
                    <a:pt x="3" y="0"/>
                  </a:lnTo>
                  <a:lnTo>
                    <a:pt x="78" y="13"/>
                  </a:lnTo>
                  <a:lnTo>
                    <a:pt x="0" y="7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52" name="Freeform 12"/>
            <p:cNvSpPr>
              <a:spLocks/>
            </p:cNvSpPr>
            <p:nvPr/>
          </p:nvSpPr>
          <p:spPr bwMode="auto">
            <a:xfrm>
              <a:off x="1146" y="1351"/>
              <a:ext cx="51" cy="74"/>
            </a:xfrm>
            <a:custGeom>
              <a:avLst/>
              <a:gdLst>
                <a:gd name="T0" fmla="*/ 0 w 51"/>
                <a:gd name="T1" fmla="*/ 73 h 74"/>
                <a:gd name="T2" fmla="*/ 22 w 51"/>
                <a:gd name="T3" fmla="*/ 0 h 74"/>
                <a:gd name="T4" fmla="*/ 50 w 51"/>
                <a:gd name="T5" fmla="*/ 73 h 74"/>
                <a:gd name="T6" fmla="*/ 0 w 51"/>
                <a:gd name="T7" fmla="*/ 73 h 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1" h="74">
                  <a:moveTo>
                    <a:pt x="0" y="73"/>
                  </a:moveTo>
                  <a:lnTo>
                    <a:pt x="22" y="0"/>
                  </a:lnTo>
                  <a:lnTo>
                    <a:pt x="50" y="73"/>
                  </a:lnTo>
                  <a:lnTo>
                    <a:pt x="0" y="7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53" name="Freeform 13"/>
            <p:cNvSpPr>
              <a:spLocks/>
            </p:cNvSpPr>
            <p:nvPr/>
          </p:nvSpPr>
          <p:spPr bwMode="auto">
            <a:xfrm>
              <a:off x="1146" y="1351"/>
              <a:ext cx="55" cy="85"/>
            </a:xfrm>
            <a:custGeom>
              <a:avLst/>
              <a:gdLst>
                <a:gd name="T0" fmla="*/ 0 w 55"/>
                <a:gd name="T1" fmla="*/ 84 h 85"/>
                <a:gd name="T2" fmla="*/ 24 w 55"/>
                <a:gd name="T3" fmla="*/ 0 h 85"/>
                <a:gd name="T4" fmla="*/ 54 w 55"/>
                <a:gd name="T5" fmla="*/ 84 h 85"/>
                <a:gd name="T6" fmla="*/ 0 w 55"/>
                <a:gd name="T7" fmla="*/ 84 h 8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85">
                  <a:moveTo>
                    <a:pt x="0" y="84"/>
                  </a:moveTo>
                  <a:lnTo>
                    <a:pt x="24" y="0"/>
                  </a:lnTo>
                  <a:lnTo>
                    <a:pt x="54" y="84"/>
                  </a:lnTo>
                  <a:lnTo>
                    <a:pt x="0" y="84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54" name="Freeform 14"/>
            <p:cNvSpPr>
              <a:spLocks/>
            </p:cNvSpPr>
            <p:nvPr/>
          </p:nvSpPr>
          <p:spPr bwMode="auto">
            <a:xfrm>
              <a:off x="1154" y="1699"/>
              <a:ext cx="31" cy="48"/>
            </a:xfrm>
            <a:custGeom>
              <a:avLst/>
              <a:gdLst>
                <a:gd name="T0" fmla="*/ 15 w 31"/>
                <a:gd name="T1" fmla="*/ 47 h 48"/>
                <a:gd name="T2" fmla="*/ 15 w 31"/>
                <a:gd name="T3" fmla="*/ 47 h 48"/>
                <a:gd name="T4" fmla="*/ 20 w 31"/>
                <a:gd name="T5" fmla="*/ 45 h 48"/>
                <a:gd name="T6" fmla="*/ 26 w 31"/>
                <a:gd name="T7" fmla="*/ 40 h 48"/>
                <a:gd name="T8" fmla="*/ 29 w 31"/>
                <a:gd name="T9" fmla="*/ 33 h 48"/>
                <a:gd name="T10" fmla="*/ 30 w 31"/>
                <a:gd name="T11" fmla="*/ 24 h 48"/>
                <a:gd name="T12" fmla="*/ 29 w 31"/>
                <a:gd name="T13" fmla="*/ 14 h 48"/>
                <a:gd name="T14" fmla="*/ 26 w 31"/>
                <a:gd name="T15" fmla="*/ 7 h 48"/>
                <a:gd name="T16" fmla="*/ 20 w 31"/>
                <a:gd name="T17" fmla="*/ 2 h 48"/>
                <a:gd name="T18" fmla="*/ 15 w 31"/>
                <a:gd name="T19" fmla="*/ 0 h 48"/>
                <a:gd name="T20" fmla="*/ 10 w 31"/>
                <a:gd name="T21" fmla="*/ 2 h 48"/>
                <a:gd name="T22" fmla="*/ 4 w 31"/>
                <a:gd name="T23" fmla="*/ 7 h 48"/>
                <a:gd name="T24" fmla="*/ 1 w 31"/>
                <a:gd name="T25" fmla="*/ 14 h 48"/>
                <a:gd name="T26" fmla="*/ 0 w 31"/>
                <a:gd name="T27" fmla="*/ 24 h 48"/>
                <a:gd name="T28" fmla="*/ 1 w 31"/>
                <a:gd name="T29" fmla="*/ 33 h 48"/>
                <a:gd name="T30" fmla="*/ 4 w 31"/>
                <a:gd name="T31" fmla="*/ 40 h 48"/>
                <a:gd name="T32" fmla="*/ 10 w 31"/>
                <a:gd name="T33" fmla="*/ 45 h 48"/>
                <a:gd name="T34" fmla="*/ 15 w 31"/>
                <a:gd name="T35" fmla="*/ 47 h 4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1" h="48">
                  <a:moveTo>
                    <a:pt x="15" y="47"/>
                  </a:moveTo>
                  <a:lnTo>
                    <a:pt x="15" y="47"/>
                  </a:lnTo>
                  <a:lnTo>
                    <a:pt x="20" y="45"/>
                  </a:lnTo>
                  <a:lnTo>
                    <a:pt x="26" y="40"/>
                  </a:lnTo>
                  <a:lnTo>
                    <a:pt x="29" y="33"/>
                  </a:lnTo>
                  <a:lnTo>
                    <a:pt x="30" y="24"/>
                  </a:lnTo>
                  <a:lnTo>
                    <a:pt x="29" y="14"/>
                  </a:lnTo>
                  <a:lnTo>
                    <a:pt x="26" y="7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0" y="2"/>
                  </a:lnTo>
                  <a:lnTo>
                    <a:pt x="4" y="7"/>
                  </a:lnTo>
                  <a:lnTo>
                    <a:pt x="1" y="14"/>
                  </a:lnTo>
                  <a:lnTo>
                    <a:pt x="0" y="24"/>
                  </a:lnTo>
                  <a:lnTo>
                    <a:pt x="1" y="33"/>
                  </a:lnTo>
                  <a:lnTo>
                    <a:pt x="4" y="40"/>
                  </a:lnTo>
                  <a:lnTo>
                    <a:pt x="10" y="45"/>
                  </a:lnTo>
                  <a:lnTo>
                    <a:pt x="15" y="47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128" name="Rectangle 15"/>
            <p:cNvSpPr>
              <a:spLocks noChangeArrowheads="1"/>
            </p:cNvSpPr>
            <p:nvPr/>
          </p:nvSpPr>
          <p:spPr bwMode="auto">
            <a:xfrm>
              <a:off x="982" y="1897"/>
              <a:ext cx="310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x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46129" name="Rectangle 16"/>
            <p:cNvSpPr>
              <a:spLocks noChangeArrowheads="1"/>
            </p:cNvSpPr>
            <p:nvPr/>
          </p:nvSpPr>
          <p:spPr bwMode="auto">
            <a:xfrm>
              <a:off x="930" y="1188"/>
              <a:ext cx="300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y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46130" name="Rectangle 17"/>
            <p:cNvSpPr>
              <a:spLocks noChangeArrowheads="1"/>
            </p:cNvSpPr>
            <p:nvPr/>
          </p:nvSpPr>
          <p:spPr bwMode="auto">
            <a:xfrm>
              <a:off x="710" y="1731"/>
              <a:ext cx="291" cy="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z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46131" name="Line 18"/>
            <p:cNvSpPr>
              <a:spLocks noChangeShapeType="1"/>
            </p:cNvSpPr>
            <p:nvPr/>
          </p:nvSpPr>
          <p:spPr bwMode="auto">
            <a:xfrm flipH="1">
              <a:off x="551" y="2137"/>
              <a:ext cx="9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132" name="Line 19"/>
            <p:cNvSpPr>
              <a:spLocks noChangeShapeType="1"/>
            </p:cNvSpPr>
            <p:nvPr/>
          </p:nvSpPr>
          <p:spPr bwMode="auto">
            <a:xfrm flipH="1">
              <a:off x="551" y="1516"/>
              <a:ext cx="9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133" name="Line 20"/>
            <p:cNvSpPr>
              <a:spLocks noChangeShapeType="1"/>
            </p:cNvSpPr>
            <p:nvPr/>
          </p:nvSpPr>
          <p:spPr bwMode="auto">
            <a:xfrm flipH="1">
              <a:off x="799" y="1272"/>
              <a:ext cx="91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134" name="Line 21"/>
            <p:cNvSpPr>
              <a:spLocks noChangeShapeType="1"/>
            </p:cNvSpPr>
            <p:nvPr/>
          </p:nvSpPr>
          <p:spPr bwMode="auto">
            <a:xfrm flipV="1">
              <a:off x="559" y="1516"/>
              <a:ext cx="0" cy="6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135" name="Line 22"/>
            <p:cNvSpPr>
              <a:spLocks noChangeShapeType="1"/>
            </p:cNvSpPr>
            <p:nvPr/>
          </p:nvSpPr>
          <p:spPr bwMode="auto">
            <a:xfrm flipV="1">
              <a:off x="555" y="1272"/>
              <a:ext cx="248" cy="2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136" name="Line 23"/>
            <p:cNvSpPr>
              <a:spLocks noChangeShapeType="1"/>
            </p:cNvSpPr>
            <p:nvPr/>
          </p:nvSpPr>
          <p:spPr bwMode="auto">
            <a:xfrm flipH="1">
              <a:off x="787" y="1893"/>
              <a:ext cx="9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137" name="Line 24"/>
            <p:cNvSpPr>
              <a:spLocks noChangeShapeType="1"/>
            </p:cNvSpPr>
            <p:nvPr/>
          </p:nvSpPr>
          <p:spPr bwMode="auto">
            <a:xfrm>
              <a:off x="799" y="1272"/>
              <a:ext cx="0" cy="6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138" name="Line 25"/>
            <p:cNvSpPr>
              <a:spLocks noChangeShapeType="1"/>
            </p:cNvSpPr>
            <p:nvPr/>
          </p:nvSpPr>
          <p:spPr bwMode="auto">
            <a:xfrm flipV="1">
              <a:off x="562" y="1899"/>
              <a:ext cx="233" cy="2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8666" name="Group 28"/>
            <p:cNvGrpSpPr>
              <a:grpSpLocks/>
            </p:cNvGrpSpPr>
            <p:nvPr/>
          </p:nvGrpSpPr>
          <p:grpSpPr bwMode="auto">
            <a:xfrm>
              <a:off x="880" y="1655"/>
              <a:ext cx="328" cy="172"/>
              <a:chOff x="880" y="1655"/>
              <a:chExt cx="328" cy="172"/>
            </a:xfrm>
          </p:grpSpPr>
          <p:sp>
            <p:nvSpPr>
              <p:cNvPr id="46150" name="AutoShape 26"/>
              <p:cNvSpPr>
                <a:spLocks noChangeArrowheads="1"/>
              </p:cNvSpPr>
              <p:nvPr/>
            </p:nvSpPr>
            <p:spPr bwMode="auto">
              <a:xfrm rot="2580000" flipH="1">
                <a:off x="908" y="1655"/>
                <a:ext cx="298" cy="85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46151" name="AutoShape 27"/>
              <p:cNvSpPr>
                <a:spLocks noChangeArrowheads="1"/>
              </p:cNvSpPr>
              <p:nvPr/>
            </p:nvSpPr>
            <p:spPr bwMode="auto">
              <a:xfrm rot="2580000" flipH="1">
                <a:off x="883" y="1733"/>
                <a:ext cx="328" cy="94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sp>
          <p:nvSpPr>
            <p:cNvPr id="46140" name="Oval 29"/>
            <p:cNvSpPr>
              <a:spLocks noChangeArrowheads="1"/>
            </p:cNvSpPr>
            <p:nvPr/>
          </p:nvSpPr>
          <p:spPr bwMode="auto">
            <a:xfrm>
              <a:off x="534" y="1494"/>
              <a:ext cx="56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pSp>
          <p:nvGrpSpPr>
            <p:cNvPr id="68668" name="Group 33"/>
            <p:cNvGrpSpPr>
              <a:grpSpLocks/>
            </p:cNvGrpSpPr>
            <p:nvPr/>
          </p:nvGrpSpPr>
          <p:grpSpPr bwMode="auto">
            <a:xfrm>
              <a:off x="271" y="1375"/>
              <a:ext cx="161" cy="403"/>
              <a:chOff x="271" y="1375"/>
              <a:chExt cx="161" cy="403"/>
            </a:xfrm>
          </p:grpSpPr>
          <p:sp>
            <p:nvSpPr>
              <p:cNvPr id="46147" name="Rectangle 30"/>
              <p:cNvSpPr>
                <a:spLocks noChangeArrowheads="1"/>
              </p:cNvSpPr>
              <p:nvPr/>
            </p:nvSpPr>
            <p:spPr bwMode="auto">
              <a:xfrm>
                <a:off x="271" y="1375"/>
                <a:ext cx="161" cy="4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74612" tIns="38100" rIns="74612" bIns="38100">
                <a:spAutoFit/>
              </a:bodyPr>
              <a:lstStyle>
                <a:lvl1pPr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593725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5937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200">
                    <a:solidFill>
                      <a:srgbClr val="000000"/>
                    </a:solidFill>
                  </a:rPr>
                  <a:t>1</a:t>
                </a:r>
              </a:p>
              <a:p>
                <a:pPr>
                  <a:defRPr/>
                </a:pPr>
                <a:r>
                  <a:rPr lang="en-US" altLang="en-US" sz="1200">
                    <a:solidFill>
                      <a:srgbClr val="000000"/>
                    </a:solidFill>
                  </a:rPr>
                  <a:t>1</a:t>
                </a:r>
              </a:p>
              <a:p>
                <a:pPr>
                  <a:defRPr/>
                </a:pPr>
                <a:r>
                  <a:rPr lang="en-US" altLang="en-US" sz="1200">
                    <a:solidFill>
                      <a:srgbClr val="000000"/>
                    </a:solidFill>
                  </a:rPr>
                  <a:t>1</a:t>
                </a:r>
              </a:p>
            </p:txBody>
          </p:sp>
          <p:sp>
            <p:nvSpPr>
              <p:cNvPr id="68675" name="Arc 31"/>
              <p:cNvSpPr>
                <a:spLocks/>
              </p:cNvSpPr>
              <p:nvPr/>
            </p:nvSpPr>
            <p:spPr bwMode="auto">
              <a:xfrm>
                <a:off x="277" y="1434"/>
                <a:ext cx="31" cy="276"/>
              </a:xfrm>
              <a:custGeom>
                <a:avLst/>
                <a:gdLst>
                  <a:gd name="T0" fmla="*/ 0 w 21600"/>
                  <a:gd name="T1" fmla="*/ 0 h 42776"/>
                  <a:gd name="T2" fmla="*/ 0 w 21600"/>
                  <a:gd name="T3" fmla="*/ 0 h 42776"/>
                  <a:gd name="T4" fmla="*/ 0 w 21600"/>
                  <a:gd name="T5" fmla="*/ 0 h 4277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2776" fill="none" extrusionOk="0">
                    <a:moveTo>
                      <a:pt x="17394" y="42775"/>
                    </a:moveTo>
                    <a:cubicBezTo>
                      <a:pt x="7283" y="40768"/>
                      <a:pt x="0" y="31896"/>
                      <a:pt x="0" y="21589"/>
                    </a:cubicBezTo>
                    <a:cubicBezTo>
                      <a:pt x="-1" y="9929"/>
                      <a:pt x="9252" y="374"/>
                      <a:pt x="20906" y="0"/>
                    </a:cubicBezTo>
                  </a:path>
                  <a:path w="21600" h="42776" stroke="0" extrusionOk="0">
                    <a:moveTo>
                      <a:pt x="17394" y="42775"/>
                    </a:moveTo>
                    <a:cubicBezTo>
                      <a:pt x="7283" y="40768"/>
                      <a:pt x="0" y="31896"/>
                      <a:pt x="0" y="21589"/>
                    </a:cubicBezTo>
                    <a:cubicBezTo>
                      <a:pt x="-1" y="9929"/>
                      <a:pt x="9252" y="374"/>
                      <a:pt x="20906" y="0"/>
                    </a:cubicBezTo>
                    <a:lnTo>
                      <a:pt x="21600" y="21589"/>
                    </a:lnTo>
                    <a:lnTo>
                      <a:pt x="17394" y="42775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676" name="Arc 32"/>
              <p:cNvSpPr>
                <a:spLocks/>
              </p:cNvSpPr>
              <p:nvPr/>
            </p:nvSpPr>
            <p:spPr bwMode="auto">
              <a:xfrm>
                <a:off x="377" y="1433"/>
                <a:ext cx="31" cy="277"/>
              </a:xfrm>
              <a:custGeom>
                <a:avLst/>
                <a:gdLst>
                  <a:gd name="T0" fmla="*/ 0 w 21600"/>
                  <a:gd name="T1" fmla="*/ 0 h 42910"/>
                  <a:gd name="T2" fmla="*/ 0 w 21600"/>
                  <a:gd name="T3" fmla="*/ 0 h 42910"/>
                  <a:gd name="T4" fmla="*/ 0 w 21600"/>
                  <a:gd name="T5" fmla="*/ 0 h 429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291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68"/>
                      <a:pt x="13952" y="41185"/>
                      <a:pt x="3526" y="42910"/>
                    </a:cubicBezTo>
                  </a:path>
                  <a:path w="21600" h="4291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2168"/>
                      <a:pt x="13952" y="41185"/>
                      <a:pt x="3526" y="42910"/>
                    </a:cubicBez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8669" name="Group 37"/>
            <p:cNvGrpSpPr>
              <a:grpSpLocks/>
            </p:cNvGrpSpPr>
            <p:nvPr/>
          </p:nvGrpSpPr>
          <p:grpSpPr bwMode="auto">
            <a:xfrm>
              <a:off x="1766" y="1712"/>
              <a:ext cx="168" cy="336"/>
              <a:chOff x="1766" y="1712"/>
              <a:chExt cx="168" cy="336"/>
            </a:xfrm>
          </p:grpSpPr>
          <p:sp>
            <p:nvSpPr>
              <p:cNvPr id="46144" name="Rectangle 34"/>
              <p:cNvSpPr>
                <a:spLocks noChangeArrowheads="1"/>
              </p:cNvSpPr>
              <p:nvPr/>
            </p:nvSpPr>
            <p:spPr bwMode="auto">
              <a:xfrm>
                <a:off x="1766" y="1709"/>
                <a:ext cx="168" cy="3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63500" tIns="31750" rIns="63500" bIns="31750">
                <a:spAutoFit/>
              </a:bodyPr>
              <a:lstStyle>
                <a:lvl1pPr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43656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4365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000">
                    <a:solidFill>
                      <a:srgbClr val="000000"/>
                    </a:solidFill>
                  </a:rPr>
                  <a:t>-1</a:t>
                </a:r>
              </a:p>
              <a:p>
                <a:pPr>
                  <a:defRPr/>
                </a:pPr>
                <a:r>
                  <a:rPr lang="en-US" altLang="en-US" sz="1000">
                    <a:solidFill>
                      <a:srgbClr val="000000"/>
                    </a:solidFill>
                  </a:rPr>
                  <a:t>-1</a:t>
                </a:r>
              </a:p>
              <a:p>
                <a:pPr>
                  <a:defRPr/>
                </a:pPr>
                <a:r>
                  <a:rPr lang="en-US" altLang="en-US" sz="1000">
                    <a:solidFill>
                      <a:srgbClr val="000000"/>
                    </a:solidFill>
                  </a:rPr>
                  <a:t>-1</a:t>
                </a:r>
              </a:p>
            </p:txBody>
          </p:sp>
          <p:sp>
            <p:nvSpPr>
              <p:cNvPr id="68672" name="Arc 35"/>
              <p:cNvSpPr>
                <a:spLocks/>
              </p:cNvSpPr>
              <p:nvPr/>
            </p:nvSpPr>
            <p:spPr bwMode="auto">
              <a:xfrm>
                <a:off x="1771" y="1760"/>
                <a:ext cx="27" cy="236"/>
              </a:xfrm>
              <a:custGeom>
                <a:avLst/>
                <a:gdLst>
                  <a:gd name="T0" fmla="*/ 0 w 21600"/>
                  <a:gd name="T1" fmla="*/ 0 h 42630"/>
                  <a:gd name="T2" fmla="*/ 0 w 21600"/>
                  <a:gd name="T3" fmla="*/ 0 h 42630"/>
                  <a:gd name="T4" fmla="*/ 0 w 21600"/>
                  <a:gd name="T5" fmla="*/ 0 h 4263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2630" fill="none" extrusionOk="0">
                    <a:moveTo>
                      <a:pt x="16733" y="42629"/>
                    </a:moveTo>
                    <a:cubicBezTo>
                      <a:pt x="6937" y="40364"/>
                      <a:pt x="0" y="31639"/>
                      <a:pt x="0" y="21585"/>
                    </a:cubicBezTo>
                    <a:cubicBezTo>
                      <a:pt x="-1" y="9971"/>
                      <a:pt x="9183" y="436"/>
                      <a:pt x="20789" y="0"/>
                    </a:cubicBezTo>
                  </a:path>
                  <a:path w="21600" h="42630" stroke="0" extrusionOk="0">
                    <a:moveTo>
                      <a:pt x="16733" y="42629"/>
                    </a:moveTo>
                    <a:cubicBezTo>
                      <a:pt x="6937" y="40364"/>
                      <a:pt x="0" y="31639"/>
                      <a:pt x="0" y="21585"/>
                    </a:cubicBezTo>
                    <a:cubicBezTo>
                      <a:pt x="-1" y="9971"/>
                      <a:pt x="9183" y="436"/>
                      <a:pt x="20789" y="0"/>
                    </a:cubicBezTo>
                    <a:lnTo>
                      <a:pt x="21600" y="21585"/>
                    </a:lnTo>
                    <a:lnTo>
                      <a:pt x="16733" y="42629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673" name="Arc 36"/>
              <p:cNvSpPr>
                <a:spLocks/>
              </p:cNvSpPr>
              <p:nvPr/>
            </p:nvSpPr>
            <p:spPr bwMode="auto">
              <a:xfrm>
                <a:off x="1882" y="1760"/>
                <a:ext cx="27" cy="238"/>
              </a:xfrm>
              <a:custGeom>
                <a:avLst/>
                <a:gdLst>
                  <a:gd name="T0" fmla="*/ 0 w 22411"/>
                  <a:gd name="T1" fmla="*/ 0 h 42948"/>
                  <a:gd name="T2" fmla="*/ 0 w 22411"/>
                  <a:gd name="T3" fmla="*/ 0 h 42948"/>
                  <a:gd name="T4" fmla="*/ 0 w 22411"/>
                  <a:gd name="T5" fmla="*/ 0 h 4294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411" h="42948" fill="none" extrusionOk="0">
                    <a:moveTo>
                      <a:pt x="0" y="15"/>
                    </a:moveTo>
                    <a:cubicBezTo>
                      <a:pt x="270" y="5"/>
                      <a:pt x="540" y="-1"/>
                      <a:pt x="811" y="0"/>
                    </a:cubicBezTo>
                    <a:cubicBezTo>
                      <a:pt x="12740" y="0"/>
                      <a:pt x="22411" y="9670"/>
                      <a:pt x="22411" y="21600"/>
                    </a:cubicBezTo>
                    <a:cubicBezTo>
                      <a:pt x="22411" y="32258"/>
                      <a:pt x="14636" y="41323"/>
                      <a:pt x="4101" y="42947"/>
                    </a:cubicBezTo>
                  </a:path>
                  <a:path w="22411" h="42948" stroke="0" extrusionOk="0">
                    <a:moveTo>
                      <a:pt x="0" y="15"/>
                    </a:moveTo>
                    <a:cubicBezTo>
                      <a:pt x="270" y="5"/>
                      <a:pt x="540" y="-1"/>
                      <a:pt x="811" y="0"/>
                    </a:cubicBezTo>
                    <a:cubicBezTo>
                      <a:pt x="12740" y="0"/>
                      <a:pt x="22411" y="9670"/>
                      <a:pt x="22411" y="21600"/>
                    </a:cubicBezTo>
                    <a:cubicBezTo>
                      <a:pt x="22411" y="32258"/>
                      <a:pt x="14636" y="41323"/>
                      <a:pt x="4101" y="42947"/>
                    </a:cubicBezTo>
                    <a:lnTo>
                      <a:pt x="811" y="21600"/>
                    </a:lnTo>
                    <a:lnTo>
                      <a:pt x="0" y="15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6143" name="Oval 39"/>
            <p:cNvSpPr>
              <a:spLocks noChangeArrowheads="1"/>
            </p:cNvSpPr>
            <p:nvPr/>
          </p:nvSpPr>
          <p:spPr bwMode="auto">
            <a:xfrm>
              <a:off x="1686" y="1866"/>
              <a:ext cx="56" cy="53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46085" name="Rectangle 92"/>
          <p:cNvSpPr>
            <a:spLocks noChangeArrowheads="1"/>
          </p:cNvSpPr>
          <p:nvPr/>
        </p:nvSpPr>
        <p:spPr bwMode="auto">
          <a:xfrm>
            <a:off x="280988" y="1781175"/>
            <a:ext cx="5942012" cy="34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600">
                <a:latin typeface="Courier New" charset="0"/>
              </a:rPr>
              <a:t>void </a:t>
            </a:r>
            <a:r>
              <a:rPr lang="en-US" altLang="en-US" sz="1600" b="1">
                <a:latin typeface="Courier New" charset="0"/>
              </a:rPr>
              <a:t>glViewport</a:t>
            </a:r>
            <a:r>
              <a:rPr lang="en-US" altLang="en-US" sz="1600">
                <a:latin typeface="Courier New" charset="0"/>
              </a:rPr>
              <a:t>(int x0, int y0, int w, int h );</a:t>
            </a:r>
          </a:p>
        </p:txBody>
      </p:sp>
      <p:sp>
        <p:nvSpPr>
          <p:cNvPr id="48221" name="Rectangle 93"/>
          <p:cNvSpPr>
            <a:spLocks noChangeArrowheads="1"/>
          </p:cNvSpPr>
          <p:nvPr/>
        </p:nvSpPr>
        <p:spPr bwMode="auto">
          <a:xfrm>
            <a:off x="2057400" y="5880100"/>
            <a:ext cx="428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i="1"/>
              <a:t>z</a:t>
            </a:r>
            <a:r>
              <a:rPr lang="en-US" altLang="en-US" sz="1800" i="1" baseline="-25000"/>
              <a:t>w</a:t>
            </a:r>
            <a:r>
              <a:rPr lang="en-US" altLang="en-US" sz="1800">
                <a:sym typeface="Symbol" charset="2"/>
              </a:rPr>
              <a:t>[0.. </a:t>
            </a:r>
            <a:r>
              <a:rPr lang="en-US" altLang="en-US" sz="1800" i="1">
                <a:sym typeface="Symbol" charset="2"/>
              </a:rPr>
              <a:t>z</a:t>
            </a:r>
            <a:r>
              <a:rPr lang="en-US" altLang="en-US" sz="1800" baseline="-25000">
                <a:sym typeface="Symbol" charset="2"/>
              </a:rPr>
              <a:t>max</a:t>
            </a:r>
            <a:r>
              <a:rPr lang="en-US" altLang="en-US" sz="1800">
                <a:sym typeface="Symbol" charset="2"/>
              </a:rPr>
              <a:t>],    </a:t>
            </a:r>
            <a:r>
              <a:rPr lang="en-US" altLang="en-US" sz="1800" i="1">
                <a:sym typeface="Symbol" charset="2"/>
              </a:rPr>
              <a:t>z</a:t>
            </a:r>
            <a:r>
              <a:rPr lang="en-US" altLang="en-US" sz="1800" baseline="-25000">
                <a:sym typeface="Symbol" charset="2"/>
              </a:rPr>
              <a:t>max </a:t>
            </a:r>
            <a:r>
              <a:rPr lang="en-US" altLang="en-US" sz="1800">
                <a:sym typeface="Symbol" charset="2"/>
              </a:rPr>
              <a:t>= 2</a:t>
            </a:r>
            <a:r>
              <a:rPr lang="en-US" altLang="en-US" sz="1800" i="1" baseline="30000">
                <a:sym typeface="Symbol" charset="2"/>
              </a:rPr>
              <a:t>n</a:t>
            </a:r>
            <a:r>
              <a:rPr lang="en-US" altLang="en-US" sz="1800" i="1">
                <a:sym typeface="Symbol" charset="2"/>
              </a:rPr>
              <a:t>-</a:t>
            </a:r>
            <a:r>
              <a:rPr lang="en-US" altLang="en-US" sz="1800">
                <a:sym typeface="Symbol" charset="2"/>
              </a:rPr>
              <a:t>1 </a:t>
            </a:r>
            <a:r>
              <a:rPr lang="en-US" altLang="en-US" sz="1800" i="1">
                <a:sym typeface="Symbol" charset="2"/>
              </a:rPr>
              <a:t>geralmente</a:t>
            </a:r>
            <a:r>
              <a:rPr lang="en-US" altLang="en-US" sz="1800">
                <a:sym typeface="Symbol" charset="2"/>
              </a:rPr>
              <a:t> 65535</a:t>
            </a:r>
            <a:endParaRPr lang="en-US" altLang="en-US" sz="1800" baseline="-25000">
              <a:sym typeface="Symbol" charset="2"/>
            </a:endParaRPr>
          </a:p>
        </p:txBody>
      </p:sp>
      <p:graphicFrame>
        <p:nvGraphicFramePr>
          <p:cNvPr id="48223" name="Object 95"/>
          <p:cNvGraphicFramePr>
            <a:graphicFrameLocks noChangeAspect="1"/>
          </p:cNvGraphicFramePr>
          <p:nvPr/>
        </p:nvGraphicFramePr>
        <p:xfrm>
          <a:off x="3394075" y="2838450"/>
          <a:ext cx="1897063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58" name="Equation" r:id="rId4" imgW="1218671" imgH="431613" progId="Equation.3">
                  <p:embed/>
                </p:oleObj>
              </mc:Choice>
              <mc:Fallback>
                <p:oleObj name="Equation" r:id="rId4" imgW="1218671" imgH="431613" progId="Equation.3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4075" y="2838450"/>
                        <a:ext cx="1897063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24" name="Object 96"/>
          <p:cNvGraphicFramePr>
            <a:graphicFrameLocks noChangeAspect="1"/>
          </p:cNvGraphicFramePr>
          <p:nvPr/>
        </p:nvGraphicFramePr>
        <p:xfrm>
          <a:off x="3384550" y="3735388"/>
          <a:ext cx="1895475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59" name="Equation" r:id="rId6" imgW="1218671" imgH="431613" progId="Equation.3">
                  <p:embed/>
                </p:oleObj>
              </mc:Choice>
              <mc:Fallback>
                <p:oleObj name="Equation" r:id="rId6" imgW="1218671" imgH="431613" progId="Equation.3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4550" y="3735388"/>
                        <a:ext cx="1895475" cy="671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225" name="Object 97"/>
          <p:cNvGraphicFramePr>
            <a:graphicFrameLocks noChangeAspect="1"/>
          </p:cNvGraphicFramePr>
          <p:nvPr/>
        </p:nvGraphicFramePr>
        <p:xfrm>
          <a:off x="3386138" y="4692650"/>
          <a:ext cx="1677987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60" name="Equation" r:id="rId8" imgW="1079032" imgH="431613" progId="Equation.3">
                  <p:embed/>
                </p:oleObj>
              </mc:Choice>
              <mc:Fallback>
                <p:oleObj name="Equation" r:id="rId8" imgW="1079032" imgH="431613" progId="Equation.3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6138" y="4692650"/>
                        <a:ext cx="1677987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0" name="Line 104"/>
          <p:cNvSpPr>
            <a:spLocks noChangeShapeType="1"/>
          </p:cNvSpPr>
          <p:nvPr/>
        </p:nvSpPr>
        <p:spPr bwMode="auto">
          <a:xfrm>
            <a:off x="2905125" y="4521200"/>
            <a:ext cx="2965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68618" name="Group 118"/>
          <p:cNvGrpSpPr>
            <a:grpSpLocks/>
          </p:cNvGrpSpPr>
          <p:nvPr/>
        </p:nvGrpSpPr>
        <p:grpSpPr bwMode="auto">
          <a:xfrm>
            <a:off x="6022975" y="3171825"/>
            <a:ext cx="2824163" cy="2433638"/>
            <a:chOff x="3794" y="1998"/>
            <a:chExt cx="1779" cy="1533"/>
          </a:xfrm>
        </p:grpSpPr>
        <p:sp>
          <p:nvSpPr>
            <p:cNvPr id="46092" name="Rectangle 2"/>
            <p:cNvSpPr>
              <a:spLocks noChangeArrowheads="1"/>
            </p:cNvSpPr>
            <p:nvPr/>
          </p:nvSpPr>
          <p:spPr bwMode="auto">
            <a:xfrm>
              <a:off x="4083" y="2344"/>
              <a:ext cx="1206" cy="95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6093" name="Line 52"/>
            <p:cNvSpPr>
              <a:spLocks noChangeShapeType="1"/>
            </p:cNvSpPr>
            <p:nvPr/>
          </p:nvSpPr>
          <p:spPr bwMode="auto">
            <a:xfrm>
              <a:off x="3905" y="3299"/>
              <a:ext cx="15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094" name="Line 53"/>
            <p:cNvSpPr>
              <a:spLocks noChangeShapeType="1"/>
            </p:cNvSpPr>
            <p:nvPr/>
          </p:nvSpPr>
          <p:spPr bwMode="auto">
            <a:xfrm flipV="1">
              <a:off x="4079" y="2060"/>
              <a:ext cx="0" cy="1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095" name="Oval 54"/>
            <p:cNvSpPr>
              <a:spLocks noChangeArrowheads="1"/>
            </p:cNvSpPr>
            <p:nvPr/>
          </p:nvSpPr>
          <p:spPr bwMode="auto">
            <a:xfrm>
              <a:off x="4062" y="3280"/>
              <a:ext cx="35" cy="3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6096" name="Rectangle 55"/>
            <p:cNvSpPr>
              <a:spLocks noChangeArrowheads="1"/>
            </p:cNvSpPr>
            <p:nvPr/>
          </p:nvSpPr>
          <p:spPr bwMode="auto">
            <a:xfrm>
              <a:off x="5329" y="3300"/>
              <a:ext cx="2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x</a:t>
              </a:r>
              <a:r>
                <a:rPr lang="en-US" altLang="en-US" sz="1800" i="1" baseline="-25000"/>
                <a:t>w</a:t>
              </a:r>
            </a:p>
          </p:txBody>
        </p:sp>
        <p:sp>
          <p:nvSpPr>
            <p:cNvPr id="46097" name="Rectangle 56"/>
            <p:cNvSpPr>
              <a:spLocks noChangeArrowheads="1"/>
            </p:cNvSpPr>
            <p:nvPr/>
          </p:nvSpPr>
          <p:spPr bwMode="auto">
            <a:xfrm>
              <a:off x="3794" y="1998"/>
              <a:ext cx="2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y</a:t>
              </a:r>
              <a:r>
                <a:rPr lang="en-US" altLang="en-US" sz="1800" i="1" baseline="-25000"/>
                <a:t>w</a:t>
              </a:r>
            </a:p>
          </p:txBody>
        </p:sp>
        <p:sp>
          <p:nvSpPr>
            <p:cNvPr id="46098" name="Rectangle 57"/>
            <p:cNvSpPr>
              <a:spLocks noChangeArrowheads="1"/>
            </p:cNvSpPr>
            <p:nvPr/>
          </p:nvSpPr>
          <p:spPr bwMode="auto">
            <a:xfrm>
              <a:off x="4647" y="2994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w</a:t>
              </a:r>
            </a:p>
          </p:txBody>
        </p:sp>
        <p:sp>
          <p:nvSpPr>
            <p:cNvPr id="46099" name="Rectangle 58"/>
            <p:cNvSpPr>
              <a:spLocks noChangeArrowheads="1"/>
            </p:cNvSpPr>
            <p:nvPr/>
          </p:nvSpPr>
          <p:spPr bwMode="auto">
            <a:xfrm>
              <a:off x="4163" y="2570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h</a:t>
              </a:r>
            </a:p>
          </p:txBody>
        </p:sp>
        <p:sp>
          <p:nvSpPr>
            <p:cNvPr id="46100" name="Rectangle 61"/>
            <p:cNvSpPr>
              <a:spLocks noChangeArrowheads="1"/>
            </p:cNvSpPr>
            <p:nvPr/>
          </p:nvSpPr>
          <p:spPr bwMode="auto">
            <a:xfrm>
              <a:off x="3903" y="3313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/>
                <a:t>0</a:t>
              </a:r>
            </a:p>
          </p:txBody>
        </p:sp>
        <p:sp>
          <p:nvSpPr>
            <p:cNvPr id="46101" name="Rectangle 87"/>
            <p:cNvSpPr>
              <a:spLocks noChangeArrowheads="1"/>
            </p:cNvSpPr>
            <p:nvPr/>
          </p:nvSpPr>
          <p:spPr bwMode="auto">
            <a:xfrm>
              <a:off x="4411" y="2443"/>
              <a:ext cx="701" cy="555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pSp>
          <p:nvGrpSpPr>
            <p:cNvPr id="68629" name="Group 88"/>
            <p:cNvGrpSpPr>
              <a:grpSpLocks/>
            </p:cNvGrpSpPr>
            <p:nvPr/>
          </p:nvGrpSpPr>
          <p:grpSpPr bwMode="auto">
            <a:xfrm flipH="1">
              <a:off x="4597" y="2646"/>
              <a:ext cx="276" cy="167"/>
              <a:chOff x="880" y="1655"/>
              <a:chExt cx="328" cy="172"/>
            </a:xfrm>
          </p:grpSpPr>
          <p:sp>
            <p:nvSpPr>
              <p:cNvPr id="46118" name="AutoShape 89"/>
              <p:cNvSpPr>
                <a:spLocks noChangeArrowheads="1"/>
              </p:cNvSpPr>
              <p:nvPr/>
            </p:nvSpPr>
            <p:spPr bwMode="auto">
              <a:xfrm rot="2580000" flipH="1">
                <a:off x="905" y="1655"/>
                <a:ext cx="301" cy="85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46119" name="AutoShape 90"/>
              <p:cNvSpPr>
                <a:spLocks noChangeArrowheads="1"/>
              </p:cNvSpPr>
              <p:nvPr/>
            </p:nvSpPr>
            <p:spPr bwMode="auto">
              <a:xfrm rot="2580000" flipH="1">
                <a:off x="880" y="1733"/>
                <a:ext cx="328" cy="94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sp>
          <p:nvSpPr>
            <p:cNvPr id="46103" name="Line 98"/>
            <p:cNvSpPr>
              <a:spLocks noChangeShapeType="1"/>
            </p:cNvSpPr>
            <p:nvPr/>
          </p:nvSpPr>
          <p:spPr bwMode="auto">
            <a:xfrm>
              <a:off x="4403" y="2998"/>
              <a:ext cx="0" cy="3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104" name="Line 99"/>
            <p:cNvSpPr>
              <a:spLocks noChangeShapeType="1"/>
            </p:cNvSpPr>
            <p:nvPr/>
          </p:nvSpPr>
          <p:spPr bwMode="auto">
            <a:xfrm flipH="1">
              <a:off x="4079" y="2992"/>
              <a:ext cx="3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105" name="Rectangle 100"/>
            <p:cNvSpPr>
              <a:spLocks noChangeArrowheads="1"/>
            </p:cNvSpPr>
            <p:nvPr/>
          </p:nvSpPr>
          <p:spPr bwMode="auto">
            <a:xfrm>
              <a:off x="3841" y="2823"/>
              <a:ext cx="2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y</a:t>
              </a:r>
              <a:r>
                <a:rPr lang="en-US" altLang="en-US" sz="1800" i="1" baseline="-25000"/>
                <a:t>0</a:t>
              </a:r>
              <a:endParaRPr lang="en-US" altLang="en-US" sz="1800" i="1"/>
            </a:p>
          </p:txBody>
        </p:sp>
        <p:sp>
          <p:nvSpPr>
            <p:cNvPr id="46106" name="Rectangle 101"/>
            <p:cNvSpPr>
              <a:spLocks noChangeArrowheads="1"/>
            </p:cNvSpPr>
            <p:nvPr/>
          </p:nvSpPr>
          <p:spPr bwMode="auto">
            <a:xfrm>
              <a:off x="4308" y="3286"/>
              <a:ext cx="2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x</a:t>
              </a:r>
              <a:r>
                <a:rPr lang="en-US" altLang="en-US" sz="1800" i="1" baseline="-25000"/>
                <a:t>0</a:t>
              </a:r>
              <a:endParaRPr lang="en-US" altLang="en-US" sz="1800" i="1"/>
            </a:p>
          </p:txBody>
        </p:sp>
        <p:sp>
          <p:nvSpPr>
            <p:cNvPr id="46107" name="Rectangle 106"/>
            <p:cNvSpPr>
              <a:spLocks noChangeArrowheads="1"/>
            </p:cNvSpPr>
            <p:nvPr/>
          </p:nvSpPr>
          <p:spPr bwMode="auto">
            <a:xfrm>
              <a:off x="4048" y="2261"/>
              <a:ext cx="1265" cy="107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6108" name="Rectangle 107"/>
            <p:cNvSpPr>
              <a:spLocks noChangeArrowheads="1"/>
            </p:cNvSpPr>
            <p:nvPr/>
          </p:nvSpPr>
          <p:spPr bwMode="auto">
            <a:xfrm>
              <a:off x="5238" y="2267"/>
              <a:ext cx="68" cy="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6109" name="Rectangle 108"/>
            <p:cNvSpPr>
              <a:spLocks noChangeArrowheads="1"/>
            </p:cNvSpPr>
            <p:nvPr/>
          </p:nvSpPr>
          <p:spPr bwMode="auto">
            <a:xfrm>
              <a:off x="5166" y="2267"/>
              <a:ext cx="68" cy="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6110" name="Rectangle 109"/>
            <p:cNvSpPr>
              <a:spLocks noChangeArrowheads="1"/>
            </p:cNvSpPr>
            <p:nvPr/>
          </p:nvSpPr>
          <p:spPr bwMode="auto">
            <a:xfrm>
              <a:off x="5093" y="2267"/>
              <a:ext cx="68" cy="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6111" name="Rectangle 110"/>
            <p:cNvSpPr>
              <a:spLocks noChangeArrowheads="1"/>
            </p:cNvSpPr>
            <p:nvPr/>
          </p:nvSpPr>
          <p:spPr bwMode="auto">
            <a:xfrm>
              <a:off x="4052" y="2268"/>
              <a:ext cx="68" cy="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6112" name="Line 111"/>
            <p:cNvSpPr>
              <a:spLocks noChangeShapeType="1"/>
            </p:cNvSpPr>
            <p:nvPr/>
          </p:nvSpPr>
          <p:spPr bwMode="auto">
            <a:xfrm flipH="1">
              <a:off x="5259" y="2283"/>
              <a:ext cx="35" cy="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113" name="Line 112"/>
            <p:cNvSpPr>
              <a:spLocks noChangeShapeType="1"/>
            </p:cNvSpPr>
            <p:nvPr/>
          </p:nvSpPr>
          <p:spPr bwMode="auto">
            <a:xfrm>
              <a:off x="5259" y="2279"/>
              <a:ext cx="34" cy="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114" name="Line 113"/>
            <p:cNvSpPr>
              <a:spLocks noChangeShapeType="1"/>
            </p:cNvSpPr>
            <p:nvPr/>
          </p:nvSpPr>
          <p:spPr bwMode="auto">
            <a:xfrm>
              <a:off x="5115" y="2319"/>
              <a:ext cx="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115" name="Rectangle 114"/>
            <p:cNvSpPr>
              <a:spLocks noChangeArrowheads="1"/>
            </p:cNvSpPr>
            <p:nvPr/>
          </p:nvSpPr>
          <p:spPr bwMode="auto">
            <a:xfrm>
              <a:off x="5176" y="2281"/>
              <a:ext cx="41" cy="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6116" name="Rectangle 116"/>
            <p:cNvSpPr>
              <a:spLocks noChangeArrowheads="1"/>
            </p:cNvSpPr>
            <p:nvPr/>
          </p:nvSpPr>
          <p:spPr bwMode="auto">
            <a:xfrm>
              <a:off x="5176" y="2284"/>
              <a:ext cx="41" cy="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6117" name="Line 117"/>
            <p:cNvSpPr>
              <a:spLocks noChangeShapeType="1"/>
            </p:cNvSpPr>
            <p:nvPr/>
          </p:nvSpPr>
          <p:spPr bwMode="auto">
            <a:xfrm>
              <a:off x="5180" y="2277"/>
              <a:ext cx="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Rastreio de polígonos</a:t>
            </a:r>
            <a:endParaRPr lang="en-US" altLang="en-US"/>
          </a:p>
        </p:txBody>
      </p:sp>
      <p:grpSp>
        <p:nvGrpSpPr>
          <p:cNvPr id="87042" name="Group 15"/>
          <p:cNvGrpSpPr>
            <a:grpSpLocks/>
          </p:cNvGrpSpPr>
          <p:nvPr/>
        </p:nvGrpSpPr>
        <p:grpSpPr bwMode="auto">
          <a:xfrm>
            <a:off x="2363788" y="1987550"/>
            <a:ext cx="4405312" cy="4006850"/>
            <a:chOff x="378" y="1193"/>
            <a:chExt cx="2471" cy="2246"/>
          </a:xfrm>
        </p:grpSpPr>
        <p:sp>
          <p:nvSpPr>
            <p:cNvPr id="115716" name="Rectangle 6" descr="Small grid"/>
            <p:cNvSpPr>
              <a:spLocks noChangeArrowheads="1"/>
            </p:cNvSpPr>
            <p:nvPr/>
          </p:nvSpPr>
          <p:spPr bwMode="auto">
            <a:xfrm>
              <a:off x="378" y="1193"/>
              <a:ext cx="2471" cy="2246"/>
            </a:xfrm>
            <a:prstGeom prst="rect">
              <a:avLst/>
            </a:prstGeom>
            <a:pattFill prst="smGrid">
              <a:fgClr>
                <a:srgbClr val="000000"/>
              </a:fgClr>
              <a:bgClr>
                <a:schemeClr val="bg1"/>
              </a:bgClr>
            </a:patt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7044" name="Freeform 7"/>
            <p:cNvSpPr>
              <a:spLocks/>
            </p:cNvSpPr>
            <p:nvPr/>
          </p:nvSpPr>
          <p:spPr bwMode="auto">
            <a:xfrm>
              <a:off x="620" y="1711"/>
              <a:ext cx="2037" cy="1260"/>
            </a:xfrm>
            <a:custGeom>
              <a:avLst/>
              <a:gdLst>
                <a:gd name="T0" fmla="*/ 409 w 2037"/>
                <a:gd name="T1" fmla="*/ 1227 h 1260"/>
                <a:gd name="T2" fmla="*/ 1586 w 2037"/>
                <a:gd name="T3" fmla="*/ 1260 h 1260"/>
                <a:gd name="T4" fmla="*/ 2037 w 2037"/>
                <a:gd name="T5" fmla="*/ 0 h 1260"/>
                <a:gd name="T6" fmla="*/ 1261 w 2037"/>
                <a:gd name="T7" fmla="*/ 584 h 1260"/>
                <a:gd name="T8" fmla="*/ 777 w 2037"/>
                <a:gd name="T9" fmla="*/ 42 h 1260"/>
                <a:gd name="T10" fmla="*/ 418 w 2037"/>
                <a:gd name="T11" fmla="*/ 517 h 1260"/>
                <a:gd name="T12" fmla="*/ 0 w 2037"/>
                <a:gd name="T13" fmla="*/ 267 h 1260"/>
                <a:gd name="T14" fmla="*/ 409 w 2037"/>
                <a:gd name="T15" fmla="*/ 1227 h 12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37" h="1260">
                  <a:moveTo>
                    <a:pt x="409" y="1227"/>
                  </a:moveTo>
                  <a:lnTo>
                    <a:pt x="1586" y="1260"/>
                  </a:lnTo>
                  <a:lnTo>
                    <a:pt x="2037" y="0"/>
                  </a:lnTo>
                  <a:lnTo>
                    <a:pt x="1261" y="584"/>
                  </a:lnTo>
                  <a:lnTo>
                    <a:pt x="777" y="42"/>
                  </a:lnTo>
                  <a:lnTo>
                    <a:pt x="418" y="517"/>
                  </a:lnTo>
                  <a:lnTo>
                    <a:pt x="0" y="267"/>
                  </a:lnTo>
                  <a:lnTo>
                    <a:pt x="409" y="1227"/>
                  </a:lnTo>
                  <a:close/>
                </a:path>
              </a:pathLst>
            </a:custGeom>
            <a:solidFill>
              <a:srgbClr val="FF000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18" name="Oval 8"/>
            <p:cNvSpPr>
              <a:spLocks noChangeArrowheads="1"/>
            </p:cNvSpPr>
            <p:nvPr/>
          </p:nvSpPr>
          <p:spPr bwMode="auto">
            <a:xfrm>
              <a:off x="1855" y="2258"/>
              <a:ext cx="61" cy="59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5719" name="Oval 9"/>
            <p:cNvSpPr>
              <a:spLocks noChangeArrowheads="1"/>
            </p:cNvSpPr>
            <p:nvPr/>
          </p:nvSpPr>
          <p:spPr bwMode="auto">
            <a:xfrm>
              <a:off x="594" y="1958"/>
              <a:ext cx="61" cy="59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5720" name="Oval 10"/>
            <p:cNvSpPr>
              <a:spLocks noChangeArrowheads="1"/>
            </p:cNvSpPr>
            <p:nvPr/>
          </p:nvSpPr>
          <p:spPr bwMode="auto">
            <a:xfrm>
              <a:off x="994" y="2901"/>
              <a:ext cx="63" cy="6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5721" name="Oval 11"/>
            <p:cNvSpPr>
              <a:spLocks noChangeArrowheads="1"/>
            </p:cNvSpPr>
            <p:nvPr/>
          </p:nvSpPr>
          <p:spPr bwMode="auto">
            <a:xfrm>
              <a:off x="2181" y="2934"/>
              <a:ext cx="63" cy="6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5722" name="Oval 12"/>
            <p:cNvSpPr>
              <a:spLocks noChangeArrowheads="1"/>
            </p:cNvSpPr>
            <p:nvPr/>
          </p:nvSpPr>
          <p:spPr bwMode="auto">
            <a:xfrm>
              <a:off x="2623" y="1698"/>
              <a:ext cx="63" cy="59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5723" name="Oval 13"/>
            <p:cNvSpPr>
              <a:spLocks noChangeArrowheads="1"/>
            </p:cNvSpPr>
            <p:nvPr/>
          </p:nvSpPr>
          <p:spPr bwMode="auto">
            <a:xfrm>
              <a:off x="1363" y="1748"/>
              <a:ext cx="63" cy="59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5724" name="Oval 14"/>
            <p:cNvSpPr>
              <a:spLocks noChangeArrowheads="1"/>
            </p:cNvSpPr>
            <p:nvPr/>
          </p:nvSpPr>
          <p:spPr bwMode="auto">
            <a:xfrm>
              <a:off x="1003" y="2176"/>
              <a:ext cx="63" cy="59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74613"/>
            <a:ext cx="8483600" cy="1143000"/>
          </a:xfrm>
        </p:spPr>
        <p:txBody>
          <a:bodyPr/>
          <a:lstStyle/>
          <a:p>
            <a:pPr>
              <a:defRPr/>
            </a:pPr>
            <a:r>
              <a:rPr lang="pt-BR" altLang="en-US"/>
              <a:t>Conceito de interior num polígono qualquer (regra par-ímpar)</a:t>
            </a:r>
            <a:endParaRPr lang="en-US" altLang="en-US"/>
          </a:p>
        </p:txBody>
      </p:sp>
      <p:sp>
        <p:nvSpPr>
          <p:cNvPr id="88066" name="Freeform 13"/>
          <p:cNvSpPr>
            <a:spLocks/>
          </p:cNvSpPr>
          <p:nvPr/>
        </p:nvSpPr>
        <p:spPr bwMode="auto">
          <a:xfrm>
            <a:off x="3171825" y="1516063"/>
            <a:ext cx="2878138" cy="2220912"/>
          </a:xfrm>
          <a:custGeom>
            <a:avLst/>
            <a:gdLst>
              <a:gd name="T0" fmla="*/ 2147483646 w 2521"/>
              <a:gd name="T1" fmla="*/ 2147483646 h 1945"/>
              <a:gd name="T2" fmla="*/ 2147483646 w 2521"/>
              <a:gd name="T3" fmla="*/ 2147483646 h 1945"/>
              <a:gd name="T4" fmla="*/ 2147483646 w 2521"/>
              <a:gd name="T5" fmla="*/ 2147483646 h 1945"/>
              <a:gd name="T6" fmla="*/ 0 w 2521"/>
              <a:gd name="T7" fmla="*/ 2147483646 h 1945"/>
              <a:gd name="T8" fmla="*/ 0 w 2521"/>
              <a:gd name="T9" fmla="*/ 2147483646 h 1945"/>
              <a:gd name="T10" fmla="*/ 2147483646 w 2521"/>
              <a:gd name="T11" fmla="*/ 2147483646 h 1945"/>
              <a:gd name="T12" fmla="*/ 2147483646 w 2521"/>
              <a:gd name="T13" fmla="*/ 2147483646 h 1945"/>
              <a:gd name="T14" fmla="*/ 2147483646 w 2521"/>
              <a:gd name="T15" fmla="*/ 2147483646 h 1945"/>
              <a:gd name="T16" fmla="*/ 2147483646 w 2521"/>
              <a:gd name="T17" fmla="*/ 2147483646 h 1945"/>
              <a:gd name="T18" fmla="*/ 2147483646 w 2521"/>
              <a:gd name="T19" fmla="*/ 2147483646 h 1945"/>
              <a:gd name="T20" fmla="*/ 2147483646 w 2521"/>
              <a:gd name="T21" fmla="*/ 2147483646 h 1945"/>
              <a:gd name="T22" fmla="*/ 2147483646 w 2521"/>
              <a:gd name="T23" fmla="*/ 2147483646 h 1945"/>
              <a:gd name="T24" fmla="*/ 2147483646 w 2521"/>
              <a:gd name="T25" fmla="*/ 0 h 1945"/>
              <a:gd name="T26" fmla="*/ 2147483646 w 2521"/>
              <a:gd name="T27" fmla="*/ 0 h 1945"/>
              <a:gd name="T28" fmla="*/ 2147483646 w 2521"/>
              <a:gd name="T29" fmla="*/ 2147483646 h 1945"/>
              <a:gd name="T30" fmla="*/ 2147483646 w 2521"/>
              <a:gd name="T31" fmla="*/ 2147483646 h 1945"/>
              <a:gd name="T32" fmla="*/ 2147483646 w 2521"/>
              <a:gd name="T33" fmla="*/ 2147483646 h 194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521" h="1945">
                <a:moveTo>
                  <a:pt x="735" y="1945"/>
                </a:moveTo>
                <a:lnTo>
                  <a:pt x="1544" y="1945"/>
                </a:lnTo>
                <a:lnTo>
                  <a:pt x="1544" y="192"/>
                </a:lnTo>
                <a:lnTo>
                  <a:pt x="0" y="192"/>
                </a:lnTo>
                <a:lnTo>
                  <a:pt x="0" y="768"/>
                </a:lnTo>
                <a:lnTo>
                  <a:pt x="2521" y="768"/>
                </a:lnTo>
                <a:lnTo>
                  <a:pt x="2521" y="1252"/>
                </a:lnTo>
                <a:lnTo>
                  <a:pt x="685" y="1252"/>
                </a:lnTo>
                <a:lnTo>
                  <a:pt x="685" y="567"/>
                </a:lnTo>
                <a:lnTo>
                  <a:pt x="1945" y="567"/>
                </a:lnTo>
                <a:lnTo>
                  <a:pt x="1945" y="1744"/>
                </a:lnTo>
                <a:lnTo>
                  <a:pt x="1044" y="1744"/>
                </a:lnTo>
                <a:lnTo>
                  <a:pt x="1044" y="0"/>
                </a:lnTo>
                <a:lnTo>
                  <a:pt x="1311" y="0"/>
                </a:lnTo>
                <a:lnTo>
                  <a:pt x="1311" y="1811"/>
                </a:lnTo>
                <a:lnTo>
                  <a:pt x="735" y="1811"/>
                </a:lnTo>
                <a:lnTo>
                  <a:pt x="735" y="1945"/>
                </a:lnTo>
                <a:close/>
              </a:path>
            </a:pathLst>
          </a:cu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110" name="Freeform 14"/>
          <p:cNvSpPr>
            <a:spLocks/>
          </p:cNvSpPr>
          <p:nvPr/>
        </p:nvSpPr>
        <p:spPr bwMode="auto">
          <a:xfrm>
            <a:off x="3173413" y="1517650"/>
            <a:ext cx="2878137" cy="2220913"/>
          </a:xfrm>
          <a:custGeom>
            <a:avLst/>
            <a:gdLst>
              <a:gd name="T0" fmla="*/ 2147483646 w 2521"/>
              <a:gd name="T1" fmla="*/ 2147483646 h 1945"/>
              <a:gd name="T2" fmla="*/ 2147483646 w 2521"/>
              <a:gd name="T3" fmla="*/ 2147483646 h 1945"/>
              <a:gd name="T4" fmla="*/ 2147483646 w 2521"/>
              <a:gd name="T5" fmla="*/ 2147483646 h 1945"/>
              <a:gd name="T6" fmla="*/ 0 w 2521"/>
              <a:gd name="T7" fmla="*/ 2147483646 h 1945"/>
              <a:gd name="T8" fmla="*/ 0 w 2521"/>
              <a:gd name="T9" fmla="*/ 2147483646 h 1945"/>
              <a:gd name="T10" fmla="*/ 2147483646 w 2521"/>
              <a:gd name="T11" fmla="*/ 2147483646 h 1945"/>
              <a:gd name="T12" fmla="*/ 2147483646 w 2521"/>
              <a:gd name="T13" fmla="*/ 2147483646 h 1945"/>
              <a:gd name="T14" fmla="*/ 2147483646 w 2521"/>
              <a:gd name="T15" fmla="*/ 2147483646 h 1945"/>
              <a:gd name="T16" fmla="*/ 2147483646 w 2521"/>
              <a:gd name="T17" fmla="*/ 2147483646 h 1945"/>
              <a:gd name="T18" fmla="*/ 2147483646 w 2521"/>
              <a:gd name="T19" fmla="*/ 2147483646 h 1945"/>
              <a:gd name="T20" fmla="*/ 2147483646 w 2521"/>
              <a:gd name="T21" fmla="*/ 2147483646 h 1945"/>
              <a:gd name="T22" fmla="*/ 2147483646 w 2521"/>
              <a:gd name="T23" fmla="*/ 2147483646 h 1945"/>
              <a:gd name="T24" fmla="*/ 2147483646 w 2521"/>
              <a:gd name="T25" fmla="*/ 0 h 1945"/>
              <a:gd name="T26" fmla="*/ 2147483646 w 2521"/>
              <a:gd name="T27" fmla="*/ 0 h 1945"/>
              <a:gd name="T28" fmla="*/ 2147483646 w 2521"/>
              <a:gd name="T29" fmla="*/ 2147483646 h 1945"/>
              <a:gd name="T30" fmla="*/ 2147483646 w 2521"/>
              <a:gd name="T31" fmla="*/ 2147483646 h 1945"/>
              <a:gd name="T32" fmla="*/ 2147483646 w 2521"/>
              <a:gd name="T33" fmla="*/ 2147483646 h 194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521" h="1945">
                <a:moveTo>
                  <a:pt x="735" y="1945"/>
                </a:moveTo>
                <a:lnTo>
                  <a:pt x="1544" y="1945"/>
                </a:lnTo>
                <a:lnTo>
                  <a:pt x="1544" y="192"/>
                </a:lnTo>
                <a:lnTo>
                  <a:pt x="0" y="192"/>
                </a:lnTo>
                <a:lnTo>
                  <a:pt x="0" y="768"/>
                </a:lnTo>
                <a:lnTo>
                  <a:pt x="2521" y="768"/>
                </a:lnTo>
                <a:lnTo>
                  <a:pt x="2521" y="1252"/>
                </a:lnTo>
                <a:lnTo>
                  <a:pt x="685" y="1252"/>
                </a:lnTo>
                <a:lnTo>
                  <a:pt x="685" y="567"/>
                </a:lnTo>
                <a:lnTo>
                  <a:pt x="1945" y="567"/>
                </a:lnTo>
                <a:lnTo>
                  <a:pt x="1945" y="1744"/>
                </a:lnTo>
                <a:lnTo>
                  <a:pt x="1044" y="1744"/>
                </a:lnTo>
                <a:lnTo>
                  <a:pt x="1044" y="0"/>
                </a:lnTo>
                <a:lnTo>
                  <a:pt x="1311" y="0"/>
                </a:lnTo>
                <a:lnTo>
                  <a:pt x="1311" y="1811"/>
                </a:lnTo>
                <a:lnTo>
                  <a:pt x="735" y="1811"/>
                </a:lnTo>
                <a:lnTo>
                  <a:pt x="735" y="1945"/>
                </a:lnTo>
                <a:close/>
              </a:path>
            </a:pathLst>
          </a:custGeom>
          <a:solidFill>
            <a:srgbClr val="FF0000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113" name="AutoShape 17"/>
          <p:cNvSpPr>
            <a:spLocks noChangeArrowheads="1"/>
          </p:cNvSpPr>
          <p:nvPr/>
        </p:nvSpPr>
        <p:spPr bwMode="auto">
          <a:xfrm>
            <a:off x="1174750" y="4821238"/>
            <a:ext cx="1371600" cy="1247775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388114" name="Line 18"/>
          <p:cNvSpPr>
            <a:spLocks noChangeShapeType="1"/>
          </p:cNvSpPr>
          <p:nvPr/>
        </p:nvSpPr>
        <p:spPr bwMode="auto">
          <a:xfrm flipV="1">
            <a:off x="1839913" y="4721225"/>
            <a:ext cx="1881187" cy="742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8115" name="Line 19"/>
          <p:cNvSpPr>
            <a:spLocks noChangeShapeType="1"/>
          </p:cNvSpPr>
          <p:nvPr/>
        </p:nvSpPr>
        <p:spPr bwMode="auto">
          <a:xfrm>
            <a:off x="1852613" y="5464175"/>
            <a:ext cx="755650" cy="6746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8116" name="Line 20"/>
          <p:cNvSpPr>
            <a:spLocks noChangeShapeType="1"/>
          </p:cNvSpPr>
          <p:nvPr/>
        </p:nvSpPr>
        <p:spPr bwMode="auto">
          <a:xfrm flipH="1" flipV="1">
            <a:off x="474663" y="4443413"/>
            <a:ext cx="450850" cy="1749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8117" name="Line 21"/>
          <p:cNvSpPr>
            <a:spLocks noChangeShapeType="1"/>
          </p:cNvSpPr>
          <p:nvPr/>
        </p:nvSpPr>
        <p:spPr bwMode="auto">
          <a:xfrm flipV="1">
            <a:off x="925513" y="4416425"/>
            <a:ext cx="1258887" cy="1789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8120" name="Freeform 24"/>
          <p:cNvSpPr>
            <a:spLocks/>
          </p:cNvSpPr>
          <p:nvPr/>
        </p:nvSpPr>
        <p:spPr bwMode="auto">
          <a:xfrm>
            <a:off x="5603875" y="4357688"/>
            <a:ext cx="1939925" cy="1685925"/>
          </a:xfrm>
          <a:custGeom>
            <a:avLst/>
            <a:gdLst>
              <a:gd name="T0" fmla="*/ 2147483646 w 1222"/>
              <a:gd name="T1" fmla="*/ 2147483646 h 1062"/>
              <a:gd name="T2" fmla="*/ 2147483646 w 1222"/>
              <a:gd name="T3" fmla="*/ 2147483646 h 1062"/>
              <a:gd name="T4" fmla="*/ 2147483646 w 1222"/>
              <a:gd name="T5" fmla="*/ 0 h 1062"/>
              <a:gd name="T6" fmla="*/ 2147483646 w 1222"/>
              <a:gd name="T7" fmla="*/ 2147483646 h 1062"/>
              <a:gd name="T8" fmla="*/ 2147483646 w 1222"/>
              <a:gd name="T9" fmla="*/ 2147483646 h 1062"/>
              <a:gd name="T10" fmla="*/ 2147483646 w 1222"/>
              <a:gd name="T11" fmla="*/ 2147483646 h 1062"/>
              <a:gd name="T12" fmla="*/ 0 w 1222"/>
              <a:gd name="T13" fmla="*/ 2147483646 h 1062"/>
              <a:gd name="T14" fmla="*/ 2147483646 w 1222"/>
              <a:gd name="T15" fmla="*/ 2147483646 h 106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222" h="1062">
                <a:moveTo>
                  <a:pt x="315" y="1041"/>
                </a:moveTo>
                <a:lnTo>
                  <a:pt x="1222" y="1062"/>
                </a:lnTo>
                <a:lnTo>
                  <a:pt x="1194" y="0"/>
                </a:lnTo>
                <a:lnTo>
                  <a:pt x="972" y="636"/>
                </a:lnTo>
                <a:lnTo>
                  <a:pt x="599" y="294"/>
                </a:lnTo>
                <a:lnTo>
                  <a:pt x="324" y="699"/>
                </a:lnTo>
                <a:lnTo>
                  <a:pt x="0" y="436"/>
                </a:lnTo>
                <a:lnTo>
                  <a:pt x="315" y="1041"/>
                </a:lnTo>
                <a:close/>
              </a:path>
            </a:pathLst>
          </a:custGeom>
          <a:solidFill>
            <a:srgbClr val="FF0000"/>
          </a:solidFill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121" name="Line 25"/>
          <p:cNvSpPr>
            <a:spLocks noChangeShapeType="1"/>
          </p:cNvSpPr>
          <p:nvPr/>
        </p:nvSpPr>
        <p:spPr bwMode="auto">
          <a:xfrm>
            <a:off x="6503988" y="5295900"/>
            <a:ext cx="1643062" cy="650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8122" name="Line 26"/>
          <p:cNvSpPr>
            <a:spLocks noChangeShapeType="1"/>
          </p:cNvSpPr>
          <p:nvPr/>
        </p:nvSpPr>
        <p:spPr bwMode="auto">
          <a:xfrm flipH="1" flipV="1">
            <a:off x="5878513" y="4660900"/>
            <a:ext cx="609600" cy="622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8123" name="Line 27"/>
          <p:cNvSpPr>
            <a:spLocks noChangeShapeType="1"/>
          </p:cNvSpPr>
          <p:nvPr/>
        </p:nvSpPr>
        <p:spPr bwMode="auto">
          <a:xfrm flipV="1">
            <a:off x="6477000" y="5045075"/>
            <a:ext cx="1736725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8124" name="Freeform 28"/>
          <p:cNvSpPr>
            <a:spLocks/>
          </p:cNvSpPr>
          <p:nvPr/>
        </p:nvSpPr>
        <p:spPr bwMode="auto">
          <a:xfrm>
            <a:off x="5359400" y="4611688"/>
            <a:ext cx="2879725" cy="676275"/>
          </a:xfrm>
          <a:custGeom>
            <a:avLst/>
            <a:gdLst>
              <a:gd name="T0" fmla="*/ 0 w 1814"/>
              <a:gd name="T1" fmla="*/ 2147483646 h 426"/>
              <a:gd name="T2" fmla="*/ 2147483646 w 1814"/>
              <a:gd name="T3" fmla="*/ 0 h 42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814" h="426">
                <a:moveTo>
                  <a:pt x="0" y="426"/>
                </a:moveTo>
                <a:lnTo>
                  <a:pt x="1814" y="0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126" name="Text Box 30"/>
          <p:cNvSpPr txBox="1">
            <a:spLocks noChangeArrowheads="1"/>
          </p:cNvSpPr>
          <p:nvPr/>
        </p:nvSpPr>
        <p:spPr bwMode="auto">
          <a:xfrm>
            <a:off x="377825" y="40909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pt-BR" altLang="en-US" sz="1800"/>
              <a:t>0</a:t>
            </a:r>
            <a:endParaRPr lang="en-US" altLang="en-US" sz="1800"/>
          </a:p>
        </p:txBody>
      </p:sp>
      <p:sp>
        <p:nvSpPr>
          <p:cNvPr id="388127" name="Text Box 31"/>
          <p:cNvSpPr txBox="1">
            <a:spLocks noChangeArrowheads="1"/>
          </p:cNvSpPr>
          <p:nvPr/>
        </p:nvSpPr>
        <p:spPr bwMode="auto">
          <a:xfrm>
            <a:off x="2246313" y="422751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pt-BR" altLang="en-US" sz="1800"/>
              <a:t>2</a:t>
            </a:r>
            <a:endParaRPr lang="en-US" altLang="en-US" sz="1800"/>
          </a:p>
        </p:txBody>
      </p:sp>
      <p:sp>
        <p:nvSpPr>
          <p:cNvPr id="388128" name="Text Box 32"/>
          <p:cNvSpPr txBox="1">
            <a:spLocks noChangeArrowheads="1"/>
          </p:cNvSpPr>
          <p:nvPr/>
        </p:nvSpPr>
        <p:spPr bwMode="auto">
          <a:xfrm>
            <a:off x="2663825" y="587216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pt-BR" altLang="en-US" sz="1800"/>
              <a:t>1</a:t>
            </a:r>
            <a:endParaRPr lang="en-US" altLang="en-US" sz="1800"/>
          </a:p>
        </p:txBody>
      </p:sp>
      <p:sp>
        <p:nvSpPr>
          <p:cNvPr id="388129" name="Text Box 33"/>
          <p:cNvSpPr txBox="1">
            <a:spLocks noChangeArrowheads="1"/>
          </p:cNvSpPr>
          <p:nvPr/>
        </p:nvSpPr>
        <p:spPr bwMode="auto">
          <a:xfrm>
            <a:off x="3432175" y="478313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pt-BR" altLang="en-US" sz="1800"/>
              <a:t>1</a:t>
            </a:r>
            <a:endParaRPr lang="en-US" altLang="en-US" sz="1800"/>
          </a:p>
        </p:txBody>
      </p:sp>
      <p:sp>
        <p:nvSpPr>
          <p:cNvPr id="388130" name="Line 34"/>
          <p:cNvSpPr>
            <a:spLocks noChangeShapeType="1"/>
          </p:cNvSpPr>
          <p:nvPr/>
        </p:nvSpPr>
        <p:spPr bwMode="auto">
          <a:xfrm>
            <a:off x="5349875" y="5291138"/>
            <a:ext cx="554038" cy="1012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88131" name="Text Box 35"/>
          <p:cNvSpPr txBox="1">
            <a:spLocks noChangeArrowheads="1"/>
          </p:cNvSpPr>
          <p:nvPr/>
        </p:nvSpPr>
        <p:spPr bwMode="auto">
          <a:xfrm>
            <a:off x="5640388" y="61436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pt-BR" altLang="en-US" sz="1800"/>
              <a:t>0</a:t>
            </a:r>
            <a:endParaRPr lang="en-US" altLang="en-US" sz="1800"/>
          </a:p>
        </p:txBody>
      </p:sp>
      <p:sp>
        <p:nvSpPr>
          <p:cNvPr id="388132" name="Oval 36"/>
          <p:cNvSpPr>
            <a:spLocks noChangeArrowheads="1"/>
          </p:cNvSpPr>
          <p:nvPr/>
        </p:nvSpPr>
        <p:spPr bwMode="auto">
          <a:xfrm>
            <a:off x="868363" y="6159500"/>
            <a:ext cx="92075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388133" name="Oval 37"/>
          <p:cNvSpPr>
            <a:spLocks noChangeArrowheads="1"/>
          </p:cNvSpPr>
          <p:nvPr/>
        </p:nvSpPr>
        <p:spPr bwMode="auto">
          <a:xfrm>
            <a:off x="1782763" y="5419725"/>
            <a:ext cx="92075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388134" name="Oval 38"/>
          <p:cNvSpPr>
            <a:spLocks noChangeArrowheads="1"/>
          </p:cNvSpPr>
          <p:nvPr/>
        </p:nvSpPr>
        <p:spPr bwMode="auto">
          <a:xfrm>
            <a:off x="5313363" y="5233988"/>
            <a:ext cx="92075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388135" name="Oval 39"/>
          <p:cNvSpPr>
            <a:spLocks noChangeArrowheads="1"/>
          </p:cNvSpPr>
          <p:nvPr/>
        </p:nvSpPr>
        <p:spPr bwMode="auto">
          <a:xfrm>
            <a:off x="6442075" y="5254625"/>
            <a:ext cx="92075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388136" name="Text Box 40"/>
          <p:cNvSpPr txBox="1">
            <a:spLocks noChangeArrowheads="1"/>
          </p:cNvSpPr>
          <p:nvPr/>
        </p:nvSpPr>
        <p:spPr bwMode="auto">
          <a:xfrm>
            <a:off x="6019800" y="433546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pt-BR" altLang="en-US" sz="1800"/>
              <a:t>1</a:t>
            </a:r>
            <a:endParaRPr lang="en-US" altLang="en-US" sz="1800"/>
          </a:p>
        </p:txBody>
      </p:sp>
      <p:sp>
        <p:nvSpPr>
          <p:cNvPr id="388137" name="Text Box 41"/>
          <p:cNvSpPr txBox="1">
            <a:spLocks noChangeArrowheads="1"/>
          </p:cNvSpPr>
          <p:nvPr/>
        </p:nvSpPr>
        <p:spPr bwMode="auto">
          <a:xfrm>
            <a:off x="8248650" y="477361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pt-BR" altLang="en-US" sz="1800"/>
              <a:t>3</a:t>
            </a:r>
            <a:endParaRPr lang="en-US" altLang="en-US" sz="1800"/>
          </a:p>
        </p:txBody>
      </p:sp>
      <p:sp>
        <p:nvSpPr>
          <p:cNvPr id="388138" name="Text Box 42"/>
          <p:cNvSpPr txBox="1">
            <a:spLocks noChangeArrowheads="1"/>
          </p:cNvSpPr>
          <p:nvPr/>
        </p:nvSpPr>
        <p:spPr bwMode="auto">
          <a:xfrm>
            <a:off x="7888288" y="425767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pt-BR" altLang="en-US" sz="1800"/>
              <a:t>6</a:t>
            </a:r>
            <a:endParaRPr lang="en-US" altLang="en-US" sz="1800"/>
          </a:p>
        </p:txBody>
      </p:sp>
      <p:sp>
        <p:nvSpPr>
          <p:cNvPr id="388139" name="Text Box 43"/>
          <p:cNvSpPr txBox="1">
            <a:spLocks noChangeArrowheads="1"/>
          </p:cNvSpPr>
          <p:nvPr/>
        </p:nvSpPr>
        <p:spPr bwMode="auto">
          <a:xfrm>
            <a:off x="8150225" y="58435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pt-BR" altLang="en-US" sz="1800"/>
              <a:t>1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110" grpId="0" animBg="1"/>
      <p:bldP spid="388113" grpId="0" animBg="1"/>
      <p:bldP spid="388120" grpId="0" animBg="1"/>
      <p:bldP spid="388124" grpId="0" animBg="1"/>
      <p:bldP spid="388126" grpId="0"/>
      <p:bldP spid="388127" grpId="0"/>
      <p:bldP spid="388128" grpId="0"/>
      <p:bldP spid="388129" grpId="0"/>
      <p:bldP spid="388131" grpId="0"/>
      <p:bldP spid="388132" grpId="0" animBg="1"/>
      <p:bldP spid="388133" grpId="0" animBg="1"/>
      <p:bldP spid="388134" grpId="0" animBg="1"/>
      <p:bldP spid="388135" grpId="0" animBg="1"/>
      <p:bldP spid="388136" grpId="0"/>
      <p:bldP spid="388137" grpId="0"/>
      <p:bldP spid="388138" grpId="0"/>
      <p:bldP spid="38813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Preenchimento de polígonos</a:t>
            </a:r>
            <a:endParaRPr lang="en-US" altLang="en-US"/>
          </a:p>
        </p:txBody>
      </p:sp>
      <p:sp>
        <p:nvSpPr>
          <p:cNvPr id="117763" name="Line 58"/>
          <p:cNvSpPr>
            <a:spLocks noChangeShapeType="1"/>
          </p:cNvSpPr>
          <p:nvPr/>
        </p:nvSpPr>
        <p:spPr bwMode="auto">
          <a:xfrm>
            <a:off x="1195388" y="5621338"/>
            <a:ext cx="30273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7764" name="Line 59"/>
          <p:cNvSpPr>
            <a:spLocks noChangeShapeType="1"/>
          </p:cNvSpPr>
          <p:nvPr/>
        </p:nvSpPr>
        <p:spPr bwMode="auto">
          <a:xfrm flipV="1">
            <a:off x="1279525" y="2205038"/>
            <a:ext cx="0" cy="3594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9092" name="Freeform 60"/>
          <p:cNvSpPr>
            <a:spLocks/>
          </p:cNvSpPr>
          <p:nvPr/>
        </p:nvSpPr>
        <p:spPr bwMode="auto">
          <a:xfrm>
            <a:off x="1619250" y="2814638"/>
            <a:ext cx="2136775" cy="2274887"/>
          </a:xfrm>
          <a:custGeom>
            <a:avLst/>
            <a:gdLst>
              <a:gd name="T0" fmla="*/ 2147483646 w 1346"/>
              <a:gd name="T1" fmla="*/ 0 h 1433"/>
              <a:gd name="T2" fmla="*/ 0 w 1346"/>
              <a:gd name="T3" fmla="*/ 2147483646 h 1433"/>
              <a:gd name="T4" fmla="*/ 2147483646 w 1346"/>
              <a:gd name="T5" fmla="*/ 2147483646 h 1433"/>
              <a:gd name="T6" fmla="*/ 2147483646 w 1346"/>
              <a:gd name="T7" fmla="*/ 2147483646 h 1433"/>
              <a:gd name="T8" fmla="*/ 2147483646 w 1346"/>
              <a:gd name="T9" fmla="*/ 2147483646 h 1433"/>
              <a:gd name="T10" fmla="*/ 2147483646 w 1346"/>
              <a:gd name="T11" fmla="*/ 0 h 143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46" h="1433">
                <a:moveTo>
                  <a:pt x="237" y="0"/>
                </a:moveTo>
                <a:lnTo>
                  <a:pt x="0" y="1184"/>
                </a:lnTo>
                <a:lnTo>
                  <a:pt x="1345" y="1432"/>
                </a:lnTo>
                <a:lnTo>
                  <a:pt x="1304" y="72"/>
                </a:lnTo>
                <a:lnTo>
                  <a:pt x="693" y="784"/>
                </a:lnTo>
                <a:lnTo>
                  <a:pt x="237" y="0"/>
                </a:lnTo>
              </a:path>
            </a:pathLst>
          </a:custGeom>
          <a:solidFill>
            <a:schemeClr val="bg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4605" name="Line 61"/>
          <p:cNvSpPr>
            <a:spLocks noChangeShapeType="1"/>
          </p:cNvSpPr>
          <p:nvPr/>
        </p:nvSpPr>
        <p:spPr bwMode="auto">
          <a:xfrm>
            <a:off x="1119188" y="3614738"/>
            <a:ext cx="30019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7767" name="Rectangle 62"/>
          <p:cNvSpPr>
            <a:spLocks noChangeArrowheads="1"/>
          </p:cNvSpPr>
          <p:nvPr/>
        </p:nvSpPr>
        <p:spPr bwMode="auto">
          <a:xfrm>
            <a:off x="915988" y="2127250"/>
            <a:ext cx="285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b="1" i="1"/>
              <a:t>y</a:t>
            </a:r>
          </a:p>
        </p:txBody>
      </p:sp>
      <p:sp>
        <p:nvSpPr>
          <p:cNvPr id="364607" name="Rectangle 63"/>
          <p:cNvSpPr>
            <a:spLocks noChangeArrowheads="1"/>
          </p:cNvSpPr>
          <p:nvPr/>
        </p:nvSpPr>
        <p:spPr bwMode="auto">
          <a:xfrm>
            <a:off x="927100" y="3236913"/>
            <a:ext cx="3444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i="1"/>
              <a:t>y</a:t>
            </a:r>
            <a:r>
              <a:rPr lang="en-US" altLang="en-US" sz="1800" i="1" baseline="-25000"/>
              <a:t>s</a:t>
            </a:r>
          </a:p>
        </p:txBody>
      </p:sp>
      <p:sp>
        <p:nvSpPr>
          <p:cNvPr id="117769" name="Rectangle 64"/>
          <p:cNvSpPr>
            <a:spLocks noChangeArrowheads="1"/>
          </p:cNvSpPr>
          <p:nvPr/>
        </p:nvSpPr>
        <p:spPr bwMode="auto">
          <a:xfrm>
            <a:off x="4065588" y="56737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b="1" i="1"/>
              <a:t>x</a:t>
            </a:r>
          </a:p>
        </p:txBody>
      </p:sp>
      <p:sp>
        <p:nvSpPr>
          <p:cNvPr id="117770" name="Rectangle 65"/>
          <p:cNvSpPr>
            <a:spLocks noChangeArrowheads="1"/>
          </p:cNvSpPr>
          <p:nvPr/>
        </p:nvSpPr>
        <p:spPr bwMode="auto">
          <a:xfrm>
            <a:off x="2559050" y="40481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0</a:t>
            </a:r>
          </a:p>
        </p:txBody>
      </p:sp>
      <p:sp>
        <p:nvSpPr>
          <p:cNvPr id="117771" name="Rectangle 66"/>
          <p:cNvSpPr>
            <a:spLocks noChangeArrowheads="1"/>
          </p:cNvSpPr>
          <p:nvPr/>
        </p:nvSpPr>
        <p:spPr bwMode="auto">
          <a:xfrm>
            <a:off x="1760538" y="25114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1</a:t>
            </a:r>
          </a:p>
        </p:txBody>
      </p:sp>
      <p:sp>
        <p:nvSpPr>
          <p:cNvPr id="117772" name="Rectangle 67"/>
          <p:cNvSpPr>
            <a:spLocks noChangeArrowheads="1"/>
          </p:cNvSpPr>
          <p:nvPr/>
        </p:nvSpPr>
        <p:spPr bwMode="auto">
          <a:xfrm>
            <a:off x="1360488" y="464343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2</a:t>
            </a:r>
          </a:p>
        </p:txBody>
      </p:sp>
      <p:sp>
        <p:nvSpPr>
          <p:cNvPr id="117773" name="Rectangle 68"/>
          <p:cNvSpPr>
            <a:spLocks noChangeArrowheads="1"/>
          </p:cNvSpPr>
          <p:nvPr/>
        </p:nvSpPr>
        <p:spPr bwMode="auto">
          <a:xfrm>
            <a:off x="3697288" y="50387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3</a:t>
            </a:r>
          </a:p>
        </p:txBody>
      </p:sp>
      <p:sp>
        <p:nvSpPr>
          <p:cNvPr id="117774" name="Rectangle 69"/>
          <p:cNvSpPr>
            <a:spLocks noChangeArrowheads="1"/>
          </p:cNvSpPr>
          <p:nvPr/>
        </p:nvSpPr>
        <p:spPr bwMode="auto">
          <a:xfrm>
            <a:off x="3538538" y="25622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4</a:t>
            </a:r>
          </a:p>
        </p:txBody>
      </p:sp>
      <p:sp>
        <p:nvSpPr>
          <p:cNvPr id="117775" name="Oval 70"/>
          <p:cNvSpPr>
            <a:spLocks noChangeArrowheads="1"/>
          </p:cNvSpPr>
          <p:nvPr/>
        </p:nvSpPr>
        <p:spPr bwMode="auto">
          <a:xfrm>
            <a:off x="2687638" y="4008438"/>
            <a:ext cx="63500" cy="698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17776" name="Oval 71"/>
          <p:cNvSpPr>
            <a:spLocks noChangeArrowheads="1"/>
          </p:cNvSpPr>
          <p:nvPr/>
        </p:nvSpPr>
        <p:spPr bwMode="auto">
          <a:xfrm>
            <a:off x="1598613" y="4656138"/>
            <a:ext cx="60325" cy="698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17777" name="Oval 72"/>
          <p:cNvSpPr>
            <a:spLocks noChangeArrowheads="1"/>
          </p:cNvSpPr>
          <p:nvPr/>
        </p:nvSpPr>
        <p:spPr bwMode="auto">
          <a:xfrm>
            <a:off x="3646488" y="2928938"/>
            <a:ext cx="63500" cy="698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17778" name="Rectangle 73"/>
          <p:cNvSpPr>
            <a:spLocks noChangeArrowheads="1"/>
          </p:cNvSpPr>
          <p:nvPr/>
        </p:nvSpPr>
        <p:spPr bwMode="auto">
          <a:xfrm>
            <a:off x="1036638" y="559752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0</a:t>
            </a:r>
          </a:p>
        </p:txBody>
      </p:sp>
      <p:sp>
        <p:nvSpPr>
          <p:cNvPr id="364621" name="Line 77"/>
          <p:cNvSpPr>
            <a:spLocks noChangeShapeType="1"/>
          </p:cNvSpPr>
          <p:nvPr/>
        </p:nvSpPr>
        <p:spPr bwMode="auto">
          <a:xfrm>
            <a:off x="3095625" y="5202238"/>
            <a:ext cx="0" cy="55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64625" name="Rectangle 81"/>
          <p:cNvSpPr>
            <a:spLocks noChangeArrowheads="1"/>
          </p:cNvSpPr>
          <p:nvPr/>
        </p:nvSpPr>
        <p:spPr bwMode="auto">
          <a:xfrm>
            <a:off x="2913063" y="5775325"/>
            <a:ext cx="4048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i="1"/>
              <a:t>x</a:t>
            </a:r>
            <a:r>
              <a:rPr lang="en-US" altLang="en-US" sz="1800" i="1" baseline="-25000"/>
              <a:t>i</a:t>
            </a:r>
            <a:r>
              <a:rPr lang="en-US" altLang="en-US" sz="1800" baseline="-25000"/>
              <a:t>4</a:t>
            </a:r>
          </a:p>
        </p:txBody>
      </p:sp>
      <p:grpSp>
        <p:nvGrpSpPr>
          <p:cNvPr id="364627" name="Group 83"/>
          <p:cNvGrpSpPr>
            <a:grpSpLocks/>
          </p:cNvGrpSpPr>
          <p:nvPr/>
        </p:nvGrpSpPr>
        <p:grpSpPr bwMode="auto">
          <a:xfrm>
            <a:off x="830263" y="2473325"/>
            <a:ext cx="3176587" cy="2614613"/>
            <a:chOff x="99" y="1569"/>
            <a:chExt cx="2001" cy="1647"/>
          </a:xfrm>
        </p:grpSpPr>
        <p:sp>
          <p:nvSpPr>
            <p:cNvPr id="117807" name="Line 84"/>
            <p:cNvSpPr>
              <a:spLocks noChangeShapeType="1"/>
            </p:cNvSpPr>
            <p:nvPr/>
          </p:nvSpPr>
          <p:spPr bwMode="auto">
            <a:xfrm>
              <a:off x="227" y="1792"/>
              <a:ext cx="7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7808" name="Line 85"/>
            <p:cNvSpPr>
              <a:spLocks noChangeShapeType="1"/>
            </p:cNvSpPr>
            <p:nvPr/>
          </p:nvSpPr>
          <p:spPr bwMode="auto">
            <a:xfrm flipH="1">
              <a:off x="258" y="3216"/>
              <a:ext cx="18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7809" name="Rectangle 86"/>
            <p:cNvSpPr>
              <a:spLocks noChangeArrowheads="1"/>
            </p:cNvSpPr>
            <p:nvPr/>
          </p:nvSpPr>
          <p:spPr bwMode="auto">
            <a:xfrm>
              <a:off x="99" y="1569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y</a:t>
              </a:r>
              <a:r>
                <a:rPr lang="en-US" altLang="en-US" sz="1800" i="1" baseline="-25000"/>
                <a:t>max</a:t>
              </a:r>
            </a:p>
          </p:txBody>
        </p:sp>
        <p:sp>
          <p:nvSpPr>
            <p:cNvPr id="117810" name="Rectangle 87"/>
            <p:cNvSpPr>
              <a:spLocks noChangeArrowheads="1"/>
            </p:cNvSpPr>
            <p:nvPr/>
          </p:nvSpPr>
          <p:spPr bwMode="auto">
            <a:xfrm>
              <a:off x="107" y="2977"/>
              <a:ext cx="3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y</a:t>
              </a:r>
              <a:r>
                <a:rPr lang="en-US" altLang="en-US" sz="1800" i="1" baseline="-25000"/>
                <a:t>min</a:t>
              </a:r>
            </a:p>
          </p:txBody>
        </p:sp>
      </p:grpSp>
      <p:sp>
        <p:nvSpPr>
          <p:cNvPr id="117782" name="Oval 88"/>
          <p:cNvSpPr>
            <a:spLocks noChangeArrowheads="1"/>
          </p:cNvSpPr>
          <p:nvPr/>
        </p:nvSpPr>
        <p:spPr bwMode="auto">
          <a:xfrm>
            <a:off x="3713163" y="5062538"/>
            <a:ext cx="63500" cy="698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17783" name="Oval 89"/>
          <p:cNvSpPr>
            <a:spLocks noChangeArrowheads="1"/>
          </p:cNvSpPr>
          <p:nvPr/>
        </p:nvSpPr>
        <p:spPr bwMode="auto">
          <a:xfrm>
            <a:off x="1963738" y="2801938"/>
            <a:ext cx="61912" cy="698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17784" name="Rectangle 90"/>
          <p:cNvSpPr>
            <a:spLocks noChangeArrowheads="1"/>
          </p:cNvSpPr>
          <p:nvPr/>
        </p:nvSpPr>
        <p:spPr bwMode="auto">
          <a:xfrm>
            <a:off x="282575" y="1577975"/>
            <a:ext cx="5618163" cy="28257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85000"/>
              </a:lnSpc>
              <a:defRPr/>
            </a:pPr>
            <a:r>
              <a:rPr lang="en-US" altLang="en-US" sz="1400">
                <a:latin typeface="Courier New" charset="0"/>
              </a:rPr>
              <a:t>dados: {(x0,y0), (x1,y1), (x2,y2) (x3,y3), (x4,y4)}</a:t>
            </a:r>
          </a:p>
        </p:txBody>
      </p:sp>
      <p:sp>
        <p:nvSpPr>
          <p:cNvPr id="364635" name="Rectangle 91"/>
          <p:cNvSpPr>
            <a:spLocks noChangeArrowheads="1"/>
          </p:cNvSpPr>
          <p:nvPr/>
        </p:nvSpPr>
        <p:spPr bwMode="auto">
          <a:xfrm>
            <a:off x="5254625" y="3043238"/>
            <a:ext cx="3278188" cy="20923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85000"/>
              </a:lnSpc>
              <a:defRPr/>
            </a:pPr>
            <a:r>
              <a:rPr lang="en-US" altLang="en-US" sz="1400">
                <a:latin typeface="Courier New" charset="0"/>
              </a:rPr>
              <a:t>acha ymax e ymin</a:t>
            </a:r>
          </a:p>
          <a:p>
            <a:pPr>
              <a:lnSpc>
                <a:spcPct val="85000"/>
              </a:lnSpc>
              <a:defRPr/>
            </a:pPr>
            <a:endParaRPr lang="en-US" altLang="en-US" sz="1400">
              <a:latin typeface="Courier New" charset="0"/>
            </a:endParaRPr>
          </a:p>
          <a:p>
            <a:pPr>
              <a:lnSpc>
                <a:spcPct val="85000"/>
              </a:lnSpc>
              <a:defRPr/>
            </a:pPr>
            <a:r>
              <a:rPr lang="en-US" altLang="en-US" sz="1400">
                <a:latin typeface="Courier New" charset="0"/>
              </a:rPr>
              <a:t>Para cada y </a:t>
            </a:r>
            <a:r>
              <a:rPr lang="en-US" altLang="en-US" sz="1400">
                <a:latin typeface="Courier New" charset="0"/>
                <a:sym typeface="Symbol" charset="2"/>
              </a:rPr>
              <a:t>[</a:t>
            </a:r>
            <a:r>
              <a:rPr lang="en-US" altLang="en-US" sz="1400">
                <a:latin typeface="Courier New" charset="0"/>
              </a:rPr>
              <a:t>ymax,ymin]</a:t>
            </a:r>
          </a:p>
          <a:p>
            <a:pPr>
              <a:lnSpc>
                <a:spcPct val="85000"/>
              </a:lnSpc>
              <a:defRPr/>
            </a:pPr>
            <a:endParaRPr lang="en-US" altLang="en-US" sz="1400">
              <a:latin typeface="Courier New" charset="0"/>
            </a:endParaRPr>
          </a:p>
          <a:p>
            <a:pPr>
              <a:lnSpc>
                <a:spcPct val="85000"/>
              </a:lnSpc>
              <a:defRPr/>
            </a:pPr>
            <a:r>
              <a:rPr lang="en-US" altLang="en-US" sz="1400">
                <a:latin typeface="Courier New" charset="0"/>
              </a:rPr>
              <a:t>   Para cada aresta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1400">
                <a:latin typeface="Courier New" charset="0"/>
              </a:rPr>
              <a:t>       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1400">
                <a:latin typeface="Courier New" charset="0"/>
              </a:rPr>
              <a:t>       calcula as interseções</a:t>
            </a:r>
          </a:p>
          <a:p>
            <a:pPr>
              <a:lnSpc>
                <a:spcPct val="85000"/>
              </a:lnSpc>
              <a:defRPr/>
            </a:pPr>
            <a:endParaRPr lang="en-US" altLang="en-US" sz="1400">
              <a:latin typeface="Courier New" charset="0"/>
            </a:endParaRPr>
          </a:p>
          <a:p>
            <a:pPr>
              <a:lnSpc>
                <a:spcPct val="85000"/>
              </a:lnSpc>
              <a:defRPr/>
            </a:pPr>
            <a:r>
              <a:rPr lang="en-US" altLang="en-US" sz="1400">
                <a:latin typeface="Courier New" charset="0"/>
              </a:rPr>
              <a:t>   ordena interseções</a:t>
            </a:r>
          </a:p>
          <a:p>
            <a:pPr>
              <a:lnSpc>
                <a:spcPct val="85000"/>
              </a:lnSpc>
              <a:defRPr/>
            </a:pPr>
            <a:endParaRPr lang="en-US" altLang="en-US" sz="1400">
              <a:latin typeface="Courier New" charset="0"/>
            </a:endParaRPr>
          </a:p>
          <a:p>
            <a:pPr>
              <a:lnSpc>
                <a:spcPct val="85000"/>
              </a:lnSpc>
              <a:defRPr/>
            </a:pPr>
            <a:r>
              <a:rPr lang="en-US" altLang="en-US" sz="1400">
                <a:latin typeface="Courier New" charset="0"/>
              </a:rPr>
              <a:t>desenha linhas horizontais</a:t>
            </a:r>
          </a:p>
        </p:txBody>
      </p:sp>
      <p:sp>
        <p:nvSpPr>
          <p:cNvPr id="364636" name="Rectangle 92"/>
          <p:cNvSpPr>
            <a:spLocks noChangeArrowheads="1"/>
          </p:cNvSpPr>
          <p:nvPr/>
        </p:nvSpPr>
        <p:spPr bwMode="auto">
          <a:xfrm>
            <a:off x="1527175" y="6264275"/>
            <a:ext cx="2189163" cy="3794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7"/>
              </a:scheme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i="1"/>
              <a:t>vx= </a:t>
            </a:r>
            <a:r>
              <a:rPr lang="en-US" altLang="en-US" sz="1800"/>
              <a:t>{</a:t>
            </a:r>
            <a:r>
              <a:rPr lang="en-US" altLang="en-US" sz="1800" i="1"/>
              <a:t>x</a:t>
            </a:r>
            <a:r>
              <a:rPr lang="en-US" altLang="en-US" sz="1800" i="1" baseline="-25000"/>
              <a:t>i</a:t>
            </a:r>
            <a:r>
              <a:rPr lang="en-US" altLang="en-US" sz="1800" baseline="-25000"/>
              <a:t>1</a:t>
            </a:r>
            <a:r>
              <a:rPr lang="en-US" altLang="en-US" sz="1800" i="1" baseline="-25000"/>
              <a:t> </a:t>
            </a:r>
            <a:r>
              <a:rPr lang="en-US" altLang="en-US" sz="1800" i="1"/>
              <a:t>, x</a:t>
            </a:r>
            <a:r>
              <a:rPr lang="en-US" altLang="en-US" sz="1800" i="1" baseline="-25000"/>
              <a:t>i</a:t>
            </a:r>
            <a:r>
              <a:rPr lang="en-US" altLang="en-US" sz="1800" baseline="-25000"/>
              <a:t>0</a:t>
            </a:r>
            <a:r>
              <a:rPr lang="en-US" altLang="en-US" sz="1800" i="1"/>
              <a:t> , x</a:t>
            </a:r>
            <a:r>
              <a:rPr lang="en-US" altLang="en-US" sz="1800" i="1" baseline="-25000"/>
              <a:t>i</a:t>
            </a:r>
            <a:r>
              <a:rPr lang="en-US" altLang="en-US" sz="1800" baseline="-25000"/>
              <a:t>4</a:t>
            </a:r>
            <a:r>
              <a:rPr lang="en-US" altLang="en-US" sz="1800" i="1" baseline="-25000"/>
              <a:t> </a:t>
            </a:r>
            <a:r>
              <a:rPr lang="en-US" altLang="en-US" sz="1800" i="1"/>
              <a:t>, x</a:t>
            </a:r>
            <a:r>
              <a:rPr lang="en-US" altLang="en-US" sz="1800" i="1" baseline="-25000"/>
              <a:t>i</a:t>
            </a:r>
            <a:r>
              <a:rPr lang="en-US" altLang="en-US" sz="1800" baseline="-25000"/>
              <a:t>3</a:t>
            </a:r>
            <a:r>
              <a:rPr lang="en-US" altLang="en-US" sz="1800"/>
              <a:t>}</a:t>
            </a:r>
          </a:p>
        </p:txBody>
      </p:sp>
      <p:grpSp>
        <p:nvGrpSpPr>
          <p:cNvPr id="364650" name="Group 106"/>
          <p:cNvGrpSpPr>
            <a:grpSpLocks/>
          </p:cNvGrpSpPr>
          <p:nvPr/>
        </p:nvGrpSpPr>
        <p:grpSpPr bwMode="auto">
          <a:xfrm>
            <a:off x="1504950" y="3209925"/>
            <a:ext cx="2533650" cy="404813"/>
            <a:chOff x="524" y="2033"/>
            <a:chExt cx="1596" cy="255"/>
          </a:xfrm>
        </p:grpSpPr>
        <p:sp>
          <p:nvSpPr>
            <p:cNvPr id="117801" name="Rectangle 107"/>
            <p:cNvSpPr>
              <a:spLocks noChangeArrowheads="1"/>
            </p:cNvSpPr>
            <p:nvPr/>
          </p:nvSpPr>
          <p:spPr bwMode="auto">
            <a:xfrm>
              <a:off x="1038" y="2033"/>
              <a:ext cx="2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i</a:t>
              </a:r>
              <a:r>
                <a:rPr lang="en-US" altLang="en-US" sz="1800"/>
                <a:t>0</a:t>
              </a:r>
            </a:p>
          </p:txBody>
        </p:sp>
        <p:sp>
          <p:nvSpPr>
            <p:cNvPr id="117802" name="Rectangle 108"/>
            <p:cNvSpPr>
              <a:spLocks noChangeArrowheads="1"/>
            </p:cNvSpPr>
            <p:nvPr/>
          </p:nvSpPr>
          <p:spPr bwMode="auto">
            <a:xfrm>
              <a:off x="524" y="2033"/>
              <a:ext cx="2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i</a:t>
              </a:r>
              <a:r>
                <a:rPr lang="en-US" altLang="en-US" sz="1800"/>
                <a:t>1</a:t>
              </a:r>
            </a:p>
          </p:txBody>
        </p:sp>
        <p:sp>
          <p:nvSpPr>
            <p:cNvPr id="117803" name="Rectangle 109"/>
            <p:cNvSpPr>
              <a:spLocks noChangeArrowheads="1"/>
            </p:cNvSpPr>
            <p:nvPr/>
          </p:nvSpPr>
          <p:spPr bwMode="auto">
            <a:xfrm>
              <a:off x="1892" y="2033"/>
              <a:ext cx="2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i</a:t>
              </a:r>
              <a:r>
                <a:rPr lang="en-US" altLang="en-US" sz="1800"/>
                <a:t>3</a:t>
              </a:r>
            </a:p>
          </p:txBody>
        </p:sp>
        <p:sp>
          <p:nvSpPr>
            <p:cNvPr id="117804" name="Rectangle 110"/>
            <p:cNvSpPr>
              <a:spLocks noChangeArrowheads="1"/>
            </p:cNvSpPr>
            <p:nvPr/>
          </p:nvSpPr>
          <p:spPr bwMode="auto">
            <a:xfrm>
              <a:off x="1400" y="2033"/>
              <a:ext cx="2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i</a:t>
              </a:r>
              <a:r>
                <a:rPr lang="en-US" altLang="en-US" sz="1800"/>
                <a:t>4</a:t>
              </a:r>
            </a:p>
          </p:txBody>
        </p:sp>
        <p:sp>
          <p:nvSpPr>
            <p:cNvPr id="117805" name="Line 111"/>
            <p:cNvSpPr>
              <a:spLocks noChangeShapeType="1"/>
            </p:cNvSpPr>
            <p:nvPr/>
          </p:nvSpPr>
          <p:spPr bwMode="auto">
            <a:xfrm>
              <a:off x="732" y="2288"/>
              <a:ext cx="38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7806" name="Line 112"/>
            <p:cNvSpPr>
              <a:spLocks noChangeShapeType="1"/>
            </p:cNvSpPr>
            <p:nvPr/>
          </p:nvSpPr>
          <p:spPr bwMode="auto">
            <a:xfrm>
              <a:off x="1532" y="2288"/>
              <a:ext cx="372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64665" name="Group 121"/>
          <p:cNvGrpSpPr>
            <a:grpSpLocks/>
          </p:cNvGrpSpPr>
          <p:nvPr/>
        </p:nvGrpSpPr>
        <p:grpSpPr bwMode="auto">
          <a:xfrm>
            <a:off x="1641475" y="3573463"/>
            <a:ext cx="404813" cy="2568575"/>
            <a:chOff x="610" y="2262"/>
            <a:chExt cx="255" cy="1618"/>
          </a:xfrm>
        </p:grpSpPr>
        <p:sp>
          <p:nvSpPr>
            <p:cNvPr id="117798" name="Line 75"/>
            <p:cNvSpPr>
              <a:spLocks noChangeShapeType="1"/>
            </p:cNvSpPr>
            <p:nvPr/>
          </p:nvSpPr>
          <p:spPr bwMode="auto">
            <a:xfrm>
              <a:off x="732" y="3248"/>
              <a:ext cx="0" cy="3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7799" name="Rectangle 79"/>
            <p:cNvSpPr>
              <a:spLocks noChangeArrowheads="1"/>
            </p:cNvSpPr>
            <p:nvPr/>
          </p:nvSpPr>
          <p:spPr bwMode="auto">
            <a:xfrm>
              <a:off x="610" y="3649"/>
              <a:ext cx="2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x</a:t>
              </a:r>
              <a:r>
                <a:rPr lang="en-US" altLang="en-US" sz="1800" i="1" baseline="-25000"/>
                <a:t>i</a:t>
              </a:r>
              <a:r>
                <a:rPr lang="en-US" altLang="en-US" sz="1800" baseline="-25000"/>
                <a:t>1</a:t>
              </a:r>
            </a:p>
          </p:txBody>
        </p:sp>
        <p:sp>
          <p:nvSpPr>
            <p:cNvPr id="117800" name="Oval 116"/>
            <p:cNvSpPr>
              <a:spLocks noChangeArrowheads="1"/>
            </p:cNvSpPr>
            <p:nvPr/>
          </p:nvSpPr>
          <p:spPr bwMode="auto">
            <a:xfrm>
              <a:off x="708" y="2262"/>
              <a:ext cx="38" cy="4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364664" name="Group 120"/>
          <p:cNvGrpSpPr>
            <a:grpSpLocks/>
          </p:cNvGrpSpPr>
          <p:nvPr/>
        </p:nvGrpSpPr>
        <p:grpSpPr bwMode="auto">
          <a:xfrm>
            <a:off x="2244725" y="3573463"/>
            <a:ext cx="404813" cy="2568575"/>
            <a:chOff x="990" y="2262"/>
            <a:chExt cx="255" cy="1618"/>
          </a:xfrm>
        </p:grpSpPr>
        <p:sp>
          <p:nvSpPr>
            <p:cNvPr id="117795" name="Line 76"/>
            <p:cNvSpPr>
              <a:spLocks noChangeShapeType="1"/>
            </p:cNvSpPr>
            <p:nvPr/>
          </p:nvSpPr>
          <p:spPr bwMode="auto">
            <a:xfrm>
              <a:off x="1129" y="3288"/>
              <a:ext cx="0" cy="3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7796" name="Rectangle 80"/>
            <p:cNvSpPr>
              <a:spLocks noChangeArrowheads="1"/>
            </p:cNvSpPr>
            <p:nvPr/>
          </p:nvSpPr>
          <p:spPr bwMode="auto">
            <a:xfrm>
              <a:off x="990" y="3649"/>
              <a:ext cx="2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x</a:t>
              </a:r>
              <a:r>
                <a:rPr lang="en-US" altLang="en-US" sz="1800" i="1" baseline="-25000"/>
                <a:t>i</a:t>
              </a:r>
              <a:r>
                <a:rPr lang="en-US" altLang="en-US" sz="1800" baseline="-25000"/>
                <a:t>0</a:t>
              </a:r>
            </a:p>
          </p:txBody>
        </p:sp>
        <p:sp>
          <p:nvSpPr>
            <p:cNvPr id="117797" name="Oval 117"/>
            <p:cNvSpPr>
              <a:spLocks noChangeArrowheads="1"/>
            </p:cNvSpPr>
            <p:nvPr/>
          </p:nvSpPr>
          <p:spPr bwMode="auto">
            <a:xfrm>
              <a:off x="1103" y="2262"/>
              <a:ext cx="38" cy="4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364662" name="Oval 118"/>
          <p:cNvSpPr>
            <a:spLocks noChangeArrowheads="1"/>
          </p:cNvSpPr>
          <p:nvPr/>
        </p:nvSpPr>
        <p:spPr bwMode="auto">
          <a:xfrm>
            <a:off x="3070225" y="3573463"/>
            <a:ext cx="60325" cy="698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pSp>
        <p:nvGrpSpPr>
          <p:cNvPr id="364666" name="Group 122"/>
          <p:cNvGrpSpPr>
            <a:grpSpLocks/>
          </p:cNvGrpSpPr>
          <p:nvPr/>
        </p:nvGrpSpPr>
        <p:grpSpPr bwMode="auto">
          <a:xfrm>
            <a:off x="3524250" y="3573463"/>
            <a:ext cx="404813" cy="2568575"/>
            <a:chOff x="1796" y="2262"/>
            <a:chExt cx="255" cy="1618"/>
          </a:xfrm>
        </p:grpSpPr>
        <p:sp>
          <p:nvSpPr>
            <p:cNvPr id="117792" name="Line 78"/>
            <p:cNvSpPr>
              <a:spLocks noChangeShapeType="1"/>
            </p:cNvSpPr>
            <p:nvPr/>
          </p:nvSpPr>
          <p:spPr bwMode="auto">
            <a:xfrm>
              <a:off x="1911" y="3336"/>
              <a:ext cx="0" cy="3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7793" name="Rectangle 82"/>
            <p:cNvSpPr>
              <a:spLocks noChangeArrowheads="1"/>
            </p:cNvSpPr>
            <p:nvPr/>
          </p:nvSpPr>
          <p:spPr bwMode="auto">
            <a:xfrm>
              <a:off x="1796" y="3649"/>
              <a:ext cx="2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x</a:t>
              </a:r>
              <a:r>
                <a:rPr lang="en-US" altLang="en-US" sz="1800" i="1" baseline="-25000"/>
                <a:t>i</a:t>
              </a:r>
              <a:r>
                <a:rPr lang="en-US" altLang="en-US" sz="1800" baseline="-25000"/>
                <a:t>3</a:t>
              </a:r>
            </a:p>
          </p:txBody>
        </p:sp>
        <p:sp>
          <p:nvSpPr>
            <p:cNvPr id="117794" name="Oval 119"/>
            <p:cNvSpPr>
              <a:spLocks noChangeArrowheads="1"/>
            </p:cNvSpPr>
            <p:nvPr/>
          </p:nvSpPr>
          <p:spPr bwMode="auto">
            <a:xfrm>
              <a:off x="1885" y="2262"/>
              <a:ext cx="38" cy="4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607" grpId="0"/>
      <p:bldP spid="364625" grpId="0"/>
      <p:bldP spid="364635" grpId="0" animBg="1"/>
      <p:bldP spid="364636" grpId="0" animBg="1"/>
      <p:bldP spid="36466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Interseção nos vértices</a:t>
            </a:r>
            <a:endParaRPr lang="en-US" altLang="en-US"/>
          </a:p>
        </p:txBody>
      </p:sp>
      <p:sp>
        <p:nvSpPr>
          <p:cNvPr id="366634" name="Rectangle 42"/>
          <p:cNvSpPr>
            <a:spLocks noChangeArrowheads="1"/>
          </p:cNvSpPr>
          <p:nvPr/>
        </p:nvSpPr>
        <p:spPr bwMode="auto">
          <a:xfrm>
            <a:off x="3325813" y="3702050"/>
            <a:ext cx="1365250" cy="5302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/>
              <a:t>inclui vértices:</a:t>
            </a:r>
          </a:p>
          <a:p>
            <a:pPr>
              <a:defRPr/>
            </a:pPr>
            <a:r>
              <a:rPr lang="en-US" altLang="en-US" sz="1400"/>
              <a:t> </a:t>
            </a:r>
            <a:r>
              <a:rPr lang="en-US" altLang="en-US" sz="1400" i="1"/>
              <a:t>i</a:t>
            </a:r>
            <a:r>
              <a:rPr lang="en-US" altLang="en-US" sz="1400"/>
              <a:t>0-</a:t>
            </a:r>
            <a:r>
              <a:rPr lang="en-US" altLang="en-US" sz="1400" i="1"/>
              <a:t>i</a:t>
            </a:r>
            <a:r>
              <a:rPr lang="en-US" altLang="en-US" sz="1400"/>
              <a:t>1, </a:t>
            </a:r>
            <a:r>
              <a:rPr lang="en-US" altLang="en-US" sz="1400" i="1"/>
              <a:t>i</a:t>
            </a:r>
            <a:r>
              <a:rPr lang="en-US" altLang="en-US" sz="1400"/>
              <a:t>2-i3, </a:t>
            </a:r>
            <a:r>
              <a:rPr lang="en-US" altLang="en-US" sz="1400" i="1"/>
              <a:t>i</a:t>
            </a:r>
            <a:r>
              <a:rPr lang="en-US" altLang="en-US" sz="1400"/>
              <a:t>4-?</a:t>
            </a:r>
          </a:p>
        </p:txBody>
      </p:sp>
      <p:sp>
        <p:nvSpPr>
          <p:cNvPr id="366635" name="Rectangle 43"/>
          <p:cNvSpPr>
            <a:spLocks noChangeArrowheads="1"/>
          </p:cNvSpPr>
          <p:nvPr/>
        </p:nvSpPr>
        <p:spPr bwMode="auto">
          <a:xfrm>
            <a:off x="6089650" y="3703638"/>
            <a:ext cx="1550988" cy="5302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/>
              <a:t>não inclui vértices:</a:t>
            </a:r>
          </a:p>
          <a:p>
            <a:pPr>
              <a:defRPr/>
            </a:pPr>
            <a:r>
              <a:rPr lang="en-US" altLang="en-US" sz="1400"/>
              <a:t> </a:t>
            </a:r>
            <a:r>
              <a:rPr lang="en-US" altLang="en-US" sz="1400" i="1"/>
              <a:t>i</a:t>
            </a:r>
            <a:r>
              <a:rPr lang="en-US" altLang="en-US" sz="1400"/>
              <a:t>0-?</a:t>
            </a:r>
          </a:p>
        </p:txBody>
      </p:sp>
      <p:grpSp>
        <p:nvGrpSpPr>
          <p:cNvPr id="90116" name="Group 128"/>
          <p:cNvGrpSpPr>
            <a:grpSpLocks/>
          </p:cNvGrpSpPr>
          <p:nvPr/>
        </p:nvGrpSpPr>
        <p:grpSpPr bwMode="auto">
          <a:xfrm>
            <a:off x="390525" y="1747838"/>
            <a:ext cx="2300288" cy="2043112"/>
            <a:chOff x="1172" y="955"/>
            <a:chExt cx="1449" cy="1287"/>
          </a:xfrm>
        </p:grpSpPr>
        <p:sp>
          <p:nvSpPr>
            <p:cNvPr id="118916" name="Rectangle 12"/>
            <p:cNvSpPr>
              <a:spLocks noChangeArrowheads="1"/>
            </p:cNvSpPr>
            <p:nvPr/>
          </p:nvSpPr>
          <p:spPr bwMode="auto">
            <a:xfrm>
              <a:off x="2459" y="2038"/>
              <a:ext cx="162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 b="1" i="1"/>
                <a:t>x</a:t>
              </a:r>
            </a:p>
          </p:txBody>
        </p:sp>
        <p:sp>
          <p:nvSpPr>
            <p:cNvPr id="118917" name="Oval 5"/>
            <p:cNvSpPr>
              <a:spLocks noChangeArrowheads="1"/>
            </p:cNvSpPr>
            <p:nvPr/>
          </p:nvSpPr>
          <p:spPr bwMode="auto">
            <a:xfrm>
              <a:off x="1703" y="1464"/>
              <a:ext cx="21" cy="2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0245" name="Freeform 6"/>
            <p:cNvSpPr>
              <a:spLocks/>
            </p:cNvSpPr>
            <p:nvPr/>
          </p:nvSpPr>
          <p:spPr bwMode="auto">
            <a:xfrm>
              <a:off x="1439" y="1243"/>
              <a:ext cx="754" cy="678"/>
            </a:xfrm>
            <a:custGeom>
              <a:avLst/>
              <a:gdLst>
                <a:gd name="T0" fmla="*/ 3 w 1188"/>
                <a:gd name="T1" fmla="*/ 0 h 678"/>
                <a:gd name="T2" fmla="*/ 0 w 1188"/>
                <a:gd name="T3" fmla="*/ 551 h 678"/>
                <a:gd name="T4" fmla="*/ 7 w 1188"/>
                <a:gd name="T5" fmla="*/ 235 h 678"/>
                <a:gd name="T6" fmla="*/ 18 w 1188"/>
                <a:gd name="T7" fmla="*/ 677 h 678"/>
                <a:gd name="T8" fmla="*/ 20 w 1188"/>
                <a:gd name="T9" fmla="*/ 228 h 678"/>
                <a:gd name="T10" fmla="*/ 17 w 1188"/>
                <a:gd name="T11" fmla="*/ 95 h 678"/>
                <a:gd name="T12" fmla="*/ 3 w 1188"/>
                <a:gd name="T13" fmla="*/ 0 h 6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88" h="678">
                  <a:moveTo>
                    <a:pt x="189" y="0"/>
                  </a:moveTo>
                  <a:lnTo>
                    <a:pt x="0" y="551"/>
                  </a:lnTo>
                  <a:lnTo>
                    <a:pt x="433" y="235"/>
                  </a:lnTo>
                  <a:lnTo>
                    <a:pt x="1111" y="677"/>
                  </a:lnTo>
                  <a:lnTo>
                    <a:pt x="1187" y="228"/>
                  </a:lnTo>
                  <a:lnTo>
                    <a:pt x="1001" y="95"/>
                  </a:lnTo>
                  <a:lnTo>
                    <a:pt x="189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919" name="Line 7"/>
            <p:cNvSpPr>
              <a:spLocks noChangeShapeType="1"/>
            </p:cNvSpPr>
            <p:nvPr/>
          </p:nvSpPr>
          <p:spPr bwMode="auto">
            <a:xfrm>
              <a:off x="1296" y="2080"/>
              <a:ext cx="12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920" name="Line 8"/>
            <p:cNvSpPr>
              <a:spLocks noChangeShapeType="1"/>
            </p:cNvSpPr>
            <p:nvPr/>
          </p:nvSpPr>
          <p:spPr bwMode="auto">
            <a:xfrm flipV="1">
              <a:off x="1324" y="1056"/>
              <a:ext cx="0" cy="10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921" name="Line 9"/>
            <p:cNvSpPr>
              <a:spLocks noChangeShapeType="1"/>
            </p:cNvSpPr>
            <p:nvPr/>
          </p:nvSpPr>
          <p:spPr bwMode="auto">
            <a:xfrm>
              <a:off x="1306" y="1479"/>
              <a:ext cx="9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922" name="Rectangle 10"/>
            <p:cNvSpPr>
              <a:spLocks noChangeArrowheads="1"/>
            </p:cNvSpPr>
            <p:nvPr/>
          </p:nvSpPr>
          <p:spPr bwMode="auto">
            <a:xfrm>
              <a:off x="1172" y="955"/>
              <a:ext cx="149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b="1" i="1"/>
                <a:t>y</a:t>
              </a:r>
            </a:p>
          </p:txBody>
        </p:sp>
        <p:sp>
          <p:nvSpPr>
            <p:cNvPr id="118923" name="Rectangle 11"/>
            <p:cNvSpPr>
              <a:spLocks noChangeArrowheads="1"/>
            </p:cNvSpPr>
            <p:nvPr/>
          </p:nvSpPr>
          <p:spPr bwMode="auto">
            <a:xfrm>
              <a:off x="1176" y="1317"/>
              <a:ext cx="176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b="1" i="1"/>
                <a:t>y</a:t>
              </a:r>
              <a:r>
                <a:rPr lang="en-US" altLang="en-US" sz="1400" i="1" baseline="-25000"/>
                <a:t>s</a:t>
              </a:r>
            </a:p>
          </p:txBody>
        </p:sp>
        <p:sp>
          <p:nvSpPr>
            <p:cNvPr id="118924" name="Rectangle 13"/>
            <p:cNvSpPr>
              <a:spLocks noChangeArrowheads="1"/>
            </p:cNvSpPr>
            <p:nvPr/>
          </p:nvSpPr>
          <p:spPr bwMode="auto">
            <a:xfrm>
              <a:off x="2089" y="1180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5</a:t>
              </a:r>
            </a:p>
          </p:txBody>
        </p:sp>
        <p:sp>
          <p:nvSpPr>
            <p:cNvPr id="118925" name="Rectangle 14"/>
            <p:cNvSpPr>
              <a:spLocks noChangeArrowheads="1"/>
            </p:cNvSpPr>
            <p:nvPr/>
          </p:nvSpPr>
          <p:spPr bwMode="auto">
            <a:xfrm>
              <a:off x="1456" y="1136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0</a:t>
              </a:r>
            </a:p>
          </p:txBody>
        </p:sp>
        <p:sp>
          <p:nvSpPr>
            <p:cNvPr id="118926" name="Rectangle 15"/>
            <p:cNvSpPr>
              <a:spLocks noChangeArrowheads="1"/>
            </p:cNvSpPr>
            <p:nvPr/>
          </p:nvSpPr>
          <p:spPr bwMode="auto">
            <a:xfrm>
              <a:off x="1359" y="1802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1</a:t>
              </a:r>
            </a:p>
          </p:txBody>
        </p:sp>
        <p:sp>
          <p:nvSpPr>
            <p:cNvPr id="118927" name="Rectangle 16"/>
            <p:cNvSpPr>
              <a:spLocks noChangeArrowheads="1"/>
            </p:cNvSpPr>
            <p:nvPr/>
          </p:nvSpPr>
          <p:spPr bwMode="auto">
            <a:xfrm>
              <a:off x="1640" y="1494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2</a:t>
              </a:r>
            </a:p>
          </p:txBody>
        </p:sp>
        <p:sp>
          <p:nvSpPr>
            <p:cNvPr id="118928" name="Rectangle 17"/>
            <p:cNvSpPr>
              <a:spLocks noChangeArrowheads="1"/>
            </p:cNvSpPr>
            <p:nvPr/>
          </p:nvSpPr>
          <p:spPr bwMode="auto">
            <a:xfrm>
              <a:off x="2043" y="1501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4</a:t>
              </a:r>
            </a:p>
          </p:txBody>
        </p:sp>
        <p:sp>
          <p:nvSpPr>
            <p:cNvPr id="118929" name="Oval 18"/>
            <p:cNvSpPr>
              <a:spLocks noChangeArrowheads="1"/>
            </p:cNvSpPr>
            <p:nvPr/>
          </p:nvSpPr>
          <p:spPr bwMode="auto">
            <a:xfrm>
              <a:off x="2182" y="1468"/>
              <a:ext cx="20" cy="23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930" name="Oval 19"/>
            <p:cNvSpPr>
              <a:spLocks noChangeArrowheads="1"/>
            </p:cNvSpPr>
            <p:nvPr/>
          </p:nvSpPr>
          <p:spPr bwMode="auto">
            <a:xfrm>
              <a:off x="1430" y="1787"/>
              <a:ext cx="19" cy="2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931" name="Oval 20"/>
            <p:cNvSpPr>
              <a:spLocks noChangeArrowheads="1"/>
            </p:cNvSpPr>
            <p:nvPr/>
          </p:nvSpPr>
          <p:spPr bwMode="auto">
            <a:xfrm>
              <a:off x="2063" y="1327"/>
              <a:ext cx="21" cy="2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932" name="Rectangle 21"/>
            <p:cNvSpPr>
              <a:spLocks noChangeArrowheads="1"/>
            </p:cNvSpPr>
            <p:nvPr/>
          </p:nvSpPr>
          <p:spPr bwMode="auto">
            <a:xfrm>
              <a:off x="1363" y="1292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0</a:t>
              </a:r>
            </a:p>
          </p:txBody>
        </p:sp>
        <p:sp>
          <p:nvSpPr>
            <p:cNvPr id="118933" name="Rectangle 22"/>
            <p:cNvSpPr>
              <a:spLocks noChangeArrowheads="1"/>
            </p:cNvSpPr>
            <p:nvPr/>
          </p:nvSpPr>
          <p:spPr bwMode="auto">
            <a:xfrm>
              <a:off x="1697" y="1295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2</a:t>
              </a:r>
            </a:p>
          </p:txBody>
        </p:sp>
        <p:sp>
          <p:nvSpPr>
            <p:cNvPr id="118934" name="Rectangle 23"/>
            <p:cNvSpPr>
              <a:spLocks noChangeArrowheads="1"/>
            </p:cNvSpPr>
            <p:nvPr/>
          </p:nvSpPr>
          <p:spPr bwMode="auto">
            <a:xfrm>
              <a:off x="2158" y="1463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3</a:t>
              </a:r>
            </a:p>
          </p:txBody>
        </p:sp>
        <p:sp>
          <p:nvSpPr>
            <p:cNvPr id="118935" name="Rectangle 24"/>
            <p:cNvSpPr>
              <a:spLocks noChangeArrowheads="1"/>
            </p:cNvSpPr>
            <p:nvPr/>
          </p:nvSpPr>
          <p:spPr bwMode="auto">
            <a:xfrm>
              <a:off x="1196" y="2036"/>
              <a:ext cx="146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200"/>
                <a:t>0</a:t>
              </a:r>
            </a:p>
          </p:txBody>
        </p:sp>
        <p:sp>
          <p:nvSpPr>
            <p:cNvPr id="118936" name="Oval 25"/>
            <p:cNvSpPr>
              <a:spLocks noChangeArrowheads="1"/>
            </p:cNvSpPr>
            <p:nvPr/>
          </p:nvSpPr>
          <p:spPr bwMode="auto">
            <a:xfrm>
              <a:off x="2131" y="1909"/>
              <a:ext cx="20" cy="2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937" name="Oval 26"/>
            <p:cNvSpPr>
              <a:spLocks noChangeArrowheads="1"/>
            </p:cNvSpPr>
            <p:nvPr/>
          </p:nvSpPr>
          <p:spPr bwMode="auto">
            <a:xfrm>
              <a:off x="1551" y="1233"/>
              <a:ext cx="20" cy="21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938" name="Rectangle 39"/>
            <p:cNvSpPr>
              <a:spLocks noChangeArrowheads="1"/>
            </p:cNvSpPr>
            <p:nvPr/>
          </p:nvSpPr>
          <p:spPr bwMode="auto">
            <a:xfrm>
              <a:off x="1590" y="1303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1</a:t>
              </a:r>
            </a:p>
          </p:txBody>
        </p:sp>
        <p:sp>
          <p:nvSpPr>
            <p:cNvPr id="118939" name="Rectangle 40"/>
            <p:cNvSpPr>
              <a:spLocks noChangeArrowheads="1"/>
            </p:cNvSpPr>
            <p:nvPr/>
          </p:nvSpPr>
          <p:spPr bwMode="auto">
            <a:xfrm>
              <a:off x="2149" y="1297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4</a:t>
              </a:r>
            </a:p>
          </p:txBody>
        </p:sp>
        <p:sp>
          <p:nvSpPr>
            <p:cNvPr id="118940" name="Rectangle 41"/>
            <p:cNvSpPr>
              <a:spLocks noChangeArrowheads="1"/>
            </p:cNvSpPr>
            <p:nvPr/>
          </p:nvSpPr>
          <p:spPr bwMode="auto">
            <a:xfrm>
              <a:off x="2104" y="1920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3</a:t>
              </a:r>
            </a:p>
          </p:txBody>
        </p:sp>
        <p:sp>
          <p:nvSpPr>
            <p:cNvPr id="118941" name="Oval 127"/>
            <p:cNvSpPr>
              <a:spLocks noChangeArrowheads="1"/>
            </p:cNvSpPr>
            <p:nvPr/>
          </p:nvSpPr>
          <p:spPr bwMode="auto">
            <a:xfrm>
              <a:off x="1496" y="1469"/>
              <a:ext cx="19" cy="2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366721" name="Group 129"/>
          <p:cNvGrpSpPr>
            <a:grpSpLocks/>
          </p:cNvGrpSpPr>
          <p:nvPr/>
        </p:nvGrpSpPr>
        <p:grpSpPr bwMode="auto">
          <a:xfrm>
            <a:off x="3048000" y="1747838"/>
            <a:ext cx="2300288" cy="2043112"/>
            <a:chOff x="1172" y="955"/>
            <a:chExt cx="1449" cy="1287"/>
          </a:xfrm>
        </p:grpSpPr>
        <p:sp>
          <p:nvSpPr>
            <p:cNvPr id="118890" name="Rectangle 130"/>
            <p:cNvSpPr>
              <a:spLocks noChangeArrowheads="1"/>
            </p:cNvSpPr>
            <p:nvPr/>
          </p:nvSpPr>
          <p:spPr bwMode="auto">
            <a:xfrm>
              <a:off x="2459" y="2038"/>
              <a:ext cx="162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 b="1" i="1"/>
                <a:t>x</a:t>
              </a:r>
            </a:p>
          </p:txBody>
        </p:sp>
        <p:sp>
          <p:nvSpPr>
            <p:cNvPr id="118891" name="Oval 131"/>
            <p:cNvSpPr>
              <a:spLocks noChangeArrowheads="1"/>
            </p:cNvSpPr>
            <p:nvPr/>
          </p:nvSpPr>
          <p:spPr bwMode="auto">
            <a:xfrm>
              <a:off x="1703" y="1464"/>
              <a:ext cx="21" cy="2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0219" name="Freeform 132"/>
            <p:cNvSpPr>
              <a:spLocks/>
            </p:cNvSpPr>
            <p:nvPr/>
          </p:nvSpPr>
          <p:spPr bwMode="auto">
            <a:xfrm>
              <a:off x="1439" y="1243"/>
              <a:ext cx="754" cy="678"/>
            </a:xfrm>
            <a:custGeom>
              <a:avLst/>
              <a:gdLst>
                <a:gd name="T0" fmla="*/ 3 w 1188"/>
                <a:gd name="T1" fmla="*/ 0 h 678"/>
                <a:gd name="T2" fmla="*/ 0 w 1188"/>
                <a:gd name="T3" fmla="*/ 551 h 678"/>
                <a:gd name="T4" fmla="*/ 7 w 1188"/>
                <a:gd name="T5" fmla="*/ 235 h 678"/>
                <a:gd name="T6" fmla="*/ 18 w 1188"/>
                <a:gd name="T7" fmla="*/ 677 h 678"/>
                <a:gd name="T8" fmla="*/ 20 w 1188"/>
                <a:gd name="T9" fmla="*/ 228 h 678"/>
                <a:gd name="T10" fmla="*/ 17 w 1188"/>
                <a:gd name="T11" fmla="*/ 95 h 678"/>
                <a:gd name="T12" fmla="*/ 3 w 1188"/>
                <a:gd name="T13" fmla="*/ 0 h 6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88" h="678">
                  <a:moveTo>
                    <a:pt x="189" y="0"/>
                  </a:moveTo>
                  <a:lnTo>
                    <a:pt x="0" y="551"/>
                  </a:lnTo>
                  <a:lnTo>
                    <a:pt x="433" y="235"/>
                  </a:lnTo>
                  <a:lnTo>
                    <a:pt x="1111" y="677"/>
                  </a:lnTo>
                  <a:lnTo>
                    <a:pt x="1187" y="228"/>
                  </a:lnTo>
                  <a:lnTo>
                    <a:pt x="1001" y="95"/>
                  </a:lnTo>
                  <a:lnTo>
                    <a:pt x="189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93" name="Line 133"/>
            <p:cNvSpPr>
              <a:spLocks noChangeShapeType="1"/>
            </p:cNvSpPr>
            <p:nvPr/>
          </p:nvSpPr>
          <p:spPr bwMode="auto">
            <a:xfrm>
              <a:off x="1296" y="2080"/>
              <a:ext cx="12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94" name="Line 134"/>
            <p:cNvSpPr>
              <a:spLocks noChangeShapeType="1"/>
            </p:cNvSpPr>
            <p:nvPr/>
          </p:nvSpPr>
          <p:spPr bwMode="auto">
            <a:xfrm flipV="1">
              <a:off x="1324" y="1056"/>
              <a:ext cx="0" cy="10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95" name="Line 135"/>
            <p:cNvSpPr>
              <a:spLocks noChangeShapeType="1"/>
            </p:cNvSpPr>
            <p:nvPr/>
          </p:nvSpPr>
          <p:spPr bwMode="auto">
            <a:xfrm>
              <a:off x="1306" y="1479"/>
              <a:ext cx="9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96" name="Rectangle 136"/>
            <p:cNvSpPr>
              <a:spLocks noChangeArrowheads="1"/>
            </p:cNvSpPr>
            <p:nvPr/>
          </p:nvSpPr>
          <p:spPr bwMode="auto">
            <a:xfrm>
              <a:off x="1172" y="955"/>
              <a:ext cx="149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b="1" i="1"/>
                <a:t>y</a:t>
              </a:r>
            </a:p>
          </p:txBody>
        </p:sp>
        <p:sp>
          <p:nvSpPr>
            <p:cNvPr id="118897" name="Rectangle 137"/>
            <p:cNvSpPr>
              <a:spLocks noChangeArrowheads="1"/>
            </p:cNvSpPr>
            <p:nvPr/>
          </p:nvSpPr>
          <p:spPr bwMode="auto">
            <a:xfrm>
              <a:off x="1176" y="1317"/>
              <a:ext cx="176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b="1" i="1"/>
                <a:t>y</a:t>
              </a:r>
              <a:r>
                <a:rPr lang="en-US" altLang="en-US" sz="1400" i="1" baseline="-25000"/>
                <a:t>s</a:t>
              </a:r>
            </a:p>
          </p:txBody>
        </p:sp>
        <p:sp>
          <p:nvSpPr>
            <p:cNvPr id="118898" name="Rectangle 138"/>
            <p:cNvSpPr>
              <a:spLocks noChangeArrowheads="1"/>
            </p:cNvSpPr>
            <p:nvPr/>
          </p:nvSpPr>
          <p:spPr bwMode="auto">
            <a:xfrm>
              <a:off x="2089" y="1180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5</a:t>
              </a:r>
            </a:p>
          </p:txBody>
        </p:sp>
        <p:sp>
          <p:nvSpPr>
            <p:cNvPr id="118899" name="Rectangle 139"/>
            <p:cNvSpPr>
              <a:spLocks noChangeArrowheads="1"/>
            </p:cNvSpPr>
            <p:nvPr/>
          </p:nvSpPr>
          <p:spPr bwMode="auto">
            <a:xfrm>
              <a:off x="1456" y="1136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0</a:t>
              </a:r>
            </a:p>
          </p:txBody>
        </p:sp>
        <p:sp>
          <p:nvSpPr>
            <p:cNvPr id="118900" name="Rectangle 140"/>
            <p:cNvSpPr>
              <a:spLocks noChangeArrowheads="1"/>
            </p:cNvSpPr>
            <p:nvPr/>
          </p:nvSpPr>
          <p:spPr bwMode="auto">
            <a:xfrm>
              <a:off x="1359" y="1802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1</a:t>
              </a:r>
            </a:p>
          </p:txBody>
        </p:sp>
        <p:sp>
          <p:nvSpPr>
            <p:cNvPr id="118901" name="Rectangle 141"/>
            <p:cNvSpPr>
              <a:spLocks noChangeArrowheads="1"/>
            </p:cNvSpPr>
            <p:nvPr/>
          </p:nvSpPr>
          <p:spPr bwMode="auto">
            <a:xfrm>
              <a:off x="1640" y="1494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2</a:t>
              </a:r>
            </a:p>
          </p:txBody>
        </p:sp>
        <p:sp>
          <p:nvSpPr>
            <p:cNvPr id="118902" name="Rectangle 142"/>
            <p:cNvSpPr>
              <a:spLocks noChangeArrowheads="1"/>
            </p:cNvSpPr>
            <p:nvPr/>
          </p:nvSpPr>
          <p:spPr bwMode="auto">
            <a:xfrm>
              <a:off x="2043" y="1501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4</a:t>
              </a:r>
            </a:p>
          </p:txBody>
        </p:sp>
        <p:sp>
          <p:nvSpPr>
            <p:cNvPr id="118903" name="Oval 143"/>
            <p:cNvSpPr>
              <a:spLocks noChangeArrowheads="1"/>
            </p:cNvSpPr>
            <p:nvPr/>
          </p:nvSpPr>
          <p:spPr bwMode="auto">
            <a:xfrm>
              <a:off x="2182" y="1468"/>
              <a:ext cx="20" cy="23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904" name="Oval 144"/>
            <p:cNvSpPr>
              <a:spLocks noChangeArrowheads="1"/>
            </p:cNvSpPr>
            <p:nvPr/>
          </p:nvSpPr>
          <p:spPr bwMode="auto">
            <a:xfrm>
              <a:off x="1430" y="1787"/>
              <a:ext cx="19" cy="2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905" name="Oval 145"/>
            <p:cNvSpPr>
              <a:spLocks noChangeArrowheads="1"/>
            </p:cNvSpPr>
            <p:nvPr/>
          </p:nvSpPr>
          <p:spPr bwMode="auto">
            <a:xfrm>
              <a:off x="2063" y="1327"/>
              <a:ext cx="21" cy="2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906" name="Rectangle 146"/>
            <p:cNvSpPr>
              <a:spLocks noChangeArrowheads="1"/>
            </p:cNvSpPr>
            <p:nvPr/>
          </p:nvSpPr>
          <p:spPr bwMode="auto">
            <a:xfrm>
              <a:off x="1363" y="1292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0</a:t>
              </a:r>
            </a:p>
          </p:txBody>
        </p:sp>
        <p:sp>
          <p:nvSpPr>
            <p:cNvPr id="118907" name="Rectangle 147"/>
            <p:cNvSpPr>
              <a:spLocks noChangeArrowheads="1"/>
            </p:cNvSpPr>
            <p:nvPr/>
          </p:nvSpPr>
          <p:spPr bwMode="auto">
            <a:xfrm>
              <a:off x="1697" y="1295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2</a:t>
              </a:r>
            </a:p>
          </p:txBody>
        </p:sp>
        <p:sp>
          <p:nvSpPr>
            <p:cNvPr id="118908" name="Rectangle 148"/>
            <p:cNvSpPr>
              <a:spLocks noChangeArrowheads="1"/>
            </p:cNvSpPr>
            <p:nvPr/>
          </p:nvSpPr>
          <p:spPr bwMode="auto">
            <a:xfrm>
              <a:off x="2158" y="1463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3</a:t>
              </a:r>
            </a:p>
          </p:txBody>
        </p:sp>
        <p:sp>
          <p:nvSpPr>
            <p:cNvPr id="118909" name="Rectangle 149"/>
            <p:cNvSpPr>
              <a:spLocks noChangeArrowheads="1"/>
            </p:cNvSpPr>
            <p:nvPr/>
          </p:nvSpPr>
          <p:spPr bwMode="auto">
            <a:xfrm>
              <a:off x="1196" y="2036"/>
              <a:ext cx="146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200"/>
                <a:t>0</a:t>
              </a:r>
            </a:p>
          </p:txBody>
        </p:sp>
        <p:sp>
          <p:nvSpPr>
            <p:cNvPr id="118910" name="Oval 150"/>
            <p:cNvSpPr>
              <a:spLocks noChangeArrowheads="1"/>
            </p:cNvSpPr>
            <p:nvPr/>
          </p:nvSpPr>
          <p:spPr bwMode="auto">
            <a:xfrm>
              <a:off x="2131" y="1909"/>
              <a:ext cx="20" cy="2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911" name="Oval 151"/>
            <p:cNvSpPr>
              <a:spLocks noChangeArrowheads="1"/>
            </p:cNvSpPr>
            <p:nvPr/>
          </p:nvSpPr>
          <p:spPr bwMode="auto">
            <a:xfrm>
              <a:off x="1551" y="1233"/>
              <a:ext cx="20" cy="21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912" name="Rectangle 152"/>
            <p:cNvSpPr>
              <a:spLocks noChangeArrowheads="1"/>
            </p:cNvSpPr>
            <p:nvPr/>
          </p:nvSpPr>
          <p:spPr bwMode="auto">
            <a:xfrm>
              <a:off x="1590" y="1303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1</a:t>
              </a:r>
            </a:p>
          </p:txBody>
        </p:sp>
        <p:sp>
          <p:nvSpPr>
            <p:cNvPr id="118913" name="Rectangle 153"/>
            <p:cNvSpPr>
              <a:spLocks noChangeArrowheads="1"/>
            </p:cNvSpPr>
            <p:nvPr/>
          </p:nvSpPr>
          <p:spPr bwMode="auto">
            <a:xfrm>
              <a:off x="2149" y="1297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4</a:t>
              </a:r>
            </a:p>
          </p:txBody>
        </p:sp>
        <p:sp>
          <p:nvSpPr>
            <p:cNvPr id="118914" name="Rectangle 154"/>
            <p:cNvSpPr>
              <a:spLocks noChangeArrowheads="1"/>
            </p:cNvSpPr>
            <p:nvPr/>
          </p:nvSpPr>
          <p:spPr bwMode="auto">
            <a:xfrm>
              <a:off x="2104" y="1920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3</a:t>
              </a:r>
            </a:p>
          </p:txBody>
        </p:sp>
        <p:sp>
          <p:nvSpPr>
            <p:cNvPr id="118915" name="Oval 155"/>
            <p:cNvSpPr>
              <a:spLocks noChangeArrowheads="1"/>
            </p:cNvSpPr>
            <p:nvPr/>
          </p:nvSpPr>
          <p:spPr bwMode="auto">
            <a:xfrm>
              <a:off x="1496" y="1469"/>
              <a:ext cx="19" cy="2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366748" name="Group 156"/>
          <p:cNvGrpSpPr>
            <a:grpSpLocks/>
          </p:cNvGrpSpPr>
          <p:nvPr/>
        </p:nvGrpSpPr>
        <p:grpSpPr bwMode="auto">
          <a:xfrm>
            <a:off x="5816600" y="1747838"/>
            <a:ext cx="2300288" cy="2043112"/>
            <a:chOff x="1172" y="955"/>
            <a:chExt cx="1449" cy="1287"/>
          </a:xfrm>
        </p:grpSpPr>
        <p:sp>
          <p:nvSpPr>
            <p:cNvPr id="118864" name="Rectangle 157"/>
            <p:cNvSpPr>
              <a:spLocks noChangeArrowheads="1"/>
            </p:cNvSpPr>
            <p:nvPr/>
          </p:nvSpPr>
          <p:spPr bwMode="auto">
            <a:xfrm>
              <a:off x="2459" y="2038"/>
              <a:ext cx="162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 b="1" i="1"/>
                <a:t>x</a:t>
              </a:r>
            </a:p>
          </p:txBody>
        </p:sp>
        <p:sp>
          <p:nvSpPr>
            <p:cNvPr id="118865" name="Oval 158"/>
            <p:cNvSpPr>
              <a:spLocks noChangeArrowheads="1"/>
            </p:cNvSpPr>
            <p:nvPr/>
          </p:nvSpPr>
          <p:spPr bwMode="auto">
            <a:xfrm>
              <a:off x="1703" y="1464"/>
              <a:ext cx="21" cy="2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0193" name="Freeform 159"/>
            <p:cNvSpPr>
              <a:spLocks/>
            </p:cNvSpPr>
            <p:nvPr/>
          </p:nvSpPr>
          <p:spPr bwMode="auto">
            <a:xfrm>
              <a:off x="1439" y="1243"/>
              <a:ext cx="754" cy="678"/>
            </a:xfrm>
            <a:custGeom>
              <a:avLst/>
              <a:gdLst>
                <a:gd name="T0" fmla="*/ 3 w 1188"/>
                <a:gd name="T1" fmla="*/ 0 h 678"/>
                <a:gd name="T2" fmla="*/ 0 w 1188"/>
                <a:gd name="T3" fmla="*/ 551 h 678"/>
                <a:gd name="T4" fmla="*/ 7 w 1188"/>
                <a:gd name="T5" fmla="*/ 235 h 678"/>
                <a:gd name="T6" fmla="*/ 18 w 1188"/>
                <a:gd name="T7" fmla="*/ 677 h 678"/>
                <a:gd name="T8" fmla="*/ 20 w 1188"/>
                <a:gd name="T9" fmla="*/ 228 h 678"/>
                <a:gd name="T10" fmla="*/ 17 w 1188"/>
                <a:gd name="T11" fmla="*/ 95 h 678"/>
                <a:gd name="T12" fmla="*/ 3 w 1188"/>
                <a:gd name="T13" fmla="*/ 0 h 6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88" h="678">
                  <a:moveTo>
                    <a:pt x="189" y="0"/>
                  </a:moveTo>
                  <a:lnTo>
                    <a:pt x="0" y="551"/>
                  </a:lnTo>
                  <a:lnTo>
                    <a:pt x="433" y="235"/>
                  </a:lnTo>
                  <a:lnTo>
                    <a:pt x="1111" y="677"/>
                  </a:lnTo>
                  <a:lnTo>
                    <a:pt x="1187" y="228"/>
                  </a:lnTo>
                  <a:lnTo>
                    <a:pt x="1001" y="95"/>
                  </a:lnTo>
                  <a:lnTo>
                    <a:pt x="189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67" name="Line 160"/>
            <p:cNvSpPr>
              <a:spLocks noChangeShapeType="1"/>
            </p:cNvSpPr>
            <p:nvPr/>
          </p:nvSpPr>
          <p:spPr bwMode="auto">
            <a:xfrm>
              <a:off x="1296" y="2080"/>
              <a:ext cx="12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68" name="Line 161"/>
            <p:cNvSpPr>
              <a:spLocks noChangeShapeType="1"/>
            </p:cNvSpPr>
            <p:nvPr/>
          </p:nvSpPr>
          <p:spPr bwMode="auto">
            <a:xfrm flipV="1">
              <a:off x="1324" y="1056"/>
              <a:ext cx="0" cy="10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69" name="Line 162"/>
            <p:cNvSpPr>
              <a:spLocks noChangeShapeType="1"/>
            </p:cNvSpPr>
            <p:nvPr/>
          </p:nvSpPr>
          <p:spPr bwMode="auto">
            <a:xfrm>
              <a:off x="1306" y="1479"/>
              <a:ext cx="9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70" name="Rectangle 163"/>
            <p:cNvSpPr>
              <a:spLocks noChangeArrowheads="1"/>
            </p:cNvSpPr>
            <p:nvPr/>
          </p:nvSpPr>
          <p:spPr bwMode="auto">
            <a:xfrm>
              <a:off x="1172" y="955"/>
              <a:ext cx="149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b="1" i="1"/>
                <a:t>y</a:t>
              </a:r>
            </a:p>
          </p:txBody>
        </p:sp>
        <p:sp>
          <p:nvSpPr>
            <p:cNvPr id="118871" name="Rectangle 164"/>
            <p:cNvSpPr>
              <a:spLocks noChangeArrowheads="1"/>
            </p:cNvSpPr>
            <p:nvPr/>
          </p:nvSpPr>
          <p:spPr bwMode="auto">
            <a:xfrm>
              <a:off x="1176" y="1317"/>
              <a:ext cx="176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b="1" i="1"/>
                <a:t>y</a:t>
              </a:r>
              <a:r>
                <a:rPr lang="en-US" altLang="en-US" sz="1400" i="1" baseline="-25000"/>
                <a:t>s</a:t>
              </a:r>
            </a:p>
          </p:txBody>
        </p:sp>
        <p:sp>
          <p:nvSpPr>
            <p:cNvPr id="118872" name="Rectangle 165"/>
            <p:cNvSpPr>
              <a:spLocks noChangeArrowheads="1"/>
            </p:cNvSpPr>
            <p:nvPr/>
          </p:nvSpPr>
          <p:spPr bwMode="auto">
            <a:xfrm>
              <a:off x="2089" y="1180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pt-BR" altLang="en-US" sz="1400"/>
                <a:t>5</a:t>
              </a:r>
              <a:endParaRPr lang="en-US" altLang="en-US" sz="1400"/>
            </a:p>
          </p:txBody>
        </p:sp>
        <p:sp>
          <p:nvSpPr>
            <p:cNvPr id="118873" name="Rectangle 166"/>
            <p:cNvSpPr>
              <a:spLocks noChangeArrowheads="1"/>
            </p:cNvSpPr>
            <p:nvPr/>
          </p:nvSpPr>
          <p:spPr bwMode="auto">
            <a:xfrm>
              <a:off x="1456" y="1136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0</a:t>
              </a:r>
            </a:p>
          </p:txBody>
        </p:sp>
        <p:sp>
          <p:nvSpPr>
            <p:cNvPr id="118874" name="Rectangle 167"/>
            <p:cNvSpPr>
              <a:spLocks noChangeArrowheads="1"/>
            </p:cNvSpPr>
            <p:nvPr/>
          </p:nvSpPr>
          <p:spPr bwMode="auto">
            <a:xfrm>
              <a:off x="1359" y="1802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1</a:t>
              </a:r>
            </a:p>
          </p:txBody>
        </p:sp>
        <p:sp>
          <p:nvSpPr>
            <p:cNvPr id="118875" name="Rectangle 168"/>
            <p:cNvSpPr>
              <a:spLocks noChangeArrowheads="1"/>
            </p:cNvSpPr>
            <p:nvPr/>
          </p:nvSpPr>
          <p:spPr bwMode="auto">
            <a:xfrm>
              <a:off x="1640" y="1494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2</a:t>
              </a:r>
            </a:p>
          </p:txBody>
        </p:sp>
        <p:sp>
          <p:nvSpPr>
            <p:cNvPr id="118876" name="Rectangle 169"/>
            <p:cNvSpPr>
              <a:spLocks noChangeArrowheads="1"/>
            </p:cNvSpPr>
            <p:nvPr/>
          </p:nvSpPr>
          <p:spPr bwMode="auto">
            <a:xfrm>
              <a:off x="2043" y="1501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4</a:t>
              </a:r>
            </a:p>
          </p:txBody>
        </p:sp>
        <p:sp>
          <p:nvSpPr>
            <p:cNvPr id="118877" name="Oval 170"/>
            <p:cNvSpPr>
              <a:spLocks noChangeArrowheads="1"/>
            </p:cNvSpPr>
            <p:nvPr/>
          </p:nvSpPr>
          <p:spPr bwMode="auto">
            <a:xfrm>
              <a:off x="2182" y="1468"/>
              <a:ext cx="20" cy="23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878" name="Oval 171"/>
            <p:cNvSpPr>
              <a:spLocks noChangeArrowheads="1"/>
            </p:cNvSpPr>
            <p:nvPr/>
          </p:nvSpPr>
          <p:spPr bwMode="auto">
            <a:xfrm>
              <a:off x="1430" y="1787"/>
              <a:ext cx="19" cy="2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879" name="Oval 172"/>
            <p:cNvSpPr>
              <a:spLocks noChangeArrowheads="1"/>
            </p:cNvSpPr>
            <p:nvPr/>
          </p:nvSpPr>
          <p:spPr bwMode="auto">
            <a:xfrm>
              <a:off x="2063" y="1327"/>
              <a:ext cx="21" cy="2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880" name="Rectangle 173"/>
            <p:cNvSpPr>
              <a:spLocks noChangeArrowheads="1"/>
            </p:cNvSpPr>
            <p:nvPr/>
          </p:nvSpPr>
          <p:spPr bwMode="auto">
            <a:xfrm>
              <a:off x="1363" y="1292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0</a:t>
              </a:r>
            </a:p>
          </p:txBody>
        </p:sp>
        <p:sp>
          <p:nvSpPr>
            <p:cNvPr id="118881" name="Rectangle 174"/>
            <p:cNvSpPr>
              <a:spLocks noChangeArrowheads="1"/>
            </p:cNvSpPr>
            <p:nvPr/>
          </p:nvSpPr>
          <p:spPr bwMode="auto">
            <a:xfrm>
              <a:off x="1697" y="1295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2</a:t>
              </a:r>
            </a:p>
          </p:txBody>
        </p:sp>
        <p:sp>
          <p:nvSpPr>
            <p:cNvPr id="118882" name="Rectangle 175"/>
            <p:cNvSpPr>
              <a:spLocks noChangeArrowheads="1"/>
            </p:cNvSpPr>
            <p:nvPr/>
          </p:nvSpPr>
          <p:spPr bwMode="auto">
            <a:xfrm>
              <a:off x="2158" y="1463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3</a:t>
              </a:r>
            </a:p>
          </p:txBody>
        </p:sp>
        <p:sp>
          <p:nvSpPr>
            <p:cNvPr id="118883" name="Rectangle 176"/>
            <p:cNvSpPr>
              <a:spLocks noChangeArrowheads="1"/>
            </p:cNvSpPr>
            <p:nvPr/>
          </p:nvSpPr>
          <p:spPr bwMode="auto">
            <a:xfrm>
              <a:off x="1196" y="2036"/>
              <a:ext cx="146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200"/>
                <a:t>0</a:t>
              </a:r>
            </a:p>
          </p:txBody>
        </p:sp>
        <p:sp>
          <p:nvSpPr>
            <p:cNvPr id="118884" name="Oval 177"/>
            <p:cNvSpPr>
              <a:spLocks noChangeArrowheads="1"/>
            </p:cNvSpPr>
            <p:nvPr/>
          </p:nvSpPr>
          <p:spPr bwMode="auto">
            <a:xfrm>
              <a:off x="2131" y="1909"/>
              <a:ext cx="20" cy="2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885" name="Oval 178"/>
            <p:cNvSpPr>
              <a:spLocks noChangeArrowheads="1"/>
            </p:cNvSpPr>
            <p:nvPr/>
          </p:nvSpPr>
          <p:spPr bwMode="auto">
            <a:xfrm>
              <a:off x="1551" y="1233"/>
              <a:ext cx="20" cy="21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886" name="Rectangle 179"/>
            <p:cNvSpPr>
              <a:spLocks noChangeArrowheads="1"/>
            </p:cNvSpPr>
            <p:nvPr/>
          </p:nvSpPr>
          <p:spPr bwMode="auto">
            <a:xfrm>
              <a:off x="1590" y="1303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1</a:t>
              </a:r>
            </a:p>
          </p:txBody>
        </p:sp>
        <p:sp>
          <p:nvSpPr>
            <p:cNvPr id="118887" name="Rectangle 180"/>
            <p:cNvSpPr>
              <a:spLocks noChangeArrowheads="1"/>
            </p:cNvSpPr>
            <p:nvPr/>
          </p:nvSpPr>
          <p:spPr bwMode="auto">
            <a:xfrm>
              <a:off x="2149" y="1297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4</a:t>
              </a:r>
            </a:p>
          </p:txBody>
        </p:sp>
        <p:sp>
          <p:nvSpPr>
            <p:cNvPr id="118888" name="Rectangle 181"/>
            <p:cNvSpPr>
              <a:spLocks noChangeArrowheads="1"/>
            </p:cNvSpPr>
            <p:nvPr/>
          </p:nvSpPr>
          <p:spPr bwMode="auto">
            <a:xfrm>
              <a:off x="2104" y="1920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3</a:t>
              </a:r>
            </a:p>
          </p:txBody>
        </p:sp>
        <p:sp>
          <p:nvSpPr>
            <p:cNvPr id="118889" name="Oval 182"/>
            <p:cNvSpPr>
              <a:spLocks noChangeArrowheads="1"/>
            </p:cNvSpPr>
            <p:nvPr/>
          </p:nvSpPr>
          <p:spPr bwMode="auto">
            <a:xfrm>
              <a:off x="1496" y="1469"/>
              <a:ext cx="19" cy="2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366782" name="Group 190"/>
          <p:cNvGrpSpPr>
            <a:grpSpLocks/>
          </p:cNvGrpSpPr>
          <p:nvPr/>
        </p:nvGrpSpPr>
        <p:grpSpPr bwMode="auto">
          <a:xfrm>
            <a:off x="3622675" y="2571750"/>
            <a:ext cx="1427163" cy="0"/>
            <a:chOff x="2282" y="1620"/>
            <a:chExt cx="899" cy="0"/>
          </a:xfrm>
        </p:grpSpPr>
        <p:sp>
          <p:nvSpPr>
            <p:cNvPr id="118861" name="Line 183"/>
            <p:cNvSpPr>
              <a:spLocks noChangeShapeType="1"/>
            </p:cNvSpPr>
            <p:nvPr/>
          </p:nvSpPr>
          <p:spPr bwMode="auto">
            <a:xfrm>
              <a:off x="2282" y="1620"/>
              <a:ext cx="14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62" name="Line 184"/>
            <p:cNvSpPr>
              <a:spLocks noChangeShapeType="1"/>
            </p:cNvSpPr>
            <p:nvPr/>
          </p:nvSpPr>
          <p:spPr bwMode="auto">
            <a:xfrm>
              <a:off x="2504" y="1620"/>
              <a:ext cx="4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63" name="Line 185"/>
            <p:cNvSpPr>
              <a:spLocks noChangeShapeType="1"/>
            </p:cNvSpPr>
            <p:nvPr/>
          </p:nvSpPr>
          <p:spPr bwMode="auto">
            <a:xfrm>
              <a:off x="3004" y="1620"/>
              <a:ext cx="17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66778" name="Line 186"/>
          <p:cNvSpPr>
            <a:spLocks noChangeShapeType="1"/>
          </p:cNvSpPr>
          <p:nvPr/>
        </p:nvSpPr>
        <p:spPr bwMode="auto">
          <a:xfrm>
            <a:off x="6392863" y="2571750"/>
            <a:ext cx="1538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66779" name="Rectangle 187"/>
          <p:cNvSpPr>
            <a:spLocks noChangeArrowheads="1"/>
          </p:cNvSpPr>
          <p:nvPr/>
        </p:nvSpPr>
        <p:spPr bwMode="auto">
          <a:xfrm>
            <a:off x="3740150" y="1641475"/>
            <a:ext cx="377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b="1">
                <a:latin typeface="Wingdings" charset="2"/>
              </a:rPr>
              <a:t>L</a:t>
            </a:r>
          </a:p>
        </p:txBody>
      </p:sp>
      <p:sp>
        <p:nvSpPr>
          <p:cNvPr id="366780" name="Rectangle 188"/>
          <p:cNvSpPr>
            <a:spLocks noChangeArrowheads="1"/>
          </p:cNvSpPr>
          <p:nvPr/>
        </p:nvSpPr>
        <p:spPr bwMode="auto">
          <a:xfrm>
            <a:off x="6619875" y="1555750"/>
            <a:ext cx="377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b="1">
                <a:latin typeface="Wingdings" charset="2"/>
              </a:rPr>
              <a:t>L</a:t>
            </a:r>
          </a:p>
        </p:txBody>
      </p:sp>
      <p:grpSp>
        <p:nvGrpSpPr>
          <p:cNvPr id="366819" name="Group 227"/>
          <p:cNvGrpSpPr>
            <a:grpSpLocks/>
          </p:cNvGrpSpPr>
          <p:nvPr/>
        </p:nvGrpSpPr>
        <p:grpSpPr bwMode="auto">
          <a:xfrm>
            <a:off x="538163" y="4471988"/>
            <a:ext cx="3560762" cy="2043112"/>
            <a:chOff x="339" y="2817"/>
            <a:chExt cx="2243" cy="1287"/>
          </a:xfrm>
        </p:grpSpPr>
        <p:grpSp>
          <p:nvGrpSpPr>
            <p:cNvPr id="90159" name="Group 196"/>
            <p:cNvGrpSpPr>
              <a:grpSpLocks/>
            </p:cNvGrpSpPr>
            <p:nvPr/>
          </p:nvGrpSpPr>
          <p:grpSpPr bwMode="auto">
            <a:xfrm>
              <a:off x="339" y="3248"/>
              <a:ext cx="424" cy="807"/>
              <a:chOff x="249" y="3152"/>
              <a:chExt cx="424" cy="807"/>
            </a:xfrm>
          </p:grpSpPr>
          <p:sp>
            <p:nvSpPr>
              <p:cNvPr id="118858" name="Line 192"/>
              <p:cNvSpPr>
                <a:spLocks noChangeShapeType="1"/>
              </p:cNvSpPr>
              <p:nvPr/>
            </p:nvSpPr>
            <p:spPr bwMode="auto">
              <a:xfrm flipV="1">
                <a:off x="277" y="3174"/>
                <a:ext cx="367" cy="75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8859" name="Oval 194"/>
              <p:cNvSpPr>
                <a:spLocks noChangeArrowheads="1"/>
              </p:cNvSpPr>
              <p:nvPr/>
            </p:nvSpPr>
            <p:spPr bwMode="auto">
              <a:xfrm>
                <a:off x="249" y="3903"/>
                <a:ext cx="56" cy="5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118860" name="Oval 195"/>
              <p:cNvSpPr>
                <a:spLocks noChangeArrowheads="1"/>
              </p:cNvSpPr>
              <p:nvPr/>
            </p:nvSpPr>
            <p:spPr bwMode="auto">
              <a:xfrm>
                <a:off x="617" y="3152"/>
                <a:ext cx="56" cy="5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sp>
          <p:nvSpPr>
            <p:cNvPr id="118833" name="Text Box 197"/>
            <p:cNvSpPr txBox="1">
              <a:spLocks noChangeArrowheads="1"/>
            </p:cNvSpPr>
            <p:nvPr/>
          </p:nvSpPr>
          <p:spPr bwMode="auto">
            <a:xfrm>
              <a:off x="407" y="2843"/>
              <a:ext cx="6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pt-BR" altLang="en-US" sz="1800" i="1"/>
                <a:t>Solução:</a:t>
              </a:r>
              <a:endParaRPr lang="en-US" altLang="en-US" sz="1800" i="1"/>
            </a:p>
          </p:txBody>
        </p:sp>
        <p:sp>
          <p:nvSpPr>
            <p:cNvPr id="118834" name="Rectangle 200"/>
            <p:cNvSpPr>
              <a:spLocks noChangeArrowheads="1"/>
            </p:cNvSpPr>
            <p:nvPr/>
          </p:nvSpPr>
          <p:spPr bwMode="auto">
            <a:xfrm>
              <a:off x="2420" y="3900"/>
              <a:ext cx="162" cy="2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 b="1" i="1"/>
                <a:t>x</a:t>
              </a:r>
            </a:p>
          </p:txBody>
        </p:sp>
        <p:sp>
          <p:nvSpPr>
            <p:cNvPr id="118835" name="Oval 201"/>
            <p:cNvSpPr>
              <a:spLocks noChangeArrowheads="1"/>
            </p:cNvSpPr>
            <p:nvPr/>
          </p:nvSpPr>
          <p:spPr bwMode="auto">
            <a:xfrm>
              <a:off x="1664" y="3326"/>
              <a:ext cx="21" cy="2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0163" name="Freeform 202"/>
            <p:cNvSpPr>
              <a:spLocks/>
            </p:cNvSpPr>
            <p:nvPr/>
          </p:nvSpPr>
          <p:spPr bwMode="auto">
            <a:xfrm>
              <a:off x="1400" y="3105"/>
              <a:ext cx="754" cy="678"/>
            </a:xfrm>
            <a:custGeom>
              <a:avLst/>
              <a:gdLst>
                <a:gd name="T0" fmla="*/ 3 w 1188"/>
                <a:gd name="T1" fmla="*/ 0 h 678"/>
                <a:gd name="T2" fmla="*/ 0 w 1188"/>
                <a:gd name="T3" fmla="*/ 551 h 678"/>
                <a:gd name="T4" fmla="*/ 7 w 1188"/>
                <a:gd name="T5" fmla="*/ 235 h 678"/>
                <a:gd name="T6" fmla="*/ 18 w 1188"/>
                <a:gd name="T7" fmla="*/ 677 h 678"/>
                <a:gd name="T8" fmla="*/ 20 w 1188"/>
                <a:gd name="T9" fmla="*/ 228 h 678"/>
                <a:gd name="T10" fmla="*/ 17 w 1188"/>
                <a:gd name="T11" fmla="*/ 95 h 678"/>
                <a:gd name="T12" fmla="*/ 3 w 1188"/>
                <a:gd name="T13" fmla="*/ 0 h 6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88" h="678">
                  <a:moveTo>
                    <a:pt x="189" y="0"/>
                  </a:moveTo>
                  <a:lnTo>
                    <a:pt x="0" y="551"/>
                  </a:lnTo>
                  <a:lnTo>
                    <a:pt x="433" y="235"/>
                  </a:lnTo>
                  <a:lnTo>
                    <a:pt x="1111" y="677"/>
                  </a:lnTo>
                  <a:lnTo>
                    <a:pt x="1187" y="228"/>
                  </a:lnTo>
                  <a:lnTo>
                    <a:pt x="1001" y="95"/>
                  </a:lnTo>
                  <a:lnTo>
                    <a:pt x="189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37" name="Line 203"/>
            <p:cNvSpPr>
              <a:spLocks noChangeShapeType="1"/>
            </p:cNvSpPr>
            <p:nvPr/>
          </p:nvSpPr>
          <p:spPr bwMode="auto">
            <a:xfrm>
              <a:off x="1257" y="3942"/>
              <a:ext cx="12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38" name="Line 204"/>
            <p:cNvSpPr>
              <a:spLocks noChangeShapeType="1"/>
            </p:cNvSpPr>
            <p:nvPr/>
          </p:nvSpPr>
          <p:spPr bwMode="auto">
            <a:xfrm flipV="1">
              <a:off x="1285" y="2918"/>
              <a:ext cx="0" cy="10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39" name="Line 205"/>
            <p:cNvSpPr>
              <a:spLocks noChangeShapeType="1"/>
            </p:cNvSpPr>
            <p:nvPr/>
          </p:nvSpPr>
          <p:spPr bwMode="auto">
            <a:xfrm>
              <a:off x="1267" y="3341"/>
              <a:ext cx="9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40" name="Rectangle 206"/>
            <p:cNvSpPr>
              <a:spLocks noChangeArrowheads="1"/>
            </p:cNvSpPr>
            <p:nvPr/>
          </p:nvSpPr>
          <p:spPr bwMode="auto">
            <a:xfrm>
              <a:off x="1133" y="2817"/>
              <a:ext cx="149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b="1" i="1"/>
                <a:t>y</a:t>
              </a:r>
            </a:p>
          </p:txBody>
        </p:sp>
        <p:sp>
          <p:nvSpPr>
            <p:cNvPr id="118841" name="Rectangle 207"/>
            <p:cNvSpPr>
              <a:spLocks noChangeArrowheads="1"/>
            </p:cNvSpPr>
            <p:nvPr/>
          </p:nvSpPr>
          <p:spPr bwMode="auto">
            <a:xfrm>
              <a:off x="1137" y="3179"/>
              <a:ext cx="176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b="1" i="1"/>
                <a:t>y</a:t>
              </a:r>
              <a:r>
                <a:rPr lang="en-US" altLang="en-US" sz="1400" i="1" baseline="-25000"/>
                <a:t>s</a:t>
              </a:r>
            </a:p>
          </p:txBody>
        </p:sp>
        <p:sp>
          <p:nvSpPr>
            <p:cNvPr id="118842" name="Rectangle 208"/>
            <p:cNvSpPr>
              <a:spLocks noChangeArrowheads="1"/>
            </p:cNvSpPr>
            <p:nvPr/>
          </p:nvSpPr>
          <p:spPr bwMode="auto">
            <a:xfrm>
              <a:off x="2050" y="3042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5</a:t>
              </a:r>
            </a:p>
          </p:txBody>
        </p:sp>
        <p:sp>
          <p:nvSpPr>
            <p:cNvPr id="118843" name="Rectangle 209"/>
            <p:cNvSpPr>
              <a:spLocks noChangeArrowheads="1"/>
            </p:cNvSpPr>
            <p:nvPr/>
          </p:nvSpPr>
          <p:spPr bwMode="auto">
            <a:xfrm>
              <a:off x="1417" y="2998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0</a:t>
              </a:r>
            </a:p>
          </p:txBody>
        </p:sp>
        <p:sp>
          <p:nvSpPr>
            <p:cNvPr id="118844" name="Rectangle 210"/>
            <p:cNvSpPr>
              <a:spLocks noChangeArrowheads="1"/>
            </p:cNvSpPr>
            <p:nvPr/>
          </p:nvSpPr>
          <p:spPr bwMode="auto">
            <a:xfrm>
              <a:off x="1320" y="3664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1</a:t>
              </a:r>
            </a:p>
          </p:txBody>
        </p:sp>
        <p:sp>
          <p:nvSpPr>
            <p:cNvPr id="118845" name="Rectangle 211"/>
            <p:cNvSpPr>
              <a:spLocks noChangeArrowheads="1"/>
            </p:cNvSpPr>
            <p:nvPr/>
          </p:nvSpPr>
          <p:spPr bwMode="auto">
            <a:xfrm>
              <a:off x="1601" y="3356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2</a:t>
              </a:r>
            </a:p>
          </p:txBody>
        </p:sp>
        <p:sp>
          <p:nvSpPr>
            <p:cNvPr id="118846" name="Rectangle 212"/>
            <p:cNvSpPr>
              <a:spLocks noChangeArrowheads="1"/>
            </p:cNvSpPr>
            <p:nvPr/>
          </p:nvSpPr>
          <p:spPr bwMode="auto">
            <a:xfrm>
              <a:off x="2004" y="3363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4</a:t>
              </a:r>
            </a:p>
          </p:txBody>
        </p:sp>
        <p:sp>
          <p:nvSpPr>
            <p:cNvPr id="118847" name="Oval 213"/>
            <p:cNvSpPr>
              <a:spLocks noChangeArrowheads="1"/>
            </p:cNvSpPr>
            <p:nvPr/>
          </p:nvSpPr>
          <p:spPr bwMode="auto">
            <a:xfrm>
              <a:off x="2143" y="3330"/>
              <a:ext cx="20" cy="23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848" name="Oval 214"/>
            <p:cNvSpPr>
              <a:spLocks noChangeArrowheads="1"/>
            </p:cNvSpPr>
            <p:nvPr/>
          </p:nvSpPr>
          <p:spPr bwMode="auto">
            <a:xfrm>
              <a:off x="1391" y="3649"/>
              <a:ext cx="19" cy="2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849" name="Oval 215"/>
            <p:cNvSpPr>
              <a:spLocks noChangeArrowheads="1"/>
            </p:cNvSpPr>
            <p:nvPr/>
          </p:nvSpPr>
          <p:spPr bwMode="auto">
            <a:xfrm>
              <a:off x="2024" y="3189"/>
              <a:ext cx="21" cy="2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850" name="Rectangle 216"/>
            <p:cNvSpPr>
              <a:spLocks noChangeArrowheads="1"/>
            </p:cNvSpPr>
            <p:nvPr/>
          </p:nvSpPr>
          <p:spPr bwMode="auto">
            <a:xfrm>
              <a:off x="1324" y="3154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0</a:t>
              </a:r>
            </a:p>
          </p:txBody>
        </p:sp>
        <p:sp>
          <p:nvSpPr>
            <p:cNvPr id="118851" name="Rectangle 219"/>
            <p:cNvSpPr>
              <a:spLocks noChangeArrowheads="1"/>
            </p:cNvSpPr>
            <p:nvPr/>
          </p:nvSpPr>
          <p:spPr bwMode="auto">
            <a:xfrm>
              <a:off x="1157" y="3898"/>
              <a:ext cx="146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200"/>
                <a:t>0</a:t>
              </a:r>
            </a:p>
          </p:txBody>
        </p:sp>
        <p:sp>
          <p:nvSpPr>
            <p:cNvPr id="118852" name="Oval 220"/>
            <p:cNvSpPr>
              <a:spLocks noChangeArrowheads="1"/>
            </p:cNvSpPr>
            <p:nvPr/>
          </p:nvSpPr>
          <p:spPr bwMode="auto">
            <a:xfrm>
              <a:off x="2092" y="3771"/>
              <a:ext cx="20" cy="2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853" name="Oval 221"/>
            <p:cNvSpPr>
              <a:spLocks noChangeArrowheads="1"/>
            </p:cNvSpPr>
            <p:nvPr/>
          </p:nvSpPr>
          <p:spPr bwMode="auto">
            <a:xfrm>
              <a:off x="1512" y="3095"/>
              <a:ext cx="20" cy="21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854" name="Rectangle 223"/>
            <p:cNvSpPr>
              <a:spLocks noChangeArrowheads="1"/>
            </p:cNvSpPr>
            <p:nvPr/>
          </p:nvSpPr>
          <p:spPr bwMode="auto">
            <a:xfrm>
              <a:off x="2110" y="3159"/>
              <a:ext cx="18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 i="1"/>
                <a:t>i</a:t>
              </a:r>
              <a:r>
                <a:rPr lang="en-US" altLang="en-US" sz="1400"/>
                <a:t>4</a:t>
              </a:r>
            </a:p>
          </p:txBody>
        </p:sp>
        <p:sp>
          <p:nvSpPr>
            <p:cNvPr id="118855" name="Rectangle 224"/>
            <p:cNvSpPr>
              <a:spLocks noChangeArrowheads="1"/>
            </p:cNvSpPr>
            <p:nvPr/>
          </p:nvSpPr>
          <p:spPr bwMode="auto">
            <a:xfrm>
              <a:off x="2065" y="3782"/>
              <a:ext cx="15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7788" tIns="39688" rIns="77788" bIns="39688">
              <a:spAutoFit/>
            </a:bodyPr>
            <a:lstStyle>
              <a:lvl1pPr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6619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6619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400"/>
                <a:t>3</a:t>
              </a:r>
            </a:p>
          </p:txBody>
        </p:sp>
        <p:sp>
          <p:nvSpPr>
            <p:cNvPr id="118856" name="Oval 225"/>
            <p:cNvSpPr>
              <a:spLocks noChangeArrowheads="1"/>
            </p:cNvSpPr>
            <p:nvPr/>
          </p:nvSpPr>
          <p:spPr bwMode="auto">
            <a:xfrm>
              <a:off x="1457" y="3331"/>
              <a:ext cx="19" cy="2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8857" name="Line 226"/>
            <p:cNvSpPr>
              <a:spLocks noChangeShapeType="1"/>
            </p:cNvSpPr>
            <p:nvPr/>
          </p:nvSpPr>
          <p:spPr bwMode="auto">
            <a:xfrm>
              <a:off x="1491" y="3343"/>
              <a:ext cx="6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66881" name="Group 289"/>
          <p:cNvGrpSpPr>
            <a:grpSpLocks/>
          </p:cNvGrpSpPr>
          <p:nvPr/>
        </p:nvGrpSpPr>
        <p:grpSpPr bwMode="auto">
          <a:xfrm>
            <a:off x="4267200" y="4400550"/>
            <a:ext cx="4097338" cy="2043113"/>
            <a:chOff x="2688" y="2772"/>
            <a:chExt cx="2581" cy="1287"/>
          </a:xfrm>
        </p:grpSpPr>
        <p:sp>
          <p:nvSpPr>
            <p:cNvPr id="118798" name="Text Box 198"/>
            <p:cNvSpPr txBox="1">
              <a:spLocks noChangeArrowheads="1"/>
            </p:cNvSpPr>
            <p:nvPr/>
          </p:nvSpPr>
          <p:spPr bwMode="auto">
            <a:xfrm>
              <a:off x="2688" y="3311"/>
              <a:ext cx="2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pt-BR" altLang="en-US" sz="1800" i="1"/>
                <a:t>ou</a:t>
              </a:r>
              <a:endParaRPr lang="en-US" altLang="en-US" sz="1800" i="1"/>
            </a:p>
          </p:txBody>
        </p:sp>
        <p:grpSp>
          <p:nvGrpSpPr>
            <p:cNvPr id="90126" name="Group 288"/>
            <p:cNvGrpSpPr>
              <a:grpSpLocks/>
            </p:cNvGrpSpPr>
            <p:nvPr/>
          </p:nvGrpSpPr>
          <p:grpSpPr bwMode="auto">
            <a:xfrm>
              <a:off x="3100" y="2772"/>
              <a:ext cx="2169" cy="1287"/>
              <a:chOff x="3100" y="2772"/>
              <a:chExt cx="2169" cy="1287"/>
            </a:xfrm>
          </p:grpSpPr>
          <p:grpSp>
            <p:nvGrpSpPr>
              <p:cNvPr id="90127" name="Group 229"/>
              <p:cNvGrpSpPr>
                <a:grpSpLocks/>
              </p:cNvGrpSpPr>
              <p:nvPr/>
            </p:nvGrpSpPr>
            <p:grpSpPr bwMode="auto">
              <a:xfrm>
                <a:off x="3100" y="3248"/>
                <a:ext cx="424" cy="807"/>
                <a:chOff x="249" y="3152"/>
                <a:chExt cx="424" cy="807"/>
              </a:xfrm>
            </p:grpSpPr>
            <p:sp>
              <p:nvSpPr>
                <p:cNvPr id="118829" name="Line 230"/>
                <p:cNvSpPr>
                  <a:spLocks noChangeShapeType="1"/>
                </p:cNvSpPr>
                <p:nvPr/>
              </p:nvSpPr>
              <p:spPr bwMode="auto">
                <a:xfrm flipV="1">
                  <a:off x="277" y="3174"/>
                  <a:ext cx="367" cy="75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8830" name="Oval 231"/>
                <p:cNvSpPr>
                  <a:spLocks noChangeArrowheads="1"/>
                </p:cNvSpPr>
                <p:nvPr/>
              </p:nvSpPr>
              <p:spPr bwMode="auto">
                <a:xfrm>
                  <a:off x="249" y="3903"/>
                  <a:ext cx="56" cy="5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  <p:sp>
              <p:nvSpPr>
                <p:cNvPr id="118831" name="Oval 232"/>
                <p:cNvSpPr>
                  <a:spLocks noChangeArrowheads="1"/>
                </p:cNvSpPr>
                <p:nvPr/>
              </p:nvSpPr>
              <p:spPr bwMode="auto">
                <a:xfrm>
                  <a:off x="617" y="3152"/>
                  <a:ext cx="56" cy="5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</p:grpSp>
          <p:grpSp>
            <p:nvGrpSpPr>
              <p:cNvPr id="90128" name="Group 287"/>
              <p:cNvGrpSpPr>
                <a:grpSpLocks/>
              </p:cNvGrpSpPr>
              <p:nvPr/>
            </p:nvGrpSpPr>
            <p:grpSpPr bwMode="auto">
              <a:xfrm>
                <a:off x="3820" y="2772"/>
                <a:ext cx="1449" cy="1287"/>
                <a:chOff x="3820" y="2772"/>
                <a:chExt cx="1449" cy="1287"/>
              </a:xfrm>
            </p:grpSpPr>
            <p:sp>
              <p:nvSpPr>
                <p:cNvPr id="118802" name="Rectangle 259"/>
                <p:cNvSpPr>
                  <a:spLocks noChangeArrowheads="1"/>
                </p:cNvSpPr>
                <p:nvPr/>
              </p:nvSpPr>
              <p:spPr bwMode="auto">
                <a:xfrm>
                  <a:off x="5107" y="3855"/>
                  <a:ext cx="162" cy="2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600" b="1" i="1"/>
                    <a:t>x</a:t>
                  </a:r>
                </a:p>
              </p:txBody>
            </p:sp>
            <p:sp>
              <p:nvSpPr>
                <p:cNvPr id="118803" name="Oval 260"/>
                <p:cNvSpPr>
                  <a:spLocks noChangeArrowheads="1"/>
                </p:cNvSpPr>
                <p:nvPr/>
              </p:nvSpPr>
              <p:spPr bwMode="auto">
                <a:xfrm>
                  <a:off x="4351" y="3281"/>
                  <a:ext cx="21" cy="22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  <p:sp>
              <p:nvSpPr>
                <p:cNvPr id="90131" name="Freeform 261"/>
                <p:cNvSpPr>
                  <a:spLocks/>
                </p:cNvSpPr>
                <p:nvPr/>
              </p:nvSpPr>
              <p:spPr bwMode="auto">
                <a:xfrm>
                  <a:off x="4087" y="3060"/>
                  <a:ext cx="754" cy="678"/>
                </a:xfrm>
                <a:custGeom>
                  <a:avLst/>
                  <a:gdLst>
                    <a:gd name="T0" fmla="*/ 3 w 1188"/>
                    <a:gd name="T1" fmla="*/ 0 h 678"/>
                    <a:gd name="T2" fmla="*/ 0 w 1188"/>
                    <a:gd name="T3" fmla="*/ 551 h 678"/>
                    <a:gd name="T4" fmla="*/ 7 w 1188"/>
                    <a:gd name="T5" fmla="*/ 235 h 678"/>
                    <a:gd name="T6" fmla="*/ 18 w 1188"/>
                    <a:gd name="T7" fmla="*/ 677 h 678"/>
                    <a:gd name="T8" fmla="*/ 20 w 1188"/>
                    <a:gd name="T9" fmla="*/ 228 h 678"/>
                    <a:gd name="T10" fmla="*/ 17 w 1188"/>
                    <a:gd name="T11" fmla="*/ 95 h 678"/>
                    <a:gd name="T12" fmla="*/ 3 w 1188"/>
                    <a:gd name="T13" fmla="*/ 0 h 67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188" h="678">
                      <a:moveTo>
                        <a:pt x="189" y="0"/>
                      </a:moveTo>
                      <a:lnTo>
                        <a:pt x="0" y="551"/>
                      </a:lnTo>
                      <a:lnTo>
                        <a:pt x="433" y="235"/>
                      </a:lnTo>
                      <a:lnTo>
                        <a:pt x="1111" y="677"/>
                      </a:lnTo>
                      <a:lnTo>
                        <a:pt x="1187" y="228"/>
                      </a:lnTo>
                      <a:lnTo>
                        <a:pt x="1001" y="95"/>
                      </a:lnTo>
                      <a:lnTo>
                        <a:pt x="189" y="0"/>
                      </a:lnTo>
                    </a:path>
                  </a:pathLst>
                </a:custGeom>
                <a:noFill/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8805" name="Line 262"/>
                <p:cNvSpPr>
                  <a:spLocks noChangeShapeType="1"/>
                </p:cNvSpPr>
                <p:nvPr/>
              </p:nvSpPr>
              <p:spPr bwMode="auto">
                <a:xfrm>
                  <a:off x="3944" y="3897"/>
                  <a:ext cx="124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8806" name="Line 263"/>
                <p:cNvSpPr>
                  <a:spLocks noChangeShapeType="1"/>
                </p:cNvSpPr>
                <p:nvPr/>
              </p:nvSpPr>
              <p:spPr bwMode="auto">
                <a:xfrm flipV="1">
                  <a:off x="3972" y="2873"/>
                  <a:ext cx="0" cy="107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stealth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8807" name="Line 264"/>
                <p:cNvSpPr>
                  <a:spLocks noChangeShapeType="1"/>
                </p:cNvSpPr>
                <p:nvPr/>
              </p:nvSpPr>
              <p:spPr bwMode="auto">
                <a:xfrm>
                  <a:off x="3954" y="3296"/>
                  <a:ext cx="99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8808" name="Rectangle 265"/>
                <p:cNvSpPr>
                  <a:spLocks noChangeArrowheads="1"/>
                </p:cNvSpPr>
                <p:nvPr/>
              </p:nvSpPr>
              <p:spPr bwMode="auto">
                <a:xfrm>
                  <a:off x="3820" y="2772"/>
                  <a:ext cx="149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400" b="1" i="1"/>
                    <a:t>y</a:t>
                  </a:r>
                </a:p>
              </p:txBody>
            </p:sp>
            <p:sp>
              <p:nvSpPr>
                <p:cNvPr id="118809" name="Rectangle 266"/>
                <p:cNvSpPr>
                  <a:spLocks noChangeArrowheads="1"/>
                </p:cNvSpPr>
                <p:nvPr/>
              </p:nvSpPr>
              <p:spPr bwMode="auto">
                <a:xfrm>
                  <a:off x="3824" y="3134"/>
                  <a:ext cx="176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400" b="1" i="1"/>
                    <a:t>y</a:t>
                  </a:r>
                  <a:r>
                    <a:rPr lang="en-US" altLang="en-US" sz="1400" i="1" baseline="-25000"/>
                    <a:t>s</a:t>
                  </a:r>
                </a:p>
              </p:txBody>
            </p:sp>
            <p:sp>
              <p:nvSpPr>
                <p:cNvPr id="118810" name="Rectangle 267"/>
                <p:cNvSpPr>
                  <a:spLocks noChangeArrowheads="1"/>
                </p:cNvSpPr>
                <p:nvPr/>
              </p:nvSpPr>
              <p:spPr bwMode="auto">
                <a:xfrm>
                  <a:off x="4737" y="2997"/>
                  <a:ext cx="154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400"/>
                    <a:t>5</a:t>
                  </a:r>
                </a:p>
              </p:txBody>
            </p:sp>
            <p:sp>
              <p:nvSpPr>
                <p:cNvPr id="118811" name="Rectangle 268"/>
                <p:cNvSpPr>
                  <a:spLocks noChangeArrowheads="1"/>
                </p:cNvSpPr>
                <p:nvPr/>
              </p:nvSpPr>
              <p:spPr bwMode="auto">
                <a:xfrm>
                  <a:off x="4104" y="2953"/>
                  <a:ext cx="154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400"/>
                    <a:t>0</a:t>
                  </a:r>
                </a:p>
              </p:txBody>
            </p:sp>
            <p:sp>
              <p:nvSpPr>
                <p:cNvPr id="118812" name="Rectangle 269"/>
                <p:cNvSpPr>
                  <a:spLocks noChangeArrowheads="1"/>
                </p:cNvSpPr>
                <p:nvPr/>
              </p:nvSpPr>
              <p:spPr bwMode="auto">
                <a:xfrm>
                  <a:off x="4007" y="3619"/>
                  <a:ext cx="154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400"/>
                    <a:t>1</a:t>
                  </a:r>
                </a:p>
              </p:txBody>
            </p:sp>
            <p:sp>
              <p:nvSpPr>
                <p:cNvPr id="118813" name="Rectangle 270"/>
                <p:cNvSpPr>
                  <a:spLocks noChangeArrowheads="1"/>
                </p:cNvSpPr>
                <p:nvPr/>
              </p:nvSpPr>
              <p:spPr bwMode="auto">
                <a:xfrm>
                  <a:off x="4288" y="3311"/>
                  <a:ext cx="154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400"/>
                    <a:t>2</a:t>
                  </a:r>
                </a:p>
              </p:txBody>
            </p:sp>
            <p:sp>
              <p:nvSpPr>
                <p:cNvPr id="118814" name="Rectangle 271"/>
                <p:cNvSpPr>
                  <a:spLocks noChangeArrowheads="1"/>
                </p:cNvSpPr>
                <p:nvPr/>
              </p:nvSpPr>
              <p:spPr bwMode="auto">
                <a:xfrm>
                  <a:off x="4691" y="3318"/>
                  <a:ext cx="154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400"/>
                    <a:t>4</a:t>
                  </a:r>
                </a:p>
              </p:txBody>
            </p:sp>
            <p:sp>
              <p:nvSpPr>
                <p:cNvPr id="118815" name="Oval 272"/>
                <p:cNvSpPr>
                  <a:spLocks noChangeArrowheads="1"/>
                </p:cNvSpPr>
                <p:nvPr/>
              </p:nvSpPr>
              <p:spPr bwMode="auto">
                <a:xfrm>
                  <a:off x="4830" y="3285"/>
                  <a:ext cx="20" cy="23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  <p:sp>
              <p:nvSpPr>
                <p:cNvPr id="118816" name="Oval 273"/>
                <p:cNvSpPr>
                  <a:spLocks noChangeArrowheads="1"/>
                </p:cNvSpPr>
                <p:nvPr/>
              </p:nvSpPr>
              <p:spPr bwMode="auto">
                <a:xfrm>
                  <a:off x="4078" y="3604"/>
                  <a:ext cx="19" cy="22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  <p:sp>
              <p:nvSpPr>
                <p:cNvPr id="118817" name="Oval 274"/>
                <p:cNvSpPr>
                  <a:spLocks noChangeArrowheads="1"/>
                </p:cNvSpPr>
                <p:nvPr/>
              </p:nvSpPr>
              <p:spPr bwMode="auto">
                <a:xfrm>
                  <a:off x="4711" y="3144"/>
                  <a:ext cx="21" cy="23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  <p:sp>
              <p:nvSpPr>
                <p:cNvPr id="118818" name="Rectangle 275"/>
                <p:cNvSpPr>
                  <a:spLocks noChangeArrowheads="1"/>
                </p:cNvSpPr>
                <p:nvPr/>
              </p:nvSpPr>
              <p:spPr bwMode="auto">
                <a:xfrm>
                  <a:off x="4011" y="3109"/>
                  <a:ext cx="185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400" i="1"/>
                    <a:t>i</a:t>
                  </a:r>
                  <a:r>
                    <a:rPr lang="en-US" altLang="en-US" sz="1400"/>
                    <a:t>0</a:t>
                  </a:r>
                </a:p>
              </p:txBody>
            </p:sp>
            <p:sp>
              <p:nvSpPr>
                <p:cNvPr id="118819" name="Rectangle 276"/>
                <p:cNvSpPr>
                  <a:spLocks noChangeArrowheads="1"/>
                </p:cNvSpPr>
                <p:nvPr/>
              </p:nvSpPr>
              <p:spPr bwMode="auto">
                <a:xfrm>
                  <a:off x="4345" y="3112"/>
                  <a:ext cx="185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400" i="1"/>
                    <a:t>i</a:t>
                  </a:r>
                  <a:r>
                    <a:rPr lang="en-US" altLang="en-US" sz="1400"/>
                    <a:t>2</a:t>
                  </a:r>
                </a:p>
              </p:txBody>
            </p:sp>
            <p:sp>
              <p:nvSpPr>
                <p:cNvPr id="118820" name="Rectangle 277"/>
                <p:cNvSpPr>
                  <a:spLocks noChangeArrowheads="1"/>
                </p:cNvSpPr>
                <p:nvPr/>
              </p:nvSpPr>
              <p:spPr bwMode="auto">
                <a:xfrm>
                  <a:off x="4806" y="3280"/>
                  <a:ext cx="185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400" i="1"/>
                    <a:t>i</a:t>
                  </a:r>
                  <a:r>
                    <a:rPr lang="en-US" altLang="en-US" sz="1400"/>
                    <a:t>3</a:t>
                  </a:r>
                </a:p>
              </p:txBody>
            </p:sp>
            <p:sp>
              <p:nvSpPr>
                <p:cNvPr id="118821" name="Rectangle 278"/>
                <p:cNvSpPr>
                  <a:spLocks noChangeArrowheads="1"/>
                </p:cNvSpPr>
                <p:nvPr/>
              </p:nvSpPr>
              <p:spPr bwMode="auto">
                <a:xfrm>
                  <a:off x="3844" y="3853"/>
                  <a:ext cx="146" cy="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200"/>
                    <a:t>0</a:t>
                  </a:r>
                </a:p>
              </p:txBody>
            </p:sp>
            <p:sp>
              <p:nvSpPr>
                <p:cNvPr id="118822" name="Oval 279"/>
                <p:cNvSpPr>
                  <a:spLocks noChangeArrowheads="1"/>
                </p:cNvSpPr>
                <p:nvPr/>
              </p:nvSpPr>
              <p:spPr bwMode="auto">
                <a:xfrm>
                  <a:off x="4779" y="3726"/>
                  <a:ext cx="20" cy="22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  <p:sp>
              <p:nvSpPr>
                <p:cNvPr id="118823" name="Oval 280"/>
                <p:cNvSpPr>
                  <a:spLocks noChangeArrowheads="1"/>
                </p:cNvSpPr>
                <p:nvPr/>
              </p:nvSpPr>
              <p:spPr bwMode="auto">
                <a:xfrm>
                  <a:off x="4199" y="3050"/>
                  <a:ext cx="20" cy="21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  <p:sp>
              <p:nvSpPr>
                <p:cNvPr id="118824" name="Rectangle 281"/>
                <p:cNvSpPr>
                  <a:spLocks noChangeArrowheads="1"/>
                </p:cNvSpPr>
                <p:nvPr/>
              </p:nvSpPr>
              <p:spPr bwMode="auto">
                <a:xfrm>
                  <a:off x="4238" y="3120"/>
                  <a:ext cx="185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400" i="1"/>
                    <a:t>i</a:t>
                  </a:r>
                  <a:r>
                    <a:rPr lang="en-US" altLang="en-US" sz="1400"/>
                    <a:t>1</a:t>
                  </a:r>
                </a:p>
              </p:txBody>
            </p:sp>
            <p:sp>
              <p:nvSpPr>
                <p:cNvPr id="118825" name="Rectangle 283"/>
                <p:cNvSpPr>
                  <a:spLocks noChangeArrowheads="1"/>
                </p:cNvSpPr>
                <p:nvPr/>
              </p:nvSpPr>
              <p:spPr bwMode="auto">
                <a:xfrm>
                  <a:off x="4752" y="3737"/>
                  <a:ext cx="154" cy="1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77788" tIns="39688" rIns="77788" bIns="39688">
                  <a:spAutoFit/>
                </a:bodyPr>
                <a:lstStyle>
                  <a:lvl1pPr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 defTabSz="661988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defTabSz="66198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1400"/>
                    <a:t>3</a:t>
                  </a:r>
                </a:p>
              </p:txBody>
            </p:sp>
            <p:sp>
              <p:nvSpPr>
                <p:cNvPr id="118826" name="Oval 284"/>
                <p:cNvSpPr>
                  <a:spLocks noChangeArrowheads="1"/>
                </p:cNvSpPr>
                <p:nvPr/>
              </p:nvSpPr>
              <p:spPr bwMode="auto">
                <a:xfrm>
                  <a:off x="4144" y="3286"/>
                  <a:ext cx="19" cy="22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  <p:sp>
              <p:nvSpPr>
                <p:cNvPr id="118827" name="Line 285"/>
                <p:cNvSpPr>
                  <a:spLocks noChangeShapeType="1"/>
                </p:cNvSpPr>
                <p:nvPr/>
              </p:nvSpPr>
              <p:spPr bwMode="auto">
                <a:xfrm>
                  <a:off x="4179" y="3298"/>
                  <a:ext cx="15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8828" name="Line 286"/>
                <p:cNvSpPr>
                  <a:spLocks noChangeShapeType="1"/>
                </p:cNvSpPr>
                <p:nvPr/>
              </p:nvSpPr>
              <p:spPr bwMode="auto">
                <a:xfrm>
                  <a:off x="4405" y="3292"/>
                  <a:ext cx="401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34" grpId="0" animBg="1"/>
      <p:bldP spid="366635" grpId="0" animBg="1"/>
      <p:bldP spid="366779" grpId="0"/>
      <p:bldP spid="36678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Otimização do algoritmo de preenchimento: interpolação linear</a:t>
            </a:r>
            <a:endParaRPr lang="en-US" altLang="en-US"/>
          </a:p>
        </p:txBody>
      </p:sp>
      <p:graphicFrame>
        <p:nvGraphicFramePr>
          <p:cNvPr id="368673" name="Object 33"/>
          <p:cNvGraphicFramePr>
            <a:graphicFrameLocks noChangeAspect="1"/>
          </p:cNvGraphicFramePr>
          <p:nvPr/>
        </p:nvGraphicFramePr>
        <p:xfrm>
          <a:off x="5419725" y="2643188"/>
          <a:ext cx="21336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47" name="Equation" r:id="rId3" imgW="1422400" imgH="228600" progId="Equation.3">
                  <p:embed/>
                </p:oleObj>
              </mc:Choice>
              <mc:Fallback>
                <p:oleObj name="Equation" r:id="rId3" imgW="1422400" imgH="2286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9725" y="2643188"/>
                        <a:ext cx="21336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12" name="Text Box 34"/>
          <p:cNvSpPr txBox="1">
            <a:spLocks noChangeArrowheads="1"/>
          </p:cNvSpPr>
          <p:nvPr/>
        </p:nvSpPr>
        <p:spPr bwMode="auto">
          <a:xfrm>
            <a:off x="665163" y="1624013"/>
            <a:ext cx="2882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 i="1"/>
              <a:t>Interpolação linear na aresta</a:t>
            </a:r>
            <a:endParaRPr lang="en-US" altLang="en-US" sz="1800" i="1"/>
          </a:p>
        </p:txBody>
      </p:sp>
      <p:grpSp>
        <p:nvGrpSpPr>
          <p:cNvPr id="368724" name="Group 84"/>
          <p:cNvGrpSpPr>
            <a:grpSpLocks/>
          </p:cNvGrpSpPr>
          <p:nvPr/>
        </p:nvGrpSpPr>
        <p:grpSpPr bwMode="auto">
          <a:xfrm>
            <a:off x="312738" y="3259138"/>
            <a:ext cx="3952875" cy="1520825"/>
            <a:chOff x="197" y="2053"/>
            <a:chExt cx="2490" cy="958"/>
          </a:xfrm>
        </p:grpSpPr>
        <p:sp>
          <p:nvSpPr>
            <p:cNvPr id="119837" name="Line 19"/>
            <p:cNvSpPr>
              <a:spLocks noChangeShapeType="1"/>
            </p:cNvSpPr>
            <p:nvPr/>
          </p:nvSpPr>
          <p:spPr bwMode="auto">
            <a:xfrm>
              <a:off x="543" y="2218"/>
              <a:ext cx="9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838" name="Rectangle 21"/>
            <p:cNvSpPr>
              <a:spLocks noChangeArrowheads="1"/>
            </p:cNvSpPr>
            <p:nvPr/>
          </p:nvSpPr>
          <p:spPr bwMode="auto">
            <a:xfrm>
              <a:off x="197" y="2053"/>
              <a:ext cx="41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i="1"/>
                <a:t>y</a:t>
              </a:r>
              <a:r>
                <a:rPr lang="en-US" altLang="en-US" baseline="-25000"/>
                <a:t>s</a:t>
              </a:r>
              <a:r>
                <a:rPr lang="en-US" altLang="en-US" i="1"/>
                <a:t>+</a:t>
              </a:r>
              <a:r>
                <a:rPr lang="en-US" altLang="en-US"/>
                <a:t>1</a:t>
              </a:r>
            </a:p>
          </p:txBody>
        </p:sp>
        <p:sp>
          <p:nvSpPr>
            <p:cNvPr id="119839" name="Line 23"/>
            <p:cNvSpPr>
              <a:spLocks noChangeShapeType="1"/>
            </p:cNvSpPr>
            <p:nvPr/>
          </p:nvSpPr>
          <p:spPr bwMode="auto">
            <a:xfrm>
              <a:off x="1336" y="2149"/>
              <a:ext cx="0" cy="8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167" name="Freeform 26"/>
            <p:cNvSpPr>
              <a:spLocks/>
            </p:cNvSpPr>
            <p:nvPr/>
          </p:nvSpPr>
          <p:spPr bwMode="auto">
            <a:xfrm>
              <a:off x="1287" y="2684"/>
              <a:ext cx="619" cy="245"/>
            </a:xfrm>
            <a:custGeom>
              <a:avLst/>
              <a:gdLst>
                <a:gd name="T0" fmla="*/ 0 w 619"/>
                <a:gd name="T1" fmla="*/ 245 h 245"/>
                <a:gd name="T2" fmla="*/ 159 w 619"/>
                <a:gd name="T3" fmla="*/ 0 h 245"/>
                <a:gd name="T4" fmla="*/ 619 w 619"/>
                <a:gd name="T5" fmla="*/ 0 h 24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19" h="245">
                  <a:moveTo>
                    <a:pt x="0" y="245"/>
                  </a:moveTo>
                  <a:lnTo>
                    <a:pt x="159" y="0"/>
                  </a:lnTo>
                  <a:lnTo>
                    <a:pt x="619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arrow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41" name="Rectangle 29"/>
            <p:cNvSpPr>
              <a:spLocks noChangeArrowheads="1"/>
            </p:cNvSpPr>
            <p:nvPr/>
          </p:nvSpPr>
          <p:spPr bwMode="auto">
            <a:xfrm>
              <a:off x="1447" y="2194"/>
              <a:ext cx="543" cy="25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i="1"/>
                <a:t>dy = </a:t>
              </a:r>
              <a:r>
                <a:rPr lang="en-US" altLang="en-US"/>
                <a:t>1</a:t>
              </a:r>
            </a:p>
          </p:txBody>
        </p:sp>
        <p:graphicFrame>
          <p:nvGraphicFramePr>
            <p:cNvPr id="91169" name="Object 32"/>
            <p:cNvGraphicFramePr>
              <a:graphicFrameLocks noChangeAspect="1"/>
            </p:cNvGraphicFramePr>
            <p:nvPr/>
          </p:nvGraphicFramePr>
          <p:xfrm>
            <a:off x="1943" y="2467"/>
            <a:ext cx="744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248" name="Equation" r:id="rId5" imgW="787400" imgH="431800" progId="Equation.3">
                    <p:embed/>
                  </p:oleObj>
                </mc:Choice>
                <mc:Fallback>
                  <p:oleObj name="Equation" r:id="rId5" imgW="787400" imgH="431800" progId="Equation.3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43" y="2467"/>
                          <a:ext cx="744" cy="4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9814" name="Line 22"/>
          <p:cNvSpPr>
            <a:spLocks noChangeShapeType="1"/>
          </p:cNvSpPr>
          <p:nvPr/>
        </p:nvSpPr>
        <p:spPr bwMode="auto">
          <a:xfrm>
            <a:off x="1955800" y="3702050"/>
            <a:ext cx="0" cy="10842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91142" name="Group 83"/>
          <p:cNvGrpSpPr>
            <a:grpSpLocks/>
          </p:cNvGrpSpPr>
          <p:nvPr/>
        </p:nvGrpSpPr>
        <p:grpSpPr bwMode="auto">
          <a:xfrm>
            <a:off x="388938" y="2001838"/>
            <a:ext cx="3170237" cy="3128962"/>
            <a:chOff x="245" y="1261"/>
            <a:chExt cx="1997" cy="1971"/>
          </a:xfrm>
        </p:grpSpPr>
        <p:sp>
          <p:nvSpPr>
            <p:cNvPr id="119819" name="Rectangle 7"/>
            <p:cNvSpPr>
              <a:spLocks noChangeArrowheads="1"/>
            </p:cNvSpPr>
            <p:nvPr/>
          </p:nvSpPr>
          <p:spPr bwMode="auto">
            <a:xfrm>
              <a:off x="2030" y="2944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b="1" i="1"/>
                <a:t>x</a:t>
              </a:r>
              <a:endParaRPr lang="en-US" altLang="en-US" sz="2400" i="1"/>
            </a:p>
          </p:txBody>
        </p:sp>
        <p:sp>
          <p:nvSpPr>
            <p:cNvPr id="119820" name="Rectangle 8"/>
            <p:cNvSpPr>
              <a:spLocks noChangeArrowheads="1"/>
            </p:cNvSpPr>
            <p:nvPr/>
          </p:nvSpPr>
          <p:spPr bwMode="auto">
            <a:xfrm>
              <a:off x="376" y="1261"/>
              <a:ext cx="1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y</a:t>
              </a:r>
            </a:p>
          </p:txBody>
        </p:sp>
        <p:sp>
          <p:nvSpPr>
            <p:cNvPr id="119821" name="Line 9"/>
            <p:cNvSpPr>
              <a:spLocks noChangeShapeType="1"/>
            </p:cNvSpPr>
            <p:nvPr/>
          </p:nvSpPr>
          <p:spPr bwMode="auto">
            <a:xfrm flipV="1">
              <a:off x="573" y="1371"/>
              <a:ext cx="0" cy="16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822" name="Line 10"/>
            <p:cNvSpPr>
              <a:spLocks noChangeShapeType="1"/>
            </p:cNvSpPr>
            <p:nvPr/>
          </p:nvSpPr>
          <p:spPr bwMode="auto">
            <a:xfrm>
              <a:off x="308" y="2955"/>
              <a:ext cx="18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823" name="Line 11"/>
            <p:cNvSpPr>
              <a:spLocks noChangeShapeType="1"/>
            </p:cNvSpPr>
            <p:nvPr/>
          </p:nvSpPr>
          <p:spPr bwMode="auto">
            <a:xfrm flipV="1">
              <a:off x="998" y="1648"/>
              <a:ext cx="765" cy="10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824" name="Line 12"/>
            <p:cNvSpPr>
              <a:spLocks noChangeShapeType="1"/>
            </p:cNvSpPr>
            <p:nvPr/>
          </p:nvSpPr>
          <p:spPr bwMode="auto">
            <a:xfrm>
              <a:off x="998" y="2670"/>
              <a:ext cx="0" cy="3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825" name="Line 13"/>
            <p:cNvSpPr>
              <a:spLocks noChangeShapeType="1"/>
            </p:cNvSpPr>
            <p:nvPr/>
          </p:nvSpPr>
          <p:spPr bwMode="auto">
            <a:xfrm>
              <a:off x="1763" y="1683"/>
              <a:ext cx="0" cy="12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826" name="Line 14"/>
            <p:cNvSpPr>
              <a:spLocks noChangeShapeType="1"/>
            </p:cNvSpPr>
            <p:nvPr/>
          </p:nvSpPr>
          <p:spPr bwMode="auto">
            <a:xfrm flipH="1">
              <a:off x="498" y="2670"/>
              <a:ext cx="4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827" name="Line 15"/>
            <p:cNvSpPr>
              <a:spLocks noChangeShapeType="1"/>
            </p:cNvSpPr>
            <p:nvPr/>
          </p:nvSpPr>
          <p:spPr bwMode="auto">
            <a:xfrm flipH="1">
              <a:off x="515" y="1648"/>
              <a:ext cx="124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828" name="Rectangle 16"/>
            <p:cNvSpPr>
              <a:spLocks noChangeArrowheads="1"/>
            </p:cNvSpPr>
            <p:nvPr/>
          </p:nvSpPr>
          <p:spPr bwMode="auto">
            <a:xfrm>
              <a:off x="245" y="2498"/>
              <a:ext cx="23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i="1"/>
                <a:t>y</a:t>
              </a:r>
              <a:r>
                <a:rPr lang="en-US" altLang="en-US" baseline="-25000"/>
                <a:t>0</a:t>
              </a:r>
            </a:p>
          </p:txBody>
        </p:sp>
        <p:sp>
          <p:nvSpPr>
            <p:cNvPr id="119829" name="Rectangle 17"/>
            <p:cNvSpPr>
              <a:spLocks noChangeArrowheads="1"/>
            </p:cNvSpPr>
            <p:nvPr/>
          </p:nvSpPr>
          <p:spPr bwMode="auto">
            <a:xfrm>
              <a:off x="248" y="1488"/>
              <a:ext cx="23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i="1"/>
                <a:t>y</a:t>
              </a:r>
              <a:r>
                <a:rPr lang="en-US" altLang="en-US" baseline="-25000"/>
                <a:t>1</a:t>
              </a:r>
            </a:p>
          </p:txBody>
        </p:sp>
        <p:sp>
          <p:nvSpPr>
            <p:cNvPr id="119830" name="Line 18"/>
            <p:cNvSpPr>
              <a:spLocks noChangeShapeType="1"/>
            </p:cNvSpPr>
            <p:nvPr/>
          </p:nvSpPr>
          <p:spPr bwMode="auto">
            <a:xfrm>
              <a:off x="549" y="2355"/>
              <a:ext cx="9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831" name="Rectangle 20"/>
            <p:cNvSpPr>
              <a:spLocks noChangeArrowheads="1"/>
            </p:cNvSpPr>
            <p:nvPr/>
          </p:nvSpPr>
          <p:spPr bwMode="auto">
            <a:xfrm>
              <a:off x="274" y="2237"/>
              <a:ext cx="2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i="1"/>
                <a:t>y</a:t>
              </a:r>
              <a:r>
                <a:rPr lang="en-US" altLang="en-US" baseline="-25000"/>
                <a:t>s</a:t>
              </a:r>
            </a:p>
          </p:txBody>
        </p:sp>
        <p:sp>
          <p:nvSpPr>
            <p:cNvPr id="119832" name="Rectangle 24"/>
            <p:cNvSpPr>
              <a:spLocks noChangeArrowheads="1"/>
            </p:cNvSpPr>
            <p:nvPr/>
          </p:nvSpPr>
          <p:spPr bwMode="auto">
            <a:xfrm>
              <a:off x="1654" y="2955"/>
              <a:ext cx="23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i="1"/>
                <a:t>x</a:t>
              </a:r>
              <a:r>
                <a:rPr lang="en-US" altLang="en-US" baseline="-25000"/>
                <a:t>1</a:t>
              </a:r>
            </a:p>
          </p:txBody>
        </p:sp>
        <p:sp>
          <p:nvSpPr>
            <p:cNvPr id="119833" name="Rectangle 25"/>
            <p:cNvSpPr>
              <a:spLocks noChangeArrowheads="1"/>
            </p:cNvSpPr>
            <p:nvPr/>
          </p:nvSpPr>
          <p:spPr bwMode="auto">
            <a:xfrm>
              <a:off x="884" y="2955"/>
              <a:ext cx="23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i="1"/>
                <a:t>x</a:t>
              </a:r>
              <a:r>
                <a:rPr lang="en-US" altLang="en-US" baseline="-25000"/>
                <a:t>0</a:t>
              </a:r>
            </a:p>
          </p:txBody>
        </p:sp>
        <p:sp>
          <p:nvSpPr>
            <p:cNvPr id="119834" name="Oval 27"/>
            <p:cNvSpPr>
              <a:spLocks noChangeArrowheads="1"/>
            </p:cNvSpPr>
            <p:nvPr/>
          </p:nvSpPr>
          <p:spPr bwMode="auto">
            <a:xfrm>
              <a:off x="971" y="2637"/>
              <a:ext cx="56" cy="5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9835" name="Oval 28"/>
            <p:cNvSpPr>
              <a:spLocks noChangeArrowheads="1"/>
            </p:cNvSpPr>
            <p:nvPr/>
          </p:nvSpPr>
          <p:spPr bwMode="auto">
            <a:xfrm>
              <a:off x="1732" y="1621"/>
              <a:ext cx="56" cy="5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19836" name="Text Box 35"/>
            <p:cNvSpPr txBox="1">
              <a:spLocks noChangeArrowheads="1"/>
            </p:cNvSpPr>
            <p:nvPr/>
          </p:nvSpPr>
          <p:spPr bwMode="auto">
            <a:xfrm>
              <a:off x="398" y="2947"/>
              <a:ext cx="1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pt-BR" altLang="en-US" sz="1600"/>
                <a:t>0</a:t>
              </a:r>
              <a:endParaRPr lang="en-US" altLang="en-US" sz="1600"/>
            </a:p>
          </p:txBody>
        </p:sp>
      </p:grpSp>
      <p:sp>
        <p:nvSpPr>
          <p:cNvPr id="119816" name="Rectangle 86"/>
          <p:cNvSpPr>
            <a:spLocks noChangeArrowheads="1"/>
          </p:cNvSpPr>
          <p:nvPr/>
        </p:nvSpPr>
        <p:spPr bwMode="auto">
          <a:xfrm>
            <a:off x="1774825" y="4673600"/>
            <a:ext cx="342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x</a:t>
            </a:r>
            <a:r>
              <a:rPr lang="en-US" altLang="en-US" baseline="-25000"/>
              <a:t>i</a:t>
            </a:r>
          </a:p>
        </p:txBody>
      </p:sp>
      <p:sp>
        <p:nvSpPr>
          <p:cNvPr id="368727" name="Rectangle 87"/>
          <p:cNvSpPr>
            <a:spLocks noChangeArrowheads="1"/>
          </p:cNvSpPr>
          <p:nvPr/>
        </p:nvSpPr>
        <p:spPr bwMode="auto">
          <a:xfrm>
            <a:off x="1958975" y="4673600"/>
            <a:ext cx="51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x</a:t>
            </a:r>
            <a:r>
              <a:rPr lang="en-US" altLang="en-US" baseline="-25000"/>
              <a:t>i+1</a:t>
            </a:r>
          </a:p>
        </p:txBody>
      </p:sp>
      <p:graphicFrame>
        <p:nvGraphicFramePr>
          <p:cNvPr id="368767" name="Object 127"/>
          <p:cNvGraphicFramePr>
            <a:graphicFrameLocks noChangeAspect="1"/>
          </p:cNvGraphicFramePr>
          <p:nvPr/>
        </p:nvGraphicFramePr>
        <p:xfrm>
          <a:off x="5389563" y="3490913"/>
          <a:ext cx="20955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49" name="Equation" r:id="rId7" imgW="1397000" imgH="228600" progId="Equation.3">
                  <p:embed/>
                </p:oleObj>
              </mc:Choice>
              <mc:Fallback>
                <p:oleObj name="Equation" r:id="rId7" imgW="1397000" imgH="228600" progId="Equation.3">
                  <p:embed/>
                  <p:pic>
                    <p:nvPicPr>
                      <p:cNvPr id="0" name="Object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9563" y="3490913"/>
                        <a:ext cx="20955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2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Otimizações do algoritmo de preenchimento: triângulos</a:t>
            </a:r>
            <a:endParaRPr lang="en-US" altLang="en-US"/>
          </a:p>
        </p:txBody>
      </p:sp>
      <p:grpSp>
        <p:nvGrpSpPr>
          <p:cNvPr id="92162" name="Group 34"/>
          <p:cNvGrpSpPr>
            <a:grpSpLocks/>
          </p:cNvGrpSpPr>
          <p:nvPr/>
        </p:nvGrpSpPr>
        <p:grpSpPr bwMode="auto">
          <a:xfrm>
            <a:off x="254000" y="1620838"/>
            <a:ext cx="3322638" cy="3978275"/>
            <a:chOff x="3236" y="984"/>
            <a:chExt cx="2093" cy="2506"/>
          </a:xfrm>
        </p:grpSpPr>
        <p:sp>
          <p:nvSpPr>
            <p:cNvPr id="92189" name="Freeform 35"/>
            <p:cNvSpPr>
              <a:spLocks/>
            </p:cNvSpPr>
            <p:nvPr/>
          </p:nvSpPr>
          <p:spPr bwMode="auto">
            <a:xfrm>
              <a:off x="3456" y="1226"/>
              <a:ext cx="1691" cy="2046"/>
            </a:xfrm>
            <a:custGeom>
              <a:avLst/>
              <a:gdLst>
                <a:gd name="T0" fmla="*/ 263 w 1691"/>
                <a:gd name="T1" fmla="*/ 1795 h 2046"/>
                <a:gd name="T2" fmla="*/ 1170 w 1691"/>
                <a:gd name="T3" fmla="*/ 2046 h 2046"/>
                <a:gd name="T4" fmla="*/ 1661 w 1691"/>
                <a:gd name="T5" fmla="*/ 1489 h 2046"/>
                <a:gd name="T6" fmla="*/ 1691 w 1691"/>
                <a:gd name="T7" fmla="*/ 698 h 2046"/>
                <a:gd name="T8" fmla="*/ 1023 w 1691"/>
                <a:gd name="T9" fmla="*/ 0 h 2046"/>
                <a:gd name="T10" fmla="*/ 331 w 1691"/>
                <a:gd name="T11" fmla="*/ 330 h 2046"/>
                <a:gd name="T12" fmla="*/ 0 w 1691"/>
                <a:gd name="T13" fmla="*/ 1366 h 2046"/>
                <a:gd name="T14" fmla="*/ 263 w 1691"/>
                <a:gd name="T15" fmla="*/ 1795 h 204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91" h="2046">
                  <a:moveTo>
                    <a:pt x="263" y="1795"/>
                  </a:moveTo>
                  <a:lnTo>
                    <a:pt x="1170" y="2046"/>
                  </a:lnTo>
                  <a:lnTo>
                    <a:pt x="1661" y="1489"/>
                  </a:lnTo>
                  <a:lnTo>
                    <a:pt x="1691" y="698"/>
                  </a:lnTo>
                  <a:lnTo>
                    <a:pt x="1023" y="0"/>
                  </a:lnTo>
                  <a:lnTo>
                    <a:pt x="331" y="330"/>
                  </a:lnTo>
                  <a:lnTo>
                    <a:pt x="0" y="1366"/>
                  </a:lnTo>
                  <a:lnTo>
                    <a:pt x="263" y="1795"/>
                  </a:ln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63" name="Rectangle 36"/>
            <p:cNvSpPr>
              <a:spLocks noChangeArrowheads="1"/>
            </p:cNvSpPr>
            <p:nvPr/>
          </p:nvSpPr>
          <p:spPr bwMode="auto">
            <a:xfrm>
              <a:off x="3542" y="302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0</a:t>
              </a:r>
            </a:p>
          </p:txBody>
        </p:sp>
        <p:sp>
          <p:nvSpPr>
            <p:cNvPr id="120864" name="Rectangle 37"/>
            <p:cNvSpPr>
              <a:spLocks noChangeArrowheads="1"/>
            </p:cNvSpPr>
            <p:nvPr/>
          </p:nvSpPr>
          <p:spPr bwMode="auto">
            <a:xfrm>
              <a:off x="4522" y="3259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1</a:t>
              </a:r>
            </a:p>
          </p:txBody>
        </p:sp>
        <p:sp>
          <p:nvSpPr>
            <p:cNvPr id="120865" name="Rectangle 38"/>
            <p:cNvSpPr>
              <a:spLocks noChangeArrowheads="1"/>
            </p:cNvSpPr>
            <p:nvPr/>
          </p:nvSpPr>
          <p:spPr bwMode="auto">
            <a:xfrm>
              <a:off x="5129" y="2621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2</a:t>
              </a:r>
            </a:p>
          </p:txBody>
        </p:sp>
        <p:sp>
          <p:nvSpPr>
            <p:cNvPr id="120866" name="Rectangle 39"/>
            <p:cNvSpPr>
              <a:spLocks noChangeArrowheads="1"/>
            </p:cNvSpPr>
            <p:nvPr/>
          </p:nvSpPr>
          <p:spPr bwMode="auto">
            <a:xfrm>
              <a:off x="5141" y="1640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3</a:t>
              </a:r>
            </a:p>
          </p:txBody>
        </p:sp>
        <p:sp>
          <p:nvSpPr>
            <p:cNvPr id="120867" name="Rectangle 40"/>
            <p:cNvSpPr>
              <a:spLocks noChangeArrowheads="1"/>
            </p:cNvSpPr>
            <p:nvPr/>
          </p:nvSpPr>
          <p:spPr bwMode="auto">
            <a:xfrm>
              <a:off x="4461" y="984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4</a:t>
              </a:r>
            </a:p>
          </p:txBody>
        </p:sp>
        <p:sp>
          <p:nvSpPr>
            <p:cNvPr id="120868" name="Rectangle 41"/>
            <p:cNvSpPr>
              <a:spLocks noChangeArrowheads="1"/>
            </p:cNvSpPr>
            <p:nvPr/>
          </p:nvSpPr>
          <p:spPr bwMode="auto">
            <a:xfrm>
              <a:off x="3616" y="1370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5</a:t>
              </a:r>
            </a:p>
          </p:txBody>
        </p:sp>
        <p:sp>
          <p:nvSpPr>
            <p:cNvPr id="120869" name="Rectangle 42"/>
            <p:cNvSpPr>
              <a:spLocks noChangeArrowheads="1"/>
            </p:cNvSpPr>
            <p:nvPr/>
          </p:nvSpPr>
          <p:spPr bwMode="auto">
            <a:xfrm>
              <a:off x="3236" y="2393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6</a:t>
              </a:r>
            </a:p>
          </p:txBody>
        </p:sp>
      </p:grpSp>
      <p:grpSp>
        <p:nvGrpSpPr>
          <p:cNvPr id="462891" name="Group 43"/>
          <p:cNvGrpSpPr>
            <a:grpSpLocks/>
          </p:cNvGrpSpPr>
          <p:nvPr/>
        </p:nvGrpSpPr>
        <p:grpSpPr bwMode="auto">
          <a:xfrm>
            <a:off x="1060450" y="1993900"/>
            <a:ext cx="2236788" cy="2878138"/>
            <a:chOff x="3824" y="1324"/>
            <a:chExt cx="1409" cy="1813"/>
          </a:xfrm>
        </p:grpSpPr>
        <p:sp>
          <p:nvSpPr>
            <p:cNvPr id="120858" name="Line 44"/>
            <p:cNvSpPr>
              <a:spLocks noChangeShapeType="1"/>
            </p:cNvSpPr>
            <p:nvPr/>
          </p:nvSpPr>
          <p:spPr bwMode="auto">
            <a:xfrm flipV="1">
              <a:off x="3824" y="2813"/>
              <a:ext cx="1397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859" name="Line 45"/>
            <p:cNvSpPr>
              <a:spLocks noChangeShapeType="1"/>
            </p:cNvSpPr>
            <p:nvPr/>
          </p:nvSpPr>
          <p:spPr bwMode="auto">
            <a:xfrm flipV="1">
              <a:off x="3824" y="2034"/>
              <a:ext cx="1409" cy="11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860" name="Line 46"/>
            <p:cNvSpPr>
              <a:spLocks noChangeShapeType="1"/>
            </p:cNvSpPr>
            <p:nvPr/>
          </p:nvSpPr>
          <p:spPr bwMode="auto">
            <a:xfrm flipV="1">
              <a:off x="3824" y="1324"/>
              <a:ext cx="747" cy="18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861" name="Line 47"/>
            <p:cNvSpPr>
              <a:spLocks noChangeShapeType="1"/>
            </p:cNvSpPr>
            <p:nvPr/>
          </p:nvSpPr>
          <p:spPr bwMode="auto">
            <a:xfrm flipV="1">
              <a:off x="3824" y="1654"/>
              <a:ext cx="49" cy="14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62913" name="Group 65"/>
          <p:cNvGrpSpPr>
            <a:grpSpLocks/>
          </p:cNvGrpSpPr>
          <p:nvPr/>
        </p:nvGrpSpPr>
        <p:grpSpPr bwMode="auto">
          <a:xfrm>
            <a:off x="4833938" y="1763713"/>
            <a:ext cx="4152900" cy="4125912"/>
            <a:chOff x="3045" y="1111"/>
            <a:chExt cx="2616" cy="2599"/>
          </a:xfrm>
        </p:grpSpPr>
        <p:sp>
          <p:nvSpPr>
            <p:cNvPr id="120844" name="Line 48"/>
            <p:cNvSpPr>
              <a:spLocks noChangeShapeType="1"/>
            </p:cNvSpPr>
            <p:nvPr/>
          </p:nvSpPr>
          <p:spPr bwMode="auto">
            <a:xfrm>
              <a:off x="3189" y="3511"/>
              <a:ext cx="22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845" name="Line 49"/>
            <p:cNvSpPr>
              <a:spLocks noChangeShapeType="1"/>
            </p:cNvSpPr>
            <p:nvPr/>
          </p:nvSpPr>
          <p:spPr bwMode="auto">
            <a:xfrm flipV="1">
              <a:off x="3333" y="1111"/>
              <a:ext cx="0" cy="25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2173" name="Freeform 50"/>
            <p:cNvSpPr>
              <a:spLocks/>
            </p:cNvSpPr>
            <p:nvPr/>
          </p:nvSpPr>
          <p:spPr bwMode="auto">
            <a:xfrm>
              <a:off x="3813" y="1399"/>
              <a:ext cx="1200" cy="1824"/>
            </a:xfrm>
            <a:custGeom>
              <a:avLst/>
              <a:gdLst>
                <a:gd name="T0" fmla="*/ 672 w 1200"/>
                <a:gd name="T1" fmla="*/ 0 h 1824"/>
                <a:gd name="T2" fmla="*/ 0 w 1200"/>
                <a:gd name="T3" fmla="*/ 1152 h 1824"/>
                <a:gd name="T4" fmla="*/ 1200 w 1200"/>
                <a:gd name="T5" fmla="*/ 1824 h 1824"/>
                <a:gd name="T6" fmla="*/ 672 w 1200"/>
                <a:gd name="T7" fmla="*/ 0 h 18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0" h="1824">
                  <a:moveTo>
                    <a:pt x="672" y="0"/>
                  </a:moveTo>
                  <a:lnTo>
                    <a:pt x="0" y="1152"/>
                  </a:lnTo>
                  <a:lnTo>
                    <a:pt x="1200" y="1824"/>
                  </a:lnTo>
                  <a:lnTo>
                    <a:pt x="672" y="0"/>
                  </a:lnTo>
                  <a:close/>
                </a:path>
              </a:pathLst>
            </a:cu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847" name="Text Box 51"/>
            <p:cNvSpPr txBox="1">
              <a:spLocks noChangeArrowheads="1"/>
            </p:cNvSpPr>
            <p:nvPr/>
          </p:nvSpPr>
          <p:spPr bwMode="auto">
            <a:xfrm>
              <a:off x="3647" y="2370"/>
              <a:ext cx="19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B</a:t>
              </a:r>
            </a:p>
          </p:txBody>
        </p:sp>
        <p:sp>
          <p:nvSpPr>
            <p:cNvPr id="120848" name="Text Box 52"/>
            <p:cNvSpPr txBox="1">
              <a:spLocks noChangeArrowheads="1"/>
            </p:cNvSpPr>
            <p:nvPr/>
          </p:nvSpPr>
          <p:spPr bwMode="auto">
            <a:xfrm>
              <a:off x="5013" y="3127"/>
              <a:ext cx="19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C</a:t>
              </a:r>
            </a:p>
          </p:txBody>
        </p:sp>
        <p:sp>
          <p:nvSpPr>
            <p:cNvPr id="120849" name="Text Box 53"/>
            <p:cNvSpPr txBox="1">
              <a:spLocks noChangeArrowheads="1"/>
            </p:cNvSpPr>
            <p:nvPr/>
          </p:nvSpPr>
          <p:spPr bwMode="auto">
            <a:xfrm>
              <a:off x="4149" y="2839"/>
              <a:ext cx="23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1400">
                  <a:latin typeface="Arial" charset="0"/>
                </a:rPr>
                <a:t>a</a:t>
              </a:r>
            </a:p>
          </p:txBody>
        </p:sp>
        <p:sp>
          <p:nvSpPr>
            <p:cNvPr id="120850" name="Text Box 54"/>
            <p:cNvSpPr txBox="1">
              <a:spLocks noChangeArrowheads="1"/>
            </p:cNvSpPr>
            <p:nvPr/>
          </p:nvSpPr>
          <p:spPr bwMode="auto">
            <a:xfrm>
              <a:off x="4763" y="2126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>
                  <a:latin typeface="Arial" charset="0"/>
                </a:rPr>
                <a:t>b</a:t>
              </a:r>
            </a:p>
          </p:txBody>
        </p:sp>
        <p:sp>
          <p:nvSpPr>
            <p:cNvPr id="120851" name="Text Box 55"/>
            <p:cNvSpPr txBox="1">
              <a:spLocks noChangeArrowheads="1"/>
            </p:cNvSpPr>
            <p:nvPr/>
          </p:nvSpPr>
          <p:spPr bwMode="auto">
            <a:xfrm>
              <a:off x="3957" y="1735"/>
              <a:ext cx="1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>
                  <a:latin typeface="Arial" charset="0"/>
                </a:rPr>
                <a:t>c</a:t>
              </a:r>
            </a:p>
          </p:txBody>
        </p:sp>
        <p:sp>
          <p:nvSpPr>
            <p:cNvPr id="120852" name="Line 56"/>
            <p:cNvSpPr>
              <a:spLocks noChangeShapeType="1"/>
            </p:cNvSpPr>
            <p:nvPr/>
          </p:nvSpPr>
          <p:spPr bwMode="auto">
            <a:xfrm flipH="1">
              <a:off x="3285" y="1399"/>
              <a:ext cx="1200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853" name="Line 57"/>
            <p:cNvSpPr>
              <a:spLocks noChangeShapeType="1"/>
            </p:cNvSpPr>
            <p:nvPr/>
          </p:nvSpPr>
          <p:spPr bwMode="auto">
            <a:xfrm flipH="1">
              <a:off x="3285" y="2551"/>
              <a:ext cx="528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854" name="Line 58"/>
            <p:cNvSpPr>
              <a:spLocks noChangeShapeType="1"/>
            </p:cNvSpPr>
            <p:nvPr/>
          </p:nvSpPr>
          <p:spPr bwMode="auto">
            <a:xfrm flipH="1">
              <a:off x="3237" y="3223"/>
              <a:ext cx="1728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855" name="Text Box 61"/>
            <p:cNvSpPr txBox="1">
              <a:spLocks noChangeArrowheads="1"/>
            </p:cNvSpPr>
            <p:nvPr/>
          </p:nvSpPr>
          <p:spPr bwMode="auto">
            <a:xfrm>
              <a:off x="5483" y="3518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x</a:t>
              </a:r>
            </a:p>
          </p:txBody>
        </p:sp>
        <p:sp>
          <p:nvSpPr>
            <p:cNvPr id="120856" name="Text Box 62"/>
            <p:cNvSpPr txBox="1">
              <a:spLocks noChangeArrowheads="1"/>
            </p:cNvSpPr>
            <p:nvPr/>
          </p:nvSpPr>
          <p:spPr bwMode="auto">
            <a:xfrm>
              <a:off x="3045" y="1111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>
                  <a:latin typeface="Arial" charset="0"/>
                </a:rPr>
                <a:t>y</a:t>
              </a:r>
            </a:p>
          </p:txBody>
        </p:sp>
        <p:sp>
          <p:nvSpPr>
            <p:cNvPr id="120857" name="Text Box 63"/>
            <p:cNvSpPr txBox="1">
              <a:spLocks noChangeArrowheads="1"/>
            </p:cNvSpPr>
            <p:nvPr/>
          </p:nvSpPr>
          <p:spPr bwMode="auto">
            <a:xfrm>
              <a:off x="4437" y="1159"/>
              <a:ext cx="19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400" b="1">
                  <a:latin typeface="Arial" charset="0"/>
                </a:rPr>
                <a:t>A</a:t>
              </a:r>
              <a:endParaRPr lang="en-US" altLang="en-US" sz="1400" b="1">
                <a:latin typeface="Arial" charset="0"/>
              </a:endParaRPr>
            </a:p>
          </p:txBody>
        </p:sp>
      </p:grpSp>
      <p:grpSp>
        <p:nvGrpSpPr>
          <p:cNvPr id="462912" name="Group 64"/>
          <p:cNvGrpSpPr>
            <a:grpSpLocks/>
          </p:cNvGrpSpPr>
          <p:nvPr/>
        </p:nvGrpSpPr>
        <p:grpSpPr bwMode="auto">
          <a:xfrm>
            <a:off x="4911725" y="3154363"/>
            <a:ext cx="2895600" cy="0"/>
            <a:chOff x="3093" y="1975"/>
            <a:chExt cx="1824" cy="0"/>
          </a:xfrm>
        </p:grpSpPr>
        <p:sp>
          <p:nvSpPr>
            <p:cNvPr id="120842" name="Line 59"/>
            <p:cNvSpPr>
              <a:spLocks noChangeShapeType="1"/>
            </p:cNvSpPr>
            <p:nvPr/>
          </p:nvSpPr>
          <p:spPr bwMode="auto">
            <a:xfrm>
              <a:off x="3093" y="1975"/>
              <a:ext cx="1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843" name="Line 60"/>
            <p:cNvSpPr>
              <a:spLocks noChangeShapeType="1"/>
            </p:cNvSpPr>
            <p:nvPr/>
          </p:nvSpPr>
          <p:spPr bwMode="auto">
            <a:xfrm>
              <a:off x="4149" y="1975"/>
              <a:ext cx="50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62917" name="Group 69"/>
          <p:cNvGrpSpPr>
            <a:grpSpLocks/>
          </p:cNvGrpSpPr>
          <p:nvPr/>
        </p:nvGrpSpPr>
        <p:grpSpPr bwMode="auto">
          <a:xfrm>
            <a:off x="5046663" y="4462463"/>
            <a:ext cx="2895600" cy="0"/>
            <a:chOff x="3179" y="2811"/>
            <a:chExt cx="1824" cy="0"/>
          </a:xfrm>
        </p:grpSpPr>
        <p:sp>
          <p:nvSpPr>
            <p:cNvPr id="120840" name="Line 67"/>
            <p:cNvSpPr>
              <a:spLocks noChangeShapeType="1"/>
            </p:cNvSpPr>
            <p:nvPr/>
          </p:nvSpPr>
          <p:spPr bwMode="auto">
            <a:xfrm>
              <a:off x="3179" y="2811"/>
              <a:ext cx="1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0841" name="Line 68"/>
            <p:cNvSpPr>
              <a:spLocks noChangeShapeType="1"/>
            </p:cNvSpPr>
            <p:nvPr/>
          </p:nvSpPr>
          <p:spPr bwMode="auto">
            <a:xfrm>
              <a:off x="4303" y="2811"/>
              <a:ext cx="56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sz="2800">
                <a:solidFill>
                  <a:srgbClr val="000000"/>
                </a:solidFill>
                <a:ea typeface="Times New Roman" charset="0"/>
                <a:cs typeface="Times New Roman" charset="0"/>
              </a:rPr>
              <a:t>Posições possíveis de um triângulo dado </a:t>
            </a:r>
            <a:br>
              <a:rPr lang="pt-BR" altLang="en-US" sz="2800">
                <a:solidFill>
                  <a:srgbClr val="000000"/>
                </a:solidFill>
                <a:ea typeface="Times New Roman" charset="0"/>
                <a:cs typeface="Times New Roman" charset="0"/>
              </a:rPr>
            </a:br>
            <a:r>
              <a:rPr lang="pt-BR" altLang="en-US" sz="2800" i="1">
                <a:solidFill>
                  <a:srgbClr val="000000"/>
                </a:solidFill>
                <a:ea typeface="Times New Roman" charset="0"/>
                <a:cs typeface="Times New Roman" charset="0"/>
              </a:rPr>
              <a:t>y</a:t>
            </a:r>
            <a:r>
              <a:rPr lang="pt-BR" altLang="en-US" sz="2800" baseline="-30000">
                <a:solidFill>
                  <a:srgbClr val="000000"/>
                </a:solidFill>
                <a:ea typeface="Times New Roman" charset="0"/>
                <a:cs typeface="Times New Roman" charset="0"/>
              </a:rPr>
              <a:t>A</a:t>
            </a:r>
            <a:r>
              <a:rPr lang="pt-BR" altLang="en-US" sz="2800">
                <a:solidFill>
                  <a:srgbClr val="000000"/>
                </a:solidFill>
                <a:ea typeface="Times New Roman" charset="0"/>
                <a:cs typeface="Times New Roman" charset="0"/>
              </a:rPr>
              <a:t>≥ </a:t>
            </a:r>
            <a:r>
              <a:rPr lang="pt-BR" altLang="en-US" sz="2800" i="1">
                <a:solidFill>
                  <a:srgbClr val="000000"/>
                </a:solidFill>
                <a:ea typeface="Times New Roman" charset="0"/>
                <a:cs typeface="Times New Roman" charset="0"/>
              </a:rPr>
              <a:t>y</a:t>
            </a:r>
            <a:r>
              <a:rPr lang="pt-BR" altLang="en-US" sz="2800" baseline="-30000">
                <a:solidFill>
                  <a:srgbClr val="000000"/>
                </a:solidFill>
                <a:ea typeface="Times New Roman" charset="0"/>
                <a:cs typeface="Times New Roman" charset="0"/>
              </a:rPr>
              <a:t>B</a:t>
            </a:r>
            <a:r>
              <a:rPr lang="pt-BR" altLang="en-US" sz="2800">
                <a:solidFill>
                  <a:srgbClr val="000000"/>
                </a:solidFill>
                <a:ea typeface="Times New Roman" charset="0"/>
                <a:cs typeface="Times New Roman" charset="0"/>
              </a:rPr>
              <a:t> ≥ </a:t>
            </a:r>
            <a:r>
              <a:rPr lang="pt-BR" altLang="en-US" sz="2800" i="1">
                <a:solidFill>
                  <a:srgbClr val="000000"/>
                </a:solidFill>
                <a:ea typeface="Times New Roman" charset="0"/>
                <a:cs typeface="Times New Roman" charset="0"/>
              </a:rPr>
              <a:t>y</a:t>
            </a:r>
            <a:r>
              <a:rPr lang="pt-BR" altLang="en-US" sz="2800" baseline="-30000">
                <a:solidFill>
                  <a:srgbClr val="000000"/>
                </a:solidFill>
                <a:ea typeface="Times New Roman" charset="0"/>
                <a:cs typeface="Times New Roman" charset="0"/>
              </a:rPr>
              <a:t>C</a:t>
            </a:r>
            <a:r>
              <a:rPr lang="pt-BR" altLang="en-US" sz="2800"/>
              <a:t> </a:t>
            </a:r>
            <a:endParaRPr lang="en-US" altLang="en-US" sz="2800"/>
          </a:p>
        </p:txBody>
      </p:sp>
      <p:graphicFrame>
        <p:nvGraphicFramePr>
          <p:cNvPr id="389190" name="Object 70"/>
          <p:cNvGraphicFramePr>
            <a:graphicFrameLocks noChangeAspect="1"/>
          </p:cNvGraphicFramePr>
          <p:nvPr/>
        </p:nvGraphicFramePr>
        <p:xfrm>
          <a:off x="1974850" y="5380038"/>
          <a:ext cx="46275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00" name="Equation" r:id="rId3" imgW="2832100" imgH="254000" progId="Equation.3">
                  <p:embed/>
                </p:oleObj>
              </mc:Choice>
              <mc:Fallback>
                <p:oleObj name="Equation" r:id="rId3" imgW="2832100" imgH="254000" progId="Equation.3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850" y="5380038"/>
                        <a:ext cx="4627563" cy="4127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3187" name="Group 78"/>
          <p:cNvGrpSpPr>
            <a:grpSpLocks/>
          </p:cNvGrpSpPr>
          <p:nvPr/>
        </p:nvGrpSpPr>
        <p:grpSpPr bwMode="auto">
          <a:xfrm>
            <a:off x="819150" y="2241550"/>
            <a:ext cx="2198688" cy="2703513"/>
            <a:chOff x="516" y="1412"/>
            <a:chExt cx="1385" cy="1703"/>
          </a:xfrm>
        </p:grpSpPr>
        <p:sp>
          <p:nvSpPr>
            <p:cNvPr id="121879" name="Line 33"/>
            <p:cNvSpPr>
              <a:spLocks noChangeShapeType="1"/>
            </p:cNvSpPr>
            <p:nvPr/>
          </p:nvSpPr>
          <p:spPr bwMode="auto">
            <a:xfrm>
              <a:off x="624" y="2828"/>
              <a:ext cx="12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880" name="Line 34"/>
            <p:cNvSpPr>
              <a:spLocks noChangeShapeType="1"/>
            </p:cNvSpPr>
            <p:nvPr/>
          </p:nvSpPr>
          <p:spPr bwMode="auto">
            <a:xfrm flipV="1">
              <a:off x="701" y="1536"/>
              <a:ext cx="0" cy="1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08" name="Freeform 35"/>
            <p:cNvSpPr>
              <a:spLocks/>
            </p:cNvSpPr>
            <p:nvPr/>
          </p:nvSpPr>
          <p:spPr bwMode="auto">
            <a:xfrm>
              <a:off x="960" y="1691"/>
              <a:ext cx="649" cy="981"/>
            </a:xfrm>
            <a:custGeom>
              <a:avLst/>
              <a:gdLst>
                <a:gd name="T0" fmla="*/ 3 w 1200"/>
                <a:gd name="T1" fmla="*/ 0 h 1824"/>
                <a:gd name="T2" fmla="*/ 0 w 1200"/>
                <a:gd name="T3" fmla="*/ 4 h 1824"/>
                <a:gd name="T4" fmla="*/ 5 w 1200"/>
                <a:gd name="T5" fmla="*/ 7 h 1824"/>
                <a:gd name="T6" fmla="*/ 3 w 1200"/>
                <a:gd name="T7" fmla="*/ 0 h 18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0" h="1824">
                  <a:moveTo>
                    <a:pt x="672" y="0"/>
                  </a:moveTo>
                  <a:lnTo>
                    <a:pt x="0" y="1152"/>
                  </a:lnTo>
                  <a:lnTo>
                    <a:pt x="1200" y="1824"/>
                  </a:lnTo>
                  <a:lnTo>
                    <a:pt x="672" y="0"/>
                  </a:lnTo>
                  <a:close/>
                </a:path>
              </a:pathLst>
            </a:cu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82" name="Text Box 36"/>
            <p:cNvSpPr txBox="1">
              <a:spLocks noChangeArrowheads="1"/>
            </p:cNvSpPr>
            <p:nvPr/>
          </p:nvSpPr>
          <p:spPr bwMode="auto">
            <a:xfrm>
              <a:off x="810" y="2109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b="1"/>
                <a:t>B</a:t>
              </a:r>
            </a:p>
          </p:txBody>
        </p:sp>
        <p:sp>
          <p:nvSpPr>
            <p:cNvPr id="121883" name="Text Box 37"/>
            <p:cNvSpPr txBox="1">
              <a:spLocks noChangeArrowheads="1"/>
            </p:cNvSpPr>
            <p:nvPr/>
          </p:nvSpPr>
          <p:spPr bwMode="auto">
            <a:xfrm>
              <a:off x="1566" y="2586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b="1"/>
                <a:t>C</a:t>
              </a:r>
            </a:p>
          </p:txBody>
        </p:sp>
        <p:sp>
          <p:nvSpPr>
            <p:cNvPr id="121884" name="Text Box 38"/>
            <p:cNvSpPr txBox="1">
              <a:spLocks noChangeArrowheads="1"/>
            </p:cNvSpPr>
            <p:nvPr/>
          </p:nvSpPr>
          <p:spPr bwMode="auto">
            <a:xfrm>
              <a:off x="1106" y="2400"/>
              <a:ext cx="12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1800" i="1"/>
                <a:t>a</a:t>
              </a:r>
            </a:p>
          </p:txBody>
        </p:sp>
        <p:sp>
          <p:nvSpPr>
            <p:cNvPr id="121885" name="Text Box 39"/>
            <p:cNvSpPr txBox="1">
              <a:spLocks noChangeArrowheads="1"/>
            </p:cNvSpPr>
            <p:nvPr/>
          </p:nvSpPr>
          <p:spPr bwMode="auto">
            <a:xfrm>
              <a:off x="1469" y="205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i="1"/>
                <a:t>b</a:t>
              </a:r>
            </a:p>
          </p:txBody>
        </p:sp>
        <p:sp>
          <p:nvSpPr>
            <p:cNvPr id="121886" name="Text Box 40"/>
            <p:cNvSpPr txBox="1">
              <a:spLocks noChangeArrowheads="1"/>
            </p:cNvSpPr>
            <p:nvPr/>
          </p:nvSpPr>
          <p:spPr bwMode="auto">
            <a:xfrm>
              <a:off x="995" y="1808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i="1"/>
                <a:t>c</a:t>
              </a:r>
            </a:p>
          </p:txBody>
        </p:sp>
        <p:sp>
          <p:nvSpPr>
            <p:cNvPr id="121887" name="Line 41"/>
            <p:cNvSpPr>
              <a:spLocks noChangeShapeType="1"/>
            </p:cNvSpPr>
            <p:nvPr/>
          </p:nvSpPr>
          <p:spPr bwMode="auto">
            <a:xfrm flipH="1">
              <a:off x="675" y="1691"/>
              <a:ext cx="648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888" name="Line 42"/>
            <p:cNvSpPr>
              <a:spLocks noChangeShapeType="1"/>
            </p:cNvSpPr>
            <p:nvPr/>
          </p:nvSpPr>
          <p:spPr bwMode="auto">
            <a:xfrm flipH="1">
              <a:off x="675" y="2311"/>
              <a:ext cx="285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889" name="Line 43"/>
            <p:cNvSpPr>
              <a:spLocks noChangeShapeType="1"/>
            </p:cNvSpPr>
            <p:nvPr/>
          </p:nvSpPr>
          <p:spPr bwMode="auto">
            <a:xfrm flipH="1">
              <a:off x="650" y="2672"/>
              <a:ext cx="933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890" name="Text Box 46"/>
            <p:cNvSpPr txBox="1">
              <a:spLocks noChangeArrowheads="1"/>
            </p:cNvSpPr>
            <p:nvPr/>
          </p:nvSpPr>
          <p:spPr bwMode="auto">
            <a:xfrm>
              <a:off x="1690" y="2758"/>
              <a:ext cx="21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b="1" i="1"/>
                <a:t>x</a:t>
              </a:r>
            </a:p>
          </p:txBody>
        </p:sp>
        <p:sp>
          <p:nvSpPr>
            <p:cNvPr id="121891" name="Text Box 47"/>
            <p:cNvSpPr txBox="1">
              <a:spLocks noChangeArrowheads="1"/>
            </p:cNvSpPr>
            <p:nvPr/>
          </p:nvSpPr>
          <p:spPr bwMode="auto">
            <a:xfrm>
              <a:off x="516" y="1412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b="1" i="1"/>
                <a:t>y</a:t>
              </a:r>
            </a:p>
          </p:txBody>
        </p:sp>
        <p:sp>
          <p:nvSpPr>
            <p:cNvPr id="121892" name="Text Box 48"/>
            <p:cNvSpPr txBox="1">
              <a:spLocks noChangeArrowheads="1"/>
            </p:cNvSpPr>
            <p:nvPr/>
          </p:nvSpPr>
          <p:spPr bwMode="auto">
            <a:xfrm>
              <a:off x="1297" y="1494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800" b="1"/>
                <a:t>A</a:t>
              </a:r>
              <a:endParaRPr lang="en-US" altLang="en-US" sz="1800" b="1"/>
            </a:p>
          </p:txBody>
        </p:sp>
        <p:graphicFrame>
          <p:nvGraphicFramePr>
            <p:cNvPr id="93220" name="Object 68"/>
            <p:cNvGraphicFramePr>
              <a:graphicFrameLocks noChangeAspect="1"/>
            </p:cNvGraphicFramePr>
            <p:nvPr/>
          </p:nvGraphicFramePr>
          <p:xfrm>
            <a:off x="909" y="2895"/>
            <a:ext cx="569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301" name="Equation" r:id="rId5" imgW="558558" imgH="215806" progId="Equation.3">
                    <p:embed/>
                  </p:oleObj>
                </mc:Choice>
                <mc:Fallback>
                  <p:oleObj name="Equation" r:id="rId5" imgW="558558" imgH="215806" progId="Equation.3">
                    <p:embed/>
                    <p:pic>
                      <p:nvPicPr>
                        <p:cNvPr id="0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9" y="2895"/>
                          <a:ext cx="569" cy="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1894" name="Line 73"/>
            <p:cNvSpPr>
              <a:spLocks noChangeShapeType="1"/>
            </p:cNvSpPr>
            <p:nvPr/>
          </p:nvSpPr>
          <p:spPr bwMode="auto">
            <a:xfrm flipH="1">
              <a:off x="964" y="1692"/>
              <a:ext cx="356" cy="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895" name="Line 74"/>
            <p:cNvSpPr>
              <a:spLocks noChangeShapeType="1"/>
            </p:cNvSpPr>
            <p:nvPr/>
          </p:nvSpPr>
          <p:spPr bwMode="auto">
            <a:xfrm>
              <a:off x="1324" y="1688"/>
              <a:ext cx="280" cy="9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93188" name="Group 79"/>
          <p:cNvGrpSpPr>
            <a:grpSpLocks/>
          </p:cNvGrpSpPr>
          <p:nvPr/>
        </p:nvGrpSpPr>
        <p:grpSpPr bwMode="auto">
          <a:xfrm>
            <a:off x="5691188" y="2241550"/>
            <a:ext cx="2198687" cy="2689225"/>
            <a:chOff x="3585" y="1412"/>
            <a:chExt cx="1385" cy="1694"/>
          </a:xfrm>
        </p:grpSpPr>
        <p:sp>
          <p:nvSpPr>
            <p:cNvPr id="121862" name="Text Box 50"/>
            <p:cNvSpPr txBox="1">
              <a:spLocks noChangeArrowheads="1"/>
            </p:cNvSpPr>
            <p:nvPr/>
          </p:nvSpPr>
          <p:spPr bwMode="auto">
            <a:xfrm>
              <a:off x="4759" y="2758"/>
              <a:ext cx="21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b="1" i="1"/>
                <a:t>x</a:t>
              </a:r>
            </a:p>
          </p:txBody>
        </p:sp>
        <p:sp>
          <p:nvSpPr>
            <p:cNvPr id="121863" name="Line 52"/>
            <p:cNvSpPr>
              <a:spLocks noChangeShapeType="1"/>
            </p:cNvSpPr>
            <p:nvPr/>
          </p:nvSpPr>
          <p:spPr bwMode="auto">
            <a:xfrm>
              <a:off x="3693" y="2828"/>
              <a:ext cx="12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864" name="Line 53"/>
            <p:cNvSpPr>
              <a:spLocks noChangeShapeType="1"/>
            </p:cNvSpPr>
            <p:nvPr/>
          </p:nvSpPr>
          <p:spPr bwMode="auto">
            <a:xfrm flipV="1">
              <a:off x="3770" y="1536"/>
              <a:ext cx="0" cy="13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865" name="Line 54"/>
            <p:cNvSpPr>
              <a:spLocks noChangeShapeType="1"/>
            </p:cNvSpPr>
            <p:nvPr/>
          </p:nvSpPr>
          <p:spPr bwMode="auto">
            <a:xfrm flipH="1">
              <a:off x="3744" y="1691"/>
              <a:ext cx="648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866" name="Line 55"/>
            <p:cNvSpPr>
              <a:spLocks noChangeShapeType="1"/>
            </p:cNvSpPr>
            <p:nvPr/>
          </p:nvSpPr>
          <p:spPr bwMode="auto">
            <a:xfrm flipH="1">
              <a:off x="3719" y="2672"/>
              <a:ext cx="933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867" name="Text Box 57"/>
            <p:cNvSpPr txBox="1">
              <a:spLocks noChangeArrowheads="1"/>
            </p:cNvSpPr>
            <p:nvPr/>
          </p:nvSpPr>
          <p:spPr bwMode="auto">
            <a:xfrm>
              <a:off x="3585" y="1412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b="1" i="1"/>
                <a:t>y</a:t>
              </a:r>
            </a:p>
          </p:txBody>
        </p:sp>
        <p:sp>
          <p:nvSpPr>
            <p:cNvPr id="93195" name="Freeform 59"/>
            <p:cNvSpPr>
              <a:spLocks/>
            </p:cNvSpPr>
            <p:nvPr/>
          </p:nvSpPr>
          <p:spPr bwMode="auto">
            <a:xfrm flipH="1">
              <a:off x="4056" y="1691"/>
              <a:ext cx="649" cy="981"/>
            </a:xfrm>
            <a:custGeom>
              <a:avLst/>
              <a:gdLst>
                <a:gd name="T0" fmla="*/ 3 w 1200"/>
                <a:gd name="T1" fmla="*/ 0 h 1824"/>
                <a:gd name="T2" fmla="*/ 0 w 1200"/>
                <a:gd name="T3" fmla="*/ 4 h 1824"/>
                <a:gd name="T4" fmla="*/ 5 w 1200"/>
                <a:gd name="T5" fmla="*/ 7 h 1824"/>
                <a:gd name="T6" fmla="*/ 3 w 1200"/>
                <a:gd name="T7" fmla="*/ 0 h 18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0" h="1824">
                  <a:moveTo>
                    <a:pt x="672" y="0"/>
                  </a:moveTo>
                  <a:lnTo>
                    <a:pt x="0" y="1152"/>
                  </a:lnTo>
                  <a:lnTo>
                    <a:pt x="1200" y="1824"/>
                  </a:lnTo>
                  <a:lnTo>
                    <a:pt x="672" y="0"/>
                  </a:lnTo>
                  <a:close/>
                </a:path>
              </a:pathLst>
            </a:custGeom>
            <a:solidFill>
              <a:schemeClr val="bg2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69" name="Text Box 60"/>
            <p:cNvSpPr txBox="1">
              <a:spLocks noChangeArrowheads="1"/>
            </p:cNvSpPr>
            <p:nvPr/>
          </p:nvSpPr>
          <p:spPr bwMode="auto">
            <a:xfrm flipH="1">
              <a:off x="4643" y="2109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b="1"/>
                <a:t>B</a:t>
              </a:r>
            </a:p>
          </p:txBody>
        </p:sp>
        <p:sp>
          <p:nvSpPr>
            <p:cNvPr id="121870" name="Text Box 61"/>
            <p:cNvSpPr txBox="1">
              <a:spLocks noChangeArrowheads="1"/>
            </p:cNvSpPr>
            <p:nvPr/>
          </p:nvSpPr>
          <p:spPr bwMode="auto">
            <a:xfrm flipH="1">
              <a:off x="3879" y="2586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b="1"/>
                <a:t>C</a:t>
              </a:r>
            </a:p>
          </p:txBody>
        </p:sp>
        <p:sp>
          <p:nvSpPr>
            <p:cNvPr id="121871" name="Text Box 62"/>
            <p:cNvSpPr txBox="1">
              <a:spLocks noChangeArrowheads="1"/>
            </p:cNvSpPr>
            <p:nvPr/>
          </p:nvSpPr>
          <p:spPr bwMode="auto">
            <a:xfrm flipH="1">
              <a:off x="4433" y="2376"/>
              <a:ext cx="12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1800" i="1"/>
                <a:t>a</a:t>
              </a:r>
            </a:p>
          </p:txBody>
        </p:sp>
        <p:sp>
          <p:nvSpPr>
            <p:cNvPr id="121872" name="Text Box 63"/>
            <p:cNvSpPr txBox="1">
              <a:spLocks noChangeArrowheads="1"/>
            </p:cNvSpPr>
            <p:nvPr/>
          </p:nvSpPr>
          <p:spPr bwMode="auto">
            <a:xfrm flipH="1">
              <a:off x="4008" y="205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i="1"/>
                <a:t>b</a:t>
              </a:r>
            </a:p>
          </p:txBody>
        </p:sp>
        <p:sp>
          <p:nvSpPr>
            <p:cNvPr id="121873" name="Text Box 64"/>
            <p:cNvSpPr txBox="1">
              <a:spLocks noChangeArrowheads="1"/>
            </p:cNvSpPr>
            <p:nvPr/>
          </p:nvSpPr>
          <p:spPr bwMode="auto">
            <a:xfrm flipH="1">
              <a:off x="4471" y="1814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i="1"/>
                <a:t>c</a:t>
              </a:r>
            </a:p>
          </p:txBody>
        </p:sp>
        <p:sp>
          <p:nvSpPr>
            <p:cNvPr id="121874" name="Text Box 66"/>
            <p:cNvSpPr txBox="1">
              <a:spLocks noChangeArrowheads="1"/>
            </p:cNvSpPr>
            <p:nvPr/>
          </p:nvSpPr>
          <p:spPr bwMode="auto">
            <a:xfrm flipH="1">
              <a:off x="4148" y="1494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800" b="1"/>
                <a:t>A</a:t>
              </a:r>
              <a:endParaRPr lang="en-US" altLang="en-US" sz="1800" b="1"/>
            </a:p>
          </p:txBody>
        </p:sp>
        <p:sp>
          <p:nvSpPr>
            <p:cNvPr id="121875" name="Line 67"/>
            <p:cNvSpPr>
              <a:spLocks noChangeShapeType="1"/>
            </p:cNvSpPr>
            <p:nvPr/>
          </p:nvSpPr>
          <p:spPr bwMode="auto">
            <a:xfrm flipH="1">
              <a:off x="3744" y="2311"/>
              <a:ext cx="951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aphicFrame>
          <p:nvGraphicFramePr>
            <p:cNvPr id="93203" name="Object 69"/>
            <p:cNvGraphicFramePr>
              <a:graphicFrameLocks noChangeAspect="1"/>
            </p:cNvGraphicFramePr>
            <p:nvPr/>
          </p:nvGraphicFramePr>
          <p:xfrm>
            <a:off x="4023" y="2886"/>
            <a:ext cx="569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302" name="Equation" r:id="rId7" imgW="558558" imgH="215806" progId="Equation.3">
                    <p:embed/>
                  </p:oleObj>
                </mc:Choice>
                <mc:Fallback>
                  <p:oleObj name="Equation" r:id="rId7" imgW="558558" imgH="215806" progId="Equation.3">
                    <p:embed/>
                    <p:pic>
                      <p:nvPicPr>
                        <p:cNvPr id="0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23" y="2886"/>
                          <a:ext cx="569" cy="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1877" name="Line 76"/>
            <p:cNvSpPr>
              <a:spLocks noChangeShapeType="1"/>
            </p:cNvSpPr>
            <p:nvPr/>
          </p:nvSpPr>
          <p:spPr bwMode="auto">
            <a:xfrm flipH="1">
              <a:off x="4060" y="1696"/>
              <a:ext cx="284" cy="9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1878" name="Line 77"/>
            <p:cNvSpPr>
              <a:spLocks noChangeShapeType="1"/>
            </p:cNvSpPr>
            <p:nvPr/>
          </p:nvSpPr>
          <p:spPr bwMode="auto">
            <a:xfrm>
              <a:off x="4348" y="1696"/>
              <a:ext cx="356" cy="6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Rastreio de triângulo</a:t>
            </a:r>
            <a:endParaRPr lang="en-US" altLang="en-US"/>
          </a:p>
        </p:txBody>
      </p:sp>
      <p:sp>
        <p:nvSpPr>
          <p:cNvPr id="122883" name="Line 6"/>
          <p:cNvSpPr>
            <a:spLocks noChangeShapeType="1"/>
          </p:cNvSpPr>
          <p:nvPr/>
        </p:nvSpPr>
        <p:spPr bwMode="auto">
          <a:xfrm>
            <a:off x="1136650" y="5065713"/>
            <a:ext cx="2533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884" name="Line 7"/>
          <p:cNvSpPr>
            <a:spLocks noChangeShapeType="1"/>
          </p:cNvSpPr>
          <p:nvPr/>
        </p:nvSpPr>
        <p:spPr bwMode="auto">
          <a:xfrm flipV="1">
            <a:off x="1296988" y="2378075"/>
            <a:ext cx="0" cy="2898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4212" name="Freeform 8"/>
          <p:cNvSpPr>
            <a:spLocks/>
          </p:cNvSpPr>
          <p:nvPr/>
        </p:nvSpPr>
        <p:spPr bwMode="auto">
          <a:xfrm>
            <a:off x="1836738" y="2700338"/>
            <a:ext cx="1349375" cy="2039937"/>
          </a:xfrm>
          <a:custGeom>
            <a:avLst/>
            <a:gdLst>
              <a:gd name="T0" fmla="*/ 2147483646 w 1200"/>
              <a:gd name="T1" fmla="*/ 0 h 1824"/>
              <a:gd name="T2" fmla="*/ 0 w 1200"/>
              <a:gd name="T3" fmla="*/ 2147483646 h 1824"/>
              <a:gd name="T4" fmla="*/ 2147483646 w 1200"/>
              <a:gd name="T5" fmla="*/ 2147483646 h 1824"/>
              <a:gd name="T6" fmla="*/ 2147483646 w 1200"/>
              <a:gd name="T7" fmla="*/ 0 h 182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00" h="1824">
                <a:moveTo>
                  <a:pt x="672" y="0"/>
                </a:moveTo>
                <a:lnTo>
                  <a:pt x="0" y="1152"/>
                </a:lnTo>
                <a:lnTo>
                  <a:pt x="1200" y="1824"/>
                </a:lnTo>
                <a:lnTo>
                  <a:pt x="672" y="0"/>
                </a:ln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886" name="Text Box 9"/>
          <p:cNvSpPr txBox="1">
            <a:spLocks noChangeArrowheads="1"/>
          </p:cNvSpPr>
          <p:nvPr/>
        </p:nvSpPr>
        <p:spPr bwMode="auto">
          <a:xfrm>
            <a:off x="1524000" y="3570288"/>
            <a:ext cx="3365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b="1"/>
              <a:t>B</a:t>
            </a:r>
          </a:p>
        </p:txBody>
      </p:sp>
      <p:sp>
        <p:nvSpPr>
          <p:cNvPr id="122887" name="Text Box 10"/>
          <p:cNvSpPr txBox="1">
            <a:spLocks noChangeArrowheads="1"/>
          </p:cNvSpPr>
          <p:nvPr/>
        </p:nvSpPr>
        <p:spPr bwMode="auto">
          <a:xfrm>
            <a:off x="3159125" y="4581525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b="1"/>
              <a:t>C</a:t>
            </a:r>
          </a:p>
        </p:txBody>
      </p:sp>
      <p:sp>
        <p:nvSpPr>
          <p:cNvPr id="122888" name="Text Box 11"/>
          <p:cNvSpPr txBox="1">
            <a:spLocks noChangeArrowheads="1"/>
          </p:cNvSpPr>
          <p:nvPr/>
        </p:nvSpPr>
        <p:spPr bwMode="auto">
          <a:xfrm>
            <a:off x="1868488" y="4008438"/>
            <a:ext cx="2619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i="1"/>
              <a:t>a</a:t>
            </a:r>
          </a:p>
        </p:txBody>
      </p:sp>
      <p:sp>
        <p:nvSpPr>
          <p:cNvPr id="122889" name="Text Box 12"/>
          <p:cNvSpPr txBox="1">
            <a:spLocks noChangeArrowheads="1"/>
          </p:cNvSpPr>
          <p:nvPr/>
        </p:nvSpPr>
        <p:spPr bwMode="auto">
          <a:xfrm>
            <a:off x="2894013" y="343376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i="1"/>
              <a:t>b</a:t>
            </a:r>
          </a:p>
        </p:txBody>
      </p:sp>
      <p:sp>
        <p:nvSpPr>
          <p:cNvPr id="122890" name="Text Box 13"/>
          <p:cNvSpPr txBox="1">
            <a:spLocks noChangeArrowheads="1"/>
          </p:cNvSpPr>
          <p:nvPr/>
        </p:nvSpPr>
        <p:spPr bwMode="auto">
          <a:xfrm>
            <a:off x="1947863" y="2933700"/>
            <a:ext cx="296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i="1"/>
              <a:t>c</a:t>
            </a:r>
          </a:p>
        </p:txBody>
      </p:sp>
      <p:sp>
        <p:nvSpPr>
          <p:cNvPr id="122891" name="Line 14"/>
          <p:cNvSpPr>
            <a:spLocks noChangeShapeType="1"/>
          </p:cNvSpPr>
          <p:nvPr/>
        </p:nvSpPr>
        <p:spPr bwMode="auto">
          <a:xfrm flipH="1">
            <a:off x="1243013" y="2700338"/>
            <a:ext cx="1347787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892" name="Line 15"/>
          <p:cNvSpPr>
            <a:spLocks noChangeShapeType="1"/>
          </p:cNvSpPr>
          <p:nvPr/>
        </p:nvSpPr>
        <p:spPr bwMode="auto">
          <a:xfrm flipH="1">
            <a:off x="1243013" y="3989388"/>
            <a:ext cx="59372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893" name="Line 16"/>
          <p:cNvSpPr>
            <a:spLocks noChangeShapeType="1"/>
          </p:cNvSpPr>
          <p:nvPr/>
        </p:nvSpPr>
        <p:spPr bwMode="auto">
          <a:xfrm flipH="1">
            <a:off x="1192213" y="4740275"/>
            <a:ext cx="193992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894" name="Line 17"/>
          <p:cNvSpPr>
            <a:spLocks noChangeShapeType="1"/>
          </p:cNvSpPr>
          <p:nvPr/>
        </p:nvSpPr>
        <p:spPr bwMode="auto">
          <a:xfrm>
            <a:off x="1028700" y="4365625"/>
            <a:ext cx="2047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895" name="Line 18"/>
          <p:cNvSpPr>
            <a:spLocks noChangeShapeType="1"/>
          </p:cNvSpPr>
          <p:nvPr/>
        </p:nvSpPr>
        <p:spPr bwMode="auto">
          <a:xfrm>
            <a:off x="2538413" y="4365625"/>
            <a:ext cx="533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896" name="Text Box 19"/>
          <p:cNvSpPr txBox="1">
            <a:spLocks noChangeArrowheads="1"/>
          </p:cNvSpPr>
          <p:nvPr/>
        </p:nvSpPr>
        <p:spPr bwMode="auto">
          <a:xfrm>
            <a:off x="3354388" y="4959350"/>
            <a:ext cx="438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800" b="1" i="1"/>
              <a:t>x</a:t>
            </a:r>
          </a:p>
        </p:txBody>
      </p:sp>
      <p:sp>
        <p:nvSpPr>
          <p:cNvPr id="122897" name="Text Box 20"/>
          <p:cNvSpPr txBox="1">
            <a:spLocks noChangeArrowheads="1"/>
          </p:cNvSpPr>
          <p:nvPr/>
        </p:nvSpPr>
        <p:spPr bwMode="auto">
          <a:xfrm>
            <a:off x="1331913" y="2119313"/>
            <a:ext cx="3413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800" b="1" i="1"/>
              <a:t>y</a:t>
            </a:r>
          </a:p>
        </p:txBody>
      </p:sp>
      <p:sp>
        <p:nvSpPr>
          <p:cNvPr id="122898" name="Text Box 21"/>
          <p:cNvSpPr txBox="1">
            <a:spLocks noChangeArrowheads="1"/>
          </p:cNvSpPr>
          <p:nvPr/>
        </p:nvSpPr>
        <p:spPr bwMode="auto">
          <a:xfrm>
            <a:off x="2536825" y="229076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 b="1"/>
              <a:t>A</a:t>
            </a:r>
            <a:endParaRPr lang="en-US" altLang="en-US" sz="1800" b="1"/>
          </a:p>
        </p:txBody>
      </p:sp>
      <p:sp>
        <p:nvSpPr>
          <p:cNvPr id="122899" name="Line 25"/>
          <p:cNvSpPr>
            <a:spLocks noChangeShapeType="1"/>
          </p:cNvSpPr>
          <p:nvPr/>
        </p:nvSpPr>
        <p:spPr bwMode="auto">
          <a:xfrm>
            <a:off x="2538413" y="4319588"/>
            <a:ext cx="0" cy="79851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00" name="Line 26"/>
          <p:cNvSpPr>
            <a:spLocks noChangeShapeType="1"/>
          </p:cNvSpPr>
          <p:nvPr/>
        </p:nvSpPr>
        <p:spPr bwMode="auto">
          <a:xfrm>
            <a:off x="3082925" y="4329113"/>
            <a:ext cx="0" cy="7397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01" name="Rectangle 28"/>
          <p:cNvSpPr>
            <a:spLocks noChangeArrowheads="1"/>
          </p:cNvSpPr>
          <p:nvPr/>
        </p:nvSpPr>
        <p:spPr bwMode="auto">
          <a:xfrm>
            <a:off x="776288" y="4495800"/>
            <a:ext cx="40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C</a:t>
            </a:r>
          </a:p>
        </p:txBody>
      </p:sp>
      <p:sp>
        <p:nvSpPr>
          <p:cNvPr id="122902" name="Rectangle 29"/>
          <p:cNvSpPr>
            <a:spLocks noChangeArrowheads="1"/>
          </p:cNvSpPr>
          <p:nvPr/>
        </p:nvSpPr>
        <p:spPr bwMode="auto">
          <a:xfrm>
            <a:off x="795338" y="2492375"/>
            <a:ext cx="415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A</a:t>
            </a:r>
          </a:p>
        </p:txBody>
      </p:sp>
      <p:sp>
        <p:nvSpPr>
          <p:cNvPr id="122903" name="Rectangle 30"/>
          <p:cNvSpPr>
            <a:spLocks noChangeArrowheads="1"/>
          </p:cNvSpPr>
          <p:nvPr/>
        </p:nvSpPr>
        <p:spPr bwMode="auto">
          <a:xfrm>
            <a:off x="804863" y="3708400"/>
            <a:ext cx="40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B</a:t>
            </a:r>
          </a:p>
        </p:txBody>
      </p:sp>
      <p:sp>
        <p:nvSpPr>
          <p:cNvPr id="122904" name="Rectangle 31"/>
          <p:cNvSpPr>
            <a:spLocks noChangeArrowheads="1"/>
          </p:cNvSpPr>
          <p:nvPr/>
        </p:nvSpPr>
        <p:spPr bwMode="auto">
          <a:xfrm>
            <a:off x="2346325" y="4956175"/>
            <a:ext cx="409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sz="2400" i="1"/>
              <a:t>x</a:t>
            </a:r>
            <a:r>
              <a:rPr lang="en-US" altLang="en-US" sz="2400" baseline="-25000"/>
              <a:t>a</a:t>
            </a:r>
          </a:p>
        </p:txBody>
      </p:sp>
      <p:sp>
        <p:nvSpPr>
          <p:cNvPr id="122905" name="Rectangle 32"/>
          <p:cNvSpPr>
            <a:spLocks noChangeArrowheads="1"/>
          </p:cNvSpPr>
          <p:nvPr/>
        </p:nvSpPr>
        <p:spPr bwMode="auto">
          <a:xfrm>
            <a:off x="2870200" y="4937125"/>
            <a:ext cx="42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sz="2400" i="1"/>
              <a:t>x</a:t>
            </a:r>
            <a:r>
              <a:rPr lang="en-US" altLang="en-US" sz="2400" baseline="-25000"/>
              <a:t>b</a:t>
            </a:r>
          </a:p>
        </p:txBody>
      </p:sp>
      <p:sp>
        <p:nvSpPr>
          <p:cNvPr id="122906" name="Rectangle 33"/>
          <p:cNvSpPr>
            <a:spLocks noChangeArrowheads="1"/>
          </p:cNvSpPr>
          <p:nvPr/>
        </p:nvSpPr>
        <p:spPr bwMode="auto">
          <a:xfrm>
            <a:off x="744538" y="4087813"/>
            <a:ext cx="360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s</a:t>
            </a:r>
          </a:p>
        </p:txBody>
      </p:sp>
      <p:sp>
        <p:nvSpPr>
          <p:cNvPr id="122907" name="Line 34"/>
          <p:cNvSpPr>
            <a:spLocks noChangeShapeType="1"/>
          </p:cNvSpPr>
          <p:nvPr/>
        </p:nvSpPr>
        <p:spPr bwMode="auto">
          <a:xfrm>
            <a:off x="5367338" y="5065713"/>
            <a:ext cx="2533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08" name="Line 35"/>
          <p:cNvSpPr>
            <a:spLocks noChangeShapeType="1"/>
          </p:cNvSpPr>
          <p:nvPr/>
        </p:nvSpPr>
        <p:spPr bwMode="auto">
          <a:xfrm flipV="1">
            <a:off x="5527675" y="2378075"/>
            <a:ext cx="0" cy="2898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4236" name="Freeform 36"/>
          <p:cNvSpPr>
            <a:spLocks/>
          </p:cNvSpPr>
          <p:nvPr/>
        </p:nvSpPr>
        <p:spPr bwMode="auto">
          <a:xfrm>
            <a:off x="6067425" y="2700338"/>
            <a:ext cx="1349375" cy="2039937"/>
          </a:xfrm>
          <a:custGeom>
            <a:avLst/>
            <a:gdLst>
              <a:gd name="T0" fmla="*/ 2147483646 w 1200"/>
              <a:gd name="T1" fmla="*/ 0 h 1824"/>
              <a:gd name="T2" fmla="*/ 0 w 1200"/>
              <a:gd name="T3" fmla="*/ 2147483646 h 1824"/>
              <a:gd name="T4" fmla="*/ 2147483646 w 1200"/>
              <a:gd name="T5" fmla="*/ 2147483646 h 1824"/>
              <a:gd name="T6" fmla="*/ 2147483646 w 1200"/>
              <a:gd name="T7" fmla="*/ 0 h 182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00" h="1824">
                <a:moveTo>
                  <a:pt x="672" y="0"/>
                </a:moveTo>
                <a:lnTo>
                  <a:pt x="0" y="1152"/>
                </a:lnTo>
                <a:lnTo>
                  <a:pt x="1200" y="1824"/>
                </a:lnTo>
                <a:lnTo>
                  <a:pt x="672" y="0"/>
                </a:ln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10" name="Text Box 37"/>
          <p:cNvSpPr txBox="1">
            <a:spLocks noChangeArrowheads="1"/>
          </p:cNvSpPr>
          <p:nvPr/>
        </p:nvSpPr>
        <p:spPr bwMode="auto">
          <a:xfrm>
            <a:off x="5754688" y="3570288"/>
            <a:ext cx="3365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b="1"/>
              <a:t>B</a:t>
            </a:r>
          </a:p>
        </p:txBody>
      </p:sp>
      <p:sp>
        <p:nvSpPr>
          <p:cNvPr id="122911" name="Text Box 38"/>
          <p:cNvSpPr txBox="1">
            <a:spLocks noChangeArrowheads="1"/>
          </p:cNvSpPr>
          <p:nvPr/>
        </p:nvSpPr>
        <p:spPr bwMode="auto">
          <a:xfrm>
            <a:off x="7386638" y="457835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b="1"/>
              <a:t>C</a:t>
            </a:r>
          </a:p>
        </p:txBody>
      </p:sp>
      <p:sp>
        <p:nvSpPr>
          <p:cNvPr id="122912" name="Text Box 39"/>
          <p:cNvSpPr txBox="1">
            <a:spLocks noChangeArrowheads="1"/>
          </p:cNvSpPr>
          <p:nvPr/>
        </p:nvSpPr>
        <p:spPr bwMode="auto">
          <a:xfrm>
            <a:off x="6469063" y="4241800"/>
            <a:ext cx="2619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i="1"/>
              <a:t>a</a:t>
            </a:r>
          </a:p>
        </p:txBody>
      </p:sp>
      <p:sp>
        <p:nvSpPr>
          <p:cNvPr id="122913" name="Text Box 40"/>
          <p:cNvSpPr txBox="1">
            <a:spLocks noChangeArrowheads="1"/>
          </p:cNvSpPr>
          <p:nvPr/>
        </p:nvSpPr>
        <p:spPr bwMode="auto">
          <a:xfrm>
            <a:off x="7124700" y="3433763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i="1"/>
              <a:t>b</a:t>
            </a:r>
          </a:p>
        </p:txBody>
      </p:sp>
      <p:sp>
        <p:nvSpPr>
          <p:cNvPr id="122914" name="Text Box 41"/>
          <p:cNvSpPr txBox="1">
            <a:spLocks noChangeArrowheads="1"/>
          </p:cNvSpPr>
          <p:nvPr/>
        </p:nvSpPr>
        <p:spPr bwMode="auto">
          <a:xfrm>
            <a:off x="6178550" y="2933700"/>
            <a:ext cx="296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i="1"/>
              <a:t>c</a:t>
            </a:r>
          </a:p>
        </p:txBody>
      </p:sp>
      <p:sp>
        <p:nvSpPr>
          <p:cNvPr id="122915" name="Line 42"/>
          <p:cNvSpPr>
            <a:spLocks noChangeShapeType="1"/>
          </p:cNvSpPr>
          <p:nvPr/>
        </p:nvSpPr>
        <p:spPr bwMode="auto">
          <a:xfrm flipH="1">
            <a:off x="5473700" y="2700338"/>
            <a:ext cx="134778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16" name="Line 43"/>
          <p:cNvSpPr>
            <a:spLocks noChangeShapeType="1"/>
          </p:cNvSpPr>
          <p:nvPr/>
        </p:nvSpPr>
        <p:spPr bwMode="auto">
          <a:xfrm flipH="1">
            <a:off x="5473700" y="3989388"/>
            <a:ext cx="59372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17" name="Line 44"/>
          <p:cNvSpPr>
            <a:spLocks noChangeShapeType="1"/>
          </p:cNvSpPr>
          <p:nvPr/>
        </p:nvSpPr>
        <p:spPr bwMode="auto">
          <a:xfrm flipH="1">
            <a:off x="5422900" y="4740275"/>
            <a:ext cx="193992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18" name="Line 45"/>
          <p:cNvSpPr>
            <a:spLocks noChangeShapeType="1"/>
          </p:cNvSpPr>
          <p:nvPr/>
        </p:nvSpPr>
        <p:spPr bwMode="auto">
          <a:xfrm>
            <a:off x="5259388" y="3344863"/>
            <a:ext cx="2047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19" name="Line 46"/>
          <p:cNvSpPr>
            <a:spLocks noChangeShapeType="1"/>
          </p:cNvSpPr>
          <p:nvPr/>
        </p:nvSpPr>
        <p:spPr bwMode="auto">
          <a:xfrm>
            <a:off x="6445250" y="3344863"/>
            <a:ext cx="56515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20" name="Text Box 47"/>
          <p:cNvSpPr txBox="1">
            <a:spLocks noChangeArrowheads="1"/>
          </p:cNvSpPr>
          <p:nvPr/>
        </p:nvSpPr>
        <p:spPr bwMode="auto">
          <a:xfrm>
            <a:off x="7585075" y="4959350"/>
            <a:ext cx="438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800" b="1" i="1"/>
              <a:t>x</a:t>
            </a:r>
          </a:p>
        </p:txBody>
      </p:sp>
      <p:sp>
        <p:nvSpPr>
          <p:cNvPr id="122921" name="Text Box 48"/>
          <p:cNvSpPr txBox="1">
            <a:spLocks noChangeArrowheads="1"/>
          </p:cNvSpPr>
          <p:nvPr/>
        </p:nvSpPr>
        <p:spPr bwMode="auto">
          <a:xfrm>
            <a:off x="5562600" y="2119313"/>
            <a:ext cx="3413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800" b="1" i="1"/>
              <a:t>y</a:t>
            </a:r>
          </a:p>
        </p:txBody>
      </p:sp>
      <p:sp>
        <p:nvSpPr>
          <p:cNvPr id="122922" name="Text Box 49"/>
          <p:cNvSpPr txBox="1">
            <a:spLocks noChangeArrowheads="1"/>
          </p:cNvSpPr>
          <p:nvPr/>
        </p:nvSpPr>
        <p:spPr bwMode="auto">
          <a:xfrm>
            <a:off x="6767513" y="229076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 b="1"/>
              <a:t>A</a:t>
            </a:r>
            <a:endParaRPr lang="en-US" altLang="en-US" sz="1800" b="1"/>
          </a:p>
        </p:txBody>
      </p:sp>
      <p:sp>
        <p:nvSpPr>
          <p:cNvPr id="122923" name="Line 50"/>
          <p:cNvSpPr>
            <a:spLocks noChangeShapeType="1"/>
          </p:cNvSpPr>
          <p:nvPr/>
        </p:nvSpPr>
        <p:spPr bwMode="auto">
          <a:xfrm>
            <a:off x="6438900" y="3375025"/>
            <a:ext cx="0" cy="16938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24" name="Line 51"/>
          <p:cNvSpPr>
            <a:spLocks noChangeShapeType="1"/>
          </p:cNvSpPr>
          <p:nvPr/>
        </p:nvSpPr>
        <p:spPr bwMode="auto">
          <a:xfrm>
            <a:off x="7023100" y="3375025"/>
            <a:ext cx="0" cy="16938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25" name="Rectangle 52"/>
          <p:cNvSpPr>
            <a:spLocks noChangeArrowheads="1"/>
          </p:cNvSpPr>
          <p:nvPr/>
        </p:nvSpPr>
        <p:spPr bwMode="auto">
          <a:xfrm>
            <a:off x="5006975" y="4495800"/>
            <a:ext cx="40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C</a:t>
            </a:r>
          </a:p>
        </p:txBody>
      </p:sp>
      <p:sp>
        <p:nvSpPr>
          <p:cNvPr id="122926" name="Rectangle 53"/>
          <p:cNvSpPr>
            <a:spLocks noChangeArrowheads="1"/>
          </p:cNvSpPr>
          <p:nvPr/>
        </p:nvSpPr>
        <p:spPr bwMode="auto">
          <a:xfrm>
            <a:off x="5026025" y="2492375"/>
            <a:ext cx="415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A</a:t>
            </a:r>
          </a:p>
        </p:txBody>
      </p:sp>
      <p:sp>
        <p:nvSpPr>
          <p:cNvPr id="122927" name="Rectangle 54"/>
          <p:cNvSpPr>
            <a:spLocks noChangeArrowheads="1"/>
          </p:cNvSpPr>
          <p:nvPr/>
        </p:nvSpPr>
        <p:spPr bwMode="auto">
          <a:xfrm>
            <a:off x="5035550" y="3708400"/>
            <a:ext cx="40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B</a:t>
            </a:r>
          </a:p>
        </p:txBody>
      </p:sp>
      <p:sp>
        <p:nvSpPr>
          <p:cNvPr id="122928" name="Rectangle 55"/>
          <p:cNvSpPr>
            <a:spLocks noChangeArrowheads="1"/>
          </p:cNvSpPr>
          <p:nvPr/>
        </p:nvSpPr>
        <p:spPr bwMode="auto">
          <a:xfrm>
            <a:off x="6259513" y="5000625"/>
            <a:ext cx="409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sz="2400" i="1"/>
              <a:t>x</a:t>
            </a:r>
            <a:r>
              <a:rPr lang="en-US" altLang="en-US" sz="2400" baseline="-25000"/>
              <a:t>c</a:t>
            </a:r>
          </a:p>
        </p:txBody>
      </p:sp>
      <p:sp>
        <p:nvSpPr>
          <p:cNvPr id="122929" name="Rectangle 56"/>
          <p:cNvSpPr>
            <a:spLocks noChangeArrowheads="1"/>
          </p:cNvSpPr>
          <p:nvPr/>
        </p:nvSpPr>
        <p:spPr bwMode="auto">
          <a:xfrm>
            <a:off x="6840538" y="5000625"/>
            <a:ext cx="420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sz="2400" i="1"/>
              <a:t>x</a:t>
            </a:r>
            <a:r>
              <a:rPr lang="en-US" altLang="en-US" sz="2400" baseline="-25000"/>
              <a:t>b</a:t>
            </a:r>
          </a:p>
        </p:txBody>
      </p:sp>
      <p:sp>
        <p:nvSpPr>
          <p:cNvPr id="122930" name="Rectangle 57"/>
          <p:cNvSpPr>
            <a:spLocks noChangeArrowheads="1"/>
          </p:cNvSpPr>
          <p:nvPr/>
        </p:nvSpPr>
        <p:spPr bwMode="auto">
          <a:xfrm>
            <a:off x="4975225" y="3067050"/>
            <a:ext cx="360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s</a:t>
            </a:r>
          </a:p>
        </p:txBody>
      </p:sp>
      <p:sp>
        <p:nvSpPr>
          <p:cNvPr id="122931" name="Oval 58"/>
          <p:cNvSpPr>
            <a:spLocks noChangeArrowheads="1"/>
          </p:cNvSpPr>
          <p:nvPr/>
        </p:nvSpPr>
        <p:spPr bwMode="auto">
          <a:xfrm>
            <a:off x="2484438" y="4318000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22932" name="Oval 60"/>
          <p:cNvSpPr>
            <a:spLocks noChangeArrowheads="1"/>
          </p:cNvSpPr>
          <p:nvPr/>
        </p:nvSpPr>
        <p:spPr bwMode="auto">
          <a:xfrm>
            <a:off x="5486400" y="3937000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22933" name="Oval 63"/>
          <p:cNvSpPr>
            <a:spLocks noChangeArrowheads="1"/>
          </p:cNvSpPr>
          <p:nvPr/>
        </p:nvSpPr>
        <p:spPr bwMode="auto">
          <a:xfrm>
            <a:off x="3038475" y="4313238"/>
            <a:ext cx="88900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22934" name="Line 64"/>
          <p:cNvSpPr>
            <a:spLocks noChangeShapeType="1"/>
          </p:cNvSpPr>
          <p:nvPr/>
        </p:nvSpPr>
        <p:spPr bwMode="auto">
          <a:xfrm flipV="1">
            <a:off x="1303338" y="3987800"/>
            <a:ext cx="0" cy="7540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35" name="Oval 65"/>
          <p:cNvSpPr>
            <a:spLocks noChangeArrowheads="1"/>
          </p:cNvSpPr>
          <p:nvPr/>
        </p:nvSpPr>
        <p:spPr bwMode="auto">
          <a:xfrm>
            <a:off x="1266825" y="4699000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22936" name="Oval 66"/>
          <p:cNvSpPr>
            <a:spLocks noChangeArrowheads="1"/>
          </p:cNvSpPr>
          <p:nvPr/>
        </p:nvSpPr>
        <p:spPr bwMode="auto">
          <a:xfrm>
            <a:off x="1260475" y="3948113"/>
            <a:ext cx="88900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22937" name="Line 68"/>
          <p:cNvSpPr>
            <a:spLocks noChangeShapeType="1"/>
          </p:cNvSpPr>
          <p:nvPr/>
        </p:nvSpPr>
        <p:spPr bwMode="auto">
          <a:xfrm flipV="1">
            <a:off x="5527675" y="2692400"/>
            <a:ext cx="0" cy="1287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38" name="Oval 61"/>
          <p:cNvSpPr>
            <a:spLocks noChangeArrowheads="1"/>
          </p:cNvSpPr>
          <p:nvPr/>
        </p:nvSpPr>
        <p:spPr bwMode="auto">
          <a:xfrm>
            <a:off x="5483225" y="2662238"/>
            <a:ext cx="88900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22939" name="Oval 69"/>
          <p:cNvSpPr>
            <a:spLocks noChangeArrowheads="1"/>
          </p:cNvSpPr>
          <p:nvPr/>
        </p:nvSpPr>
        <p:spPr bwMode="auto">
          <a:xfrm>
            <a:off x="6411913" y="3309938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22940" name="Oval 70"/>
          <p:cNvSpPr>
            <a:spLocks noChangeArrowheads="1"/>
          </p:cNvSpPr>
          <p:nvPr/>
        </p:nvSpPr>
        <p:spPr bwMode="auto">
          <a:xfrm>
            <a:off x="6975475" y="3305175"/>
            <a:ext cx="88900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22941" name="Oval 71"/>
          <p:cNvSpPr>
            <a:spLocks noChangeArrowheads="1"/>
          </p:cNvSpPr>
          <p:nvPr/>
        </p:nvSpPr>
        <p:spPr bwMode="auto">
          <a:xfrm>
            <a:off x="6445250" y="3309938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Rasterização</a:t>
            </a:r>
            <a:r>
              <a:rPr lang="en-US" dirty="0"/>
              <a:t> de </a:t>
            </a:r>
            <a:r>
              <a:rPr lang="en-US" dirty="0" err="1"/>
              <a:t>triangulo</a:t>
            </a:r>
            <a:r>
              <a:rPr lang="en-US" dirty="0"/>
              <a:t> (flat)</a:t>
            </a:r>
          </a:p>
        </p:txBody>
      </p:sp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1136650" y="5065713"/>
            <a:ext cx="2533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" name="Line 7"/>
          <p:cNvSpPr>
            <a:spLocks noChangeShapeType="1"/>
          </p:cNvSpPr>
          <p:nvPr/>
        </p:nvSpPr>
        <p:spPr bwMode="auto">
          <a:xfrm flipV="1">
            <a:off x="1296988" y="2378075"/>
            <a:ext cx="0" cy="2898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1836738" y="2700338"/>
            <a:ext cx="1349375" cy="2039937"/>
          </a:xfrm>
          <a:custGeom>
            <a:avLst/>
            <a:gdLst>
              <a:gd name="T0" fmla="*/ 2147483646 w 1200"/>
              <a:gd name="T1" fmla="*/ 0 h 1824"/>
              <a:gd name="T2" fmla="*/ 0 w 1200"/>
              <a:gd name="T3" fmla="*/ 2147483646 h 1824"/>
              <a:gd name="T4" fmla="*/ 2147483646 w 1200"/>
              <a:gd name="T5" fmla="*/ 2147483646 h 1824"/>
              <a:gd name="T6" fmla="*/ 2147483646 w 1200"/>
              <a:gd name="T7" fmla="*/ 0 h 182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00" h="1824">
                <a:moveTo>
                  <a:pt x="672" y="0"/>
                </a:moveTo>
                <a:lnTo>
                  <a:pt x="0" y="1152"/>
                </a:lnTo>
                <a:lnTo>
                  <a:pt x="1200" y="1824"/>
                </a:lnTo>
                <a:lnTo>
                  <a:pt x="672" y="0"/>
                </a:lnTo>
                <a:close/>
              </a:path>
            </a:pathLst>
          </a:custGeom>
          <a:solidFill>
            <a:schemeClr val="bg2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868488" y="4008438"/>
            <a:ext cx="2619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i="1"/>
              <a:t>a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2966542" y="3550102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i="1"/>
              <a:t>b</a:t>
            </a: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947863" y="2933700"/>
            <a:ext cx="296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i="1"/>
              <a:t>c</a:t>
            </a: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 flipH="1">
            <a:off x="1243013" y="2700338"/>
            <a:ext cx="1347787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Line 15"/>
          <p:cNvSpPr>
            <a:spLocks noChangeShapeType="1"/>
          </p:cNvSpPr>
          <p:nvPr/>
        </p:nvSpPr>
        <p:spPr bwMode="auto">
          <a:xfrm flipH="1">
            <a:off x="1243013" y="3989388"/>
            <a:ext cx="59372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 flipH="1">
            <a:off x="1192213" y="4740275"/>
            <a:ext cx="193992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>
            <a:off x="1028700" y="4365625"/>
            <a:ext cx="2047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>
            <a:off x="2538413" y="4365625"/>
            <a:ext cx="533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3354388" y="4959350"/>
            <a:ext cx="80074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800" b="1" i="1"/>
              <a:t>x</a:t>
            </a:r>
            <a:r>
              <a:rPr lang="en-US" altLang="en-US" sz="2800" b="1" i="1" baseline="-25000"/>
              <a:t>img</a:t>
            </a:r>
            <a:endParaRPr lang="en-US" altLang="en-US" sz="2800" b="1" i="1" dirty="0"/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444500" y="1814841"/>
            <a:ext cx="79851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800" b="1" i="1" dirty="0" err="1"/>
              <a:t>y</a:t>
            </a:r>
            <a:r>
              <a:rPr lang="en-US" altLang="en-US" sz="2800" b="1" i="1" baseline="-25000" dirty="0" err="1"/>
              <a:t>img</a:t>
            </a:r>
            <a:endParaRPr lang="en-US" altLang="en-US" sz="2800" b="1" i="1" dirty="0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>
            <a:off x="2538413" y="4319588"/>
            <a:ext cx="0" cy="798512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" name="Line 26"/>
          <p:cNvSpPr>
            <a:spLocks noChangeShapeType="1"/>
          </p:cNvSpPr>
          <p:nvPr/>
        </p:nvSpPr>
        <p:spPr bwMode="auto">
          <a:xfrm>
            <a:off x="3082925" y="4329113"/>
            <a:ext cx="0" cy="73977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" name="Rectangle 28"/>
          <p:cNvSpPr>
            <a:spLocks noChangeArrowheads="1"/>
          </p:cNvSpPr>
          <p:nvPr/>
        </p:nvSpPr>
        <p:spPr bwMode="auto">
          <a:xfrm>
            <a:off x="776288" y="4495800"/>
            <a:ext cx="40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C</a:t>
            </a:r>
          </a:p>
        </p:txBody>
      </p:sp>
      <p:sp>
        <p:nvSpPr>
          <p:cNvPr id="22" name="Rectangle 29"/>
          <p:cNvSpPr>
            <a:spLocks noChangeArrowheads="1"/>
          </p:cNvSpPr>
          <p:nvPr/>
        </p:nvSpPr>
        <p:spPr bwMode="auto">
          <a:xfrm>
            <a:off x="795338" y="2492375"/>
            <a:ext cx="415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A</a:t>
            </a:r>
          </a:p>
        </p:txBody>
      </p:sp>
      <p:sp>
        <p:nvSpPr>
          <p:cNvPr id="23" name="Rectangle 30"/>
          <p:cNvSpPr>
            <a:spLocks noChangeArrowheads="1"/>
          </p:cNvSpPr>
          <p:nvPr/>
        </p:nvSpPr>
        <p:spPr bwMode="auto">
          <a:xfrm>
            <a:off x="804863" y="3708400"/>
            <a:ext cx="40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B</a:t>
            </a:r>
          </a:p>
        </p:txBody>
      </p:sp>
      <p:sp>
        <p:nvSpPr>
          <p:cNvPr id="24" name="Rectangle 31"/>
          <p:cNvSpPr>
            <a:spLocks noChangeArrowheads="1"/>
          </p:cNvSpPr>
          <p:nvPr/>
        </p:nvSpPr>
        <p:spPr bwMode="auto">
          <a:xfrm>
            <a:off x="2346325" y="4956175"/>
            <a:ext cx="409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sz="2400" i="1"/>
              <a:t>x</a:t>
            </a:r>
            <a:r>
              <a:rPr lang="en-US" altLang="en-US" sz="2400" baseline="-25000"/>
              <a:t>a</a:t>
            </a:r>
            <a:endParaRPr lang="en-US" altLang="en-US" sz="2400" baseline="-25000" dirty="0"/>
          </a:p>
        </p:txBody>
      </p:sp>
      <p:sp>
        <p:nvSpPr>
          <p:cNvPr id="25" name="Rectangle 32"/>
          <p:cNvSpPr>
            <a:spLocks noChangeArrowheads="1"/>
          </p:cNvSpPr>
          <p:nvPr/>
        </p:nvSpPr>
        <p:spPr bwMode="auto">
          <a:xfrm>
            <a:off x="2870200" y="4937125"/>
            <a:ext cx="42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sz="2400" i="1"/>
              <a:t>x</a:t>
            </a:r>
            <a:r>
              <a:rPr lang="en-US" altLang="en-US" sz="2400" baseline="-25000"/>
              <a:t>b</a:t>
            </a:r>
          </a:p>
        </p:txBody>
      </p:sp>
      <p:sp>
        <p:nvSpPr>
          <p:cNvPr id="26" name="Rectangle 33"/>
          <p:cNvSpPr>
            <a:spLocks noChangeArrowheads="1"/>
          </p:cNvSpPr>
          <p:nvPr/>
        </p:nvSpPr>
        <p:spPr bwMode="auto">
          <a:xfrm>
            <a:off x="744538" y="4087813"/>
            <a:ext cx="360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s</a:t>
            </a:r>
          </a:p>
        </p:txBody>
      </p:sp>
      <p:sp>
        <p:nvSpPr>
          <p:cNvPr id="27" name="Oval 58"/>
          <p:cNvSpPr>
            <a:spLocks noChangeArrowheads="1"/>
          </p:cNvSpPr>
          <p:nvPr/>
        </p:nvSpPr>
        <p:spPr bwMode="auto">
          <a:xfrm>
            <a:off x="2484438" y="4318000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8" name="Oval 63"/>
          <p:cNvSpPr>
            <a:spLocks noChangeArrowheads="1"/>
          </p:cNvSpPr>
          <p:nvPr/>
        </p:nvSpPr>
        <p:spPr bwMode="auto">
          <a:xfrm>
            <a:off x="3038475" y="4313238"/>
            <a:ext cx="88900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29" name="Line 64"/>
          <p:cNvSpPr>
            <a:spLocks noChangeShapeType="1"/>
          </p:cNvSpPr>
          <p:nvPr/>
        </p:nvSpPr>
        <p:spPr bwMode="auto">
          <a:xfrm flipV="1">
            <a:off x="1303338" y="2749598"/>
            <a:ext cx="0" cy="195654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0" name="Oval 65"/>
          <p:cNvSpPr>
            <a:spLocks noChangeArrowheads="1"/>
          </p:cNvSpPr>
          <p:nvPr/>
        </p:nvSpPr>
        <p:spPr bwMode="auto">
          <a:xfrm>
            <a:off x="1266825" y="4699000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31" name="Oval 66"/>
          <p:cNvSpPr>
            <a:spLocks noChangeArrowheads="1"/>
          </p:cNvSpPr>
          <p:nvPr/>
        </p:nvSpPr>
        <p:spPr bwMode="auto">
          <a:xfrm>
            <a:off x="1260475" y="2666525"/>
            <a:ext cx="88900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02617" y="2968526"/>
                <a:ext cx="3605928" cy="230832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err="1">
                    <a:latin typeface="Courier New" charset="0"/>
                    <a:ea typeface="Courier New" charset="0"/>
                    <a:cs typeface="Courier New" charset="0"/>
                  </a:rPr>
                  <a:t>drawTriangle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(T)</a:t>
                </a:r>
              </a:p>
              <a:p>
                <a:pPr lvl="1"/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xa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=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xb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=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xC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,</a:t>
                </a:r>
              </a:p>
              <a:p>
                <a:pPr lvl="1"/>
                <a:r>
                  <a:rPr lang="en-US" sz="1200" b="1" dirty="0">
                    <a:latin typeface="Courier New" charset="0"/>
                    <a:ea typeface="Courier New" charset="0"/>
                    <a:cs typeface="Courier New" charset="0"/>
                  </a:rPr>
                  <a:t>Pixel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(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xC,yC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)</a:t>
                </a:r>
              </a:p>
              <a:p>
                <a:pPr lvl="1"/>
                <a:r>
                  <a:rPr lang="en-US" sz="1200" b="1" dirty="0">
                    <a:latin typeface="Courier New" charset="0"/>
                    <a:ea typeface="Courier New" charset="0"/>
                    <a:cs typeface="Courier New" charset="0"/>
                  </a:rPr>
                  <a:t>for each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y </a:t>
                </a:r>
                <a14:m>
                  <m:oMath xmlns:m="http://schemas.openxmlformats.org/officeDocument/2006/math">
                    <m:r>
                      <a:rPr lang="en-US" sz="12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</m:oMath>
                </a14:m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[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yC,yB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) </a:t>
                </a:r>
                <a:r>
                  <a:rPr lang="en-US" sz="1200" b="1" dirty="0">
                    <a:latin typeface="Courier New" charset="0"/>
                    <a:ea typeface="Courier New" charset="0"/>
                    <a:cs typeface="Courier New" charset="0"/>
                  </a:rPr>
                  <a:t>do</a:t>
                </a:r>
              </a:p>
              <a:p>
                <a:pPr lvl="1"/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   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xa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+= 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dx_a</a:t>
                </a:r>
                <a:endParaRPr lang="en-US" sz="1200" dirty="0">
                  <a:latin typeface="Courier New" charset="0"/>
                  <a:ea typeface="Courier New" charset="0"/>
                  <a:cs typeface="Courier New" charset="0"/>
                </a:endParaRPr>
              </a:p>
              <a:p>
                <a:pPr lvl="1"/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   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xb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+= 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dx_b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</a:t>
                </a:r>
              </a:p>
              <a:p>
                <a:pPr lvl="1"/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   </a:t>
                </a:r>
                <a:r>
                  <a:rPr lang="en-US" sz="1200" b="1" dirty="0" err="1">
                    <a:latin typeface="Courier New" charset="0"/>
                    <a:ea typeface="Courier New" charset="0"/>
                    <a:cs typeface="Courier New" charset="0"/>
                  </a:rPr>
                  <a:t>hLine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(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y,xa,xb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)</a:t>
                </a:r>
              </a:p>
              <a:p>
                <a:pPr lvl="1"/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xc=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xB</a:t>
                </a:r>
                <a:endParaRPr lang="en-US" sz="1200" dirty="0">
                  <a:latin typeface="Courier New" charset="0"/>
                  <a:ea typeface="Courier New" charset="0"/>
                  <a:cs typeface="Courier New" charset="0"/>
                </a:endParaRPr>
              </a:p>
              <a:p>
                <a:pPr lvl="1"/>
                <a:r>
                  <a:rPr lang="en-US" sz="1200" b="1" dirty="0">
                    <a:latin typeface="Courier New" charset="0"/>
                    <a:ea typeface="Courier New" charset="0"/>
                    <a:cs typeface="Courier New" charset="0"/>
                  </a:rPr>
                  <a:t>for each 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US" sz="12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</m:oMath>
                </a14:m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[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yB,yA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) </a:t>
                </a:r>
                <a:r>
                  <a:rPr lang="en-US" sz="1200" b="1" dirty="0">
                    <a:latin typeface="Courier New" charset="0"/>
                    <a:ea typeface="Courier New" charset="0"/>
                    <a:cs typeface="Courier New" charset="0"/>
                  </a:rPr>
                  <a:t>do</a:t>
                </a:r>
              </a:p>
              <a:p>
                <a:pPr lvl="1"/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   xc += 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dx_c</a:t>
                </a:r>
                <a:endParaRPr lang="en-US" sz="1200" dirty="0">
                  <a:latin typeface="Courier New" charset="0"/>
                  <a:ea typeface="Courier New" charset="0"/>
                  <a:cs typeface="Courier New" charset="0"/>
                </a:endParaRPr>
              </a:p>
              <a:p>
                <a:pPr lvl="1"/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   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xb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+= 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dx_b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</a:t>
                </a:r>
              </a:p>
              <a:p>
                <a:pPr lvl="1"/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   </a:t>
                </a:r>
                <a:r>
                  <a:rPr lang="en-US" sz="1200" b="1" dirty="0" err="1">
                    <a:latin typeface="Courier New" charset="0"/>
                    <a:ea typeface="Courier New" charset="0"/>
                    <a:cs typeface="Courier New" charset="0"/>
                  </a:rPr>
                  <a:t>hLine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(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y,xc,xb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)        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617" y="2968526"/>
                <a:ext cx="3605928" cy="2308324"/>
              </a:xfrm>
              <a:prstGeom prst="rect">
                <a:avLst/>
              </a:prstGeom>
              <a:blipFill rotWithShape="0">
                <a:blip r:embed="rId9"/>
                <a:stretch>
                  <a:fillRect b="-78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302617" y="5816870"/>
                <a:ext cx="3605928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err="1">
                    <a:latin typeface="Courier New" charset="0"/>
                    <a:ea typeface="Courier New" charset="0"/>
                    <a:cs typeface="Courier New" charset="0"/>
                  </a:rPr>
                  <a:t>hLine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(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y,xe,xd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)</a:t>
                </a:r>
              </a:p>
              <a:p>
                <a:pPr lvl="1"/>
                <a:r>
                  <a:rPr lang="en-US" sz="1200" b="1" dirty="0">
                    <a:latin typeface="Courier New" charset="0"/>
                    <a:ea typeface="Courier New" charset="0"/>
                    <a:cs typeface="Courier New" charset="0"/>
                  </a:rPr>
                  <a:t>for each 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2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∈</m:t>
                    </m:r>
                  </m:oMath>
                </a14:m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[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xe,xd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) </a:t>
                </a:r>
                <a:r>
                  <a:rPr lang="en-US" sz="1200" b="1" dirty="0">
                    <a:latin typeface="Courier New" charset="0"/>
                    <a:ea typeface="Courier New" charset="0"/>
                    <a:cs typeface="Courier New" charset="0"/>
                  </a:rPr>
                  <a:t>do</a:t>
                </a:r>
              </a:p>
              <a:p>
                <a:pPr lvl="1"/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    </a:t>
                </a:r>
                <a:r>
                  <a:rPr lang="en-US" sz="1200" b="1" dirty="0">
                    <a:latin typeface="Courier New" charset="0"/>
                    <a:ea typeface="Courier New" charset="0"/>
                    <a:cs typeface="Courier New" charset="0"/>
                  </a:rPr>
                  <a:t>Pixel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(</a:t>
                </a:r>
                <a:r>
                  <a:rPr lang="en-US" sz="1200" dirty="0" err="1">
                    <a:latin typeface="Courier New" charset="0"/>
                    <a:ea typeface="Courier New" charset="0"/>
                    <a:cs typeface="Courier New" charset="0"/>
                  </a:rPr>
                  <a:t>x,y</a:t>
                </a:r>
                <a:r>
                  <a:rPr lang="en-US" sz="1200" dirty="0">
                    <a:latin typeface="Courier New" charset="0"/>
                    <a:ea typeface="Courier New" charset="0"/>
                    <a:cs typeface="Courier New" charset="0"/>
                  </a:rPr>
                  <a:t>) 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617" y="5816870"/>
                <a:ext cx="3605928" cy="646331"/>
              </a:xfrm>
              <a:prstGeom prst="rect">
                <a:avLst/>
              </a:prstGeom>
              <a:blipFill rotWithShape="0">
                <a:blip r:embed="rId10"/>
                <a:stretch>
                  <a:fillRect b="-555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2244725" y="2238448"/>
                <a:ext cx="1074461" cy="514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charset="0"/>
                        </a:rPr>
                        <m:t>𝐴</m:t>
                      </m:r>
                      <m:r>
                        <a:rPr lang="pt-BR" b="0" i="1" smtClean="0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mr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mr-IN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b="0" i="1" smtClean="0">
                                        <a:latin typeface="Cambria Math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latin typeface="Cambria Math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b="0" i="1" smtClean="0">
                                        <a:latin typeface="Cambria Math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latin typeface="Cambria Math" charset="0"/>
                                      </a:rPr>
                                      <m:t>𝐴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4725" y="2238448"/>
                <a:ext cx="1074461" cy="51469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/>
          <p:cNvSpPr/>
          <p:nvPr/>
        </p:nvSpPr>
        <p:spPr bwMode="auto">
          <a:xfrm>
            <a:off x="2532061" y="2641599"/>
            <a:ext cx="108000" cy="108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608139" y="3603802"/>
                <a:ext cx="883319" cy="4117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600" b="0" i="1" smtClean="0">
                          <a:latin typeface="Cambria Math" charset="0"/>
                        </a:rPr>
                        <m:t>𝐵</m:t>
                      </m:r>
                      <m:r>
                        <a:rPr lang="pt-BR" sz="1600" b="0" i="1" smtClean="0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mr-IN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mr-I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b="0" i="1" smtClean="0">
                                        <a:latin typeface="Cambria Math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pt-BR" sz="1600" b="0" i="1" smtClean="0">
                                        <a:latin typeface="Cambria Math" charset="0"/>
                                      </a:rPr>
                                      <m:t>𝐵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b="0" i="1" smtClean="0">
                                        <a:latin typeface="Cambria Math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latin typeface="Cambria Math" charset="0"/>
                                      </a:rPr>
                                      <m:t>𝐵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139" y="3603802"/>
                <a:ext cx="883319" cy="411779"/>
              </a:xfrm>
              <a:prstGeom prst="rect">
                <a:avLst/>
              </a:prstGeom>
              <a:blipFill rotWithShape="0">
                <a:blip r:embed="rId7"/>
                <a:stretch>
                  <a:fillRect l="-4828" b="-1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299192" y="4388301"/>
                <a:ext cx="1074461" cy="514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charset="0"/>
                        </a:rPr>
                        <m:t>𝐶</m:t>
                      </m:r>
                      <m:r>
                        <a:rPr lang="pt-BR" b="0" i="1" smtClean="0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mr-I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mr-IN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b="0" i="1" smtClean="0">
                                        <a:latin typeface="Cambria Math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pt-BR" b="0" i="1" smtClean="0">
                                        <a:latin typeface="Cambria Math" charset="0"/>
                                      </a:rPr>
                                      <m:t>𝐶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b="0" i="1" smtClean="0">
                                        <a:latin typeface="Cambria Math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pt-BR" b="0" i="1" smtClean="0">
                                        <a:latin typeface="Cambria Math" charset="0"/>
                                      </a:rPr>
                                      <m:t>𝐶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9192" y="4388301"/>
                <a:ext cx="1074461" cy="514693"/>
              </a:xfrm>
              <a:prstGeom prst="rect">
                <a:avLst/>
              </a:prstGeom>
              <a:blipFill rotWithShape="0">
                <a:blip r:embed="rId8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/>
          <p:cNvSpPr/>
          <p:nvPr/>
        </p:nvSpPr>
        <p:spPr bwMode="auto">
          <a:xfrm>
            <a:off x="3122117" y="4677505"/>
            <a:ext cx="108000" cy="10800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1793514" y="3935034"/>
            <a:ext cx="108000" cy="10800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2" name="Line 17"/>
          <p:cNvSpPr>
            <a:spLocks noChangeShapeType="1"/>
          </p:cNvSpPr>
          <p:nvPr/>
        </p:nvSpPr>
        <p:spPr bwMode="auto">
          <a:xfrm>
            <a:off x="1040424" y="3411062"/>
            <a:ext cx="20478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3" name="Line 18"/>
          <p:cNvSpPr>
            <a:spLocks noChangeShapeType="1"/>
          </p:cNvSpPr>
          <p:nvPr/>
        </p:nvSpPr>
        <p:spPr bwMode="auto">
          <a:xfrm>
            <a:off x="2190628" y="3411062"/>
            <a:ext cx="565271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4" name="Rectangle 33"/>
          <p:cNvSpPr>
            <a:spLocks noChangeArrowheads="1"/>
          </p:cNvSpPr>
          <p:nvPr/>
        </p:nvSpPr>
        <p:spPr bwMode="auto">
          <a:xfrm>
            <a:off x="756262" y="3133250"/>
            <a:ext cx="360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>
              <a:defRPr/>
            </a:pPr>
            <a:r>
              <a:rPr lang="en-US" altLang="en-US" i="1"/>
              <a:t>y</a:t>
            </a:r>
            <a:r>
              <a:rPr lang="en-US" altLang="en-US" baseline="-25000"/>
              <a:t>s</a:t>
            </a:r>
          </a:p>
        </p:txBody>
      </p:sp>
      <p:sp>
        <p:nvSpPr>
          <p:cNvPr id="45" name="Oval 63"/>
          <p:cNvSpPr>
            <a:spLocks noChangeArrowheads="1"/>
          </p:cNvSpPr>
          <p:nvPr/>
        </p:nvSpPr>
        <p:spPr bwMode="auto">
          <a:xfrm>
            <a:off x="2761032" y="3371489"/>
            <a:ext cx="88900" cy="889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46" name="Oval 58"/>
          <p:cNvSpPr>
            <a:spLocks noChangeArrowheads="1"/>
          </p:cNvSpPr>
          <p:nvPr/>
        </p:nvSpPr>
        <p:spPr bwMode="auto">
          <a:xfrm>
            <a:off x="2136656" y="3360613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994746" y="2897719"/>
                <a:ext cx="11119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b="0" i="1" smtClean="0">
                              <a:latin typeface="Cambria Math" charset="0"/>
                            </a:rPr>
                            <m:t>𝑖𝑧</m:t>
                          </m:r>
                        </m:e>
                        <m:sub>
                          <m:r>
                            <a:rPr lang="pt-BR" sz="1800" b="0" i="1" smtClean="0">
                              <a:latin typeface="Cambria Math" charset="0"/>
                            </a:rPr>
                            <m:t>𝐴</m:t>
                          </m:r>
                        </m:sub>
                      </m:sSub>
                      <m:r>
                        <a:rPr lang="pt-BR" sz="1800" b="0" i="1" smtClean="0">
                          <a:latin typeface="Cambria Math" charset="0"/>
                        </a:rPr>
                        <m:t>=1/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b="0" i="1" smtClean="0">
                              <a:latin typeface="Cambria Math" charset="0"/>
                            </a:rPr>
                            <m:t>𝑧</m:t>
                          </m:r>
                        </m:e>
                        <m:sub>
                          <m:r>
                            <a:rPr lang="pt-BR" sz="1800" b="0" i="1" smtClean="0">
                              <a:latin typeface="Cambria Math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4746" y="2897719"/>
                <a:ext cx="1111907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3825" r="-1639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755028" y="4910109"/>
                <a:ext cx="11270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b="0" i="1" smtClean="0">
                              <a:latin typeface="Cambria Math" charset="0"/>
                            </a:rPr>
                            <m:t>𝑖𝑧</m:t>
                          </m:r>
                        </m:e>
                        <m:sub>
                          <m:r>
                            <a:rPr lang="pt-BR" sz="1800" b="0" i="1" smtClean="0">
                              <a:latin typeface="Cambria Math" charset="0"/>
                            </a:rPr>
                            <m:t>𝐶</m:t>
                          </m:r>
                        </m:sub>
                      </m:sSub>
                      <m:r>
                        <a:rPr lang="pt-BR" sz="1800" b="0" i="1" smtClean="0">
                          <a:latin typeface="Cambria Math" charset="0"/>
                        </a:rPr>
                        <m:t>=1/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b="0" i="1" smtClean="0">
                              <a:latin typeface="Cambria Math" charset="0"/>
                            </a:rPr>
                            <m:t>𝑧</m:t>
                          </m:r>
                        </m:e>
                        <m:sub>
                          <m:r>
                            <a:rPr lang="pt-BR" sz="1800" b="0" i="1" smtClean="0">
                              <a:latin typeface="Cambria Math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028" y="4910109"/>
                <a:ext cx="1127039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4324" r="-541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Profundidade</a:t>
            </a:r>
            <a:endParaRPr lang="en-US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Mapa de profundidade</a:t>
            </a:r>
            <a:endParaRPr lang="en-US" altLang="en-US"/>
          </a:p>
        </p:txBody>
      </p:sp>
      <p:graphicFrame>
        <p:nvGraphicFramePr>
          <p:cNvPr id="96258" name="Object 4"/>
          <p:cNvGraphicFramePr>
            <a:graphicFrameLocks noChangeAspect="1"/>
          </p:cNvGraphicFramePr>
          <p:nvPr/>
        </p:nvGraphicFramePr>
        <p:xfrm>
          <a:off x="365125" y="1616075"/>
          <a:ext cx="3544888" cy="163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91" name="Equation" r:id="rId3" imgW="2832100" imgH="1346200" progId="Equation.3">
                  <p:embed/>
                </p:oleObj>
              </mc:Choice>
              <mc:Fallback>
                <p:oleObj name="Equation" r:id="rId3" imgW="2832100" imgH="1346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1616075"/>
                        <a:ext cx="3544888" cy="16398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853" name="Object 5"/>
          <p:cNvGraphicFramePr>
            <a:graphicFrameLocks noChangeAspect="1"/>
          </p:cNvGraphicFramePr>
          <p:nvPr/>
        </p:nvGraphicFramePr>
        <p:xfrm>
          <a:off x="4535488" y="1700213"/>
          <a:ext cx="2171700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92" name="Equation" r:id="rId5" imgW="1485900" imgH="685800" progId="Equation.3">
                  <p:embed/>
                </p:oleObj>
              </mc:Choice>
              <mc:Fallback>
                <p:oleObj name="Equation" r:id="rId5" imgW="1485900" imgH="685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5488" y="1700213"/>
                        <a:ext cx="2171700" cy="100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8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336821"/>
              </p:ext>
            </p:extLst>
          </p:nvPr>
        </p:nvGraphicFramePr>
        <p:xfrm>
          <a:off x="5884863" y="2701925"/>
          <a:ext cx="2895600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93" name="Equation" r:id="rId7" imgW="1816100" imgH="431800" progId="Equation.3">
                  <p:embed/>
                </p:oleObj>
              </mc:Choice>
              <mc:Fallback>
                <p:oleObj name="Equation" r:id="rId7" imgW="18161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4863" y="2701925"/>
                        <a:ext cx="2895600" cy="6873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957" name="Line 109"/>
          <p:cNvSpPr>
            <a:spLocks noChangeShapeType="1"/>
          </p:cNvSpPr>
          <p:nvPr/>
        </p:nvSpPr>
        <p:spPr bwMode="auto">
          <a:xfrm flipV="1">
            <a:off x="4391025" y="3895725"/>
            <a:ext cx="0" cy="1266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34958" name="Line 110"/>
          <p:cNvSpPr>
            <a:spLocks noChangeShapeType="1"/>
          </p:cNvSpPr>
          <p:nvPr/>
        </p:nvSpPr>
        <p:spPr bwMode="auto">
          <a:xfrm flipV="1">
            <a:off x="4610100" y="3895725"/>
            <a:ext cx="0" cy="1266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334967" name="Group 119"/>
          <p:cNvGrpSpPr>
            <a:grpSpLocks/>
          </p:cNvGrpSpPr>
          <p:nvPr/>
        </p:nvGrpSpPr>
        <p:grpSpPr bwMode="auto">
          <a:xfrm>
            <a:off x="469900" y="3405188"/>
            <a:ext cx="5732463" cy="3090862"/>
            <a:chOff x="296" y="2145"/>
            <a:chExt cx="3611" cy="1947"/>
          </a:xfrm>
        </p:grpSpPr>
        <p:sp>
          <p:nvSpPr>
            <p:cNvPr id="47113" name="Line 14"/>
            <p:cNvSpPr>
              <a:spLocks noChangeShapeType="1"/>
            </p:cNvSpPr>
            <p:nvPr/>
          </p:nvSpPr>
          <p:spPr bwMode="auto">
            <a:xfrm>
              <a:off x="420" y="3240"/>
              <a:ext cx="339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114" name="Line 15"/>
            <p:cNvSpPr>
              <a:spLocks noChangeShapeType="1"/>
            </p:cNvSpPr>
            <p:nvPr/>
          </p:nvSpPr>
          <p:spPr bwMode="auto">
            <a:xfrm flipV="1">
              <a:off x="840" y="2292"/>
              <a:ext cx="0" cy="1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115" name="Line 30"/>
            <p:cNvSpPr>
              <a:spLocks noChangeShapeType="1"/>
            </p:cNvSpPr>
            <p:nvPr/>
          </p:nvSpPr>
          <p:spPr bwMode="auto">
            <a:xfrm flipH="1">
              <a:off x="801" y="2491"/>
              <a:ext cx="28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116" name="Line 34"/>
            <p:cNvSpPr>
              <a:spLocks noChangeShapeType="1"/>
            </p:cNvSpPr>
            <p:nvPr/>
          </p:nvSpPr>
          <p:spPr bwMode="auto">
            <a:xfrm flipH="1">
              <a:off x="801" y="3995"/>
              <a:ext cx="28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268" name="Line 41"/>
            <p:cNvSpPr>
              <a:spLocks noChangeShapeType="1"/>
            </p:cNvSpPr>
            <p:nvPr/>
          </p:nvSpPr>
          <p:spPr bwMode="auto">
            <a:xfrm>
              <a:off x="839" y="3847"/>
              <a:ext cx="278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69" name="Line 42"/>
            <p:cNvSpPr>
              <a:spLocks noChangeShapeType="1"/>
            </p:cNvSpPr>
            <p:nvPr/>
          </p:nvSpPr>
          <p:spPr bwMode="auto">
            <a:xfrm>
              <a:off x="839" y="3696"/>
              <a:ext cx="278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0" name="Line 43"/>
            <p:cNvSpPr>
              <a:spLocks noChangeShapeType="1"/>
            </p:cNvSpPr>
            <p:nvPr/>
          </p:nvSpPr>
          <p:spPr bwMode="auto">
            <a:xfrm>
              <a:off x="839" y="3547"/>
              <a:ext cx="278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1" name="Line 44"/>
            <p:cNvSpPr>
              <a:spLocks noChangeShapeType="1"/>
            </p:cNvSpPr>
            <p:nvPr/>
          </p:nvSpPr>
          <p:spPr bwMode="auto">
            <a:xfrm>
              <a:off x="839" y="3396"/>
              <a:ext cx="278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2" name="Line 45"/>
            <p:cNvSpPr>
              <a:spLocks noChangeShapeType="1"/>
            </p:cNvSpPr>
            <p:nvPr/>
          </p:nvSpPr>
          <p:spPr bwMode="auto">
            <a:xfrm>
              <a:off x="839" y="3092"/>
              <a:ext cx="278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3" name="Line 46"/>
            <p:cNvSpPr>
              <a:spLocks noChangeShapeType="1"/>
            </p:cNvSpPr>
            <p:nvPr/>
          </p:nvSpPr>
          <p:spPr bwMode="auto">
            <a:xfrm>
              <a:off x="839" y="2942"/>
              <a:ext cx="278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4" name="Line 47"/>
            <p:cNvSpPr>
              <a:spLocks noChangeShapeType="1"/>
            </p:cNvSpPr>
            <p:nvPr/>
          </p:nvSpPr>
          <p:spPr bwMode="auto">
            <a:xfrm>
              <a:off x="839" y="2792"/>
              <a:ext cx="278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5" name="Line 48"/>
            <p:cNvSpPr>
              <a:spLocks noChangeShapeType="1"/>
            </p:cNvSpPr>
            <p:nvPr/>
          </p:nvSpPr>
          <p:spPr bwMode="auto">
            <a:xfrm>
              <a:off x="839" y="2642"/>
              <a:ext cx="278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6" name="Line 49"/>
            <p:cNvSpPr>
              <a:spLocks noChangeShapeType="1"/>
            </p:cNvSpPr>
            <p:nvPr/>
          </p:nvSpPr>
          <p:spPr bwMode="auto">
            <a:xfrm>
              <a:off x="839" y="2492"/>
              <a:ext cx="278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7" name="Line 50"/>
            <p:cNvSpPr>
              <a:spLocks noChangeShapeType="1"/>
            </p:cNvSpPr>
            <p:nvPr/>
          </p:nvSpPr>
          <p:spPr bwMode="auto">
            <a:xfrm>
              <a:off x="839" y="2492"/>
              <a:ext cx="1" cy="150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8" name="Line 51"/>
            <p:cNvSpPr>
              <a:spLocks noChangeShapeType="1"/>
            </p:cNvSpPr>
            <p:nvPr/>
          </p:nvSpPr>
          <p:spPr bwMode="auto">
            <a:xfrm>
              <a:off x="825" y="3996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79" name="Line 61"/>
            <p:cNvSpPr>
              <a:spLocks noChangeShapeType="1"/>
            </p:cNvSpPr>
            <p:nvPr/>
          </p:nvSpPr>
          <p:spPr bwMode="auto">
            <a:xfrm>
              <a:off x="825" y="2492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80" name="Line 62"/>
            <p:cNvSpPr>
              <a:spLocks noChangeShapeType="1"/>
            </p:cNvSpPr>
            <p:nvPr/>
          </p:nvSpPr>
          <p:spPr bwMode="auto">
            <a:xfrm>
              <a:off x="839" y="3247"/>
              <a:ext cx="278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81" name="Line 64"/>
            <p:cNvSpPr>
              <a:spLocks noChangeShapeType="1"/>
            </p:cNvSpPr>
            <p:nvPr/>
          </p:nvSpPr>
          <p:spPr bwMode="auto">
            <a:xfrm flipV="1">
              <a:off x="978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82" name="Line 65"/>
            <p:cNvSpPr>
              <a:spLocks noChangeShapeType="1"/>
            </p:cNvSpPr>
            <p:nvPr/>
          </p:nvSpPr>
          <p:spPr bwMode="auto">
            <a:xfrm flipV="1">
              <a:off x="1114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83" name="Line 66"/>
            <p:cNvSpPr>
              <a:spLocks noChangeShapeType="1"/>
            </p:cNvSpPr>
            <p:nvPr/>
          </p:nvSpPr>
          <p:spPr bwMode="auto">
            <a:xfrm flipV="1">
              <a:off x="1253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84" name="Line 67"/>
            <p:cNvSpPr>
              <a:spLocks noChangeShapeType="1"/>
            </p:cNvSpPr>
            <p:nvPr/>
          </p:nvSpPr>
          <p:spPr bwMode="auto">
            <a:xfrm flipV="1">
              <a:off x="1388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85" name="Line 68"/>
            <p:cNvSpPr>
              <a:spLocks noChangeShapeType="1"/>
            </p:cNvSpPr>
            <p:nvPr/>
          </p:nvSpPr>
          <p:spPr bwMode="auto">
            <a:xfrm flipV="1">
              <a:off x="1527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86" name="Line 69"/>
            <p:cNvSpPr>
              <a:spLocks noChangeShapeType="1"/>
            </p:cNvSpPr>
            <p:nvPr/>
          </p:nvSpPr>
          <p:spPr bwMode="auto">
            <a:xfrm flipV="1">
              <a:off x="1666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87" name="Line 70"/>
            <p:cNvSpPr>
              <a:spLocks noChangeShapeType="1"/>
            </p:cNvSpPr>
            <p:nvPr/>
          </p:nvSpPr>
          <p:spPr bwMode="auto">
            <a:xfrm flipV="1">
              <a:off x="1801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88" name="Line 71"/>
            <p:cNvSpPr>
              <a:spLocks noChangeShapeType="1"/>
            </p:cNvSpPr>
            <p:nvPr/>
          </p:nvSpPr>
          <p:spPr bwMode="auto">
            <a:xfrm flipV="1">
              <a:off x="1940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89" name="Line 72"/>
            <p:cNvSpPr>
              <a:spLocks noChangeShapeType="1"/>
            </p:cNvSpPr>
            <p:nvPr/>
          </p:nvSpPr>
          <p:spPr bwMode="auto">
            <a:xfrm flipV="1">
              <a:off x="2079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90" name="Line 73"/>
            <p:cNvSpPr>
              <a:spLocks noChangeShapeType="1"/>
            </p:cNvSpPr>
            <p:nvPr/>
          </p:nvSpPr>
          <p:spPr bwMode="auto">
            <a:xfrm flipV="1">
              <a:off x="2215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91" name="Line 74"/>
            <p:cNvSpPr>
              <a:spLocks noChangeShapeType="1"/>
            </p:cNvSpPr>
            <p:nvPr/>
          </p:nvSpPr>
          <p:spPr bwMode="auto">
            <a:xfrm flipV="1">
              <a:off x="2354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92" name="Line 75"/>
            <p:cNvSpPr>
              <a:spLocks noChangeShapeType="1"/>
            </p:cNvSpPr>
            <p:nvPr/>
          </p:nvSpPr>
          <p:spPr bwMode="auto">
            <a:xfrm flipV="1">
              <a:off x="2489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93" name="Line 76"/>
            <p:cNvSpPr>
              <a:spLocks noChangeShapeType="1"/>
            </p:cNvSpPr>
            <p:nvPr/>
          </p:nvSpPr>
          <p:spPr bwMode="auto">
            <a:xfrm flipV="1">
              <a:off x="2628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94" name="Line 77"/>
            <p:cNvSpPr>
              <a:spLocks noChangeShapeType="1"/>
            </p:cNvSpPr>
            <p:nvPr/>
          </p:nvSpPr>
          <p:spPr bwMode="auto">
            <a:xfrm flipV="1">
              <a:off x="2767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95" name="Line 78"/>
            <p:cNvSpPr>
              <a:spLocks noChangeShapeType="1"/>
            </p:cNvSpPr>
            <p:nvPr/>
          </p:nvSpPr>
          <p:spPr bwMode="auto">
            <a:xfrm flipV="1">
              <a:off x="2903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96" name="Line 79"/>
            <p:cNvSpPr>
              <a:spLocks noChangeShapeType="1"/>
            </p:cNvSpPr>
            <p:nvPr/>
          </p:nvSpPr>
          <p:spPr bwMode="auto">
            <a:xfrm flipV="1">
              <a:off x="3042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97" name="Line 80"/>
            <p:cNvSpPr>
              <a:spLocks noChangeShapeType="1"/>
            </p:cNvSpPr>
            <p:nvPr/>
          </p:nvSpPr>
          <p:spPr bwMode="auto">
            <a:xfrm flipV="1">
              <a:off x="3181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98" name="Line 81"/>
            <p:cNvSpPr>
              <a:spLocks noChangeShapeType="1"/>
            </p:cNvSpPr>
            <p:nvPr/>
          </p:nvSpPr>
          <p:spPr bwMode="auto">
            <a:xfrm flipV="1">
              <a:off x="3316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99" name="Line 82"/>
            <p:cNvSpPr>
              <a:spLocks noChangeShapeType="1"/>
            </p:cNvSpPr>
            <p:nvPr/>
          </p:nvSpPr>
          <p:spPr bwMode="auto">
            <a:xfrm flipV="1">
              <a:off x="3455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00" name="Line 83"/>
            <p:cNvSpPr>
              <a:spLocks noChangeShapeType="1"/>
            </p:cNvSpPr>
            <p:nvPr/>
          </p:nvSpPr>
          <p:spPr bwMode="auto">
            <a:xfrm flipV="1">
              <a:off x="3590" y="3229"/>
              <a:ext cx="1" cy="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01" name="Freeform 84"/>
            <p:cNvSpPr>
              <a:spLocks/>
            </p:cNvSpPr>
            <p:nvPr/>
          </p:nvSpPr>
          <p:spPr bwMode="auto">
            <a:xfrm>
              <a:off x="880" y="2492"/>
              <a:ext cx="2725" cy="1504"/>
            </a:xfrm>
            <a:custGeom>
              <a:avLst/>
              <a:gdLst>
                <a:gd name="T0" fmla="*/ 929006 w 745"/>
                <a:gd name="T1" fmla="*/ 106688617 h 341"/>
                <a:gd name="T2" fmla="*/ 2689586 w 745"/>
                <a:gd name="T3" fmla="*/ 52406227 h 341"/>
                <a:gd name="T4" fmla="*/ 4449475 w 745"/>
                <a:gd name="T5" fmla="*/ 34090281 h 341"/>
                <a:gd name="T6" fmla="*/ 6219156 w 745"/>
                <a:gd name="T7" fmla="*/ 25197429 h 341"/>
                <a:gd name="T8" fmla="*/ 7979590 w 745"/>
                <a:gd name="T9" fmla="*/ 19611247 h 341"/>
                <a:gd name="T10" fmla="*/ 9739494 w 745"/>
                <a:gd name="T11" fmla="*/ 15745680 h 341"/>
                <a:gd name="T12" fmla="*/ 11466054 w 745"/>
                <a:gd name="T13" fmla="*/ 13308993 h 341"/>
                <a:gd name="T14" fmla="*/ 13235588 w 745"/>
                <a:gd name="T15" fmla="*/ 11299243 h 341"/>
                <a:gd name="T16" fmla="*/ 14996224 w 745"/>
                <a:gd name="T17" fmla="*/ 10166281 h 341"/>
                <a:gd name="T18" fmla="*/ 16756073 w 745"/>
                <a:gd name="T19" fmla="*/ 8862578 h 341"/>
                <a:gd name="T20" fmla="*/ 18515958 w 745"/>
                <a:gd name="T21" fmla="*/ 7597551 h 341"/>
                <a:gd name="T22" fmla="*/ 20279084 w 745"/>
                <a:gd name="T23" fmla="*/ 7015146 h 341"/>
                <a:gd name="T24" fmla="*/ 22046128 w 745"/>
                <a:gd name="T25" fmla="*/ 6300715 h 341"/>
                <a:gd name="T26" fmla="*/ 23808665 w 745"/>
                <a:gd name="T27" fmla="*/ 5712981 h 341"/>
                <a:gd name="T28" fmla="*/ 25664869 w 745"/>
                <a:gd name="T29" fmla="*/ 4998881 h 341"/>
                <a:gd name="T30" fmla="*/ 27424554 w 745"/>
                <a:gd name="T31" fmla="*/ 4446433 h 341"/>
                <a:gd name="T32" fmla="*/ 29187091 w 745"/>
                <a:gd name="T33" fmla="*/ 4446433 h 341"/>
                <a:gd name="T34" fmla="*/ 30947675 w 745"/>
                <a:gd name="T35" fmla="*/ 3731984 h 341"/>
                <a:gd name="T36" fmla="*/ 32717261 w 745"/>
                <a:gd name="T37" fmla="*/ 3731984 h 341"/>
                <a:gd name="T38" fmla="*/ 34441132 w 745"/>
                <a:gd name="T39" fmla="*/ 3151136 h 341"/>
                <a:gd name="T40" fmla="*/ 36201716 w 745"/>
                <a:gd name="T41" fmla="*/ 3151136 h 341"/>
                <a:gd name="T42" fmla="*/ 37964107 w 745"/>
                <a:gd name="T43" fmla="*/ 2561863 h 341"/>
                <a:gd name="T44" fmla="*/ 39731338 w 745"/>
                <a:gd name="T45" fmla="*/ 2561863 h 341"/>
                <a:gd name="T46" fmla="*/ 41493729 w 745"/>
                <a:gd name="T47" fmla="*/ 2561863 h 341"/>
                <a:gd name="T48" fmla="*/ 43254309 w 745"/>
                <a:gd name="T49" fmla="*/ 1847415 h 341"/>
                <a:gd name="T50" fmla="*/ 45014213 w 745"/>
                <a:gd name="T51" fmla="*/ 1847415 h 341"/>
                <a:gd name="T52" fmla="*/ 46747770 w 745"/>
                <a:gd name="T53" fmla="*/ 1847415 h 341"/>
                <a:gd name="T54" fmla="*/ 48508354 w 745"/>
                <a:gd name="T55" fmla="*/ 1847415 h 341"/>
                <a:gd name="T56" fmla="*/ 50270943 w 745"/>
                <a:gd name="T57" fmla="*/ 1295297 h 341"/>
                <a:gd name="T58" fmla="*/ 52030792 w 745"/>
                <a:gd name="T59" fmla="*/ 1295297 h 341"/>
                <a:gd name="T60" fmla="*/ 53791211 w 745"/>
                <a:gd name="T61" fmla="*/ 1295297 h 341"/>
                <a:gd name="T62" fmla="*/ 55551115 w 745"/>
                <a:gd name="T63" fmla="*/ 1295297 h 341"/>
                <a:gd name="T64" fmla="*/ 57320847 w 745"/>
                <a:gd name="T65" fmla="*/ 1295297 h 341"/>
                <a:gd name="T66" fmla="*/ 59047220 w 745"/>
                <a:gd name="T67" fmla="*/ 1295297 h 341"/>
                <a:gd name="T68" fmla="*/ 60807845 w 745"/>
                <a:gd name="T69" fmla="*/ 580848 h 341"/>
                <a:gd name="T70" fmla="*/ 62699273 w 745"/>
                <a:gd name="T71" fmla="*/ 580848 h 341"/>
                <a:gd name="T72" fmla="*/ 64459857 w 745"/>
                <a:gd name="T73" fmla="*/ 580848 h 341"/>
                <a:gd name="T74" fmla="*/ 66229391 w 745"/>
                <a:gd name="T75" fmla="*/ 580848 h 341"/>
                <a:gd name="T76" fmla="*/ 67956006 w 745"/>
                <a:gd name="T77" fmla="*/ 580848 h 341"/>
                <a:gd name="T78" fmla="*/ 69715851 w 745"/>
                <a:gd name="T79" fmla="*/ 580848 h 341"/>
                <a:gd name="T80" fmla="*/ 71476289 w 745"/>
                <a:gd name="T81" fmla="*/ 580848 h 341"/>
                <a:gd name="T82" fmla="*/ 73246021 w 745"/>
                <a:gd name="T83" fmla="*/ 580848 h 341"/>
                <a:gd name="T84" fmla="*/ 75005910 w 745"/>
                <a:gd name="T85" fmla="*/ 580848 h 341"/>
                <a:gd name="T86" fmla="*/ 76766494 w 745"/>
                <a:gd name="T87" fmla="*/ 0 h 341"/>
                <a:gd name="T88" fmla="*/ 78526394 w 745"/>
                <a:gd name="T89" fmla="*/ 0 h 341"/>
                <a:gd name="T90" fmla="*/ 80288731 w 745"/>
                <a:gd name="T91" fmla="*/ 0 h 341"/>
                <a:gd name="T92" fmla="*/ 82023224 w 745"/>
                <a:gd name="T93" fmla="*/ 0 h 341"/>
                <a:gd name="T94" fmla="*/ 83783073 w 745"/>
                <a:gd name="T95" fmla="*/ 0 h 341"/>
                <a:gd name="T96" fmla="*/ 85542772 w 745"/>
                <a:gd name="T97" fmla="*/ 0 h 341"/>
                <a:gd name="T98" fmla="*/ 87303396 w 745"/>
                <a:gd name="T99" fmla="*/ 0 h 34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45" h="341">
                  <a:moveTo>
                    <a:pt x="0" y="341"/>
                  </a:moveTo>
                  <a:lnTo>
                    <a:pt x="8" y="169"/>
                  </a:lnTo>
                  <a:lnTo>
                    <a:pt x="15" y="111"/>
                  </a:lnTo>
                  <a:lnTo>
                    <a:pt x="23" y="83"/>
                  </a:lnTo>
                  <a:lnTo>
                    <a:pt x="30" y="65"/>
                  </a:lnTo>
                  <a:lnTo>
                    <a:pt x="38" y="54"/>
                  </a:lnTo>
                  <a:lnTo>
                    <a:pt x="45" y="46"/>
                  </a:lnTo>
                  <a:lnTo>
                    <a:pt x="53" y="40"/>
                  </a:lnTo>
                  <a:lnTo>
                    <a:pt x="60" y="35"/>
                  </a:lnTo>
                  <a:lnTo>
                    <a:pt x="68" y="31"/>
                  </a:lnTo>
                  <a:lnTo>
                    <a:pt x="76" y="28"/>
                  </a:lnTo>
                  <a:lnTo>
                    <a:pt x="83" y="25"/>
                  </a:lnTo>
                  <a:lnTo>
                    <a:pt x="91" y="23"/>
                  </a:lnTo>
                  <a:lnTo>
                    <a:pt x="98" y="21"/>
                  </a:lnTo>
                  <a:lnTo>
                    <a:pt x="106" y="20"/>
                  </a:lnTo>
                  <a:lnTo>
                    <a:pt x="113" y="18"/>
                  </a:lnTo>
                  <a:lnTo>
                    <a:pt x="121" y="17"/>
                  </a:lnTo>
                  <a:lnTo>
                    <a:pt x="128" y="16"/>
                  </a:lnTo>
                  <a:lnTo>
                    <a:pt x="136" y="15"/>
                  </a:lnTo>
                  <a:lnTo>
                    <a:pt x="143" y="14"/>
                  </a:lnTo>
                  <a:lnTo>
                    <a:pt x="151" y="13"/>
                  </a:lnTo>
                  <a:lnTo>
                    <a:pt x="158" y="12"/>
                  </a:lnTo>
                  <a:lnTo>
                    <a:pt x="166" y="12"/>
                  </a:lnTo>
                  <a:lnTo>
                    <a:pt x="173" y="11"/>
                  </a:lnTo>
                  <a:lnTo>
                    <a:pt x="181" y="10"/>
                  </a:lnTo>
                  <a:lnTo>
                    <a:pt x="188" y="10"/>
                  </a:lnTo>
                  <a:lnTo>
                    <a:pt x="196" y="9"/>
                  </a:lnTo>
                  <a:lnTo>
                    <a:pt x="203" y="9"/>
                  </a:lnTo>
                  <a:lnTo>
                    <a:pt x="211" y="8"/>
                  </a:lnTo>
                  <a:lnTo>
                    <a:pt x="219" y="8"/>
                  </a:lnTo>
                  <a:lnTo>
                    <a:pt x="226" y="8"/>
                  </a:lnTo>
                  <a:lnTo>
                    <a:pt x="234" y="7"/>
                  </a:lnTo>
                  <a:lnTo>
                    <a:pt x="241" y="7"/>
                  </a:lnTo>
                  <a:lnTo>
                    <a:pt x="249" y="7"/>
                  </a:lnTo>
                  <a:lnTo>
                    <a:pt x="256" y="6"/>
                  </a:lnTo>
                  <a:lnTo>
                    <a:pt x="264" y="6"/>
                  </a:lnTo>
                  <a:lnTo>
                    <a:pt x="271" y="6"/>
                  </a:lnTo>
                  <a:lnTo>
                    <a:pt x="279" y="6"/>
                  </a:lnTo>
                  <a:lnTo>
                    <a:pt x="286" y="5"/>
                  </a:lnTo>
                  <a:lnTo>
                    <a:pt x="294" y="5"/>
                  </a:lnTo>
                  <a:lnTo>
                    <a:pt x="301" y="5"/>
                  </a:lnTo>
                  <a:lnTo>
                    <a:pt x="309" y="5"/>
                  </a:lnTo>
                  <a:lnTo>
                    <a:pt x="316" y="5"/>
                  </a:lnTo>
                  <a:lnTo>
                    <a:pt x="324" y="4"/>
                  </a:lnTo>
                  <a:lnTo>
                    <a:pt x="331" y="4"/>
                  </a:lnTo>
                  <a:lnTo>
                    <a:pt x="339" y="4"/>
                  </a:lnTo>
                  <a:lnTo>
                    <a:pt x="346" y="4"/>
                  </a:lnTo>
                  <a:lnTo>
                    <a:pt x="354" y="4"/>
                  </a:lnTo>
                  <a:lnTo>
                    <a:pt x="361" y="4"/>
                  </a:lnTo>
                  <a:lnTo>
                    <a:pt x="369" y="3"/>
                  </a:lnTo>
                  <a:lnTo>
                    <a:pt x="377" y="3"/>
                  </a:lnTo>
                  <a:lnTo>
                    <a:pt x="384" y="3"/>
                  </a:lnTo>
                  <a:lnTo>
                    <a:pt x="392" y="3"/>
                  </a:lnTo>
                  <a:lnTo>
                    <a:pt x="399" y="3"/>
                  </a:lnTo>
                  <a:lnTo>
                    <a:pt x="407" y="3"/>
                  </a:lnTo>
                  <a:lnTo>
                    <a:pt x="414" y="3"/>
                  </a:lnTo>
                  <a:lnTo>
                    <a:pt x="422" y="3"/>
                  </a:lnTo>
                  <a:lnTo>
                    <a:pt x="429" y="2"/>
                  </a:lnTo>
                  <a:lnTo>
                    <a:pt x="437" y="2"/>
                  </a:lnTo>
                  <a:lnTo>
                    <a:pt x="444" y="2"/>
                  </a:lnTo>
                  <a:lnTo>
                    <a:pt x="452" y="2"/>
                  </a:lnTo>
                  <a:lnTo>
                    <a:pt x="459" y="2"/>
                  </a:lnTo>
                  <a:lnTo>
                    <a:pt x="467" y="2"/>
                  </a:lnTo>
                  <a:lnTo>
                    <a:pt x="474" y="2"/>
                  </a:lnTo>
                  <a:lnTo>
                    <a:pt x="482" y="2"/>
                  </a:lnTo>
                  <a:lnTo>
                    <a:pt x="489" y="2"/>
                  </a:lnTo>
                  <a:lnTo>
                    <a:pt x="497" y="2"/>
                  </a:lnTo>
                  <a:lnTo>
                    <a:pt x="504" y="2"/>
                  </a:lnTo>
                  <a:lnTo>
                    <a:pt x="512" y="2"/>
                  </a:lnTo>
                  <a:lnTo>
                    <a:pt x="519" y="1"/>
                  </a:lnTo>
                  <a:lnTo>
                    <a:pt x="527" y="1"/>
                  </a:lnTo>
                  <a:lnTo>
                    <a:pt x="535" y="1"/>
                  </a:lnTo>
                  <a:lnTo>
                    <a:pt x="542" y="1"/>
                  </a:lnTo>
                  <a:lnTo>
                    <a:pt x="550" y="1"/>
                  </a:lnTo>
                  <a:lnTo>
                    <a:pt x="557" y="1"/>
                  </a:lnTo>
                  <a:lnTo>
                    <a:pt x="565" y="1"/>
                  </a:lnTo>
                  <a:lnTo>
                    <a:pt x="572" y="1"/>
                  </a:lnTo>
                  <a:lnTo>
                    <a:pt x="580" y="1"/>
                  </a:lnTo>
                  <a:lnTo>
                    <a:pt x="587" y="1"/>
                  </a:lnTo>
                  <a:lnTo>
                    <a:pt x="595" y="1"/>
                  </a:lnTo>
                  <a:lnTo>
                    <a:pt x="602" y="1"/>
                  </a:lnTo>
                  <a:lnTo>
                    <a:pt x="610" y="1"/>
                  </a:lnTo>
                  <a:lnTo>
                    <a:pt x="617" y="1"/>
                  </a:lnTo>
                  <a:lnTo>
                    <a:pt x="625" y="1"/>
                  </a:lnTo>
                  <a:lnTo>
                    <a:pt x="632" y="1"/>
                  </a:lnTo>
                  <a:lnTo>
                    <a:pt x="640" y="1"/>
                  </a:lnTo>
                  <a:lnTo>
                    <a:pt x="647" y="1"/>
                  </a:lnTo>
                  <a:lnTo>
                    <a:pt x="655" y="0"/>
                  </a:lnTo>
                  <a:lnTo>
                    <a:pt x="662" y="0"/>
                  </a:lnTo>
                  <a:lnTo>
                    <a:pt x="670" y="0"/>
                  </a:lnTo>
                  <a:lnTo>
                    <a:pt x="678" y="0"/>
                  </a:lnTo>
                  <a:lnTo>
                    <a:pt x="685" y="0"/>
                  </a:lnTo>
                  <a:lnTo>
                    <a:pt x="693" y="0"/>
                  </a:lnTo>
                  <a:lnTo>
                    <a:pt x="700" y="0"/>
                  </a:lnTo>
                  <a:lnTo>
                    <a:pt x="708" y="0"/>
                  </a:lnTo>
                  <a:lnTo>
                    <a:pt x="715" y="0"/>
                  </a:lnTo>
                  <a:lnTo>
                    <a:pt x="723" y="0"/>
                  </a:lnTo>
                  <a:lnTo>
                    <a:pt x="730" y="0"/>
                  </a:lnTo>
                  <a:lnTo>
                    <a:pt x="738" y="0"/>
                  </a:lnTo>
                  <a:lnTo>
                    <a:pt x="745" y="0"/>
                  </a:lnTo>
                </a:path>
              </a:pathLst>
            </a:custGeom>
            <a:noFill/>
            <a:ln w="28575" cmpd="sng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02" name="Freeform 85"/>
            <p:cNvSpPr>
              <a:spLocks/>
            </p:cNvSpPr>
            <p:nvPr/>
          </p:nvSpPr>
          <p:spPr bwMode="auto">
            <a:xfrm>
              <a:off x="1128" y="2492"/>
              <a:ext cx="2477" cy="1504"/>
            </a:xfrm>
            <a:custGeom>
              <a:avLst/>
              <a:gdLst>
                <a:gd name="T0" fmla="*/ 930953 w 677"/>
                <a:gd name="T1" fmla="*/ 193899248 h 341"/>
                <a:gd name="T2" fmla="*/ 2694149 w 677"/>
                <a:gd name="T3" fmla="*/ 160389815 h 341"/>
                <a:gd name="T4" fmla="*/ 4467059 w 677"/>
                <a:gd name="T5" fmla="*/ 135751635 h 341"/>
                <a:gd name="T6" fmla="*/ 6232758 w 677"/>
                <a:gd name="T7" fmla="*/ 116854475 h 341"/>
                <a:gd name="T8" fmla="*/ 7995910 w 677"/>
                <a:gd name="T9" fmla="*/ 102404189 h 341"/>
                <a:gd name="T10" fmla="*/ 9761659 w 677"/>
                <a:gd name="T11" fmla="*/ 90362093 h 341"/>
                <a:gd name="T12" fmla="*/ 11533969 w 677"/>
                <a:gd name="T13" fmla="*/ 80195891 h 341"/>
                <a:gd name="T14" fmla="*/ 13261664 w 677"/>
                <a:gd name="T15" fmla="*/ 72045794 h 341"/>
                <a:gd name="T16" fmla="*/ 15027374 w 677"/>
                <a:gd name="T17" fmla="*/ 64448323 h 341"/>
                <a:gd name="T18" fmla="*/ 16799537 w 677"/>
                <a:gd name="T19" fmla="*/ 58700075 h 341"/>
                <a:gd name="T20" fmla="*/ 18563480 w 677"/>
                <a:gd name="T21" fmla="*/ 52987093 h 341"/>
                <a:gd name="T22" fmla="*/ 20329178 w 677"/>
                <a:gd name="T23" fmla="*/ 48702647 h 341"/>
                <a:gd name="T24" fmla="*/ 22092184 w 677"/>
                <a:gd name="T25" fmla="*/ 44256232 h 341"/>
                <a:gd name="T26" fmla="*/ 23857879 w 677"/>
                <a:gd name="T27" fmla="*/ 41106984 h 341"/>
                <a:gd name="T28" fmla="*/ 25630203 w 677"/>
                <a:gd name="T29" fmla="*/ 37241417 h 341"/>
                <a:gd name="T30" fmla="*/ 27357934 w 677"/>
                <a:gd name="T31" fmla="*/ 34804382 h 341"/>
                <a:gd name="T32" fmla="*/ 29132747 w 677"/>
                <a:gd name="T33" fmla="*/ 31653263 h 341"/>
                <a:gd name="T34" fmla="*/ 30896492 w 677"/>
                <a:gd name="T35" fmla="*/ 29054673 h 341"/>
                <a:gd name="T36" fmla="*/ 32659699 w 677"/>
                <a:gd name="T37" fmla="*/ 27206831 h 341"/>
                <a:gd name="T38" fmla="*/ 34425397 w 677"/>
                <a:gd name="T39" fmla="*/ 24646851 h 341"/>
                <a:gd name="T40" fmla="*/ 36320313 w 677"/>
                <a:gd name="T41" fmla="*/ 22760826 h 341"/>
                <a:gd name="T42" fmla="*/ 38059855 w 677"/>
                <a:gd name="T43" fmla="*/ 21495737 h 341"/>
                <a:gd name="T44" fmla="*/ 39822861 w 677"/>
                <a:gd name="T45" fmla="*/ 19611247 h 341"/>
                <a:gd name="T46" fmla="*/ 41586068 w 677"/>
                <a:gd name="T47" fmla="*/ 18344270 h 341"/>
                <a:gd name="T48" fmla="*/ 43351762 w 677"/>
                <a:gd name="T49" fmla="*/ 16460129 h 341"/>
                <a:gd name="T50" fmla="*/ 45124625 w 677"/>
                <a:gd name="T51" fmla="*/ 15193135 h 341"/>
                <a:gd name="T52" fmla="*/ 46887817 w 677"/>
                <a:gd name="T53" fmla="*/ 13898266 h 341"/>
                <a:gd name="T54" fmla="*/ 48653527 w 677"/>
                <a:gd name="T55" fmla="*/ 12594562 h 341"/>
                <a:gd name="T56" fmla="*/ 50416532 w 677"/>
                <a:gd name="T57" fmla="*/ 12013696 h 341"/>
                <a:gd name="T58" fmla="*/ 52189581 w 677"/>
                <a:gd name="T59" fmla="*/ 10747130 h 341"/>
                <a:gd name="T60" fmla="*/ 53919091 w 677"/>
                <a:gd name="T61" fmla="*/ 9444966 h 341"/>
                <a:gd name="T62" fmla="*/ 55682287 w 677"/>
                <a:gd name="T63" fmla="*/ 8862578 h 341"/>
                <a:gd name="T64" fmla="*/ 57455186 w 677"/>
                <a:gd name="T65" fmla="*/ 8148130 h 341"/>
                <a:gd name="T66" fmla="*/ 59220895 w 677"/>
                <a:gd name="T67" fmla="*/ 7015146 h 341"/>
                <a:gd name="T68" fmla="*/ 60984047 w 677"/>
                <a:gd name="T69" fmla="*/ 6300715 h 341"/>
                <a:gd name="T70" fmla="*/ 62749801 w 677"/>
                <a:gd name="T71" fmla="*/ 5712981 h 341"/>
                <a:gd name="T72" fmla="*/ 64522645 w 677"/>
                <a:gd name="T73" fmla="*/ 4998881 h 341"/>
                <a:gd name="T74" fmla="*/ 66285852 w 677"/>
                <a:gd name="T75" fmla="*/ 4446433 h 341"/>
                <a:gd name="T76" fmla="*/ 68015511 w 677"/>
                <a:gd name="T77" fmla="*/ 3731984 h 341"/>
                <a:gd name="T78" fmla="*/ 69788410 w 677"/>
                <a:gd name="T79" fmla="*/ 3151136 h 341"/>
                <a:gd name="T80" fmla="*/ 71676115 w 677"/>
                <a:gd name="T81" fmla="*/ 2561863 h 341"/>
                <a:gd name="T82" fmla="*/ 73449014 w 677"/>
                <a:gd name="T83" fmla="*/ 1847415 h 341"/>
                <a:gd name="T84" fmla="*/ 75212221 w 677"/>
                <a:gd name="T85" fmla="*/ 1295297 h 341"/>
                <a:gd name="T86" fmla="*/ 76977919 w 677"/>
                <a:gd name="T87" fmla="*/ 580848 h 341"/>
                <a:gd name="T88" fmla="*/ 78714779 w 677"/>
                <a:gd name="T89" fmla="*/ 0 h 3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677" h="341">
                  <a:moveTo>
                    <a:pt x="0" y="341"/>
                  </a:moveTo>
                  <a:lnTo>
                    <a:pt x="8" y="307"/>
                  </a:lnTo>
                  <a:lnTo>
                    <a:pt x="15" y="278"/>
                  </a:lnTo>
                  <a:lnTo>
                    <a:pt x="23" y="254"/>
                  </a:lnTo>
                  <a:lnTo>
                    <a:pt x="30" y="233"/>
                  </a:lnTo>
                  <a:lnTo>
                    <a:pt x="38" y="215"/>
                  </a:lnTo>
                  <a:lnTo>
                    <a:pt x="45" y="199"/>
                  </a:lnTo>
                  <a:lnTo>
                    <a:pt x="53" y="185"/>
                  </a:lnTo>
                  <a:lnTo>
                    <a:pt x="60" y="173"/>
                  </a:lnTo>
                  <a:lnTo>
                    <a:pt x="68" y="162"/>
                  </a:lnTo>
                  <a:lnTo>
                    <a:pt x="75" y="152"/>
                  </a:lnTo>
                  <a:lnTo>
                    <a:pt x="83" y="143"/>
                  </a:lnTo>
                  <a:lnTo>
                    <a:pt x="90" y="134"/>
                  </a:lnTo>
                  <a:lnTo>
                    <a:pt x="98" y="127"/>
                  </a:lnTo>
                  <a:lnTo>
                    <a:pt x="105" y="120"/>
                  </a:lnTo>
                  <a:lnTo>
                    <a:pt x="113" y="114"/>
                  </a:lnTo>
                  <a:lnTo>
                    <a:pt x="120" y="108"/>
                  </a:lnTo>
                  <a:lnTo>
                    <a:pt x="128" y="102"/>
                  </a:lnTo>
                  <a:lnTo>
                    <a:pt x="135" y="97"/>
                  </a:lnTo>
                  <a:lnTo>
                    <a:pt x="143" y="93"/>
                  </a:lnTo>
                  <a:lnTo>
                    <a:pt x="151" y="88"/>
                  </a:lnTo>
                  <a:lnTo>
                    <a:pt x="158" y="84"/>
                  </a:lnTo>
                  <a:lnTo>
                    <a:pt x="166" y="81"/>
                  </a:lnTo>
                  <a:lnTo>
                    <a:pt x="173" y="77"/>
                  </a:lnTo>
                  <a:lnTo>
                    <a:pt x="181" y="74"/>
                  </a:lnTo>
                  <a:lnTo>
                    <a:pt x="188" y="70"/>
                  </a:lnTo>
                  <a:lnTo>
                    <a:pt x="196" y="67"/>
                  </a:lnTo>
                  <a:lnTo>
                    <a:pt x="203" y="65"/>
                  </a:lnTo>
                  <a:lnTo>
                    <a:pt x="211" y="62"/>
                  </a:lnTo>
                  <a:lnTo>
                    <a:pt x="218" y="59"/>
                  </a:lnTo>
                  <a:lnTo>
                    <a:pt x="226" y="57"/>
                  </a:lnTo>
                  <a:lnTo>
                    <a:pt x="233" y="55"/>
                  </a:lnTo>
                  <a:lnTo>
                    <a:pt x="241" y="52"/>
                  </a:lnTo>
                  <a:lnTo>
                    <a:pt x="248" y="50"/>
                  </a:lnTo>
                  <a:lnTo>
                    <a:pt x="256" y="48"/>
                  </a:lnTo>
                  <a:lnTo>
                    <a:pt x="263" y="46"/>
                  </a:lnTo>
                  <a:lnTo>
                    <a:pt x="271" y="44"/>
                  </a:lnTo>
                  <a:lnTo>
                    <a:pt x="278" y="43"/>
                  </a:lnTo>
                  <a:lnTo>
                    <a:pt x="286" y="41"/>
                  </a:lnTo>
                  <a:lnTo>
                    <a:pt x="293" y="39"/>
                  </a:lnTo>
                  <a:lnTo>
                    <a:pt x="301" y="38"/>
                  </a:lnTo>
                  <a:lnTo>
                    <a:pt x="309" y="36"/>
                  </a:lnTo>
                  <a:lnTo>
                    <a:pt x="316" y="35"/>
                  </a:lnTo>
                  <a:lnTo>
                    <a:pt x="324" y="34"/>
                  </a:lnTo>
                  <a:lnTo>
                    <a:pt x="331" y="32"/>
                  </a:lnTo>
                  <a:lnTo>
                    <a:pt x="339" y="31"/>
                  </a:lnTo>
                  <a:lnTo>
                    <a:pt x="346" y="30"/>
                  </a:lnTo>
                  <a:lnTo>
                    <a:pt x="354" y="29"/>
                  </a:lnTo>
                  <a:lnTo>
                    <a:pt x="361" y="27"/>
                  </a:lnTo>
                  <a:lnTo>
                    <a:pt x="369" y="26"/>
                  </a:lnTo>
                  <a:lnTo>
                    <a:pt x="376" y="25"/>
                  </a:lnTo>
                  <a:lnTo>
                    <a:pt x="384" y="24"/>
                  </a:lnTo>
                  <a:lnTo>
                    <a:pt x="391" y="23"/>
                  </a:lnTo>
                  <a:lnTo>
                    <a:pt x="399" y="22"/>
                  </a:lnTo>
                  <a:lnTo>
                    <a:pt x="406" y="21"/>
                  </a:lnTo>
                  <a:lnTo>
                    <a:pt x="414" y="20"/>
                  </a:lnTo>
                  <a:lnTo>
                    <a:pt x="421" y="20"/>
                  </a:lnTo>
                  <a:lnTo>
                    <a:pt x="429" y="19"/>
                  </a:lnTo>
                  <a:lnTo>
                    <a:pt x="436" y="18"/>
                  </a:lnTo>
                  <a:lnTo>
                    <a:pt x="444" y="17"/>
                  </a:lnTo>
                  <a:lnTo>
                    <a:pt x="451" y="16"/>
                  </a:lnTo>
                  <a:lnTo>
                    <a:pt x="459" y="15"/>
                  </a:lnTo>
                  <a:lnTo>
                    <a:pt x="467" y="15"/>
                  </a:lnTo>
                  <a:lnTo>
                    <a:pt x="474" y="14"/>
                  </a:lnTo>
                  <a:lnTo>
                    <a:pt x="482" y="13"/>
                  </a:lnTo>
                  <a:lnTo>
                    <a:pt x="489" y="13"/>
                  </a:lnTo>
                  <a:lnTo>
                    <a:pt x="497" y="12"/>
                  </a:lnTo>
                  <a:lnTo>
                    <a:pt x="504" y="11"/>
                  </a:lnTo>
                  <a:lnTo>
                    <a:pt x="512" y="11"/>
                  </a:lnTo>
                  <a:lnTo>
                    <a:pt x="519" y="10"/>
                  </a:lnTo>
                  <a:lnTo>
                    <a:pt x="527" y="9"/>
                  </a:lnTo>
                  <a:lnTo>
                    <a:pt x="534" y="9"/>
                  </a:lnTo>
                  <a:lnTo>
                    <a:pt x="542" y="8"/>
                  </a:lnTo>
                  <a:lnTo>
                    <a:pt x="549" y="8"/>
                  </a:lnTo>
                  <a:lnTo>
                    <a:pt x="557" y="7"/>
                  </a:lnTo>
                  <a:lnTo>
                    <a:pt x="564" y="7"/>
                  </a:lnTo>
                  <a:lnTo>
                    <a:pt x="572" y="6"/>
                  </a:lnTo>
                  <a:lnTo>
                    <a:pt x="579" y="6"/>
                  </a:lnTo>
                  <a:lnTo>
                    <a:pt x="587" y="5"/>
                  </a:lnTo>
                  <a:lnTo>
                    <a:pt x="594" y="5"/>
                  </a:lnTo>
                  <a:lnTo>
                    <a:pt x="602" y="4"/>
                  </a:lnTo>
                  <a:lnTo>
                    <a:pt x="610" y="4"/>
                  </a:lnTo>
                  <a:lnTo>
                    <a:pt x="617" y="3"/>
                  </a:lnTo>
                  <a:lnTo>
                    <a:pt x="625" y="3"/>
                  </a:lnTo>
                  <a:lnTo>
                    <a:pt x="632" y="2"/>
                  </a:lnTo>
                  <a:lnTo>
                    <a:pt x="640" y="2"/>
                  </a:lnTo>
                  <a:lnTo>
                    <a:pt x="647" y="2"/>
                  </a:lnTo>
                  <a:lnTo>
                    <a:pt x="655" y="1"/>
                  </a:lnTo>
                  <a:lnTo>
                    <a:pt x="662" y="1"/>
                  </a:lnTo>
                  <a:lnTo>
                    <a:pt x="670" y="0"/>
                  </a:lnTo>
                  <a:lnTo>
                    <a:pt x="677" y="0"/>
                  </a:lnTo>
                </a:path>
              </a:pathLst>
            </a:custGeom>
            <a:noFill/>
            <a:ln w="28575" cmpd="sng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03" name="Freeform 86"/>
            <p:cNvSpPr>
              <a:spLocks/>
            </p:cNvSpPr>
            <p:nvPr/>
          </p:nvSpPr>
          <p:spPr bwMode="auto">
            <a:xfrm>
              <a:off x="1681" y="2492"/>
              <a:ext cx="1924" cy="1504"/>
            </a:xfrm>
            <a:custGeom>
              <a:avLst/>
              <a:gdLst>
                <a:gd name="T0" fmla="*/ 830945 w 526"/>
                <a:gd name="T1" fmla="*/ 205198840 h 341"/>
                <a:gd name="T2" fmla="*/ 2567359 w 526"/>
                <a:gd name="T3" fmla="*/ 187598533 h 341"/>
                <a:gd name="T4" fmla="*/ 4328097 w 526"/>
                <a:gd name="T5" fmla="*/ 171138422 h 341"/>
                <a:gd name="T6" fmla="*/ 6088151 w 526"/>
                <a:gd name="T7" fmla="*/ 157240585 h 341"/>
                <a:gd name="T8" fmla="*/ 7848889 w 526"/>
                <a:gd name="T9" fmla="*/ 144644135 h 341"/>
                <a:gd name="T10" fmla="*/ 9611591 w 526"/>
                <a:gd name="T11" fmla="*/ 132600579 h 341"/>
                <a:gd name="T12" fmla="*/ 11378792 w 526"/>
                <a:gd name="T13" fmla="*/ 122567902 h 341"/>
                <a:gd name="T14" fmla="*/ 13141480 w 526"/>
                <a:gd name="T15" fmla="*/ 112990871 h 341"/>
                <a:gd name="T16" fmla="*/ 14902218 w 526"/>
                <a:gd name="T17" fmla="*/ 104251604 h 341"/>
                <a:gd name="T18" fmla="*/ 16626257 w 526"/>
                <a:gd name="T19" fmla="*/ 95941492 h 341"/>
                <a:gd name="T20" fmla="*/ 18521082 w 526"/>
                <a:gd name="T21" fmla="*/ 88344016 h 341"/>
                <a:gd name="T22" fmla="*/ 20281283 w 526"/>
                <a:gd name="T23" fmla="*/ 82043323 h 341"/>
                <a:gd name="T24" fmla="*/ 22051172 w 526"/>
                <a:gd name="T25" fmla="*/ 75749379 h 341"/>
                <a:gd name="T26" fmla="*/ 23811724 w 526"/>
                <a:gd name="T27" fmla="*/ 69447222 h 341"/>
                <a:gd name="T28" fmla="*/ 25535760 w 526"/>
                <a:gd name="T29" fmla="*/ 64448323 h 341"/>
                <a:gd name="T30" fmla="*/ 27299186 w 526"/>
                <a:gd name="T31" fmla="*/ 58700075 h 341"/>
                <a:gd name="T32" fmla="*/ 29069076 w 526"/>
                <a:gd name="T33" fmla="*/ 54282394 h 341"/>
                <a:gd name="T34" fmla="*/ 30829075 w 526"/>
                <a:gd name="T35" fmla="*/ 49835957 h 341"/>
                <a:gd name="T36" fmla="*/ 32589828 w 526"/>
                <a:gd name="T37" fmla="*/ 45553068 h 341"/>
                <a:gd name="T38" fmla="*/ 34349882 w 526"/>
                <a:gd name="T39" fmla="*/ 41657563 h 341"/>
                <a:gd name="T40" fmla="*/ 36110620 w 526"/>
                <a:gd name="T41" fmla="*/ 37955517 h 341"/>
                <a:gd name="T42" fmla="*/ 37846496 w 526"/>
                <a:gd name="T43" fmla="*/ 34090281 h 341"/>
                <a:gd name="T44" fmla="*/ 39607032 w 526"/>
                <a:gd name="T45" fmla="*/ 30940703 h 341"/>
                <a:gd name="T46" fmla="*/ 41367035 w 526"/>
                <a:gd name="T47" fmla="*/ 27789664 h 341"/>
                <a:gd name="T48" fmla="*/ 43127824 w 526"/>
                <a:gd name="T49" fmla="*/ 24646851 h 341"/>
                <a:gd name="T50" fmla="*/ 44897674 w 526"/>
                <a:gd name="T51" fmla="*/ 21495737 h 341"/>
                <a:gd name="T52" fmla="*/ 46657728 w 526"/>
                <a:gd name="T53" fmla="*/ 18896816 h 341"/>
                <a:gd name="T54" fmla="*/ 48421154 w 526"/>
                <a:gd name="T55" fmla="*/ 16460129 h 341"/>
                <a:gd name="T56" fmla="*/ 50181157 w 526"/>
                <a:gd name="T57" fmla="*/ 13898266 h 341"/>
                <a:gd name="T58" fmla="*/ 51915029 w 526"/>
                <a:gd name="T59" fmla="*/ 11299243 h 341"/>
                <a:gd name="T60" fmla="*/ 53800219 w 526"/>
                <a:gd name="T61" fmla="*/ 8862578 h 341"/>
                <a:gd name="T62" fmla="*/ 55567366 w 526"/>
                <a:gd name="T63" fmla="*/ 7015146 h 341"/>
                <a:gd name="T64" fmla="*/ 57330807 w 526"/>
                <a:gd name="T65" fmla="*/ 4998881 h 341"/>
                <a:gd name="T66" fmla="*/ 59090861 w 526"/>
                <a:gd name="T67" fmla="*/ 3151136 h 341"/>
                <a:gd name="T68" fmla="*/ 60815434 w 526"/>
                <a:gd name="T69" fmla="*/ 580848 h 34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26" h="341">
                  <a:moveTo>
                    <a:pt x="0" y="341"/>
                  </a:moveTo>
                  <a:lnTo>
                    <a:pt x="7" y="325"/>
                  </a:lnTo>
                  <a:lnTo>
                    <a:pt x="15" y="311"/>
                  </a:lnTo>
                  <a:lnTo>
                    <a:pt x="22" y="297"/>
                  </a:lnTo>
                  <a:lnTo>
                    <a:pt x="30" y="284"/>
                  </a:lnTo>
                  <a:lnTo>
                    <a:pt x="37" y="271"/>
                  </a:lnTo>
                  <a:lnTo>
                    <a:pt x="45" y="260"/>
                  </a:lnTo>
                  <a:lnTo>
                    <a:pt x="52" y="249"/>
                  </a:lnTo>
                  <a:lnTo>
                    <a:pt x="60" y="238"/>
                  </a:lnTo>
                  <a:lnTo>
                    <a:pt x="67" y="229"/>
                  </a:lnTo>
                  <a:lnTo>
                    <a:pt x="75" y="219"/>
                  </a:lnTo>
                  <a:lnTo>
                    <a:pt x="82" y="210"/>
                  </a:lnTo>
                  <a:lnTo>
                    <a:pt x="90" y="202"/>
                  </a:lnTo>
                  <a:lnTo>
                    <a:pt x="97" y="194"/>
                  </a:lnTo>
                  <a:lnTo>
                    <a:pt x="105" y="186"/>
                  </a:lnTo>
                  <a:lnTo>
                    <a:pt x="112" y="179"/>
                  </a:lnTo>
                  <a:lnTo>
                    <a:pt x="120" y="172"/>
                  </a:lnTo>
                  <a:lnTo>
                    <a:pt x="127" y="165"/>
                  </a:lnTo>
                  <a:lnTo>
                    <a:pt x="135" y="158"/>
                  </a:lnTo>
                  <a:lnTo>
                    <a:pt x="142" y="152"/>
                  </a:lnTo>
                  <a:lnTo>
                    <a:pt x="150" y="146"/>
                  </a:lnTo>
                  <a:lnTo>
                    <a:pt x="158" y="140"/>
                  </a:lnTo>
                  <a:lnTo>
                    <a:pt x="165" y="135"/>
                  </a:lnTo>
                  <a:lnTo>
                    <a:pt x="173" y="130"/>
                  </a:lnTo>
                  <a:lnTo>
                    <a:pt x="180" y="124"/>
                  </a:lnTo>
                  <a:lnTo>
                    <a:pt x="188" y="120"/>
                  </a:lnTo>
                  <a:lnTo>
                    <a:pt x="195" y="115"/>
                  </a:lnTo>
                  <a:lnTo>
                    <a:pt x="203" y="110"/>
                  </a:lnTo>
                  <a:lnTo>
                    <a:pt x="210" y="106"/>
                  </a:lnTo>
                  <a:lnTo>
                    <a:pt x="218" y="102"/>
                  </a:lnTo>
                  <a:lnTo>
                    <a:pt x="225" y="97"/>
                  </a:lnTo>
                  <a:lnTo>
                    <a:pt x="233" y="93"/>
                  </a:lnTo>
                  <a:lnTo>
                    <a:pt x="240" y="90"/>
                  </a:lnTo>
                  <a:lnTo>
                    <a:pt x="248" y="86"/>
                  </a:lnTo>
                  <a:lnTo>
                    <a:pt x="255" y="82"/>
                  </a:lnTo>
                  <a:lnTo>
                    <a:pt x="263" y="79"/>
                  </a:lnTo>
                  <a:lnTo>
                    <a:pt x="270" y="75"/>
                  </a:lnTo>
                  <a:lnTo>
                    <a:pt x="278" y="72"/>
                  </a:lnTo>
                  <a:lnTo>
                    <a:pt x="285" y="69"/>
                  </a:lnTo>
                  <a:lnTo>
                    <a:pt x="293" y="66"/>
                  </a:lnTo>
                  <a:lnTo>
                    <a:pt x="300" y="63"/>
                  </a:lnTo>
                  <a:lnTo>
                    <a:pt x="308" y="60"/>
                  </a:lnTo>
                  <a:lnTo>
                    <a:pt x="316" y="57"/>
                  </a:lnTo>
                  <a:lnTo>
                    <a:pt x="323" y="54"/>
                  </a:lnTo>
                  <a:lnTo>
                    <a:pt x="331" y="51"/>
                  </a:lnTo>
                  <a:lnTo>
                    <a:pt x="338" y="49"/>
                  </a:lnTo>
                  <a:lnTo>
                    <a:pt x="346" y="46"/>
                  </a:lnTo>
                  <a:lnTo>
                    <a:pt x="353" y="44"/>
                  </a:lnTo>
                  <a:lnTo>
                    <a:pt x="361" y="41"/>
                  </a:lnTo>
                  <a:lnTo>
                    <a:pt x="368" y="39"/>
                  </a:lnTo>
                  <a:lnTo>
                    <a:pt x="376" y="37"/>
                  </a:lnTo>
                  <a:lnTo>
                    <a:pt x="383" y="34"/>
                  </a:lnTo>
                  <a:lnTo>
                    <a:pt x="391" y="32"/>
                  </a:lnTo>
                  <a:lnTo>
                    <a:pt x="398" y="30"/>
                  </a:lnTo>
                  <a:lnTo>
                    <a:pt x="406" y="28"/>
                  </a:lnTo>
                  <a:lnTo>
                    <a:pt x="413" y="26"/>
                  </a:lnTo>
                  <a:lnTo>
                    <a:pt x="421" y="24"/>
                  </a:lnTo>
                  <a:lnTo>
                    <a:pt x="428" y="22"/>
                  </a:lnTo>
                  <a:lnTo>
                    <a:pt x="436" y="20"/>
                  </a:lnTo>
                  <a:lnTo>
                    <a:pt x="443" y="18"/>
                  </a:lnTo>
                  <a:lnTo>
                    <a:pt x="451" y="16"/>
                  </a:lnTo>
                  <a:lnTo>
                    <a:pt x="459" y="14"/>
                  </a:lnTo>
                  <a:lnTo>
                    <a:pt x="466" y="13"/>
                  </a:lnTo>
                  <a:lnTo>
                    <a:pt x="474" y="11"/>
                  </a:lnTo>
                  <a:lnTo>
                    <a:pt x="481" y="9"/>
                  </a:lnTo>
                  <a:lnTo>
                    <a:pt x="489" y="8"/>
                  </a:lnTo>
                  <a:lnTo>
                    <a:pt x="496" y="6"/>
                  </a:lnTo>
                  <a:lnTo>
                    <a:pt x="504" y="5"/>
                  </a:lnTo>
                  <a:lnTo>
                    <a:pt x="511" y="3"/>
                  </a:lnTo>
                  <a:lnTo>
                    <a:pt x="519" y="1"/>
                  </a:lnTo>
                  <a:lnTo>
                    <a:pt x="526" y="0"/>
                  </a:lnTo>
                </a:path>
              </a:pathLst>
            </a:custGeom>
            <a:noFill/>
            <a:ln w="28575" cmpd="sng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04" name="Rectangle 87"/>
            <p:cNvSpPr>
              <a:spLocks noChangeArrowheads="1"/>
            </p:cNvSpPr>
            <p:nvPr/>
          </p:nvSpPr>
          <p:spPr bwMode="auto">
            <a:xfrm>
              <a:off x="703" y="3944"/>
              <a:ext cx="8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/>
              <a:r>
                <a:rPr lang="en-US" altLang="en-US" sz="1200" b="1">
                  <a:solidFill>
                    <a:srgbClr val="000000"/>
                  </a:solidFill>
                  <a:latin typeface="Arial" charset="0"/>
                </a:rPr>
                <a:t>-1</a:t>
              </a:r>
              <a:endParaRPr lang="en-US" altLang="en-US" sz="3200" b="1" i="1"/>
            </a:p>
          </p:txBody>
        </p:sp>
        <p:sp>
          <p:nvSpPr>
            <p:cNvPr id="96305" name="Rectangle 97"/>
            <p:cNvSpPr>
              <a:spLocks noChangeArrowheads="1"/>
            </p:cNvSpPr>
            <p:nvPr/>
          </p:nvSpPr>
          <p:spPr bwMode="auto">
            <a:xfrm>
              <a:off x="724" y="2409"/>
              <a:ext cx="5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/>
              <a:r>
                <a:rPr lang="en-US" altLang="en-US" sz="1200" b="1">
                  <a:solidFill>
                    <a:srgbClr val="000000"/>
                  </a:solidFill>
                  <a:latin typeface="Arial" charset="0"/>
                </a:rPr>
                <a:t>1</a:t>
              </a:r>
              <a:endParaRPr lang="en-US" altLang="en-US" sz="3200" b="1" i="1"/>
            </a:p>
          </p:txBody>
        </p:sp>
        <p:sp>
          <p:nvSpPr>
            <p:cNvPr id="47155" name="Line 108"/>
            <p:cNvSpPr>
              <a:spLocks noChangeShapeType="1"/>
            </p:cNvSpPr>
            <p:nvPr/>
          </p:nvSpPr>
          <p:spPr bwMode="auto">
            <a:xfrm flipV="1">
              <a:off x="3588" y="2490"/>
              <a:ext cx="0" cy="15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156" name="Text Box 111"/>
            <p:cNvSpPr txBox="1">
              <a:spLocks noChangeArrowheads="1"/>
            </p:cNvSpPr>
            <p:nvPr/>
          </p:nvSpPr>
          <p:spPr bwMode="auto">
            <a:xfrm>
              <a:off x="296" y="3231"/>
              <a:ext cx="2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pt-BR" altLang="en-US" b="1" i="1"/>
                <a:t>z</a:t>
              </a:r>
              <a:r>
                <a:rPr lang="pt-BR" altLang="en-US" i="1" baseline="-25000"/>
                <a:t>e</a:t>
              </a:r>
              <a:endParaRPr lang="en-US" altLang="en-US" i="1"/>
            </a:p>
          </p:txBody>
        </p:sp>
        <p:sp>
          <p:nvSpPr>
            <p:cNvPr id="47157" name="Text Box 112"/>
            <p:cNvSpPr txBox="1">
              <a:spLocks noChangeArrowheads="1"/>
            </p:cNvSpPr>
            <p:nvPr/>
          </p:nvSpPr>
          <p:spPr bwMode="auto">
            <a:xfrm>
              <a:off x="602" y="2145"/>
              <a:ext cx="23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pt-BR" altLang="en-US" b="1" i="1"/>
                <a:t>z</a:t>
              </a:r>
              <a:r>
                <a:rPr lang="pt-BR" altLang="en-US" i="1" baseline="-25000"/>
                <a:t>n</a:t>
              </a:r>
              <a:endParaRPr lang="en-US" altLang="en-US" i="1"/>
            </a:p>
          </p:txBody>
        </p:sp>
        <p:sp>
          <p:nvSpPr>
            <p:cNvPr id="47158" name="Text Box 113"/>
            <p:cNvSpPr txBox="1">
              <a:spLocks noChangeArrowheads="1"/>
            </p:cNvSpPr>
            <p:nvPr/>
          </p:nvSpPr>
          <p:spPr bwMode="auto">
            <a:xfrm>
              <a:off x="931" y="2748"/>
              <a:ext cx="35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pt-BR" altLang="en-US" sz="1800" i="1"/>
                <a:t>n=</a:t>
              </a:r>
              <a:r>
                <a:rPr lang="pt-BR" altLang="en-US" sz="1800"/>
                <a:t>1</a:t>
              </a:r>
              <a:endParaRPr lang="en-US" altLang="en-US" sz="1800" i="1"/>
            </a:p>
          </p:txBody>
        </p:sp>
        <p:sp>
          <p:nvSpPr>
            <p:cNvPr id="47159" name="Text Box 114"/>
            <p:cNvSpPr txBox="1">
              <a:spLocks noChangeArrowheads="1"/>
            </p:cNvSpPr>
            <p:nvPr/>
          </p:nvSpPr>
          <p:spPr bwMode="auto">
            <a:xfrm>
              <a:off x="1501" y="2904"/>
              <a:ext cx="42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pt-BR" altLang="en-US" sz="1800" i="1"/>
                <a:t>n=</a:t>
              </a:r>
              <a:r>
                <a:rPr lang="pt-BR" altLang="en-US" sz="1800"/>
                <a:t>10</a:t>
              </a:r>
              <a:endParaRPr lang="en-US" altLang="en-US" sz="1800" i="1"/>
            </a:p>
          </p:txBody>
        </p:sp>
        <p:sp>
          <p:nvSpPr>
            <p:cNvPr id="47160" name="Text Box 115"/>
            <p:cNvSpPr txBox="1">
              <a:spLocks noChangeArrowheads="1"/>
            </p:cNvSpPr>
            <p:nvPr/>
          </p:nvSpPr>
          <p:spPr bwMode="auto">
            <a:xfrm>
              <a:off x="1843" y="3486"/>
              <a:ext cx="42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pt-BR" altLang="en-US" sz="1800" i="1"/>
                <a:t>n=</a:t>
              </a:r>
              <a:r>
                <a:rPr lang="pt-BR" altLang="en-US" sz="1800"/>
                <a:t>30</a:t>
              </a:r>
              <a:endParaRPr lang="en-US" altLang="en-US" sz="1800" i="1"/>
            </a:p>
          </p:txBody>
        </p:sp>
        <p:sp>
          <p:nvSpPr>
            <p:cNvPr id="47161" name="Oval 116"/>
            <p:cNvSpPr>
              <a:spLocks noChangeArrowheads="1"/>
            </p:cNvSpPr>
            <p:nvPr/>
          </p:nvSpPr>
          <p:spPr bwMode="auto">
            <a:xfrm>
              <a:off x="812" y="3212"/>
              <a:ext cx="56" cy="5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47162" name="Text Box 27"/>
            <p:cNvSpPr txBox="1">
              <a:spLocks noChangeArrowheads="1"/>
            </p:cNvSpPr>
            <p:nvPr/>
          </p:nvSpPr>
          <p:spPr bwMode="auto">
            <a:xfrm>
              <a:off x="3342" y="3296"/>
              <a:ext cx="565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pt-BR" altLang="en-US" sz="1800" i="1"/>
                <a:t>-f=-100</a:t>
              </a:r>
              <a:endParaRPr lang="en-US" altLang="en-US" sz="1800" i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Mapa de profundidade</a:t>
            </a:r>
            <a:endParaRPr lang="en-US" altLang="en-US"/>
          </a:p>
        </p:txBody>
      </p:sp>
      <p:graphicFrame>
        <p:nvGraphicFramePr>
          <p:cNvPr id="97282" name="Object 5"/>
          <p:cNvGraphicFramePr>
            <a:graphicFrameLocks noChangeAspect="1"/>
          </p:cNvGraphicFramePr>
          <p:nvPr/>
        </p:nvGraphicFramePr>
        <p:xfrm>
          <a:off x="703263" y="1514475"/>
          <a:ext cx="289560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44" name="Equation" r:id="rId3" imgW="1816100" imgH="431800" progId="Equation.3">
                  <p:embed/>
                </p:oleObj>
              </mc:Choice>
              <mc:Fallback>
                <p:oleObj name="Equation" r:id="rId3" imgW="1816100" imgH="431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1514475"/>
                        <a:ext cx="2895600" cy="6873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283" name="Object 6"/>
          <p:cNvGraphicFramePr>
            <a:graphicFrameLocks noChangeAspect="1"/>
          </p:cNvGraphicFramePr>
          <p:nvPr/>
        </p:nvGraphicFramePr>
        <p:xfrm>
          <a:off x="4672013" y="1522413"/>
          <a:ext cx="3398837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45" name="Equation" r:id="rId5" imgW="1943100" imgH="393700" progId="Equation.3">
                  <p:embed/>
                </p:oleObj>
              </mc:Choice>
              <mc:Fallback>
                <p:oleObj name="Equation" r:id="rId5" imgW="1943100" imgH="393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2013" y="1522413"/>
                        <a:ext cx="3398837" cy="6667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39" name="Object 15"/>
          <p:cNvGraphicFramePr>
            <a:graphicFrameLocks noChangeAspect="1"/>
          </p:cNvGraphicFramePr>
          <p:nvPr/>
        </p:nvGraphicFramePr>
        <p:xfrm>
          <a:off x="4732338" y="2395538"/>
          <a:ext cx="3589337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46" name="Equation" r:id="rId7" imgW="2095500" imgH="431800" progId="Equation.3">
                  <p:embed/>
                </p:oleObj>
              </mc:Choice>
              <mc:Fallback>
                <p:oleObj name="Equation" r:id="rId7" imgW="2095500" imgH="431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2338" y="2395538"/>
                        <a:ext cx="3589337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40" name="Object 16"/>
          <p:cNvGraphicFramePr>
            <a:graphicFrameLocks noChangeAspect="1"/>
          </p:cNvGraphicFramePr>
          <p:nvPr/>
        </p:nvGraphicFramePr>
        <p:xfrm>
          <a:off x="515938" y="3338513"/>
          <a:ext cx="359092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47" name="Equation" r:id="rId9" imgW="2095500" imgH="431800" progId="Equation.3">
                  <p:embed/>
                </p:oleObj>
              </mc:Choice>
              <mc:Fallback>
                <p:oleObj name="Equation" r:id="rId9" imgW="2095500" imgH="4318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3338513"/>
                        <a:ext cx="3590925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41" name="Object 17"/>
          <p:cNvGraphicFramePr>
            <a:graphicFrameLocks noChangeAspect="1"/>
          </p:cNvGraphicFramePr>
          <p:nvPr/>
        </p:nvGraphicFramePr>
        <p:xfrm>
          <a:off x="4732338" y="3282950"/>
          <a:ext cx="382905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48" name="Equation" r:id="rId11" imgW="2235200" imgH="482600" progId="Equation.3">
                  <p:embed/>
                </p:oleObj>
              </mc:Choice>
              <mc:Fallback>
                <p:oleObj name="Equation" r:id="rId11" imgW="2235200" imgH="4826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2338" y="3282950"/>
                        <a:ext cx="382905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42" name="Object 18"/>
          <p:cNvGraphicFramePr>
            <a:graphicFrameLocks noChangeAspect="1"/>
          </p:cNvGraphicFramePr>
          <p:nvPr/>
        </p:nvGraphicFramePr>
        <p:xfrm>
          <a:off x="515938" y="4181475"/>
          <a:ext cx="376555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49" name="Equation" r:id="rId13" imgW="2197100" imgH="673100" progId="Equation.3">
                  <p:embed/>
                </p:oleObj>
              </mc:Choice>
              <mc:Fallback>
                <p:oleObj name="Equation" r:id="rId13" imgW="2197100" imgH="6731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4181475"/>
                        <a:ext cx="3765550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43" name="Object 19"/>
          <p:cNvGraphicFramePr>
            <a:graphicFrameLocks noChangeAspect="1"/>
          </p:cNvGraphicFramePr>
          <p:nvPr/>
        </p:nvGraphicFramePr>
        <p:xfrm>
          <a:off x="4732338" y="4114800"/>
          <a:ext cx="45688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50" name="Equation" r:id="rId15" imgW="2667000" imgH="673100" progId="Equation.3">
                  <p:embed/>
                </p:oleObj>
              </mc:Choice>
              <mc:Fallback>
                <p:oleObj name="Equation" r:id="rId15" imgW="2667000" imgH="6731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2338" y="4114800"/>
                        <a:ext cx="456882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44" name="Object 20"/>
          <p:cNvGraphicFramePr>
            <a:graphicFrameLocks noChangeAspect="1"/>
          </p:cNvGraphicFramePr>
          <p:nvPr/>
        </p:nvGraphicFramePr>
        <p:xfrm>
          <a:off x="515938" y="5532438"/>
          <a:ext cx="2241550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51" name="Equation" r:id="rId17" imgW="1307532" imgH="622030" progId="Equation.3">
                  <p:embed/>
                </p:oleObj>
              </mc:Choice>
              <mc:Fallback>
                <p:oleObj name="Equation" r:id="rId17" imgW="1307532" imgH="62203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5532438"/>
                        <a:ext cx="2241550" cy="10652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45" name="Object 21"/>
          <p:cNvGraphicFramePr>
            <a:graphicFrameLocks noChangeAspect="1"/>
          </p:cNvGraphicFramePr>
          <p:nvPr/>
        </p:nvGraphicFramePr>
        <p:xfrm>
          <a:off x="515938" y="2405063"/>
          <a:ext cx="3536950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52" name="Equation" r:id="rId19" imgW="2286000" imgH="508000" progId="Equation.3">
                  <p:embed/>
                </p:oleObj>
              </mc:Choice>
              <mc:Fallback>
                <p:oleObj name="Equation" r:id="rId19" imgW="2286000" imgH="5080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2405063"/>
                        <a:ext cx="3536950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46" name="Object 22"/>
          <p:cNvGraphicFramePr>
            <a:graphicFrameLocks noChangeAspect="1"/>
          </p:cNvGraphicFramePr>
          <p:nvPr/>
        </p:nvGraphicFramePr>
        <p:xfrm>
          <a:off x="4732338" y="5567363"/>
          <a:ext cx="37846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53" name="Equation" r:id="rId21" imgW="2209800" imgH="457200" progId="Equation.3">
                  <p:embed/>
                </p:oleObj>
              </mc:Choice>
              <mc:Fallback>
                <p:oleObj name="Equation" r:id="rId21" imgW="2209800" imgH="4572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2338" y="5567363"/>
                        <a:ext cx="3784600" cy="7842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title"/>
          </p:nvPr>
        </p:nvSpPr>
        <p:spPr>
          <a:xfrm>
            <a:off x="992188" y="123825"/>
            <a:ext cx="7159625" cy="1143000"/>
          </a:xfrm>
        </p:spPr>
        <p:txBody>
          <a:bodyPr/>
          <a:lstStyle/>
          <a:p>
            <a:pPr>
              <a:defRPr/>
            </a:pPr>
            <a:r>
              <a:rPr lang="en-US" altLang="en-US" sz="2400"/>
              <a:t>Transformações de um vértice</a:t>
            </a:r>
          </a:p>
        </p:txBody>
      </p:sp>
      <p:sp>
        <p:nvSpPr>
          <p:cNvPr id="49155" name="Text Box 46"/>
          <p:cNvSpPr txBox="1">
            <a:spLocks noChangeArrowheads="1"/>
          </p:cNvSpPr>
          <p:nvPr/>
        </p:nvSpPr>
        <p:spPr bwMode="auto">
          <a:xfrm>
            <a:off x="1176338" y="1822450"/>
            <a:ext cx="1460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i="1"/>
              <a:t>OpenGL Spec</a:t>
            </a:r>
          </a:p>
        </p:txBody>
      </p:sp>
      <p:pic>
        <p:nvPicPr>
          <p:cNvPr id="98307" name="Picture 48" descr="transfse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52"/>
          <a:stretch>
            <a:fillRect/>
          </a:stretch>
        </p:blipFill>
        <p:spPr bwMode="auto">
          <a:xfrm>
            <a:off x="984250" y="2238375"/>
            <a:ext cx="7451725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06438" y="365125"/>
            <a:ext cx="7159625" cy="619125"/>
          </a:xfrm>
        </p:spPr>
        <p:txBody>
          <a:bodyPr/>
          <a:lstStyle/>
          <a:p>
            <a:pPr>
              <a:defRPr/>
            </a:pPr>
            <a:r>
              <a:rPr lang="en-US" altLang="en-US" sz="2400"/>
              <a:t>Modelo do Pintor</a:t>
            </a:r>
          </a:p>
        </p:txBody>
      </p:sp>
      <p:grpSp>
        <p:nvGrpSpPr>
          <p:cNvPr id="99330" name="Group 44"/>
          <p:cNvGrpSpPr>
            <a:grpSpLocks/>
          </p:cNvGrpSpPr>
          <p:nvPr/>
        </p:nvGrpSpPr>
        <p:grpSpPr bwMode="auto">
          <a:xfrm>
            <a:off x="5845175" y="3355975"/>
            <a:ext cx="2233613" cy="1563688"/>
            <a:chOff x="3485" y="2114"/>
            <a:chExt cx="1887" cy="985"/>
          </a:xfrm>
        </p:grpSpPr>
        <p:sp>
          <p:nvSpPr>
            <p:cNvPr id="99365" name="Freeform 19"/>
            <p:cNvSpPr>
              <a:spLocks/>
            </p:cNvSpPr>
            <p:nvPr/>
          </p:nvSpPr>
          <p:spPr bwMode="auto">
            <a:xfrm>
              <a:off x="3485" y="2114"/>
              <a:ext cx="1887" cy="985"/>
            </a:xfrm>
            <a:custGeom>
              <a:avLst/>
              <a:gdLst>
                <a:gd name="T0" fmla="*/ 0 w 1415"/>
                <a:gd name="T1" fmla="*/ 41 h 1012"/>
                <a:gd name="T2" fmla="*/ 0 w 1415"/>
                <a:gd name="T3" fmla="*/ 747 h 1012"/>
                <a:gd name="T4" fmla="*/ 0 w 1415"/>
                <a:gd name="T5" fmla="*/ 751 h 1012"/>
                <a:gd name="T6" fmla="*/ 37 w 1415"/>
                <a:gd name="T7" fmla="*/ 757 h 1012"/>
                <a:gd name="T8" fmla="*/ 85 w 1415"/>
                <a:gd name="T9" fmla="*/ 762 h 1012"/>
                <a:gd name="T10" fmla="*/ 129 w 1415"/>
                <a:gd name="T11" fmla="*/ 766 h 1012"/>
                <a:gd name="T12" fmla="*/ 187 w 1415"/>
                <a:gd name="T13" fmla="*/ 770 h 1012"/>
                <a:gd name="T14" fmla="*/ 268 w 1415"/>
                <a:gd name="T15" fmla="*/ 773 h 1012"/>
                <a:gd name="T16" fmla="*/ 332 w 1415"/>
                <a:gd name="T17" fmla="*/ 775 h 1012"/>
                <a:gd name="T18" fmla="*/ 407 w 1415"/>
                <a:gd name="T19" fmla="*/ 776 h 1012"/>
                <a:gd name="T20" fmla="*/ 4450 w 1415"/>
                <a:gd name="T21" fmla="*/ 789 h 1012"/>
                <a:gd name="T22" fmla="*/ 9442 w 1415"/>
                <a:gd name="T23" fmla="*/ 792 h 1012"/>
                <a:gd name="T24" fmla="*/ 14073 w 1415"/>
                <a:gd name="T25" fmla="*/ 789 h 1012"/>
                <a:gd name="T26" fmla="*/ 18385 w 1415"/>
                <a:gd name="T27" fmla="*/ 776 h 1012"/>
                <a:gd name="T28" fmla="*/ 18527 w 1415"/>
                <a:gd name="T29" fmla="*/ 775 h 1012"/>
                <a:gd name="T30" fmla="*/ 18662 w 1415"/>
                <a:gd name="T31" fmla="*/ 771 h 1012"/>
                <a:gd name="T32" fmla="*/ 18753 w 1415"/>
                <a:gd name="T33" fmla="*/ 768 h 1012"/>
                <a:gd name="T34" fmla="*/ 18825 w 1415"/>
                <a:gd name="T35" fmla="*/ 762 h 1012"/>
                <a:gd name="T36" fmla="*/ 18867 w 1415"/>
                <a:gd name="T37" fmla="*/ 753 h 1012"/>
                <a:gd name="T38" fmla="*/ 18867 w 1415"/>
                <a:gd name="T39" fmla="*/ 748 h 1012"/>
                <a:gd name="T40" fmla="*/ 18867 w 1415"/>
                <a:gd name="T41" fmla="*/ 742 h 1012"/>
                <a:gd name="T42" fmla="*/ 18867 w 1415"/>
                <a:gd name="T43" fmla="*/ 41 h 1012"/>
                <a:gd name="T44" fmla="*/ 18867 w 1415"/>
                <a:gd name="T45" fmla="*/ 32 h 1012"/>
                <a:gd name="T46" fmla="*/ 18799 w 1415"/>
                <a:gd name="T47" fmla="*/ 22 h 1012"/>
                <a:gd name="T48" fmla="*/ 18705 w 1415"/>
                <a:gd name="T49" fmla="*/ 18 h 1012"/>
                <a:gd name="T50" fmla="*/ 18597 w 1415"/>
                <a:gd name="T51" fmla="*/ 17 h 1012"/>
                <a:gd name="T52" fmla="*/ 18478 w 1415"/>
                <a:gd name="T53" fmla="*/ 15 h 1012"/>
                <a:gd name="T54" fmla="*/ 18346 w 1415"/>
                <a:gd name="T55" fmla="*/ 15 h 1012"/>
                <a:gd name="T56" fmla="*/ 13948 w 1415"/>
                <a:gd name="T57" fmla="*/ 3 h 1012"/>
                <a:gd name="T58" fmla="*/ 9442 w 1415"/>
                <a:gd name="T59" fmla="*/ 0 h 1012"/>
                <a:gd name="T60" fmla="*/ 4866 w 1415"/>
                <a:gd name="T61" fmla="*/ 5 h 1012"/>
                <a:gd name="T62" fmla="*/ 569 w 1415"/>
                <a:gd name="T63" fmla="*/ 15 h 1012"/>
                <a:gd name="T64" fmla="*/ 476 w 1415"/>
                <a:gd name="T65" fmla="*/ 15 h 1012"/>
                <a:gd name="T66" fmla="*/ 357 w 1415"/>
                <a:gd name="T67" fmla="*/ 16 h 1012"/>
                <a:gd name="T68" fmla="*/ 268 w 1415"/>
                <a:gd name="T69" fmla="*/ 18 h 1012"/>
                <a:gd name="T70" fmla="*/ 155 w 1415"/>
                <a:gd name="T71" fmla="*/ 18 h 1012"/>
                <a:gd name="T72" fmla="*/ 113 w 1415"/>
                <a:gd name="T73" fmla="*/ 20 h 1012"/>
                <a:gd name="T74" fmla="*/ 37 w 1415"/>
                <a:gd name="T75" fmla="*/ 26 h 1012"/>
                <a:gd name="T76" fmla="*/ 1 w 1415"/>
                <a:gd name="T77" fmla="*/ 33 h 1012"/>
                <a:gd name="T78" fmla="*/ 0 w 1415"/>
                <a:gd name="T79" fmla="*/ 41 h 101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15" h="1012">
                  <a:moveTo>
                    <a:pt x="0" y="50"/>
                  </a:moveTo>
                  <a:lnTo>
                    <a:pt x="0" y="952"/>
                  </a:lnTo>
                  <a:lnTo>
                    <a:pt x="0" y="959"/>
                  </a:lnTo>
                  <a:lnTo>
                    <a:pt x="3" y="966"/>
                  </a:lnTo>
                  <a:lnTo>
                    <a:pt x="6" y="972"/>
                  </a:lnTo>
                  <a:lnTo>
                    <a:pt x="10" y="977"/>
                  </a:lnTo>
                  <a:lnTo>
                    <a:pt x="14" y="983"/>
                  </a:lnTo>
                  <a:lnTo>
                    <a:pt x="20" y="986"/>
                  </a:lnTo>
                  <a:lnTo>
                    <a:pt x="25" y="988"/>
                  </a:lnTo>
                  <a:lnTo>
                    <a:pt x="31" y="989"/>
                  </a:lnTo>
                  <a:lnTo>
                    <a:pt x="334" y="1006"/>
                  </a:lnTo>
                  <a:lnTo>
                    <a:pt x="707" y="1011"/>
                  </a:lnTo>
                  <a:lnTo>
                    <a:pt x="1055" y="1006"/>
                  </a:lnTo>
                  <a:lnTo>
                    <a:pt x="1378" y="989"/>
                  </a:lnTo>
                  <a:lnTo>
                    <a:pt x="1389" y="988"/>
                  </a:lnTo>
                  <a:lnTo>
                    <a:pt x="1399" y="984"/>
                  </a:lnTo>
                  <a:lnTo>
                    <a:pt x="1406" y="979"/>
                  </a:lnTo>
                  <a:lnTo>
                    <a:pt x="1411" y="972"/>
                  </a:lnTo>
                  <a:lnTo>
                    <a:pt x="1414" y="961"/>
                  </a:lnTo>
                  <a:lnTo>
                    <a:pt x="1414" y="954"/>
                  </a:lnTo>
                  <a:lnTo>
                    <a:pt x="1414" y="946"/>
                  </a:lnTo>
                  <a:lnTo>
                    <a:pt x="1414" y="50"/>
                  </a:lnTo>
                  <a:lnTo>
                    <a:pt x="1414" y="41"/>
                  </a:lnTo>
                  <a:lnTo>
                    <a:pt x="1409" y="31"/>
                  </a:lnTo>
                  <a:lnTo>
                    <a:pt x="1402" y="23"/>
                  </a:lnTo>
                  <a:lnTo>
                    <a:pt x="1394" y="17"/>
                  </a:lnTo>
                  <a:lnTo>
                    <a:pt x="1385" y="15"/>
                  </a:lnTo>
                  <a:lnTo>
                    <a:pt x="1375" y="15"/>
                  </a:lnTo>
                  <a:lnTo>
                    <a:pt x="1046" y="3"/>
                  </a:lnTo>
                  <a:lnTo>
                    <a:pt x="707" y="0"/>
                  </a:lnTo>
                  <a:lnTo>
                    <a:pt x="365" y="5"/>
                  </a:lnTo>
                  <a:lnTo>
                    <a:pt x="43" y="15"/>
                  </a:lnTo>
                  <a:lnTo>
                    <a:pt x="36" y="15"/>
                  </a:lnTo>
                  <a:lnTo>
                    <a:pt x="27" y="16"/>
                  </a:lnTo>
                  <a:lnTo>
                    <a:pt x="20" y="19"/>
                  </a:lnTo>
                  <a:lnTo>
                    <a:pt x="12" y="23"/>
                  </a:lnTo>
                  <a:lnTo>
                    <a:pt x="8" y="29"/>
                  </a:lnTo>
                  <a:lnTo>
                    <a:pt x="3" y="35"/>
                  </a:lnTo>
                  <a:lnTo>
                    <a:pt x="1" y="42"/>
                  </a:lnTo>
                  <a:lnTo>
                    <a:pt x="0" y="50"/>
                  </a:lnTo>
                </a:path>
              </a:pathLst>
            </a:custGeom>
            <a:solidFill>
              <a:schemeClr val="hlink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9366" name="Group 24"/>
            <p:cNvGrpSpPr>
              <a:grpSpLocks/>
            </p:cNvGrpSpPr>
            <p:nvPr/>
          </p:nvGrpSpPr>
          <p:grpSpPr bwMode="auto">
            <a:xfrm>
              <a:off x="3667" y="2218"/>
              <a:ext cx="1525" cy="771"/>
              <a:chOff x="2750" y="2277"/>
              <a:chExt cx="1144" cy="792"/>
            </a:xfrm>
          </p:grpSpPr>
          <p:sp>
            <p:nvSpPr>
              <p:cNvPr id="99370" name="Freeform 20"/>
              <p:cNvSpPr>
                <a:spLocks/>
              </p:cNvSpPr>
              <p:nvPr/>
            </p:nvSpPr>
            <p:spPr bwMode="auto">
              <a:xfrm>
                <a:off x="2750" y="2277"/>
                <a:ext cx="1144" cy="792"/>
              </a:xfrm>
              <a:custGeom>
                <a:avLst/>
                <a:gdLst>
                  <a:gd name="T0" fmla="*/ 0 w 1144"/>
                  <a:gd name="T1" fmla="*/ 40 h 792"/>
                  <a:gd name="T2" fmla="*/ 0 w 1144"/>
                  <a:gd name="T3" fmla="*/ 744 h 792"/>
                  <a:gd name="T4" fmla="*/ 1 w 1144"/>
                  <a:gd name="T5" fmla="*/ 750 h 792"/>
                  <a:gd name="T6" fmla="*/ 3 w 1144"/>
                  <a:gd name="T7" fmla="*/ 756 h 792"/>
                  <a:gd name="T8" fmla="*/ 5 w 1144"/>
                  <a:gd name="T9" fmla="*/ 760 h 792"/>
                  <a:gd name="T10" fmla="*/ 7 w 1144"/>
                  <a:gd name="T11" fmla="*/ 764 h 792"/>
                  <a:gd name="T12" fmla="*/ 12 w 1144"/>
                  <a:gd name="T13" fmla="*/ 769 h 792"/>
                  <a:gd name="T14" fmla="*/ 16 w 1144"/>
                  <a:gd name="T15" fmla="*/ 771 h 792"/>
                  <a:gd name="T16" fmla="*/ 21 w 1144"/>
                  <a:gd name="T17" fmla="*/ 773 h 792"/>
                  <a:gd name="T18" fmla="*/ 25 w 1144"/>
                  <a:gd name="T19" fmla="*/ 774 h 792"/>
                  <a:gd name="T20" fmla="*/ 270 w 1144"/>
                  <a:gd name="T21" fmla="*/ 787 h 792"/>
                  <a:gd name="T22" fmla="*/ 572 w 1144"/>
                  <a:gd name="T23" fmla="*/ 791 h 792"/>
                  <a:gd name="T24" fmla="*/ 852 w 1144"/>
                  <a:gd name="T25" fmla="*/ 787 h 792"/>
                  <a:gd name="T26" fmla="*/ 1113 w 1144"/>
                  <a:gd name="T27" fmla="*/ 774 h 792"/>
                  <a:gd name="T28" fmla="*/ 1121 w 1144"/>
                  <a:gd name="T29" fmla="*/ 773 h 792"/>
                  <a:gd name="T30" fmla="*/ 1130 w 1144"/>
                  <a:gd name="T31" fmla="*/ 770 h 792"/>
                  <a:gd name="T32" fmla="*/ 1136 w 1144"/>
                  <a:gd name="T33" fmla="*/ 766 h 792"/>
                  <a:gd name="T34" fmla="*/ 1139 w 1144"/>
                  <a:gd name="T35" fmla="*/ 760 h 792"/>
                  <a:gd name="T36" fmla="*/ 1143 w 1144"/>
                  <a:gd name="T37" fmla="*/ 751 h 792"/>
                  <a:gd name="T38" fmla="*/ 1143 w 1144"/>
                  <a:gd name="T39" fmla="*/ 746 h 792"/>
                  <a:gd name="T40" fmla="*/ 1143 w 1144"/>
                  <a:gd name="T41" fmla="*/ 740 h 792"/>
                  <a:gd name="T42" fmla="*/ 1143 w 1144"/>
                  <a:gd name="T43" fmla="*/ 40 h 792"/>
                  <a:gd name="T44" fmla="*/ 1143 w 1144"/>
                  <a:gd name="T45" fmla="*/ 31 h 792"/>
                  <a:gd name="T46" fmla="*/ 1139 w 1144"/>
                  <a:gd name="T47" fmla="*/ 24 h 792"/>
                  <a:gd name="T48" fmla="*/ 1133 w 1144"/>
                  <a:gd name="T49" fmla="*/ 19 h 792"/>
                  <a:gd name="T50" fmla="*/ 1126 w 1144"/>
                  <a:gd name="T51" fmla="*/ 14 h 792"/>
                  <a:gd name="T52" fmla="*/ 1119 w 1144"/>
                  <a:gd name="T53" fmla="*/ 13 h 792"/>
                  <a:gd name="T54" fmla="*/ 1111 w 1144"/>
                  <a:gd name="T55" fmla="*/ 13 h 792"/>
                  <a:gd name="T56" fmla="*/ 845 w 1144"/>
                  <a:gd name="T57" fmla="*/ 2 h 792"/>
                  <a:gd name="T58" fmla="*/ 572 w 1144"/>
                  <a:gd name="T59" fmla="*/ 0 h 792"/>
                  <a:gd name="T60" fmla="*/ 295 w 1144"/>
                  <a:gd name="T61" fmla="*/ 4 h 792"/>
                  <a:gd name="T62" fmla="*/ 35 w 1144"/>
                  <a:gd name="T63" fmla="*/ 13 h 792"/>
                  <a:gd name="T64" fmla="*/ 29 w 1144"/>
                  <a:gd name="T65" fmla="*/ 13 h 792"/>
                  <a:gd name="T66" fmla="*/ 22 w 1144"/>
                  <a:gd name="T67" fmla="*/ 13 h 792"/>
                  <a:gd name="T68" fmla="*/ 16 w 1144"/>
                  <a:gd name="T69" fmla="*/ 15 h 792"/>
                  <a:gd name="T70" fmla="*/ 10 w 1144"/>
                  <a:gd name="T71" fmla="*/ 19 h 792"/>
                  <a:gd name="T72" fmla="*/ 6 w 1144"/>
                  <a:gd name="T73" fmla="*/ 22 h 792"/>
                  <a:gd name="T74" fmla="*/ 3 w 1144"/>
                  <a:gd name="T75" fmla="*/ 28 h 792"/>
                  <a:gd name="T76" fmla="*/ 1 w 1144"/>
                  <a:gd name="T77" fmla="*/ 33 h 792"/>
                  <a:gd name="T78" fmla="*/ 0 w 1144"/>
                  <a:gd name="T79" fmla="*/ 40 h 79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144" h="792">
                    <a:moveTo>
                      <a:pt x="0" y="40"/>
                    </a:moveTo>
                    <a:lnTo>
                      <a:pt x="0" y="744"/>
                    </a:lnTo>
                    <a:lnTo>
                      <a:pt x="1" y="750"/>
                    </a:lnTo>
                    <a:lnTo>
                      <a:pt x="3" y="756"/>
                    </a:lnTo>
                    <a:lnTo>
                      <a:pt x="5" y="760"/>
                    </a:lnTo>
                    <a:lnTo>
                      <a:pt x="7" y="764"/>
                    </a:lnTo>
                    <a:lnTo>
                      <a:pt x="12" y="769"/>
                    </a:lnTo>
                    <a:lnTo>
                      <a:pt x="16" y="771"/>
                    </a:lnTo>
                    <a:lnTo>
                      <a:pt x="21" y="773"/>
                    </a:lnTo>
                    <a:lnTo>
                      <a:pt x="25" y="774"/>
                    </a:lnTo>
                    <a:lnTo>
                      <a:pt x="270" y="787"/>
                    </a:lnTo>
                    <a:lnTo>
                      <a:pt x="572" y="791"/>
                    </a:lnTo>
                    <a:lnTo>
                      <a:pt x="852" y="787"/>
                    </a:lnTo>
                    <a:lnTo>
                      <a:pt x="1113" y="774"/>
                    </a:lnTo>
                    <a:lnTo>
                      <a:pt x="1121" y="773"/>
                    </a:lnTo>
                    <a:lnTo>
                      <a:pt x="1130" y="770"/>
                    </a:lnTo>
                    <a:lnTo>
                      <a:pt x="1136" y="766"/>
                    </a:lnTo>
                    <a:lnTo>
                      <a:pt x="1139" y="760"/>
                    </a:lnTo>
                    <a:lnTo>
                      <a:pt x="1143" y="751"/>
                    </a:lnTo>
                    <a:lnTo>
                      <a:pt x="1143" y="746"/>
                    </a:lnTo>
                    <a:lnTo>
                      <a:pt x="1143" y="740"/>
                    </a:lnTo>
                    <a:lnTo>
                      <a:pt x="1143" y="40"/>
                    </a:lnTo>
                    <a:lnTo>
                      <a:pt x="1143" y="31"/>
                    </a:lnTo>
                    <a:lnTo>
                      <a:pt x="1139" y="24"/>
                    </a:lnTo>
                    <a:lnTo>
                      <a:pt x="1133" y="19"/>
                    </a:lnTo>
                    <a:lnTo>
                      <a:pt x="1126" y="14"/>
                    </a:lnTo>
                    <a:lnTo>
                      <a:pt x="1119" y="13"/>
                    </a:lnTo>
                    <a:lnTo>
                      <a:pt x="1111" y="13"/>
                    </a:lnTo>
                    <a:lnTo>
                      <a:pt x="845" y="2"/>
                    </a:lnTo>
                    <a:lnTo>
                      <a:pt x="572" y="0"/>
                    </a:lnTo>
                    <a:lnTo>
                      <a:pt x="295" y="4"/>
                    </a:lnTo>
                    <a:lnTo>
                      <a:pt x="35" y="13"/>
                    </a:lnTo>
                    <a:lnTo>
                      <a:pt x="29" y="13"/>
                    </a:lnTo>
                    <a:lnTo>
                      <a:pt x="22" y="13"/>
                    </a:lnTo>
                    <a:lnTo>
                      <a:pt x="16" y="15"/>
                    </a:lnTo>
                    <a:lnTo>
                      <a:pt x="10" y="19"/>
                    </a:lnTo>
                    <a:lnTo>
                      <a:pt x="6" y="22"/>
                    </a:lnTo>
                    <a:lnTo>
                      <a:pt x="3" y="28"/>
                    </a:lnTo>
                    <a:lnTo>
                      <a:pt x="1" y="33"/>
                    </a:lnTo>
                    <a:lnTo>
                      <a:pt x="0" y="4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371" name="Freeform 21"/>
              <p:cNvSpPr>
                <a:spLocks/>
              </p:cNvSpPr>
              <p:nvPr/>
            </p:nvSpPr>
            <p:spPr bwMode="auto">
              <a:xfrm>
                <a:off x="2754" y="2672"/>
                <a:ext cx="1136" cy="397"/>
              </a:xfrm>
              <a:custGeom>
                <a:avLst/>
                <a:gdLst>
                  <a:gd name="T0" fmla="*/ 0 w 1136"/>
                  <a:gd name="T1" fmla="*/ 365 h 397"/>
                  <a:gd name="T2" fmla="*/ 3 w 1136"/>
                  <a:gd name="T3" fmla="*/ 369 h 397"/>
                  <a:gd name="T4" fmla="*/ 7 w 1136"/>
                  <a:gd name="T5" fmla="*/ 374 h 397"/>
                  <a:gd name="T6" fmla="*/ 12 w 1136"/>
                  <a:gd name="T7" fmla="*/ 376 h 397"/>
                  <a:gd name="T8" fmla="*/ 16 w 1136"/>
                  <a:gd name="T9" fmla="*/ 378 h 397"/>
                  <a:gd name="T10" fmla="*/ 21 w 1136"/>
                  <a:gd name="T11" fmla="*/ 379 h 397"/>
                  <a:gd name="T12" fmla="*/ 266 w 1136"/>
                  <a:gd name="T13" fmla="*/ 392 h 397"/>
                  <a:gd name="T14" fmla="*/ 567 w 1136"/>
                  <a:gd name="T15" fmla="*/ 396 h 397"/>
                  <a:gd name="T16" fmla="*/ 848 w 1136"/>
                  <a:gd name="T17" fmla="*/ 392 h 397"/>
                  <a:gd name="T18" fmla="*/ 1109 w 1136"/>
                  <a:gd name="T19" fmla="*/ 379 h 397"/>
                  <a:gd name="T20" fmla="*/ 1117 w 1136"/>
                  <a:gd name="T21" fmla="*/ 378 h 397"/>
                  <a:gd name="T22" fmla="*/ 1125 w 1136"/>
                  <a:gd name="T23" fmla="*/ 375 h 397"/>
                  <a:gd name="T24" fmla="*/ 1131 w 1136"/>
                  <a:gd name="T25" fmla="*/ 371 h 397"/>
                  <a:gd name="T26" fmla="*/ 1135 w 1136"/>
                  <a:gd name="T27" fmla="*/ 365 h 397"/>
                  <a:gd name="T28" fmla="*/ 567 w 1136"/>
                  <a:gd name="T29" fmla="*/ 0 h 397"/>
                  <a:gd name="T30" fmla="*/ 0 w 1136"/>
                  <a:gd name="T31" fmla="*/ 365 h 39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36" h="397">
                    <a:moveTo>
                      <a:pt x="0" y="365"/>
                    </a:moveTo>
                    <a:lnTo>
                      <a:pt x="3" y="369"/>
                    </a:lnTo>
                    <a:lnTo>
                      <a:pt x="7" y="374"/>
                    </a:lnTo>
                    <a:lnTo>
                      <a:pt x="12" y="376"/>
                    </a:lnTo>
                    <a:lnTo>
                      <a:pt x="16" y="378"/>
                    </a:lnTo>
                    <a:lnTo>
                      <a:pt x="21" y="379"/>
                    </a:lnTo>
                    <a:lnTo>
                      <a:pt x="266" y="392"/>
                    </a:lnTo>
                    <a:lnTo>
                      <a:pt x="567" y="396"/>
                    </a:lnTo>
                    <a:lnTo>
                      <a:pt x="848" y="392"/>
                    </a:lnTo>
                    <a:lnTo>
                      <a:pt x="1109" y="379"/>
                    </a:lnTo>
                    <a:lnTo>
                      <a:pt x="1117" y="378"/>
                    </a:lnTo>
                    <a:lnTo>
                      <a:pt x="1125" y="375"/>
                    </a:lnTo>
                    <a:lnTo>
                      <a:pt x="1131" y="371"/>
                    </a:lnTo>
                    <a:lnTo>
                      <a:pt x="1135" y="365"/>
                    </a:lnTo>
                    <a:lnTo>
                      <a:pt x="567" y="0"/>
                    </a:lnTo>
                    <a:lnTo>
                      <a:pt x="0" y="365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372" name="Freeform 22"/>
              <p:cNvSpPr>
                <a:spLocks/>
              </p:cNvSpPr>
              <p:nvPr/>
            </p:nvSpPr>
            <p:spPr bwMode="auto">
              <a:xfrm>
                <a:off x="2756" y="2277"/>
                <a:ext cx="1128" cy="396"/>
              </a:xfrm>
              <a:custGeom>
                <a:avLst/>
                <a:gdLst>
                  <a:gd name="T0" fmla="*/ 565 w 1128"/>
                  <a:gd name="T1" fmla="*/ 395 h 396"/>
                  <a:gd name="T2" fmla="*/ 1127 w 1128"/>
                  <a:gd name="T3" fmla="*/ 18 h 396"/>
                  <a:gd name="T4" fmla="*/ 1120 w 1128"/>
                  <a:gd name="T5" fmla="*/ 13 h 396"/>
                  <a:gd name="T6" fmla="*/ 1113 w 1128"/>
                  <a:gd name="T7" fmla="*/ 12 h 396"/>
                  <a:gd name="T8" fmla="*/ 1104 w 1128"/>
                  <a:gd name="T9" fmla="*/ 12 h 396"/>
                  <a:gd name="T10" fmla="*/ 839 w 1128"/>
                  <a:gd name="T11" fmla="*/ 2 h 396"/>
                  <a:gd name="T12" fmla="*/ 565 w 1128"/>
                  <a:gd name="T13" fmla="*/ 0 h 396"/>
                  <a:gd name="T14" fmla="*/ 288 w 1128"/>
                  <a:gd name="T15" fmla="*/ 4 h 396"/>
                  <a:gd name="T16" fmla="*/ 29 w 1128"/>
                  <a:gd name="T17" fmla="*/ 12 h 396"/>
                  <a:gd name="T18" fmla="*/ 22 w 1128"/>
                  <a:gd name="T19" fmla="*/ 12 h 396"/>
                  <a:gd name="T20" fmla="*/ 15 w 1128"/>
                  <a:gd name="T21" fmla="*/ 13 h 396"/>
                  <a:gd name="T22" fmla="*/ 10 w 1128"/>
                  <a:gd name="T23" fmla="*/ 14 h 396"/>
                  <a:gd name="T24" fmla="*/ 3 w 1128"/>
                  <a:gd name="T25" fmla="*/ 18 h 396"/>
                  <a:gd name="T26" fmla="*/ 0 w 1128"/>
                  <a:gd name="T27" fmla="*/ 22 h 396"/>
                  <a:gd name="T28" fmla="*/ 565 w 1128"/>
                  <a:gd name="T29" fmla="*/ 395 h 39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128" h="396">
                    <a:moveTo>
                      <a:pt x="565" y="395"/>
                    </a:moveTo>
                    <a:lnTo>
                      <a:pt x="1127" y="18"/>
                    </a:lnTo>
                    <a:lnTo>
                      <a:pt x="1120" y="13"/>
                    </a:lnTo>
                    <a:lnTo>
                      <a:pt x="1113" y="12"/>
                    </a:lnTo>
                    <a:lnTo>
                      <a:pt x="1104" y="12"/>
                    </a:lnTo>
                    <a:lnTo>
                      <a:pt x="839" y="2"/>
                    </a:lnTo>
                    <a:lnTo>
                      <a:pt x="565" y="0"/>
                    </a:lnTo>
                    <a:lnTo>
                      <a:pt x="288" y="4"/>
                    </a:lnTo>
                    <a:lnTo>
                      <a:pt x="29" y="12"/>
                    </a:lnTo>
                    <a:lnTo>
                      <a:pt x="22" y="12"/>
                    </a:lnTo>
                    <a:lnTo>
                      <a:pt x="15" y="13"/>
                    </a:lnTo>
                    <a:lnTo>
                      <a:pt x="10" y="14"/>
                    </a:lnTo>
                    <a:lnTo>
                      <a:pt x="3" y="18"/>
                    </a:lnTo>
                    <a:lnTo>
                      <a:pt x="0" y="22"/>
                    </a:lnTo>
                    <a:lnTo>
                      <a:pt x="565" y="395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373" name="Freeform 23"/>
              <p:cNvSpPr>
                <a:spLocks/>
              </p:cNvSpPr>
              <p:nvPr/>
            </p:nvSpPr>
            <p:spPr bwMode="auto">
              <a:xfrm>
                <a:off x="2787" y="2302"/>
                <a:ext cx="1069" cy="741"/>
              </a:xfrm>
              <a:custGeom>
                <a:avLst/>
                <a:gdLst>
                  <a:gd name="T0" fmla="*/ 0 w 1069"/>
                  <a:gd name="T1" fmla="*/ 37 h 741"/>
                  <a:gd name="T2" fmla="*/ 0 w 1069"/>
                  <a:gd name="T3" fmla="*/ 697 h 741"/>
                  <a:gd name="T4" fmla="*/ 0 w 1069"/>
                  <a:gd name="T5" fmla="*/ 702 h 741"/>
                  <a:gd name="T6" fmla="*/ 2 w 1069"/>
                  <a:gd name="T7" fmla="*/ 708 h 741"/>
                  <a:gd name="T8" fmla="*/ 4 w 1069"/>
                  <a:gd name="T9" fmla="*/ 712 h 741"/>
                  <a:gd name="T10" fmla="*/ 7 w 1069"/>
                  <a:gd name="T11" fmla="*/ 716 h 741"/>
                  <a:gd name="T12" fmla="*/ 11 w 1069"/>
                  <a:gd name="T13" fmla="*/ 719 h 741"/>
                  <a:gd name="T14" fmla="*/ 15 w 1069"/>
                  <a:gd name="T15" fmla="*/ 722 h 741"/>
                  <a:gd name="T16" fmla="*/ 19 w 1069"/>
                  <a:gd name="T17" fmla="*/ 724 h 741"/>
                  <a:gd name="T18" fmla="*/ 23 w 1069"/>
                  <a:gd name="T19" fmla="*/ 725 h 741"/>
                  <a:gd name="T20" fmla="*/ 252 w 1069"/>
                  <a:gd name="T21" fmla="*/ 736 h 741"/>
                  <a:gd name="T22" fmla="*/ 534 w 1069"/>
                  <a:gd name="T23" fmla="*/ 740 h 741"/>
                  <a:gd name="T24" fmla="*/ 797 w 1069"/>
                  <a:gd name="T25" fmla="*/ 736 h 741"/>
                  <a:gd name="T26" fmla="*/ 1041 w 1069"/>
                  <a:gd name="T27" fmla="*/ 725 h 741"/>
                  <a:gd name="T28" fmla="*/ 1049 w 1069"/>
                  <a:gd name="T29" fmla="*/ 724 h 741"/>
                  <a:gd name="T30" fmla="*/ 1056 w 1069"/>
                  <a:gd name="T31" fmla="*/ 720 h 741"/>
                  <a:gd name="T32" fmla="*/ 1062 w 1069"/>
                  <a:gd name="T33" fmla="*/ 717 h 741"/>
                  <a:gd name="T34" fmla="*/ 1065 w 1069"/>
                  <a:gd name="T35" fmla="*/ 712 h 741"/>
                  <a:gd name="T36" fmla="*/ 1068 w 1069"/>
                  <a:gd name="T37" fmla="*/ 703 h 741"/>
                  <a:gd name="T38" fmla="*/ 1068 w 1069"/>
                  <a:gd name="T39" fmla="*/ 699 h 741"/>
                  <a:gd name="T40" fmla="*/ 1068 w 1069"/>
                  <a:gd name="T41" fmla="*/ 692 h 741"/>
                  <a:gd name="T42" fmla="*/ 1068 w 1069"/>
                  <a:gd name="T43" fmla="*/ 37 h 741"/>
                  <a:gd name="T44" fmla="*/ 1068 w 1069"/>
                  <a:gd name="T45" fmla="*/ 30 h 741"/>
                  <a:gd name="T46" fmla="*/ 1064 w 1069"/>
                  <a:gd name="T47" fmla="*/ 23 h 741"/>
                  <a:gd name="T48" fmla="*/ 1060 w 1069"/>
                  <a:gd name="T49" fmla="*/ 17 h 741"/>
                  <a:gd name="T50" fmla="*/ 1053 w 1069"/>
                  <a:gd name="T51" fmla="*/ 14 h 741"/>
                  <a:gd name="T52" fmla="*/ 1046 w 1069"/>
                  <a:gd name="T53" fmla="*/ 12 h 741"/>
                  <a:gd name="T54" fmla="*/ 1038 w 1069"/>
                  <a:gd name="T55" fmla="*/ 12 h 741"/>
                  <a:gd name="T56" fmla="*/ 790 w 1069"/>
                  <a:gd name="T57" fmla="*/ 3 h 741"/>
                  <a:gd name="T58" fmla="*/ 534 w 1069"/>
                  <a:gd name="T59" fmla="*/ 0 h 741"/>
                  <a:gd name="T60" fmla="*/ 275 w 1069"/>
                  <a:gd name="T61" fmla="*/ 4 h 741"/>
                  <a:gd name="T62" fmla="*/ 32 w 1069"/>
                  <a:gd name="T63" fmla="*/ 12 h 741"/>
                  <a:gd name="T64" fmla="*/ 27 w 1069"/>
                  <a:gd name="T65" fmla="*/ 12 h 741"/>
                  <a:gd name="T66" fmla="*/ 21 w 1069"/>
                  <a:gd name="T67" fmla="*/ 13 h 741"/>
                  <a:gd name="T68" fmla="*/ 15 w 1069"/>
                  <a:gd name="T69" fmla="*/ 14 h 741"/>
                  <a:gd name="T70" fmla="*/ 9 w 1069"/>
                  <a:gd name="T71" fmla="*/ 17 h 741"/>
                  <a:gd name="T72" fmla="*/ 6 w 1069"/>
                  <a:gd name="T73" fmla="*/ 21 h 741"/>
                  <a:gd name="T74" fmla="*/ 3 w 1069"/>
                  <a:gd name="T75" fmla="*/ 25 h 741"/>
                  <a:gd name="T76" fmla="*/ 1 w 1069"/>
                  <a:gd name="T77" fmla="*/ 32 h 741"/>
                  <a:gd name="T78" fmla="*/ 0 w 1069"/>
                  <a:gd name="T79" fmla="*/ 37 h 74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069" h="741">
                    <a:moveTo>
                      <a:pt x="0" y="37"/>
                    </a:moveTo>
                    <a:lnTo>
                      <a:pt x="0" y="697"/>
                    </a:lnTo>
                    <a:lnTo>
                      <a:pt x="0" y="702"/>
                    </a:lnTo>
                    <a:lnTo>
                      <a:pt x="2" y="708"/>
                    </a:lnTo>
                    <a:lnTo>
                      <a:pt x="4" y="712"/>
                    </a:lnTo>
                    <a:lnTo>
                      <a:pt x="7" y="716"/>
                    </a:lnTo>
                    <a:lnTo>
                      <a:pt x="11" y="719"/>
                    </a:lnTo>
                    <a:lnTo>
                      <a:pt x="15" y="722"/>
                    </a:lnTo>
                    <a:lnTo>
                      <a:pt x="19" y="724"/>
                    </a:lnTo>
                    <a:lnTo>
                      <a:pt x="23" y="725"/>
                    </a:lnTo>
                    <a:lnTo>
                      <a:pt x="252" y="736"/>
                    </a:lnTo>
                    <a:lnTo>
                      <a:pt x="534" y="740"/>
                    </a:lnTo>
                    <a:lnTo>
                      <a:pt x="797" y="736"/>
                    </a:lnTo>
                    <a:lnTo>
                      <a:pt x="1041" y="725"/>
                    </a:lnTo>
                    <a:lnTo>
                      <a:pt x="1049" y="724"/>
                    </a:lnTo>
                    <a:lnTo>
                      <a:pt x="1056" y="720"/>
                    </a:lnTo>
                    <a:lnTo>
                      <a:pt x="1062" y="717"/>
                    </a:lnTo>
                    <a:lnTo>
                      <a:pt x="1065" y="712"/>
                    </a:lnTo>
                    <a:lnTo>
                      <a:pt x="1068" y="703"/>
                    </a:lnTo>
                    <a:lnTo>
                      <a:pt x="1068" y="699"/>
                    </a:lnTo>
                    <a:lnTo>
                      <a:pt x="1068" y="692"/>
                    </a:lnTo>
                    <a:lnTo>
                      <a:pt x="1068" y="37"/>
                    </a:lnTo>
                    <a:lnTo>
                      <a:pt x="1068" y="30"/>
                    </a:lnTo>
                    <a:lnTo>
                      <a:pt x="1064" y="23"/>
                    </a:lnTo>
                    <a:lnTo>
                      <a:pt x="1060" y="17"/>
                    </a:lnTo>
                    <a:lnTo>
                      <a:pt x="1053" y="14"/>
                    </a:lnTo>
                    <a:lnTo>
                      <a:pt x="1046" y="12"/>
                    </a:lnTo>
                    <a:lnTo>
                      <a:pt x="1038" y="12"/>
                    </a:lnTo>
                    <a:lnTo>
                      <a:pt x="790" y="3"/>
                    </a:lnTo>
                    <a:lnTo>
                      <a:pt x="534" y="0"/>
                    </a:lnTo>
                    <a:lnTo>
                      <a:pt x="275" y="4"/>
                    </a:lnTo>
                    <a:lnTo>
                      <a:pt x="32" y="12"/>
                    </a:lnTo>
                    <a:lnTo>
                      <a:pt x="27" y="12"/>
                    </a:lnTo>
                    <a:lnTo>
                      <a:pt x="21" y="13"/>
                    </a:lnTo>
                    <a:lnTo>
                      <a:pt x="15" y="14"/>
                    </a:lnTo>
                    <a:lnTo>
                      <a:pt x="9" y="17"/>
                    </a:lnTo>
                    <a:lnTo>
                      <a:pt x="6" y="21"/>
                    </a:lnTo>
                    <a:lnTo>
                      <a:pt x="3" y="25"/>
                    </a:lnTo>
                    <a:lnTo>
                      <a:pt x="1" y="32"/>
                    </a:lnTo>
                    <a:lnTo>
                      <a:pt x="0" y="37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216" name="AutoShape 25"/>
            <p:cNvSpPr>
              <a:spLocks noChangeArrowheads="1"/>
            </p:cNvSpPr>
            <p:nvPr/>
          </p:nvSpPr>
          <p:spPr bwMode="auto">
            <a:xfrm>
              <a:off x="4528" y="2276"/>
              <a:ext cx="95" cy="619"/>
            </a:xfrm>
            <a:prstGeom prst="hexagon">
              <a:avLst>
                <a:gd name="adj" fmla="val 24995"/>
                <a:gd name="vf" fmla="val 115470"/>
              </a:avLst>
            </a:prstGeom>
            <a:solidFill>
              <a:srgbClr val="0033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0217" name="AutoShape 26"/>
            <p:cNvSpPr>
              <a:spLocks noChangeArrowheads="1"/>
            </p:cNvSpPr>
            <p:nvPr/>
          </p:nvSpPr>
          <p:spPr bwMode="auto">
            <a:xfrm>
              <a:off x="4224" y="2423"/>
              <a:ext cx="405" cy="327"/>
            </a:xfrm>
            <a:prstGeom prst="triangle">
              <a:avLst>
                <a:gd name="adj" fmla="val 49995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9369" name="Freeform 27"/>
            <p:cNvSpPr>
              <a:spLocks/>
            </p:cNvSpPr>
            <p:nvPr/>
          </p:nvSpPr>
          <p:spPr bwMode="auto">
            <a:xfrm>
              <a:off x="5047" y="3025"/>
              <a:ext cx="66" cy="18"/>
            </a:xfrm>
            <a:custGeom>
              <a:avLst/>
              <a:gdLst>
                <a:gd name="T0" fmla="*/ 0 w 50"/>
                <a:gd name="T1" fmla="*/ 0 h 18"/>
                <a:gd name="T2" fmla="*/ 601 w 50"/>
                <a:gd name="T3" fmla="*/ 0 h 18"/>
                <a:gd name="T4" fmla="*/ 601 w 50"/>
                <a:gd name="T5" fmla="*/ 17 h 18"/>
                <a:gd name="T6" fmla="*/ 0 w 50"/>
                <a:gd name="T7" fmla="*/ 17 h 18"/>
                <a:gd name="T8" fmla="*/ 0 w 50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">
                  <a:moveTo>
                    <a:pt x="0" y="0"/>
                  </a:moveTo>
                  <a:lnTo>
                    <a:pt x="49" y="0"/>
                  </a:lnTo>
                  <a:lnTo>
                    <a:pt x="49" y="17"/>
                  </a:lnTo>
                  <a:lnTo>
                    <a:pt x="0" y="1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9331" name="Group 43"/>
          <p:cNvGrpSpPr>
            <a:grpSpLocks/>
          </p:cNvGrpSpPr>
          <p:nvPr/>
        </p:nvGrpSpPr>
        <p:grpSpPr bwMode="auto">
          <a:xfrm>
            <a:off x="5846763" y="1647825"/>
            <a:ext cx="2233612" cy="1565275"/>
            <a:chOff x="3528" y="1038"/>
            <a:chExt cx="1887" cy="986"/>
          </a:xfrm>
        </p:grpSpPr>
        <p:sp>
          <p:nvSpPr>
            <p:cNvPr id="99357" name="Freeform 28"/>
            <p:cNvSpPr>
              <a:spLocks/>
            </p:cNvSpPr>
            <p:nvPr/>
          </p:nvSpPr>
          <p:spPr bwMode="auto">
            <a:xfrm>
              <a:off x="3528" y="1038"/>
              <a:ext cx="1887" cy="986"/>
            </a:xfrm>
            <a:custGeom>
              <a:avLst/>
              <a:gdLst>
                <a:gd name="T0" fmla="*/ 0 w 1415"/>
                <a:gd name="T1" fmla="*/ 41 h 1012"/>
                <a:gd name="T2" fmla="*/ 0 w 1415"/>
                <a:gd name="T3" fmla="*/ 754 h 1012"/>
                <a:gd name="T4" fmla="*/ 0 w 1415"/>
                <a:gd name="T5" fmla="*/ 758 h 1012"/>
                <a:gd name="T6" fmla="*/ 37 w 1415"/>
                <a:gd name="T7" fmla="*/ 764 h 1012"/>
                <a:gd name="T8" fmla="*/ 85 w 1415"/>
                <a:gd name="T9" fmla="*/ 769 h 1012"/>
                <a:gd name="T10" fmla="*/ 129 w 1415"/>
                <a:gd name="T11" fmla="*/ 774 h 1012"/>
                <a:gd name="T12" fmla="*/ 187 w 1415"/>
                <a:gd name="T13" fmla="*/ 777 h 1012"/>
                <a:gd name="T14" fmla="*/ 268 w 1415"/>
                <a:gd name="T15" fmla="*/ 780 h 1012"/>
                <a:gd name="T16" fmla="*/ 332 w 1415"/>
                <a:gd name="T17" fmla="*/ 782 h 1012"/>
                <a:gd name="T18" fmla="*/ 407 w 1415"/>
                <a:gd name="T19" fmla="*/ 782 h 1012"/>
                <a:gd name="T20" fmla="*/ 4450 w 1415"/>
                <a:gd name="T21" fmla="*/ 795 h 1012"/>
                <a:gd name="T22" fmla="*/ 9442 w 1415"/>
                <a:gd name="T23" fmla="*/ 800 h 1012"/>
                <a:gd name="T24" fmla="*/ 14073 w 1415"/>
                <a:gd name="T25" fmla="*/ 795 h 1012"/>
                <a:gd name="T26" fmla="*/ 18385 w 1415"/>
                <a:gd name="T27" fmla="*/ 782 h 1012"/>
                <a:gd name="T28" fmla="*/ 18527 w 1415"/>
                <a:gd name="T29" fmla="*/ 782 h 1012"/>
                <a:gd name="T30" fmla="*/ 18662 w 1415"/>
                <a:gd name="T31" fmla="*/ 778 h 1012"/>
                <a:gd name="T32" fmla="*/ 18753 w 1415"/>
                <a:gd name="T33" fmla="*/ 774 h 1012"/>
                <a:gd name="T34" fmla="*/ 18825 w 1415"/>
                <a:gd name="T35" fmla="*/ 769 h 1012"/>
                <a:gd name="T36" fmla="*/ 18867 w 1415"/>
                <a:gd name="T37" fmla="*/ 760 h 1012"/>
                <a:gd name="T38" fmla="*/ 18867 w 1415"/>
                <a:gd name="T39" fmla="*/ 754 h 1012"/>
                <a:gd name="T40" fmla="*/ 18867 w 1415"/>
                <a:gd name="T41" fmla="*/ 749 h 1012"/>
                <a:gd name="T42" fmla="*/ 18867 w 1415"/>
                <a:gd name="T43" fmla="*/ 41 h 1012"/>
                <a:gd name="T44" fmla="*/ 18867 w 1415"/>
                <a:gd name="T45" fmla="*/ 32 h 1012"/>
                <a:gd name="T46" fmla="*/ 18799 w 1415"/>
                <a:gd name="T47" fmla="*/ 22 h 1012"/>
                <a:gd name="T48" fmla="*/ 18705 w 1415"/>
                <a:gd name="T49" fmla="*/ 19 h 1012"/>
                <a:gd name="T50" fmla="*/ 18597 w 1415"/>
                <a:gd name="T51" fmla="*/ 17 h 1012"/>
                <a:gd name="T52" fmla="*/ 18478 w 1415"/>
                <a:gd name="T53" fmla="*/ 15 h 1012"/>
                <a:gd name="T54" fmla="*/ 18346 w 1415"/>
                <a:gd name="T55" fmla="*/ 15 h 1012"/>
                <a:gd name="T56" fmla="*/ 13948 w 1415"/>
                <a:gd name="T57" fmla="*/ 3 h 1012"/>
                <a:gd name="T58" fmla="*/ 9442 w 1415"/>
                <a:gd name="T59" fmla="*/ 0 h 1012"/>
                <a:gd name="T60" fmla="*/ 4866 w 1415"/>
                <a:gd name="T61" fmla="*/ 5 h 1012"/>
                <a:gd name="T62" fmla="*/ 569 w 1415"/>
                <a:gd name="T63" fmla="*/ 15 h 1012"/>
                <a:gd name="T64" fmla="*/ 476 w 1415"/>
                <a:gd name="T65" fmla="*/ 15 h 1012"/>
                <a:gd name="T66" fmla="*/ 357 w 1415"/>
                <a:gd name="T67" fmla="*/ 16 h 1012"/>
                <a:gd name="T68" fmla="*/ 268 w 1415"/>
                <a:gd name="T69" fmla="*/ 19 h 1012"/>
                <a:gd name="T70" fmla="*/ 155 w 1415"/>
                <a:gd name="T71" fmla="*/ 19 h 1012"/>
                <a:gd name="T72" fmla="*/ 113 w 1415"/>
                <a:gd name="T73" fmla="*/ 20 h 1012"/>
                <a:gd name="T74" fmla="*/ 37 w 1415"/>
                <a:gd name="T75" fmla="*/ 26 h 1012"/>
                <a:gd name="T76" fmla="*/ 1 w 1415"/>
                <a:gd name="T77" fmla="*/ 33 h 1012"/>
                <a:gd name="T78" fmla="*/ 0 w 1415"/>
                <a:gd name="T79" fmla="*/ 41 h 101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15" h="1012">
                  <a:moveTo>
                    <a:pt x="0" y="50"/>
                  </a:moveTo>
                  <a:lnTo>
                    <a:pt x="0" y="952"/>
                  </a:lnTo>
                  <a:lnTo>
                    <a:pt x="0" y="959"/>
                  </a:lnTo>
                  <a:lnTo>
                    <a:pt x="3" y="966"/>
                  </a:lnTo>
                  <a:lnTo>
                    <a:pt x="6" y="972"/>
                  </a:lnTo>
                  <a:lnTo>
                    <a:pt x="10" y="977"/>
                  </a:lnTo>
                  <a:lnTo>
                    <a:pt x="14" y="983"/>
                  </a:lnTo>
                  <a:lnTo>
                    <a:pt x="20" y="986"/>
                  </a:lnTo>
                  <a:lnTo>
                    <a:pt x="25" y="988"/>
                  </a:lnTo>
                  <a:lnTo>
                    <a:pt x="31" y="989"/>
                  </a:lnTo>
                  <a:lnTo>
                    <a:pt x="334" y="1006"/>
                  </a:lnTo>
                  <a:lnTo>
                    <a:pt x="707" y="1011"/>
                  </a:lnTo>
                  <a:lnTo>
                    <a:pt x="1055" y="1006"/>
                  </a:lnTo>
                  <a:lnTo>
                    <a:pt x="1378" y="989"/>
                  </a:lnTo>
                  <a:lnTo>
                    <a:pt x="1389" y="988"/>
                  </a:lnTo>
                  <a:lnTo>
                    <a:pt x="1399" y="984"/>
                  </a:lnTo>
                  <a:lnTo>
                    <a:pt x="1406" y="979"/>
                  </a:lnTo>
                  <a:lnTo>
                    <a:pt x="1411" y="972"/>
                  </a:lnTo>
                  <a:lnTo>
                    <a:pt x="1414" y="961"/>
                  </a:lnTo>
                  <a:lnTo>
                    <a:pt x="1414" y="954"/>
                  </a:lnTo>
                  <a:lnTo>
                    <a:pt x="1414" y="946"/>
                  </a:lnTo>
                  <a:lnTo>
                    <a:pt x="1414" y="50"/>
                  </a:lnTo>
                  <a:lnTo>
                    <a:pt x="1414" y="41"/>
                  </a:lnTo>
                  <a:lnTo>
                    <a:pt x="1409" y="31"/>
                  </a:lnTo>
                  <a:lnTo>
                    <a:pt x="1402" y="23"/>
                  </a:lnTo>
                  <a:lnTo>
                    <a:pt x="1394" y="17"/>
                  </a:lnTo>
                  <a:lnTo>
                    <a:pt x="1385" y="15"/>
                  </a:lnTo>
                  <a:lnTo>
                    <a:pt x="1375" y="15"/>
                  </a:lnTo>
                  <a:lnTo>
                    <a:pt x="1046" y="3"/>
                  </a:lnTo>
                  <a:lnTo>
                    <a:pt x="707" y="0"/>
                  </a:lnTo>
                  <a:lnTo>
                    <a:pt x="365" y="5"/>
                  </a:lnTo>
                  <a:lnTo>
                    <a:pt x="43" y="15"/>
                  </a:lnTo>
                  <a:lnTo>
                    <a:pt x="36" y="15"/>
                  </a:lnTo>
                  <a:lnTo>
                    <a:pt x="27" y="16"/>
                  </a:lnTo>
                  <a:lnTo>
                    <a:pt x="20" y="19"/>
                  </a:lnTo>
                  <a:lnTo>
                    <a:pt x="12" y="23"/>
                  </a:lnTo>
                  <a:lnTo>
                    <a:pt x="8" y="29"/>
                  </a:lnTo>
                  <a:lnTo>
                    <a:pt x="3" y="35"/>
                  </a:lnTo>
                  <a:lnTo>
                    <a:pt x="1" y="42"/>
                  </a:lnTo>
                  <a:lnTo>
                    <a:pt x="0" y="50"/>
                  </a:lnTo>
                </a:path>
              </a:pathLst>
            </a:custGeom>
            <a:solidFill>
              <a:schemeClr val="hlink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9358" name="Group 33"/>
            <p:cNvGrpSpPr>
              <a:grpSpLocks/>
            </p:cNvGrpSpPr>
            <p:nvPr/>
          </p:nvGrpSpPr>
          <p:grpSpPr bwMode="auto">
            <a:xfrm>
              <a:off x="3709" y="1143"/>
              <a:ext cx="1526" cy="771"/>
              <a:chOff x="2782" y="1173"/>
              <a:chExt cx="1144" cy="792"/>
            </a:xfrm>
          </p:grpSpPr>
          <p:sp>
            <p:nvSpPr>
              <p:cNvPr id="99361" name="Freeform 29"/>
              <p:cNvSpPr>
                <a:spLocks/>
              </p:cNvSpPr>
              <p:nvPr/>
            </p:nvSpPr>
            <p:spPr bwMode="auto">
              <a:xfrm>
                <a:off x="2782" y="1173"/>
                <a:ext cx="1144" cy="792"/>
              </a:xfrm>
              <a:custGeom>
                <a:avLst/>
                <a:gdLst>
                  <a:gd name="T0" fmla="*/ 0 w 1144"/>
                  <a:gd name="T1" fmla="*/ 40 h 792"/>
                  <a:gd name="T2" fmla="*/ 0 w 1144"/>
                  <a:gd name="T3" fmla="*/ 744 h 792"/>
                  <a:gd name="T4" fmla="*/ 1 w 1144"/>
                  <a:gd name="T5" fmla="*/ 750 h 792"/>
                  <a:gd name="T6" fmla="*/ 3 w 1144"/>
                  <a:gd name="T7" fmla="*/ 756 h 792"/>
                  <a:gd name="T8" fmla="*/ 5 w 1144"/>
                  <a:gd name="T9" fmla="*/ 760 h 792"/>
                  <a:gd name="T10" fmla="*/ 7 w 1144"/>
                  <a:gd name="T11" fmla="*/ 764 h 792"/>
                  <a:gd name="T12" fmla="*/ 12 w 1144"/>
                  <a:gd name="T13" fmla="*/ 769 h 792"/>
                  <a:gd name="T14" fmla="*/ 16 w 1144"/>
                  <a:gd name="T15" fmla="*/ 771 h 792"/>
                  <a:gd name="T16" fmla="*/ 21 w 1144"/>
                  <a:gd name="T17" fmla="*/ 773 h 792"/>
                  <a:gd name="T18" fmla="*/ 25 w 1144"/>
                  <a:gd name="T19" fmla="*/ 774 h 792"/>
                  <a:gd name="T20" fmla="*/ 270 w 1144"/>
                  <a:gd name="T21" fmla="*/ 787 h 792"/>
                  <a:gd name="T22" fmla="*/ 572 w 1144"/>
                  <a:gd name="T23" fmla="*/ 791 h 792"/>
                  <a:gd name="T24" fmla="*/ 852 w 1144"/>
                  <a:gd name="T25" fmla="*/ 787 h 792"/>
                  <a:gd name="T26" fmla="*/ 1113 w 1144"/>
                  <a:gd name="T27" fmla="*/ 774 h 792"/>
                  <a:gd name="T28" fmla="*/ 1121 w 1144"/>
                  <a:gd name="T29" fmla="*/ 773 h 792"/>
                  <a:gd name="T30" fmla="*/ 1130 w 1144"/>
                  <a:gd name="T31" fmla="*/ 770 h 792"/>
                  <a:gd name="T32" fmla="*/ 1136 w 1144"/>
                  <a:gd name="T33" fmla="*/ 766 h 792"/>
                  <a:gd name="T34" fmla="*/ 1139 w 1144"/>
                  <a:gd name="T35" fmla="*/ 760 h 792"/>
                  <a:gd name="T36" fmla="*/ 1143 w 1144"/>
                  <a:gd name="T37" fmla="*/ 751 h 792"/>
                  <a:gd name="T38" fmla="*/ 1143 w 1144"/>
                  <a:gd name="T39" fmla="*/ 746 h 792"/>
                  <a:gd name="T40" fmla="*/ 1143 w 1144"/>
                  <a:gd name="T41" fmla="*/ 740 h 792"/>
                  <a:gd name="T42" fmla="*/ 1143 w 1144"/>
                  <a:gd name="T43" fmla="*/ 40 h 792"/>
                  <a:gd name="T44" fmla="*/ 1143 w 1144"/>
                  <a:gd name="T45" fmla="*/ 31 h 792"/>
                  <a:gd name="T46" fmla="*/ 1139 w 1144"/>
                  <a:gd name="T47" fmla="*/ 24 h 792"/>
                  <a:gd name="T48" fmla="*/ 1133 w 1144"/>
                  <a:gd name="T49" fmla="*/ 19 h 792"/>
                  <a:gd name="T50" fmla="*/ 1126 w 1144"/>
                  <a:gd name="T51" fmla="*/ 14 h 792"/>
                  <a:gd name="T52" fmla="*/ 1119 w 1144"/>
                  <a:gd name="T53" fmla="*/ 13 h 792"/>
                  <a:gd name="T54" fmla="*/ 1111 w 1144"/>
                  <a:gd name="T55" fmla="*/ 13 h 792"/>
                  <a:gd name="T56" fmla="*/ 845 w 1144"/>
                  <a:gd name="T57" fmla="*/ 2 h 792"/>
                  <a:gd name="T58" fmla="*/ 572 w 1144"/>
                  <a:gd name="T59" fmla="*/ 0 h 792"/>
                  <a:gd name="T60" fmla="*/ 295 w 1144"/>
                  <a:gd name="T61" fmla="*/ 4 h 792"/>
                  <a:gd name="T62" fmla="*/ 35 w 1144"/>
                  <a:gd name="T63" fmla="*/ 13 h 792"/>
                  <a:gd name="T64" fmla="*/ 29 w 1144"/>
                  <a:gd name="T65" fmla="*/ 13 h 792"/>
                  <a:gd name="T66" fmla="*/ 22 w 1144"/>
                  <a:gd name="T67" fmla="*/ 13 h 792"/>
                  <a:gd name="T68" fmla="*/ 16 w 1144"/>
                  <a:gd name="T69" fmla="*/ 15 h 792"/>
                  <a:gd name="T70" fmla="*/ 10 w 1144"/>
                  <a:gd name="T71" fmla="*/ 19 h 792"/>
                  <a:gd name="T72" fmla="*/ 6 w 1144"/>
                  <a:gd name="T73" fmla="*/ 22 h 792"/>
                  <a:gd name="T74" fmla="*/ 3 w 1144"/>
                  <a:gd name="T75" fmla="*/ 28 h 792"/>
                  <a:gd name="T76" fmla="*/ 1 w 1144"/>
                  <a:gd name="T77" fmla="*/ 33 h 792"/>
                  <a:gd name="T78" fmla="*/ 0 w 1144"/>
                  <a:gd name="T79" fmla="*/ 40 h 79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144" h="792">
                    <a:moveTo>
                      <a:pt x="0" y="40"/>
                    </a:moveTo>
                    <a:lnTo>
                      <a:pt x="0" y="744"/>
                    </a:lnTo>
                    <a:lnTo>
                      <a:pt x="1" y="750"/>
                    </a:lnTo>
                    <a:lnTo>
                      <a:pt x="3" y="756"/>
                    </a:lnTo>
                    <a:lnTo>
                      <a:pt x="5" y="760"/>
                    </a:lnTo>
                    <a:lnTo>
                      <a:pt x="7" y="764"/>
                    </a:lnTo>
                    <a:lnTo>
                      <a:pt x="12" y="769"/>
                    </a:lnTo>
                    <a:lnTo>
                      <a:pt x="16" y="771"/>
                    </a:lnTo>
                    <a:lnTo>
                      <a:pt x="21" y="773"/>
                    </a:lnTo>
                    <a:lnTo>
                      <a:pt x="25" y="774"/>
                    </a:lnTo>
                    <a:lnTo>
                      <a:pt x="270" y="787"/>
                    </a:lnTo>
                    <a:lnTo>
                      <a:pt x="572" y="791"/>
                    </a:lnTo>
                    <a:lnTo>
                      <a:pt x="852" y="787"/>
                    </a:lnTo>
                    <a:lnTo>
                      <a:pt x="1113" y="774"/>
                    </a:lnTo>
                    <a:lnTo>
                      <a:pt x="1121" y="773"/>
                    </a:lnTo>
                    <a:lnTo>
                      <a:pt x="1130" y="770"/>
                    </a:lnTo>
                    <a:lnTo>
                      <a:pt x="1136" y="766"/>
                    </a:lnTo>
                    <a:lnTo>
                      <a:pt x="1139" y="760"/>
                    </a:lnTo>
                    <a:lnTo>
                      <a:pt x="1143" y="751"/>
                    </a:lnTo>
                    <a:lnTo>
                      <a:pt x="1143" y="746"/>
                    </a:lnTo>
                    <a:lnTo>
                      <a:pt x="1143" y="740"/>
                    </a:lnTo>
                    <a:lnTo>
                      <a:pt x="1143" y="40"/>
                    </a:lnTo>
                    <a:lnTo>
                      <a:pt x="1143" y="31"/>
                    </a:lnTo>
                    <a:lnTo>
                      <a:pt x="1139" y="24"/>
                    </a:lnTo>
                    <a:lnTo>
                      <a:pt x="1133" y="19"/>
                    </a:lnTo>
                    <a:lnTo>
                      <a:pt x="1126" y="14"/>
                    </a:lnTo>
                    <a:lnTo>
                      <a:pt x="1119" y="13"/>
                    </a:lnTo>
                    <a:lnTo>
                      <a:pt x="1111" y="13"/>
                    </a:lnTo>
                    <a:lnTo>
                      <a:pt x="845" y="2"/>
                    </a:lnTo>
                    <a:lnTo>
                      <a:pt x="572" y="0"/>
                    </a:lnTo>
                    <a:lnTo>
                      <a:pt x="295" y="4"/>
                    </a:lnTo>
                    <a:lnTo>
                      <a:pt x="35" y="13"/>
                    </a:lnTo>
                    <a:lnTo>
                      <a:pt x="29" y="13"/>
                    </a:lnTo>
                    <a:lnTo>
                      <a:pt x="22" y="13"/>
                    </a:lnTo>
                    <a:lnTo>
                      <a:pt x="16" y="15"/>
                    </a:lnTo>
                    <a:lnTo>
                      <a:pt x="10" y="19"/>
                    </a:lnTo>
                    <a:lnTo>
                      <a:pt x="6" y="22"/>
                    </a:lnTo>
                    <a:lnTo>
                      <a:pt x="3" y="28"/>
                    </a:lnTo>
                    <a:lnTo>
                      <a:pt x="1" y="33"/>
                    </a:lnTo>
                    <a:lnTo>
                      <a:pt x="0" y="4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362" name="Freeform 30"/>
              <p:cNvSpPr>
                <a:spLocks/>
              </p:cNvSpPr>
              <p:nvPr/>
            </p:nvSpPr>
            <p:spPr bwMode="auto">
              <a:xfrm>
                <a:off x="2786" y="1568"/>
                <a:ext cx="1136" cy="397"/>
              </a:xfrm>
              <a:custGeom>
                <a:avLst/>
                <a:gdLst>
                  <a:gd name="T0" fmla="*/ 0 w 1136"/>
                  <a:gd name="T1" fmla="*/ 365 h 397"/>
                  <a:gd name="T2" fmla="*/ 3 w 1136"/>
                  <a:gd name="T3" fmla="*/ 369 h 397"/>
                  <a:gd name="T4" fmla="*/ 7 w 1136"/>
                  <a:gd name="T5" fmla="*/ 374 h 397"/>
                  <a:gd name="T6" fmla="*/ 12 w 1136"/>
                  <a:gd name="T7" fmla="*/ 376 h 397"/>
                  <a:gd name="T8" fmla="*/ 16 w 1136"/>
                  <a:gd name="T9" fmla="*/ 378 h 397"/>
                  <a:gd name="T10" fmla="*/ 21 w 1136"/>
                  <a:gd name="T11" fmla="*/ 379 h 397"/>
                  <a:gd name="T12" fmla="*/ 266 w 1136"/>
                  <a:gd name="T13" fmla="*/ 392 h 397"/>
                  <a:gd name="T14" fmla="*/ 567 w 1136"/>
                  <a:gd name="T15" fmla="*/ 396 h 397"/>
                  <a:gd name="T16" fmla="*/ 848 w 1136"/>
                  <a:gd name="T17" fmla="*/ 392 h 397"/>
                  <a:gd name="T18" fmla="*/ 1109 w 1136"/>
                  <a:gd name="T19" fmla="*/ 379 h 397"/>
                  <a:gd name="T20" fmla="*/ 1117 w 1136"/>
                  <a:gd name="T21" fmla="*/ 378 h 397"/>
                  <a:gd name="T22" fmla="*/ 1125 w 1136"/>
                  <a:gd name="T23" fmla="*/ 375 h 397"/>
                  <a:gd name="T24" fmla="*/ 1131 w 1136"/>
                  <a:gd name="T25" fmla="*/ 371 h 397"/>
                  <a:gd name="T26" fmla="*/ 1135 w 1136"/>
                  <a:gd name="T27" fmla="*/ 365 h 397"/>
                  <a:gd name="T28" fmla="*/ 567 w 1136"/>
                  <a:gd name="T29" fmla="*/ 0 h 397"/>
                  <a:gd name="T30" fmla="*/ 0 w 1136"/>
                  <a:gd name="T31" fmla="*/ 365 h 39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36" h="397">
                    <a:moveTo>
                      <a:pt x="0" y="365"/>
                    </a:moveTo>
                    <a:lnTo>
                      <a:pt x="3" y="369"/>
                    </a:lnTo>
                    <a:lnTo>
                      <a:pt x="7" y="374"/>
                    </a:lnTo>
                    <a:lnTo>
                      <a:pt x="12" y="376"/>
                    </a:lnTo>
                    <a:lnTo>
                      <a:pt x="16" y="378"/>
                    </a:lnTo>
                    <a:lnTo>
                      <a:pt x="21" y="379"/>
                    </a:lnTo>
                    <a:lnTo>
                      <a:pt x="266" y="392"/>
                    </a:lnTo>
                    <a:lnTo>
                      <a:pt x="567" y="396"/>
                    </a:lnTo>
                    <a:lnTo>
                      <a:pt x="848" y="392"/>
                    </a:lnTo>
                    <a:lnTo>
                      <a:pt x="1109" y="379"/>
                    </a:lnTo>
                    <a:lnTo>
                      <a:pt x="1117" y="378"/>
                    </a:lnTo>
                    <a:lnTo>
                      <a:pt x="1125" y="375"/>
                    </a:lnTo>
                    <a:lnTo>
                      <a:pt x="1131" y="371"/>
                    </a:lnTo>
                    <a:lnTo>
                      <a:pt x="1135" y="365"/>
                    </a:lnTo>
                    <a:lnTo>
                      <a:pt x="567" y="0"/>
                    </a:lnTo>
                    <a:lnTo>
                      <a:pt x="0" y="365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363" name="Freeform 31"/>
              <p:cNvSpPr>
                <a:spLocks/>
              </p:cNvSpPr>
              <p:nvPr/>
            </p:nvSpPr>
            <p:spPr bwMode="auto">
              <a:xfrm>
                <a:off x="2788" y="1173"/>
                <a:ext cx="1128" cy="396"/>
              </a:xfrm>
              <a:custGeom>
                <a:avLst/>
                <a:gdLst>
                  <a:gd name="T0" fmla="*/ 565 w 1128"/>
                  <a:gd name="T1" fmla="*/ 395 h 396"/>
                  <a:gd name="T2" fmla="*/ 1127 w 1128"/>
                  <a:gd name="T3" fmla="*/ 18 h 396"/>
                  <a:gd name="T4" fmla="*/ 1120 w 1128"/>
                  <a:gd name="T5" fmla="*/ 13 h 396"/>
                  <a:gd name="T6" fmla="*/ 1113 w 1128"/>
                  <a:gd name="T7" fmla="*/ 12 h 396"/>
                  <a:gd name="T8" fmla="*/ 1104 w 1128"/>
                  <a:gd name="T9" fmla="*/ 12 h 396"/>
                  <a:gd name="T10" fmla="*/ 839 w 1128"/>
                  <a:gd name="T11" fmla="*/ 2 h 396"/>
                  <a:gd name="T12" fmla="*/ 565 w 1128"/>
                  <a:gd name="T13" fmla="*/ 0 h 396"/>
                  <a:gd name="T14" fmla="*/ 288 w 1128"/>
                  <a:gd name="T15" fmla="*/ 4 h 396"/>
                  <a:gd name="T16" fmla="*/ 29 w 1128"/>
                  <a:gd name="T17" fmla="*/ 12 h 396"/>
                  <a:gd name="T18" fmla="*/ 22 w 1128"/>
                  <a:gd name="T19" fmla="*/ 12 h 396"/>
                  <a:gd name="T20" fmla="*/ 15 w 1128"/>
                  <a:gd name="T21" fmla="*/ 13 h 396"/>
                  <a:gd name="T22" fmla="*/ 10 w 1128"/>
                  <a:gd name="T23" fmla="*/ 14 h 396"/>
                  <a:gd name="T24" fmla="*/ 3 w 1128"/>
                  <a:gd name="T25" fmla="*/ 18 h 396"/>
                  <a:gd name="T26" fmla="*/ 0 w 1128"/>
                  <a:gd name="T27" fmla="*/ 22 h 396"/>
                  <a:gd name="T28" fmla="*/ 565 w 1128"/>
                  <a:gd name="T29" fmla="*/ 395 h 39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128" h="396">
                    <a:moveTo>
                      <a:pt x="565" y="395"/>
                    </a:moveTo>
                    <a:lnTo>
                      <a:pt x="1127" y="18"/>
                    </a:lnTo>
                    <a:lnTo>
                      <a:pt x="1120" y="13"/>
                    </a:lnTo>
                    <a:lnTo>
                      <a:pt x="1113" y="12"/>
                    </a:lnTo>
                    <a:lnTo>
                      <a:pt x="1104" y="12"/>
                    </a:lnTo>
                    <a:lnTo>
                      <a:pt x="839" y="2"/>
                    </a:lnTo>
                    <a:lnTo>
                      <a:pt x="565" y="0"/>
                    </a:lnTo>
                    <a:lnTo>
                      <a:pt x="288" y="4"/>
                    </a:lnTo>
                    <a:lnTo>
                      <a:pt x="29" y="12"/>
                    </a:lnTo>
                    <a:lnTo>
                      <a:pt x="22" y="12"/>
                    </a:lnTo>
                    <a:lnTo>
                      <a:pt x="15" y="13"/>
                    </a:lnTo>
                    <a:lnTo>
                      <a:pt x="10" y="14"/>
                    </a:lnTo>
                    <a:lnTo>
                      <a:pt x="3" y="18"/>
                    </a:lnTo>
                    <a:lnTo>
                      <a:pt x="0" y="22"/>
                    </a:lnTo>
                    <a:lnTo>
                      <a:pt x="565" y="395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364" name="Freeform 32"/>
              <p:cNvSpPr>
                <a:spLocks/>
              </p:cNvSpPr>
              <p:nvPr/>
            </p:nvSpPr>
            <p:spPr bwMode="auto">
              <a:xfrm>
                <a:off x="2819" y="1198"/>
                <a:ext cx="1069" cy="741"/>
              </a:xfrm>
              <a:custGeom>
                <a:avLst/>
                <a:gdLst>
                  <a:gd name="T0" fmla="*/ 0 w 1069"/>
                  <a:gd name="T1" fmla="*/ 37 h 741"/>
                  <a:gd name="T2" fmla="*/ 0 w 1069"/>
                  <a:gd name="T3" fmla="*/ 697 h 741"/>
                  <a:gd name="T4" fmla="*/ 0 w 1069"/>
                  <a:gd name="T5" fmla="*/ 702 h 741"/>
                  <a:gd name="T6" fmla="*/ 2 w 1069"/>
                  <a:gd name="T7" fmla="*/ 708 h 741"/>
                  <a:gd name="T8" fmla="*/ 4 w 1069"/>
                  <a:gd name="T9" fmla="*/ 712 h 741"/>
                  <a:gd name="T10" fmla="*/ 7 w 1069"/>
                  <a:gd name="T11" fmla="*/ 716 h 741"/>
                  <a:gd name="T12" fmla="*/ 11 w 1069"/>
                  <a:gd name="T13" fmla="*/ 719 h 741"/>
                  <a:gd name="T14" fmla="*/ 15 w 1069"/>
                  <a:gd name="T15" fmla="*/ 722 h 741"/>
                  <a:gd name="T16" fmla="*/ 19 w 1069"/>
                  <a:gd name="T17" fmla="*/ 724 h 741"/>
                  <a:gd name="T18" fmla="*/ 23 w 1069"/>
                  <a:gd name="T19" fmla="*/ 725 h 741"/>
                  <a:gd name="T20" fmla="*/ 252 w 1069"/>
                  <a:gd name="T21" fmla="*/ 736 h 741"/>
                  <a:gd name="T22" fmla="*/ 534 w 1069"/>
                  <a:gd name="T23" fmla="*/ 740 h 741"/>
                  <a:gd name="T24" fmla="*/ 797 w 1069"/>
                  <a:gd name="T25" fmla="*/ 736 h 741"/>
                  <a:gd name="T26" fmla="*/ 1041 w 1069"/>
                  <a:gd name="T27" fmla="*/ 725 h 741"/>
                  <a:gd name="T28" fmla="*/ 1049 w 1069"/>
                  <a:gd name="T29" fmla="*/ 724 h 741"/>
                  <a:gd name="T30" fmla="*/ 1056 w 1069"/>
                  <a:gd name="T31" fmla="*/ 720 h 741"/>
                  <a:gd name="T32" fmla="*/ 1062 w 1069"/>
                  <a:gd name="T33" fmla="*/ 717 h 741"/>
                  <a:gd name="T34" fmla="*/ 1065 w 1069"/>
                  <a:gd name="T35" fmla="*/ 712 h 741"/>
                  <a:gd name="T36" fmla="*/ 1068 w 1069"/>
                  <a:gd name="T37" fmla="*/ 703 h 741"/>
                  <a:gd name="T38" fmla="*/ 1068 w 1069"/>
                  <a:gd name="T39" fmla="*/ 699 h 741"/>
                  <a:gd name="T40" fmla="*/ 1068 w 1069"/>
                  <a:gd name="T41" fmla="*/ 692 h 741"/>
                  <a:gd name="T42" fmla="*/ 1068 w 1069"/>
                  <a:gd name="T43" fmla="*/ 37 h 741"/>
                  <a:gd name="T44" fmla="*/ 1068 w 1069"/>
                  <a:gd name="T45" fmla="*/ 30 h 741"/>
                  <a:gd name="T46" fmla="*/ 1064 w 1069"/>
                  <a:gd name="T47" fmla="*/ 23 h 741"/>
                  <a:gd name="T48" fmla="*/ 1060 w 1069"/>
                  <a:gd name="T49" fmla="*/ 17 h 741"/>
                  <a:gd name="T50" fmla="*/ 1053 w 1069"/>
                  <a:gd name="T51" fmla="*/ 14 h 741"/>
                  <a:gd name="T52" fmla="*/ 1046 w 1069"/>
                  <a:gd name="T53" fmla="*/ 12 h 741"/>
                  <a:gd name="T54" fmla="*/ 1038 w 1069"/>
                  <a:gd name="T55" fmla="*/ 12 h 741"/>
                  <a:gd name="T56" fmla="*/ 790 w 1069"/>
                  <a:gd name="T57" fmla="*/ 3 h 741"/>
                  <a:gd name="T58" fmla="*/ 534 w 1069"/>
                  <a:gd name="T59" fmla="*/ 0 h 741"/>
                  <a:gd name="T60" fmla="*/ 275 w 1069"/>
                  <a:gd name="T61" fmla="*/ 4 h 741"/>
                  <a:gd name="T62" fmla="*/ 32 w 1069"/>
                  <a:gd name="T63" fmla="*/ 12 h 741"/>
                  <a:gd name="T64" fmla="*/ 27 w 1069"/>
                  <a:gd name="T65" fmla="*/ 12 h 741"/>
                  <a:gd name="T66" fmla="*/ 21 w 1069"/>
                  <a:gd name="T67" fmla="*/ 13 h 741"/>
                  <a:gd name="T68" fmla="*/ 15 w 1069"/>
                  <a:gd name="T69" fmla="*/ 14 h 741"/>
                  <a:gd name="T70" fmla="*/ 9 w 1069"/>
                  <a:gd name="T71" fmla="*/ 17 h 741"/>
                  <a:gd name="T72" fmla="*/ 6 w 1069"/>
                  <a:gd name="T73" fmla="*/ 21 h 741"/>
                  <a:gd name="T74" fmla="*/ 3 w 1069"/>
                  <a:gd name="T75" fmla="*/ 25 h 741"/>
                  <a:gd name="T76" fmla="*/ 1 w 1069"/>
                  <a:gd name="T77" fmla="*/ 32 h 741"/>
                  <a:gd name="T78" fmla="*/ 0 w 1069"/>
                  <a:gd name="T79" fmla="*/ 37 h 74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069" h="741">
                    <a:moveTo>
                      <a:pt x="0" y="37"/>
                    </a:moveTo>
                    <a:lnTo>
                      <a:pt x="0" y="697"/>
                    </a:lnTo>
                    <a:lnTo>
                      <a:pt x="0" y="702"/>
                    </a:lnTo>
                    <a:lnTo>
                      <a:pt x="2" y="708"/>
                    </a:lnTo>
                    <a:lnTo>
                      <a:pt x="4" y="712"/>
                    </a:lnTo>
                    <a:lnTo>
                      <a:pt x="7" y="716"/>
                    </a:lnTo>
                    <a:lnTo>
                      <a:pt x="11" y="719"/>
                    </a:lnTo>
                    <a:lnTo>
                      <a:pt x="15" y="722"/>
                    </a:lnTo>
                    <a:lnTo>
                      <a:pt x="19" y="724"/>
                    </a:lnTo>
                    <a:lnTo>
                      <a:pt x="23" y="725"/>
                    </a:lnTo>
                    <a:lnTo>
                      <a:pt x="252" y="736"/>
                    </a:lnTo>
                    <a:lnTo>
                      <a:pt x="534" y="740"/>
                    </a:lnTo>
                    <a:lnTo>
                      <a:pt x="797" y="736"/>
                    </a:lnTo>
                    <a:lnTo>
                      <a:pt x="1041" y="725"/>
                    </a:lnTo>
                    <a:lnTo>
                      <a:pt x="1049" y="724"/>
                    </a:lnTo>
                    <a:lnTo>
                      <a:pt x="1056" y="720"/>
                    </a:lnTo>
                    <a:lnTo>
                      <a:pt x="1062" y="717"/>
                    </a:lnTo>
                    <a:lnTo>
                      <a:pt x="1065" y="712"/>
                    </a:lnTo>
                    <a:lnTo>
                      <a:pt x="1068" y="703"/>
                    </a:lnTo>
                    <a:lnTo>
                      <a:pt x="1068" y="699"/>
                    </a:lnTo>
                    <a:lnTo>
                      <a:pt x="1068" y="692"/>
                    </a:lnTo>
                    <a:lnTo>
                      <a:pt x="1068" y="37"/>
                    </a:lnTo>
                    <a:lnTo>
                      <a:pt x="1068" y="30"/>
                    </a:lnTo>
                    <a:lnTo>
                      <a:pt x="1064" y="23"/>
                    </a:lnTo>
                    <a:lnTo>
                      <a:pt x="1060" y="17"/>
                    </a:lnTo>
                    <a:lnTo>
                      <a:pt x="1053" y="14"/>
                    </a:lnTo>
                    <a:lnTo>
                      <a:pt x="1046" y="12"/>
                    </a:lnTo>
                    <a:lnTo>
                      <a:pt x="1038" y="12"/>
                    </a:lnTo>
                    <a:lnTo>
                      <a:pt x="790" y="3"/>
                    </a:lnTo>
                    <a:lnTo>
                      <a:pt x="534" y="0"/>
                    </a:lnTo>
                    <a:lnTo>
                      <a:pt x="275" y="4"/>
                    </a:lnTo>
                    <a:lnTo>
                      <a:pt x="32" y="12"/>
                    </a:lnTo>
                    <a:lnTo>
                      <a:pt x="27" y="12"/>
                    </a:lnTo>
                    <a:lnTo>
                      <a:pt x="21" y="13"/>
                    </a:lnTo>
                    <a:lnTo>
                      <a:pt x="15" y="14"/>
                    </a:lnTo>
                    <a:lnTo>
                      <a:pt x="9" y="17"/>
                    </a:lnTo>
                    <a:lnTo>
                      <a:pt x="6" y="21"/>
                    </a:lnTo>
                    <a:lnTo>
                      <a:pt x="3" y="25"/>
                    </a:lnTo>
                    <a:lnTo>
                      <a:pt x="1" y="32"/>
                    </a:lnTo>
                    <a:lnTo>
                      <a:pt x="0" y="37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208" name="AutoShape 34"/>
            <p:cNvSpPr>
              <a:spLocks noChangeArrowheads="1"/>
            </p:cNvSpPr>
            <p:nvPr/>
          </p:nvSpPr>
          <p:spPr bwMode="auto">
            <a:xfrm>
              <a:off x="4571" y="1201"/>
              <a:ext cx="94" cy="619"/>
            </a:xfrm>
            <a:prstGeom prst="hexagon">
              <a:avLst>
                <a:gd name="adj" fmla="val 24995"/>
                <a:gd name="vf" fmla="val 115470"/>
              </a:avLst>
            </a:prstGeom>
            <a:solidFill>
              <a:srgbClr val="0033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9360" name="Freeform 35"/>
            <p:cNvSpPr>
              <a:spLocks/>
            </p:cNvSpPr>
            <p:nvPr/>
          </p:nvSpPr>
          <p:spPr bwMode="auto">
            <a:xfrm>
              <a:off x="5089" y="1950"/>
              <a:ext cx="67" cy="18"/>
            </a:xfrm>
            <a:custGeom>
              <a:avLst/>
              <a:gdLst>
                <a:gd name="T0" fmla="*/ 0 w 50"/>
                <a:gd name="T1" fmla="*/ 0 h 18"/>
                <a:gd name="T2" fmla="*/ 685 w 50"/>
                <a:gd name="T3" fmla="*/ 0 h 18"/>
                <a:gd name="T4" fmla="*/ 685 w 50"/>
                <a:gd name="T5" fmla="*/ 17 h 18"/>
                <a:gd name="T6" fmla="*/ 0 w 50"/>
                <a:gd name="T7" fmla="*/ 17 h 18"/>
                <a:gd name="T8" fmla="*/ 0 w 50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">
                  <a:moveTo>
                    <a:pt x="0" y="0"/>
                  </a:moveTo>
                  <a:lnTo>
                    <a:pt x="49" y="0"/>
                  </a:lnTo>
                  <a:lnTo>
                    <a:pt x="49" y="17"/>
                  </a:lnTo>
                  <a:lnTo>
                    <a:pt x="0" y="1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9332" name="Group 45"/>
          <p:cNvGrpSpPr>
            <a:grpSpLocks/>
          </p:cNvGrpSpPr>
          <p:nvPr/>
        </p:nvGrpSpPr>
        <p:grpSpPr bwMode="auto">
          <a:xfrm>
            <a:off x="5848350" y="5062538"/>
            <a:ext cx="2230438" cy="1565275"/>
            <a:chOff x="3443" y="3189"/>
            <a:chExt cx="1886" cy="986"/>
          </a:xfrm>
        </p:grpSpPr>
        <p:sp>
          <p:nvSpPr>
            <p:cNvPr id="99347" name="Freeform 11"/>
            <p:cNvSpPr>
              <a:spLocks/>
            </p:cNvSpPr>
            <p:nvPr/>
          </p:nvSpPr>
          <p:spPr bwMode="auto">
            <a:xfrm>
              <a:off x="3443" y="3189"/>
              <a:ext cx="1886" cy="986"/>
            </a:xfrm>
            <a:custGeom>
              <a:avLst/>
              <a:gdLst>
                <a:gd name="T0" fmla="*/ 0 w 1415"/>
                <a:gd name="T1" fmla="*/ 41 h 1012"/>
                <a:gd name="T2" fmla="*/ 0 w 1415"/>
                <a:gd name="T3" fmla="*/ 754 h 1012"/>
                <a:gd name="T4" fmla="*/ 0 w 1415"/>
                <a:gd name="T5" fmla="*/ 758 h 1012"/>
                <a:gd name="T6" fmla="*/ 37 w 1415"/>
                <a:gd name="T7" fmla="*/ 764 h 1012"/>
                <a:gd name="T8" fmla="*/ 85 w 1415"/>
                <a:gd name="T9" fmla="*/ 769 h 1012"/>
                <a:gd name="T10" fmla="*/ 129 w 1415"/>
                <a:gd name="T11" fmla="*/ 774 h 1012"/>
                <a:gd name="T12" fmla="*/ 187 w 1415"/>
                <a:gd name="T13" fmla="*/ 777 h 1012"/>
                <a:gd name="T14" fmla="*/ 268 w 1415"/>
                <a:gd name="T15" fmla="*/ 780 h 1012"/>
                <a:gd name="T16" fmla="*/ 332 w 1415"/>
                <a:gd name="T17" fmla="*/ 782 h 1012"/>
                <a:gd name="T18" fmla="*/ 407 w 1415"/>
                <a:gd name="T19" fmla="*/ 782 h 1012"/>
                <a:gd name="T20" fmla="*/ 4430 w 1415"/>
                <a:gd name="T21" fmla="*/ 795 h 1012"/>
                <a:gd name="T22" fmla="*/ 9386 w 1415"/>
                <a:gd name="T23" fmla="*/ 800 h 1012"/>
                <a:gd name="T24" fmla="*/ 14004 w 1415"/>
                <a:gd name="T25" fmla="*/ 795 h 1012"/>
                <a:gd name="T26" fmla="*/ 18296 w 1415"/>
                <a:gd name="T27" fmla="*/ 782 h 1012"/>
                <a:gd name="T28" fmla="*/ 18433 w 1415"/>
                <a:gd name="T29" fmla="*/ 782 h 1012"/>
                <a:gd name="T30" fmla="*/ 18575 w 1415"/>
                <a:gd name="T31" fmla="*/ 778 h 1012"/>
                <a:gd name="T32" fmla="*/ 18665 w 1415"/>
                <a:gd name="T33" fmla="*/ 774 h 1012"/>
                <a:gd name="T34" fmla="*/ 18732 w 1415"/>
                <a:gd name="T35" fmla="*/ 769 h 1012"/>
                <a:gd name="T36" fmla="*/ 18771 w 1415"/>
                <a:gd name="T37" fmla="*/ 760 h 1012"/>
                <a:gd name="T38" fmla="*/ 18771 w 1415"/>
                <a:gd name="T39" fmla="*/ 754 h 1012"/>
                <a:gd name="T40" fmla="*/ 18771 w 1415"/>
                <a:gd name="T41" fmla="*/ 749 h 1012"/>
                <a:gd name="T42" fmla="*/ 18771 w 1415"/>
                <a:gd name="T43" fmla="*/ 41 h 1012"/>
                <a:gd name="T44" fmla="*/ 18771 w 1415"/>
                <a:gd name="T45" fmla="*/ 32 h 1012"/>
                <a:gd name="T46" fmla="*/ 18703 w 1415"/>
                <a:gd name="T47" fmla="*/ 22 h 1012"/>
                <a:gd name="T48" fmla="*/ 18615 w 1415"/>
                <a:gd name="T49" fmla="*/ 19 h 1012"/>
                <a:gd name="T50" fmla="*/ 18500 w 1415"/>
                <a:gd name="T51" fmla="*/ 17 h 1012"/>
                <a:gd name="T52" fmla="*/ 18383 w 1415"/>
                <a:gd name="T53" fmla="*/ 15 h 1012"/>
                <a:gd name="T54" fmla="*/ 18259 w 1415"/>
                <a:gd name="T55" fmla="*/ 15 h 1012"/>
                <a:gd name="T56" fmla="*/ 13880 w 1415"/>
                <a:gd name="T57" fmla="*/ 3 h 1012"/>
                <a:gd name="T58" fmla="*/ 9386 w 1415"/>
                <a:gd name="T59" fmla="*/ 0 h 1012"/>
                <a:gd name="T60" fmla="*/ 4845 w 1415"/>
                <a:gd name="T61" fmla="*/ 5 h 1012"/>
                <a:gd name="T62" fmla="*/ 569 w 1415"/>
                <a:gd name="T63" fmla="*/ 15 h 1012"/>
                <a:gd name="T64" fmla="*/ 476 w 1415"/>
                <a:gd name="T65" fmla="*/ 15 h 1012"/>
                <a:gd name="T66" fmla="*/ 357 w 1415"/>
                <a:gd name="T67" fmla="*/ 16 h 1012"/>
                <a:gd name="T68" fmla="*/ 268 w 1415"/>
                <a:gd name="T69" fmla="*/ 19 h 1012"/>
                <a:gd name="T70" fmla="*/ 155 w 1415"/>
                <a:gd name="T71" fmla="*/ 19 h 1012"/>
                <a:gd name="T72" fmla="*/ 113 w 1415"/>
                <a:gd name="T73" fmla="*/ 20 h 1012"/>
                <a:gd name="T74" fmla="*/ 37 w 1415"/>
                <a:gd name="T75" fmla="*/ 26 h 1012"/>
                <a:gd name="T76" fmla="*/ 1 w 1415"/>
                <a:gd name="T77" fmla="*/ 33 h 1012"/>
                <a:gd name="T78" fmla="*/ 0 w 1415"/>
                <a:gd name="T79" fmla="*/ 41 h 101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415" h="1012">
                  <a:moveTo>
                    <a:pt x="0" y="50"/>
                  </a:moveTo>
                  <a:lnTo>
                    <a:pt x="0" y="952"/>
                  </a:lnTo>
                  <a:lnTo>
                    <a:pt x="0" y="959"/>
                  </a:lnTo>
                  <a:lnTo>
                    <a:pt x="3" y="966"/>
                  </a:lnTo>
                  <a:lnTo>
                    <a:pt x="6" y="972"/>
                  </a:lnTo>
                  <a:lnTo>
                    <a:pt x="10" y="977"/>
                  </a:lnTo>
                  <a:lnTo>
                    <a:pt x="14" y="983"/>
                  </a:lnTo>
                  <a:lnTo>
                    <a:pt x="20" y="986"/>
                  </a:lnTo>
                  <a:lnTo>
                    <a:pt x="25" y="988"/>
                  </a:lnTo>
                  <a:lnTo>
                    <a:pt x="31" y="989"/>
                  </a:lnTo>
                  <a:lnTo>
                    <a:pt x="334" y="1006"/>
                  </a:lnTo>
                  <a:lnTo>
                    <a:pt x="707" y="1011"/>
                  </a:lnTo>
                  <a:lnTo>
                    <a:pt x="1055" y="1006"/>
                  </a:lnTo>
                  <a:lnTo>
                    <a:pt x="1378" y="989"/>
                  </a:lnTo>
                  <a:lnTo>
                    <a:pt x="1389" y="988"/>
                  </a:lnTo>
                  <a:lnTo>
                    <a:pt x="1399" y="984"/>
                  </a:lnTo>
                  <a:lnTo>
                    <a:pt x="1406" y="979"/>
                  </a:lnTo>
                  <a:lnTo>
                    <a:pt x="1411" y="972"/>
                  </a:lnTo>
                  <a:lnTo>
                    <a:pt x="1414" y="961"/>
                  </a:lnTo>
                  <a:lnTo>
                    <a:pt x="1414" y="954"/>
                  </a:lnTo>
                  <a:lnTo>
                    <a:pt x="1414" y="946"/>
                  </a:lnTo>
                  <a:lnTo>
                    <a:pt x="1414" y="50"/>
                  </a:lnTo>
                  <a:lnTo>
                    <a:pt x="1414" y="41"/>
                  </a:lnTo>
                  <a:lnTo>
                    <a:pt x="1409" y="31"/>
                  </a:lnTo>
                  <a:lnTo>
                    <a:pt x="1402" y="23"/>
                  </a:lnTo>
                  <a:lnTo>
                    <a:pt x="1394" y="17"/>
                  </a:lnTo>
                  <a:lnTo>
                    <a:pt x="1385" y="15"/>
                  </a:lnTo>
                  <a:lnTo>
                    <a:pt x="1375" y="15"/>
                  </a:lnTo>
                  <a:lnTo>
                    <a:pt x="1046" y="3"/>
                  </a:lnTo>
                  <a:lnTo>
                    <a:pt x="707" y="0"/>
                  </a:lnTo>
                  <a:lnTo>
                    <a:pt x="365" y="5"/>
                  </a:lnTo>
                  <a:lnTo>
                    <a:pt x="43" y="15"/>
                  </a:lnTo>
                  <a:lnTo>
                    <a:pt x="36" y="15"/>
                  </a:lnTo>
                  <a:lnTo>
                    <a:pt x="27" y="16"/>
                  </a:lnTo>
                  <a:lnTo>
                    <a:pt x="20" y="19"/>
                  </a:lnTo>
                  <a:lnTo>
                    <a:pt x="12" y="23"/>
                  </a:lnTo>
                  <a:lnTo>
                    <a:pt x="8" y="29"/>
                  </a:lnTo>
                  <a:lnTo>
                    <a:pt x="3" y="35"/>
                  </a:lnTo>
                  <a:lnTo>
                    <a:pt x="1" y="42"/>
                  </a:lnTo>
                  <a:lnTo>
                    <a:pt x="0" y="50"/>
                  </a:lnTo>
                </a:path>
              </a:pathLst>
            </a:custGeom>
            <a:solidFill>
              <a:schemeClr val="hlink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9348" name="Group 16"/>
            <p:cNvGrpSpPr>
              <a:grpSpLocks/>
            </p:cNvGrpSpPr>
            <p:nvPr/>
          </p:nvGrpSpPr>
          <p:grpSpPr bwMode="auto">
            <a:xfrm>
              <a:off x="3624" y="3293"/>
              <a:ext cx="1525" cy="772"/>
              <a:chOff x="2718" y="3381"/>
              <a:chExt cx="1144" cy="792"/>
            </a:xfrm>
          </p:grpSpPr>
          <p:sp>
            <p:nvSpPr>
              <p:cNvPr id="99353" name="Freeform 12"/>
              <p:cNvSpPr>
                <a:spLocks/>
              </p:cNvSpPr>
              <p:nvPr/>
            </p:nvSpPr>
            <p:spPr bwMode="auto">
              <a:xfrm>
                <a:off x="2718" y="3381"/>
                <a:ext cx="1144" cy="792"/>
              </a:xfrm>
              <a:custGeom>
                <a:avLst/>
                <a:gdLst>
                  <a:gd name="T0" fmla="*/ 0 w 1144"/>
                  <a:gd name="T1" fmla="*/ 40 h 792"/>
                  <a:gd name="T2" fmla="*/ 0 w 1144"/>
                  <a:gd name="T3" fmla="*/ 744 h 792"/>
                  <a:gd name="T4" fmla="*/ 1 w 1144"/>
                  <a:gd name="T5" fmla="*/ 750 h 792"/>
                  <a:gd name="T6" fmla="*/ 3 w 1144"/>
                  <a:gd name="T7" fmla="*/ 756 h 792"/>
                  <a:gd name="T8" fmla="*/ 5 w 1144"/>
                  <a:gd name="T9" fmla="*/ 760 h 792"/>
                  <a:gd name="T10" fmla="*/ 7 w 1144"/>
                  <a:gd name="T11" fmla="*/ 764 h 792"/>
                  <a:gd name="T12" fmla="*/ 12 w 1144"/>
                  <a:gd name="T13" fmla="*/ 769 h 792"/>
                  <a:gd name="T14" fmla="*/ 16 w 1144"/>
                  <a:gd name="T15" fmla="*/ 771 h 792"/>
                  <a:gd name="T16" fmla="*/ 21 w 1144"/>
                  <a:gd name="T17" fmla="*/ 773 h 792"/>
                  <a:gd name="T18" fmla="*/ 25 w 1144"/>
                  <a:gd name="T19" fmla="*/ 774 h 792"/>
                  <a:gd name="T20" fmla="*/ 270 w 1144"/>
                  <a:gd name="T21" fmla="*/ 787 h 792"/>
                  <a:gd name="T22" fmla="*/ 572 w 1144"/>
                  <a:gd name="T23" fmla="*/ 791 h 792"/>
                  <a:gd name="T24" fmla="*/ 852 w 1144"/>
                  <a:gd name="T25" fmla="*/ 787 h 792"/>
                  <a:gd name="T26" fmla="*/ 1113 w 1144"/>
                  <a:gd name="T27" fmla="*/ 774 h 792"/>
                  <a:gd name="T28" fmla="*/ 1121 w 1144"/>
                  <a:gd name="T29" fmla="*/ 773 h 792"/>
                  <a:gd name="T30" fmla="*/ 1130 w 1144"/>
                  <a:gd name="T31" fmla="*/ 770 h 792"/>
                  <a:gd name="T32" fmla="*/ 1136 w 1144"/>
                  <a:gd name="T33" fmla="*/ 766 h 792"/>
                  <a:gd name="T34" fmla="*/ 1139 w 1144"/>
                  <a:gd name="T35" fmla="*/ 760 h 792"/>
                  <a:gd name="T36" fmla="*/ 1143 w 1144"/>
                  <a:gd name="T37" fmla="*/ 751 h 792"/>
                  <a:gd name="T38" fmla="*/ 1143 w 1144"/>
                  <a:gd name="T39" fmla="*/ 746 h 792"/>
                  <a:gd name="T40" fmla="*/ 1143 w 1144"/>
                  <a:gd name="T41" fmla="*/ 740 h 792"/>
                  <a:gd name="T42" fmla="*/ 1143 w 1144"/>
                  <a:gd name="T43" fmla="*/ 40 h 792"/>
                  <a:gd name="T44" fmla="*/ 1143 w 1144"/>
                  <a:gd name="T45" fmla="*/ 31 h 792"/>
                  <a:gd name="T46" fmla="*/ 1139 w 1144"/>
                  <a:gd name="T47" fmla="*/ 24 h 792"/>
                  <a:gd name="T48" fmla="*/ 1133 w 1144"/>
                  <a:gd name="T49" fmla="*/ 19 h 792"/>
                  <a:gd name="T50" fmla="*/ 1126 w 1144"/>
                  <a:gd name="T51" fmla="*/ 14 h 792"/>
                  <a:gd name="T52" fmla="*/ 1119 w 1144"/>
                  <a:gd name="T53" fmla="*/ 13 h 792"/>
                  <a:gd name="T54" fmla="*/ 1111 w 1144"/>
                  <a:gd name="T55" fmla="*/ 13 h 792"/>
                  <a:gd name="T56" fmla="*/ 845 w 1144"/>
                  <a:gd name="T57" fmla="*/ 2 h 792"/>
                  <a:gd name="T58" fmla="*/ 572 w 1144"/>
                  <a:gd name="T59" fmla="*/ 0 h 792"/>
                  <a:gd name="T60" fmla="*/ 295 w 1144"/>
                  <a:gd name="T61" fmla="*/ 4 h 792"/>
                  <a:gd name="T62" fmla="*/ 35 w 1144"/>
                  <a:gd name="T63" fmla="*/ 13 h 792"/>
                  <a:gd name="T64" fmla="*/ 29 w 1144"/>
                  <a:gd name="T65" fmla="*/ 13 h 792"/>
                  <a:gd name="T66" fmla="*/ 22 w 1144"/>
                  <a:gd name="T67" fmla="*/ 13 h 792"/>
                  <a:gd name="T68" fmla="*/ 16 w 1144"/>
                  <a:gd name="T69" fmla="*/ 15 h 792"/>
                  <a:gd name="T70" fmla="*/ 10 w 1144"/>
                  <a:gd name="T71" fmla="*/ 19 h 792"/>
                  <a:gd name="T72" fmla="*/ 6 w 1144"/>
                  <a:gd name="T73" fmla="*/ 22 h 792"/>
                  <a:gd name="T74" fmla="*/ 3 w 1144"/>
                  <a:gd name="T75" fmla="*/ 28 h 792"/>
                  <a:gd name="T76" fmla="*/ 1 w 1144"/>
                  <a:gd name="T77" fmla="*/ 33 h 792"/>
                  <a:gd name="T78" fmla="*/ 0 w 1144"/>
                  <a:gd name="T79" fmla="*/ 40 h 79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144" h="792">
                    <a:moveTo>
                      <a:pt x="0" y="40"/>
                    </a:moveTo>
                    <a:lnTo>
                      <a:pt x="0" y="744"/>
                    </a:lnTo>
                    <a:lnTo>
                      <a:pt x="1" y="750"/>
                    </a:lnTo>
                    <a:lnTo>
                      <a:pt x="3" y="756"/>
                    </a:lnTo>
                    <a:lnTo>
                      <a:pt x="5" y="760"/>
                    </a:lnTo>
                    <a:lnTo>
                      <a:pt x="7" y="764"/>
                    </a:lnTo>
                    <a:lnTo>
                      <a:pt x="12" y="769"/>
                    </a:lnTo>
                    <a:lnTo>
                      <a:pt x="16" y="771"/>
                    </a:lnTo>
                    <a:lnTo>
                      <a:pt x="21" y="773"/>
                    </a:lnTo>
                    <a:lnTo>
                      <a:pt x="25" y="774"/>
                    </a:lnTo>
                    <a:lnTo>
                      <a:pt x="270" y="787"/>
                    </a:lnTo>
                    <a:lnTo>
                      <a:pt x="572" y="791"/>
                    </a:lnTo>
                    <a:lnTo>
                      <a:pt x="852" y="787"/>
                    </a:lnTo>
                    <a:lnTo>
                      <a:pt x="1113" y="774"/>
                    </a:lnTo>
                    <a:lnTo>
                      <a:pt x="1121" y="773"/>
                    </a:lnTo>
                    <a:lnTo>
                      <a:pt x="1130" y="770"/>
                    </a:lnTo>
                    <a:lnTo>
                      <a:pt x="1136" y="766"/>
                    </a:lnTo>
                    <a:lnTo>
                      <a:pt x="1139" y="760"/>
                    </a:lnTo>
                    <a:lnTo>
                      <a:pt x="1143" y="751"/>
                    </a:lnTo>
                    <a:lnTo>
                      <a:pt x="1143" y="746"/>
                    </a:lnTo>
                    <a:lnTo>
                      <a:pt x="1143" y="740"/>
                    </a:lnTo>
                    <a:lnTo>
                      <a:pt x="1143" y="40"/>
                    </a:lnTo>
                    <a:lnTo>
                      <a:pt x="1143" y="31"/>
                    </a:lnTo>
                    <a:lnTo>
                      <a:pt x="1139" y="24"/>
                    </a:lnTo>
                    <a:lnTo>
                      <a:pt x="1133" y="19"/>
                    </a:lnTo>
                    <a:lnTo>
                      <a:pt x="1126" y="14"/>
                    </a:lnTo>
                    <a:lnTo>
                      <a:pt x="1119" y="13"/>
                    </a:lnTo>
                    <a:lnTo>
                      <a:pt x="1111" y="13"/>
                    </a:lnTo>
                    <a:lnTo>
                      <a:pt x="845" y="2"/>
                    </a:lnTo>
                    <a:lnTo>
                      <a:pt x="572" y="0"/>
                    </a:lnTo>
                    <a:lnTo>
                      <a:pt x="295" y="4"/>
                    </a:lnTo>
                    <a:lnTo>
                      <a:pt x="35" y="13"/>
                    </a:lnTo>
                    <a:lnTo>
                      <a:pt x="29" y="13"/>
                    </a:lnTo>
                    <a:lnTo>
                      <a:pt x="22" y="13"/>
                    </a:lnTo>
                    <a:lnTo>
                      <a:pt x="16" y="15"/>
                    </a:lnTo>
                    <a:lnTo>
                      <a:pt x="10" y="19"/>
                    </a:lnTo>
                    <a:lnTo>
                      <a:pt x="6" y="22"/>
                    </a:lnTo>
                    <a:lnTo>
                      <a:pt x="3" y="28"/>
                    </a:lnTo>
                    <a:lnTo>
                      <a:pt x="1" y="33"/>
                    </a:lnTo>
                    <a:lnTo>
                      <a:pt x="0" y="4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354" name="Freeform 13"/>
              <p:cNvSpPr>
                <a:spLocks/>
              </p:cNvSpPr>
              <p:nvPr/>
            </p:nvSpPr>
            <p:spPr bwMode="auto">
              <a:xfrm>
                <a:off x="2722" y="3776"/>
                <a:ext cx="1136" cy="397"/>
              </a:xfrm>
              <a:custGeom>
                <a:avLst/>
                <a:gdLst>
                  <a:gd name="T0" fmla="*/ 0 w 1136"/>
                  <a:gd name="T1" fmla="*/ 365 h 397"/>
                  <a:gd name="T2" fmla="*/ 3 w 1136"/>
                  <a:gd name="T3" fmla="*/ 369 h 397"/>
                  <a:gd name="T4" fmla="*/ 7 w 1136"/>
                  <a:gd name="T5" fmla="*/ 374 h 397"/>
                  <a:gd name="T6" fmla="*/ 12 w 1136"/>
                  <a:gd name="T7" fmla="*/ 376 h 397"/>
                  <a:gd name="T8" fmla="*/ 16 w 1136"/>
                  <a:gd name="T9" fmla="*/ 378 h 397"/>
                  <a:gd name="T10" fmla="*/ 21 w 1136"/>
                  <a:gd name="T11" fmla="*/ 379 h 397"/>
                  <a:gd name="T12" fmla="*/ 266 w 1136"/>
                  <a:gd name="T13" fmla="*/ 392 h 397"/>
                  <a:gd name="T14" fmla="*/ 567 w 1136"/>
                  <a:gd name="T15" fmla="*/ 396 h 397"/>
                  <a:gd name="T16" fmla="*/ 848 w 1136"/>
                  <a:gd name="T17" fmla="*/ 392 h 397"/>
                  <a:gd name="T18" fmla="*/ 1109 w 1136"/>
                  <a:gd name="T19" fmla="*/ 379 h 397"/>
                  <a:gd name="T20" fmla="*/ 1117 w 1136"/>
                  <a:gd name="T21" fmla="*/ 378 h 397"/>
                  <a:gd name="T22" fmla="*/ 1125 w 1136"/>
                  <a:gd name="T23" fmla="*/ 375 h 397"/>
                  <a:gd name="T24" fmla="*/ 1131 w 1136"/>
                  <a:gd name="T25" fmla="*/ 371 h 397"/>
                  <a:gd name="T26" fmla="*/ 1135 w 1136"/>
                  <a:gd name="T27" fmla="*/ 365 h 397"/>
                  <a:gd name="T28" fmla="*/ 567 w 1136"/>
                  <a:gd name="T29" fmla="*/ 0 h 397"/>
                  <a:gd name="T30" fmla="*/ 0 w 1136"/>
                  <a:gd name="T31" fmla="*/ 365 h 39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36" h="397">
                    <a:moveTo>
                      <a:pt x="0" y="365"/>
                    </a:moveTo>
                    <a:lnTo>
                      <a:pt x="3" y="369"/>
                    </a:lnTo>
                    <a:lnTo>
                      <a:pt x="7" y="374"/>
                    </a:lnTo>
                    <a:lnTo>
                      <a:pt x="12" y="376"/>
                    </a:lnTo>
                    <a:lnTo>
                      <a:pt x="16" y="378"/>
                    </a:lnTo>
                    <a:lnTo>
                      <a:pt x="21" y="379"/>
                    </a:lnTo>
                    <a:lnTo>
                      <a:pt x="266" y="392"/>
                    </a:lnTo>
                    <a:lnTo>
                      <a:pt x="567" y="396"/>
                    </a:lnTo>
                    <a:lnTo>
                      <a:pt x="848" y="392"/>
                    </a:lnTo>
                    <a:lnTo>
                      <a:pt x="1109" y="379"/>
                    </a:lnTo>
                    <a:lnTo>
                      <a:pt x="1117" y="378"/>
                    </a:lnTo>
                    <a:lnTo>
                      <a:pt x="1125" y="375"/>
                    </a:lnTo>
                    <a:lnTo>
                      <a:pt x="1131" y="371"/>
                    </a:lnTo>
                    <a:lnTo>
                      <a:pt x="1135" y="365"/>
                    </a:lnTo>
                    <a:lnTo>
                      <a:pt x="567" y="0"/>
                    </a:lnTo>
                    <a:lnTo>
                      <a:pt x="0" y="365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355" name="Freeform 14"/>
              <p:cNvSpPr>
                <a:spLocks/>
              </p:cNvSpPr>
              <p:nvPr/>
            </p:nvSpPr>
            <p:spPr bwMode="auto">
              <a:xfrm>
                <a:off x="2724" y="3381"/>
                <a:ext cx="1128" cy="396"/>
              </a:xfrm>
              <a:custGeom>
                <a:avLst/>
                <a:gdLst>
                  <a:gd name="T0" fmla="*/ 565 w 1128"/>
                  <a:gd name="T1" fmla="*/ 395 h 396"/>
                  <a:gd name="T2" fmla="*/ 1127 w 1128"/>
                  <a:gd name="T3" fmla="*/ 18 h 396"/>
                  <a:gd name="T4" fmla="*/ 1120 w 1128"/>
                  <a:gd name="T5" fmla="*/ 13 h 396"/>
                  <a:gd name="T6" fmla="*/ 1113 w 1128"/>
                  <a:gd name="T7" fmla="*/ 12 h 396"/>
                  <a:gd name="T8" fmla="*/ 1104 w 1128"/>
                  <a:gd name="T9" fmla="*/ 12 h 396"/>
                  <a:gd name="T10" fmla="*/ 839 w 1128"/>
                  <a:gd name="T11" fmla="*/ 2 h 396"/>
                  <a:gd name="T12" fmla="*/ 565 w 1128"/>
                  <a:gd name="T13" fmla="*/ 0 h 396"/>
                  <a:gd name="T14" fmla="*/ 288 w 1128"/>
                  <a:gd name="T15" fmla="*/ 4 h 396"/>
                  <a:gd name="T16" fmla="*/ 29 w 1128"/>
                  <a:gd name="T17" fmla="*/ 12 h 396"/>
                  <a:gd name="T18" fmla="*/ 22 w 1128"/>
                  <a:gd name="T19" fmla="*/ 12 h 396"/>
                  <a:gd name="T20" fmla="*/ 15 w 1128"/>
                  <a:gd name="T21" fmla="*/ 13 h 396"/>
                  <a:gd name="T22" fmla="*/ 10 w 1128"/>
                  <a:gd name="T23" fmla="*/ 14 h 396"/>
                  <a:gd name="T24" fmla="*/ 3 w 1128"/>
                  <a:gd name="T25" fmla="*/ 18 h 396"/>
                  <a:gd name="T26" fmla="*/ 0 w 1128"/>
                  <a:gd name="T27" fmla="*/ 22 h 396"/>
                  <a:gd name="T28" fmla="*/ 565 w 1128"/>
                  <a:gd name="T29" fmla="*/ 395 h 39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128" h="396">
                    <a:moveTo>
                      <a:pt x="565" y="395"/>
                    </a:moveTo>
                    <a:lnTo>
                      <a:pt x="1127" y="18"/>
                    </a:lnTo>
                    <a:lnTo>
                      <a:pt x="1120" y="13"/>
                    </a:lnTo>
                    <a:lnTo>
                      <a:pt x="1113" y="12"/>
                    </a:lnTo>
                    <a:lnTo>
                      <a:pt x="1104" y="12"/>
                    </a:lnTo>
                    <a:lnTo>
                      <a:pt x="839" y="2"/>
                    </a:lnTo>
                    <a:lnTo>
                      <a:pt x="565" y="0"/>
                    </a:lnTo>
                    <a:lnTo>
                      <a:pt x="288" y="4"/>
                    </a:lnTo>
                    <a:lnTo>
                      <a:pt x="29" y="12"/>
                    </a:lnTo>
                    <a:lnTo>
                      <a:pt x="22" y="12"/>
                    </a:lnTo>
                    <a:lnTo>
                      <a:pt x="15" y="13"/>
                    </a:lnTo>
                    <a:lnTo>
                      <a:pt x="10" y="14"/>
                    </a:lnTo>
                    <a:lnTo>
                      <a:pt x="3" y="18"/>
                    </a:lnTo>
                    <a:lnTo>
                      <a:pt x="0" y="22"/>
                    </a:lnTo>
                    <a:lnTo>
                      <a:pt x="565" y="395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356" name="Freeform 15"/>
              <p:cNvSpPr>
                <a:spLocks/>
              </p:cNvSpPr>
              <p:nvPr/>
            </p:nvSpPr>
            <p:spPr bwMode="auto">
              <a:xfrm>
                <a:off x="2755" y="3406"/>
                <a:ext cx="1069" cy="741"/>
              </a:xfrm>
              <a:custGeom>
                <a:avLst/>
                <a:gdLst>
                  <a:gd name="T0" fmla="*/ 0 w 1069"/>
                  <a:gd name="T1" fmla="*/ 37 h 741"/>
                  <a:gd name="T2" fmla="*/ 0 w 1069"/>
                  <a:gd name="T3" fmla="*/ 697 h 741"/>
                  <a:gd name="T4" fmla="*/ 0 w 1069"/>
                  <a:gd name="T5" fmla="*/ 702 h 741"/>
                  <a:gd name="T6" fmla="*/ 2 w 1069"/>
                  <a:gd name="T7" fmla="*/ 708 h 741"/>
                  <a:gd name="T8" fmla="*/ 4 w 1069"/>
                  <a:gd name="T9" fmla="*/ 712 h 741"/>
                  <a:gd name="T10" fmla="*/ 7 w 1069"/>
                  <a:gd name="T11" fmla="*/ 716 h 741"/>
                  <a:gd name="T12" fmla="*/ 11 w 1069"/>
                  <a:gd name="T13" fmla="*/ 719 h 741"/>
                  <a:gd name="T14" fmla="*/ 15 w 1069"/>
                  <a:gd name="T15" fmla="*/ 722 h 741"/>
                  <a:gd name="T16" fmla="*/ 19 w 1069"/>
                  <a:gd name="T17" fmla="*/ 724 h 741"/>
                  <a:gd name="T18" fmla="*/ 23 w 1069"/>
                  <a:gd name="T19" fmla="*/ 725 h 741"/>
                  <a:gd name="T20" fmla="*/ 252 w 1069"/>
                  <a:gd name="T21" fmla="*/ 736 h 741"/>
                  <a:gd name="T22" fmla="*/ 534 w 1069"/>
                  <a:gd name="T23" fmla="*/ 740 h 741"/>
                  <a:gd name="T24" fmla="*/ 797 w 1069"/>
                  <a:gd name="T25" fmla="*/ 736 h 741"/>
                  <a:gd name="T26" fmla="*/ 1041 w 1069"/>
                  <a:gd name="T27" fmla="*/ 725 h 741"/>
                  <a:gd name="T28" fmla="*/ 1049 w 1069"/>
                  <a:gd name="T29" fmla="*/ 724 h 741"/>
                  <a:gd name="T30" fmla="*/ 1056 w 1069"/>
                  <a:gd name="T31" fmla="*/ 720 h 741"/>
                  <a:gd name="T32" fmla="*/ 1062 w 1069"/>
                  <a:gd name="T33" fmla="*/ 717 h 741"/>
                  <a:gd name="T34" fmla="*/ 1065 w 1069"/>
                  <a:gd name="T35" fmla="*/ 712 h 741"/>
                  <a:gd name="T36" fmla="*/ 1068 w 1069"/>
                  <a:gd name="T37" fmla="*/ 703 h 741"/>
                  <a:gd name="T38" fmla="*/ 1068 w 1069"/>
                  <a:gd name="T39" fmla="*/ 699 h 741"/>
                  <a:gd name="T40" fmla="*/ 1068 w 1069"/>
                  <a:gd name="T41" fmla="*/ 692 h 741"/>
                  <a:gd name="T42" fmla="*/ 1068 w 1069"/>
                  <a:gd name="T43" fmla="*/ 37 h 741"/>
                  <a:gd name="T44" fmla="*/ 1068 w 1069"/>
                  <a:gd name="T45" fmla="*/ 30 h 741"/>
                  <a:gd name="T46" fmla="*/ 1064 w 1069"/>
                  <a:gd name="T47" fmla="*/ 23 h 741"/>
                  <a:gd name="T48" fmla="*/ 1060 w 1069"/>
                  <a:gd name="T49" fmla="*/ 17 h 741"/>
                  <a:gd name="T50" fmla="*/ 1053 w 1069"/>
                  <a:gd name="T51" fmla="*/ 14 h 741"/>
                  <a:gd name="T52" fmla="*/ 1046 w 1069"/>
                  <a:gd name="T53" fmla="*/ 12 h 741"/>
                  <a:gd name="T54" fmla="*/ 1038 w 1069"/>
                  <a:gd name="T55" fmla="*/ 12 h 741"/>
                  <a:gd name="T56" fmla="*/ 790 w 1069"/>
                  <a:gd name="T57" fmla="*/ 3 h 741"/>
                  <a:gd name="T58" fmla="*/ 534 w 1069"/>
                  <a:gd name="T59" fmla="*/ 0 h 741"/>
                  <a:gd name="T60" fmla="*/ 275 w 1069"/>
                  <a:gd name="T61" fmla="*/ 4 h 741"/>
                  <a:gd name="T62" fmla="*/ 32 w 1069"/>
                  <a:gd name="T63" fmla="*/ 12 h 741"/>
                  <a:gd name="T64" fmla="*/ 27 w 1069"/>
                  <a:gd name="T65" fmla="*/ 12 h 741"/>
                  <a:gd name="T66" fmla="*/ 21 w 1069"/>
                  <a:gd name="T67" fmla="*/ 13 h 741"/>
                  <a:gd name="T68" fmla="*/ 15 w 1069"/>
                  <a:gd name="T69" fmla="*/ 14 h 741"/>
                  <a:gd name="T70" fmla="*/ 9 w 1069"/>
                  <a:gd name="T71" fmla="*/ 17 h 741"/>
                  <a:gd name="T72" fmla="*/ 6 w 1069"/>
                  <a:gd name="T73" fmla="*/ 21 h 741"/>
                  <a:gd name="T74" fmla="*/ 3 w 1069"/>
                  <a:gd name="T75" fmla="*/ 25 h 741"/>
                  <a:gd name="T76" fmla="*/ 1 w 1069"/>
                  <a:gd name="T77" fmla="*/ 32 h 741"/>
                  <a:gd name="T78" fmla="*/ 0 w 1069"/>
                  <a:gd name="T79" fmla="*/ 37 h 74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069" h="741">
                    <a:moveTo>
                      <a:pt x="0" y="37"/>
                    </a:moveTo>
                    <a:lnTo>
                      <a:pt x="0" y="697"/>
                    </a:lnTo>
                    <a:lnTo>
                      <a:pt x="0" y="702"/>
                    </a:lnTo>
                    <a:lnTo>
                      <a:pt x="2" y="708"/>
                    </a:lnTo>
                    <a:lnTo>
                      <a:pt x="4" y="712"/>
                    </a:lnTo>
                    <a:lnTo>
                      <a:pt x="7" y="716"/>
                    </a:lnTo>
                    <a:lnTo>
                      <a:pt x="11" y="719"/>
                    </a:lnTo>
                    <a:lnTo>
                      <a:pt x="15" y="722"/>
                    </a:lnTo>
                    <a:lnTo>
                      <a:pt x="19" y="724"/>
                    </a:lnTo>
                    <a:lnTo>
                      <a:pt x="23" y="725"/>
                    </a:lnTo>
                    <a:lnTo>
                      <a:pt x="252" y="736"/>
                    </a:lnTo>
                    <a:lnTo>
                      <a:pt x="534" y="740"/>
                    </a:lnTo>
                    <a:lnTo>
                      <a:pt x="797" y="736"/>
                    </a:lnTo>
                    <a:lnTo>
                      <a:pt x="1041" y="725"/>
                    </a:lnTo>
                    <a:lnTo>
                      <a:pt x="1049" y="724"/>
                    </a:lnTo>
                    <a:lnTo>
                      <a:pt x="1056" y="720"/>
                    </a:lnTo>
                    <a:lnTo>
                      <a:pt x="1062" y="717"/>
                    </a:lnTo>
                    <a:lnTo>
                      <a:pt x="1065" y="712"/>
                    </a:lnTo>
                    <a:lnTo>
                      <a:pt x="1068" y="703"/>
                    </a:lnTo>
                    <a:lnTo>
                      <a:pt x="1068" y="699"/>
                    </a:lnTo>
                    <a:lnTo>
                      <a:pt x="1068" y="692"/>
                    </a:lnTo>
                    <a:lnTo>
                      <a:pt x="1068" y="37"/>
                    </a:lnTo>
                    <a:lnTo>
                      <a:pt x="1068" y="30"/>
                    </a:lnTo>
                    <a:lnTo>
                      <a:pt x="1064" y="23"/>
                    </a:lnTo>
                    <a:lnTo>
                      <a:pt x="1060" y="17"/>
                    </a:lnTo>
                    <a:lnTo>
                      <a:pt x="1053" y="14"/>
                    </a:lnTo>
                    <a:lnTo>
                      <a:pt x="1046" y="12"/>
                    </a:lnTo>
                    <a:lnTo>
                      <a:pt x="1038" y="12"/>
                    </a:lnTo>
                    <a:lnTo>
                      <a:pt x="790" y="3"/>
                    </a:lnTo>
                    <a:lnTo>
                      <a:pt x="534" y="0"/>
                    </a:lnTo>
                    <a:lnTo>
                      <a:pt x="275" y="4"/>
                    </a:lnTo>
                    <a:lnTo>
                      <a:pt x="32" y="12"/>
                    </a:lnTo>
                    <a:lnTo>
                      <a:pt x="27" y="12"/>
                    </a:lnTo>
                    <a:lnTo>
                      <a:pt x="21" y="13"/>
                    </a:lnTo>
                    <a:lnTo>
                      <a:pt x="15" y="14"/>
                    </a:lnTo>
                    <a:lnTo>
                      <a:pt x="9" y="17"/>
                    </a:lnTo>
                    <a:lnTo>
                      <a:pt x="6" y="21"/>
                    </a:lnTo>
                    <a:lnTo>
                      <a:pt x="3" y="25"/>
                    </a:lnTo>
                    <a:lnTo>
                      <a:pt x="1" y="32"/>
                    </a:lnTo>
                    <a:lnTo>
                      <a:pt x="0" y="37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0198" name="AutoShape 17"/>
            <p:cNvSpPr>
              <a:spLocks noChangeArrowheads="1"/>
            </p:cNvSpPr>
            <p:nvPr/>
          </p:nvSpPr>
          <p:spPr bwMode="auto">
            <a:xfrm>
              <a:off x="4485" y="3352"/>
              <a:ext cx="95" cy="618"/>
            </a:xfrm>
            <a:prstGeom prst="hexagon">
              <a:avLst>
                <a:gd name="adj" fmla="val 24995"/>
                <a:gd name="vf" fmla="val 115470"/>
              </a:avLst>
            </a:prstGeom>
            <a:solidFill>
              <a:srgbClr val="0033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9350" name="Freeform 18"/>
            <p:cNvSpPr>
              <a:spLocks/>
            </p:cNvSpPr>
            <p:nvPr/>
          </p:nvSpPr>
          <p:spPr bwMode="auto">
            <a:xfrm>
              <a:off x="5004" y="4101"/>
              <a:ext cx="67" cy="17"/>
            </a:xfrm>
            <a:custGeom>
              <a:avLst/>
              <a:gdLst>
                <a:gd name="T0" fmla="*/ 0 w 50"/>
                <a:gd name="T1" fmla="*/ 0 h 18"/>
                <a:gd name="T2" fmla="*/ 685 w 50"/>
                <a:gd name="T3" fmla="*/ 0 h 18"/>
                <a:gd name="T4" fmla="*/ 685 w 50"/>
                <a:gd name="T5" fmla="*/ 9 h 18"/>
                <a:gd name="T6" fmla="*/ 0 w 50"/>
                <a:gd name="T7" fmla="*/ 9 h 18"/>
                <a:gd name="T8" fmla="*/ 0 w 50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">
                  <a:moveTo>
                    <a:pt x="0" y="0"/>
                  </a:moveTo>
                  <a:lnTo>
                    <a:pt x="49" y="0"/>
                  </a:lnTo>
                  <a:lnTo>
                    <a:pt x="49" y="17"/>
                  </a:lnTo>
                  <a:lnTo>
                    <a:pt x="0" y="17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00" name="AutoShape 39"/>
            <p:cNvSpPr>
              <a:spLocks noChangeArrowheads="1"/>
            </p:cNvSpPr>
            <p:nvPr/>
          </p:nvSpPr>
          <p:spPr bwMode="auto">
            <a:xfrm>
              <a:off x="4171" y="3459"/>
              <a:ext cx="405" cy="327"/>
            </a:xfrm>
            <a:prstGeom prst="triangle">
              <a:avLst>
                <a:gd name="adj" fmla="val 49995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0201" name="Oval 40"/>
            <p:cNvSpPr>
              <a:spLocks noChangeArrowheads="1"/>
            </p:cNvSpPr>
            <p:nvPr/>
          </p:nvSpPr>
          <p:spPr bwMode="auto">
            <a:xfrm>
              <a:off x="4048" y="3713"/>
              <a:ext cx="352" cy="250"/>
            </a:xfrm>
            <a:prstGeom prst="ellipse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AA8800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99333" name="Group 46"/>
          <p:cNvGrpSpPr>
            <a:grpSpLocks/>
          </p:cNvGrpSpPr>
          <p:nvPr/>
        </p:nvGrpSpPr>
        <p:grpSpPr bwMode="auto">
          <a:xfrm>
            <a:off x="388938" y="2487613"/>
            <a:ext cx="2519362" cy="3317875"/>
            <a:chOff x="245" y="1567"/>
            <a:chExt cx="2179" cy="2090"/>
          </a:xfrm>
        </p:grpSpPr>
        <p:sp>
          <p:nvSpPr>
            <p:cNvPr id="50183" name="AutoShape 3"/>
            <p:cNvSpPr>
              <a:spLocks noChangeArrowheads="1"/>
            </p:cNvSpPr>
            <p:nvPr/>
          </p:nvSpPr>
          <p:spPr bwMode="auto">
            <a:xfrm rot="5400000">
              <a:off x="1467" y="1770"/>
              <a:ext cx="1148" cy="747"/>
            </a:xfrm>
            <a:prstGeom prst="parallelogram">
              <a:avLst>
                <a:gd name="adj" fmla="val 38413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0184" name="Line 4"/>
            <p:cNvSpPr>
              <a:spLocks noChangeShapeType="1"/>
            </p:cNvSpPr>
            <p:nvPr/>
          </p:nvSpPr>
          <p:spPr bwMode="auto">
            <a:xfrm flipV="1">
              <a:off x="542" y="2426"/>
              <a:ext cx="1137" cy="7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0185" name="AutoShape 5"/>
            <p:cNvSpPr>
              <a:spLocks noChangeArrowheads="1"/>
            </p:cNvSpPr>
            <p:nvPr/>
          </p:nvSpPr>
          <p:spPr bwMode="auto">
            <a:xfrm>
              <a:off x="1674" y="2269"/>
              <a:ext cx="154" cy="618"/>
            </a:xfrm>
            <a:prstGeom prst="hexagon">
              <a:avLst>
                <a:gd name="adj" fmla="val 24995"/>
                <a:gd name="vf" fmla="val 115470"/>
              </a:avLst>
            </a:prstGeom>
            <a:solidFill>
              <a:srgbClr val="0033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0186" name="AutoShape 6"/>
            <p:cNvSpPr>
              <a:spLocks noChangeArrowheads="1"/>
            </p:cNvSpPr>
            <p:nvPr/>
          </p:nvSpPr>
          <p:spPr bwMode="auto">
            <a:xfrm>
              <a:off x="1212" y="2414"/>
              <a:ext cx="601" cy="337"/>
            </a:xfrm>
            <a:prstGeom prst="triangle">
              <a:avLst>
                <a:gd name="adj" fmla="val 49995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0187" name="Line 7"/>
            <p:cNvSpPr>
              <a:spLocks noChangeShapeType="1"/>
            </p:cNvSpPr>
            <p:nvPr/>
          </p:nvSpPr>
          <p:spPr bwMode="auto">
            <a:xfrm flipV="1">
              <a:off x="531" y="1573"/>
              <a:ext cx="1137" cy="7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0188" name="Line 8"/>
            <p:cNvSpPr>
              <a:spLocks noChangeShapeType="1"/>
            </p:cNvSpPr>
            <p:nvPr/>
          </p:nvSpPr>
          <p:spPr bwMode="auto">
            <a:xfrm flipV="1">
              <a:off x="1293" y="2717"/>
              <a:ext cx="1131" cy="76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0189" name="Line 9"/>
            <p:cNvSpPr>
              <a:spLocks noChangeShapeType="1"/>
            </p:cNvSpPr>
            <p:nvPr/>
          </p:nvSpPr>
          <p:spPr bwMode="auto">
            <a:xfrm flipV="1">
              <a:off x="1284" y="1860"/>
              <a:ext cx="1137" cy="7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0190" name="Line 10"/>
            <p:cNvSpPr>
              <a:spLocks noChangeShapeType="1"/>
            </p:cNvSpPr>
            <p:nvPr/>
          </p:nvSpPr>
          <p:spPr bwMode="auto">
            <a:xfrm flipV="1">
              <a:off x="437" y="1822"/>
              <a:ext cx="634" cy="4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0191" name="Oval 36"/>
            <p:cNvSpPr>
              <a:spLocks noChangeArrowheads="1"/>
            </p:cNvSpPr>
            <p:nvPr/>
          </p:nvSpPr>
          <p:spPr bwMode="auto">
            <a:xfrm>
              <a:off x="1157" y="2685"/>
              <a:ext cx="427" cy="296"/>
            </a:xfrm>
            <a:prstGeom prst="ellipse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AA8800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0192" name="AutoShape 37"/>
            <p:cNvSpPr>
              <a:spLocks noChangeArrowheads="1"/>
            </p:cNvSpPr>
            <p:nvPr/>
          </p:nvSpPr>
          <p:spPr bwMode="auto">
            <a:xfrm rot="5400000">
              <a:off x="332" y="2531"/>
              <a:ext cx="1147" cy="747"/>
            </a:xfrm>
            <a:prstGeom prst="parallelogram">
              <a:avLst>
                <a:gd name="adj" fmla="val 38380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0193" name="AutoShape 38" descr="Small grid"/>
            <p:cNvSpPr>
              <a:spLocks noChangeArrowheads="1"/>
            </p:cNvSpPr>
            <p:nvPr/>
          </p:nvSpPr>
          <p:spPr bwMode="auto">
            <a:xfrm rot="5400000">
              <a:off x="46" y="2700"/>
              <a:ext cx="1156" cy="758"/>
            </a:xfrm>
            <a:prstGeom prst="parallelogram">
              <a:avLst>
                <a:gd name="adj" fmla="val 38120"/>
              </a:avLst>
            </a:prstGeom>
            <a:pattFill prst="smGrid">
              <a:fgClr>
                <a:schemeClr val="hlink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0194" name="Rectangle 41"/>
            <p:cNvSpPr>
              <a:spLocks noChangeArrowheads="1"/>
            </p:cNvSpPr>
            <p:nvPr/>
          </p:nvSpPr>
          <p:spPr bwMode="auto">
            <a:xfrm rot="-2580000">
              <a:off x="271" y="1640"/>
              <a:ext cx="125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b="1" i="1"/>
                <a:t>profundidade</a:t>
              </a:r>
            </a:p>
          </p:txBody>
        </p:sp>
        <p:sp>
          <p:nvSpPr>
            <p:cNvPr id="50195" name="Rectangle 42"/>
            <p:cNvSpPr>
              <a:spLocks noChangeArrowheads="1"/>
            </p:cNvSpPr>
            <p:nvPr/>
          </p:nvSpPr>
          <p:spPr bwMode="auto">
            <a:xfrm>
              <a:off x="1043" y="1684"/>
              <a:ext cx="22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z</a:t>
              </a:r>
            </a:p>
          </p:txBody>
        </p:sp>
      </p:grp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92188" y="447675"/>
            <a:ext cx="7159625" cy="593725"/>
          </a:xfrm>
        </p:spPr>
        <p:txBody>
          <a:bodyPr/>
          <a:lstStyle/>
          <a:p>
            <a:pPr>
              <a:defRPr/>
            </a:pPr>
            <a:r>
              <a:rPr lang="en-US" altLang="en-US" sz="2400"/>
              <a:t>Problemas na ordenação de faces</a:t>
            </a:r>
          </a:p>
        </p:txBody>
      </p:sp>
      <p:sp>
        <p:nvSpPr>
          <p:cNvPr id="101378" name="AutoShape 3"/>
          <p:cNvSpPr>
            <a:spLocks noChangeArrowheads="1"/>
          </p:cNvSpPr>
          <p:nvPr/>
        </p:nvSpPr>
        <p:spPr bwMode="auto">
          <a:xfrm rot="-5400000" flipH="1" flipV="1">
            <a:off x="2154237" y="1947863"/>
            <a:ext cx="1262063" cy="165893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399" y="21600"/>
                </a:lnTo>
                <a:lnTo>
                  <a:pt x="16201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4C4C4C"/>
              </a:gs>
              <a:gs pos="100000">
                <a:srgbClr val="FFFFFF"/>
              </a:gs>
            </a:gsLst>
            <a:lin ang="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1312863" y="2554288"/>
            <a:ext cx="846137" cy="44608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1519238" y="2601913"/>
            <a:ext cx="438150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b="1"/>
              <a:t>+</a:t>
            </a:r>
          </a:p>
        </p:txBody>
      </p:sp>
      <p:sp>
        <p:nvSpPr>
          <p:cNvPr id="132102" name="Rectangle 6"/>
          <p:cNvSpPr>
            <a:spLocks noChangeArrowheads="1"/>
          </p:cNvSpPr>
          <p:nvPr/>
        </p:nvSpPr>
        <p:spPr bwMode="auto">
          <a:xfrm>
            <a:off x="2586038" y="2578100"/>
            <a:ext cx="438150" cy="38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b="1"/>
              <a:t>+</a:t>
            </a:r>
          </a:p>
        </p:txBody>
      </p:sp>
      <p:sp>
        <p:nvSpPr>
          <p:cNvPr id="132103" name="Line 7"/>
          <p:cNvSpPr>
            <a:spLocks noChangeShapeType="1"/>
          </p:cNvSpPr>
          <p:nvPr/>
        </p:nvSpPr>
        <p:spPr bwMode="auto">
          <a:xfrm>
            <a:off x="881063" y="6148388"/>
            <a:ext cx="3284537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2104" name="Line 8"/>
          <p:cNvSpPr>
            <a:spLocks noChangeShapeType="1"/>
          </p:cNvSpPr>
          <p:nvPr/>
        </p:nvSpPr>
        <p:spPr bwMode="auto">
          <a:xfrm>
            <a:off x="2776538" y="4638675"/>
            <a:ext cx="0" cy="1657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2105" name="Line 9"/>
          <p:cNvSpPr>
            <a:spLocks noChangeShapeType="1"/>
          </p:cNvSpPr>
          <p:nvPr/>
        </p:nvSpPr>
        <p:spPr bwMode="auto">
          <a:xfrm>
            <a:off x="1760538" y="4416425"/>
            <a:ext cx="0" cy="1868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2106" name="Line 10"/>
          <p:cNvSpPr>
            <a:spLocks noChangeShapeType="1"/>
          </p:cNvSpPr>
          <p:nvPr/>
        </p:nvSpPr>
        <p:spPr bwMode="auto">
          <a:xfrm>
            <a:off x="1947863" y="4243388"/>
            <a:ext cx="1676400" cy="730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2107" name="Line 11"/>
          <p:cNvSpPr>
            <a:spLocks noChangeShapeType="1"/>
          </p:cNvSpPr>
          <p:nvPr/>
        </p:nvSpPr>
        <p:spPr bwMode="auto">
          <a:xfrm flipV="1">
            <a:off x="1303338" y="4305300"/>
            <a:ext cx="863600" cy="173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2108" name="Oval 12"/>
          <p:cNvSpPr>
            <a:spLocks noChangeArrowheads="1"/>
          </p:cNvSpPr>
          <p:nvPr/>
        </p:nvSpPr>
        <p:spPr bwMode="auto">
          <a:xfrm>
            <a:off x="1701800" y="6116638"/>
            <a:ext cx="119063" cy="8731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32109" name="Oval 13"/>
          <p:cNvSpPr>
            <a:spLocks noChangeArrowheads="1"/>
          </p:cNvSpPr>
          <p:nvPr/>
        </p:nvSpPr>
        <p:spPr bwMode="auto">
          <a:xfrm>
            <a:off x="2717800" y="6116638"/>
            <a:ext cx="119063" cy="8731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32110" name="Rectangle 14"/>
          <p:cNvSpPr>
            <a:spLocks noChangeArrowheads="1"/>
          </p:cNvSpPr>
          <p:nvPr/>
        </p:nvSpPr>
        <p:spPr bwMode="auto">
          <a:xfrm>
            <a:off x="1282700" y="5048250"/>
            <a:ext cx="465138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b="1" i="1"/>
              <a:t>z</a:t>
            </a:r>
            <a:r>
              <a:rPr lang="en-US" altLang="en-US" sz="1800" b="1" i="1" baseline="-25000"/>
              <a:t>a</a:t>
            </a:r>
          </a:p>
        </p:txBody>
      </p:sp>
      <p:sp>
        <p:nvSpPr>
          <p:cNvPr id="132111" name="Rectangle 15"/>
          <p:cNvSpPr>
            <a:spLocks noChangeArrowheads="1"/>
          </p:cNvSpPr>
          <p:nvPr/>
        </p:nvSpPr>
        <p:spPr bwMode="auto">
          <a:xfrm>
            <a:off x="2722563" y="5246688"/>
            <a:ext cx="465137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b="1" i="1"/>
              <a:t>z</a:t>
            </a:r>
            <a:r>
              <a:rPr lang="en-US" altLang="en-US" sz="1800" b="1" i="1" baseline="-25000"/>
              <a:t>b</a:t>
            </a:r>
          </a:p>
        </p:txBody>
      </p:sp>
      <p:sp>
        <p:nvSpPr>
          <p:cNvPr id="132112" name="Rectangle 16"/>
          <p:cNvSpPr>
            <a:spLocks noChangeArrowheads="1"/>
          </p:cNvSpPr>
          <p:nvPr/>
        </p:nvSpPr>
        <p:spPr bwMode="auto">
          <a:xfrm>
            <a:off x="1163638" y="2286000"/>
            <a:ext cx="523875" cy="29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/>
              <a:t>(a)</a:t>
            </a:r>
          </a:p>
        </p:txBody>
      </p:sp>
      <p:sp>
        <p:nvSpPr>
          <p:cNvPr id="132113" name="Rectangle 17"/>
          <p:cNvSpPr>
            <a:spLocks noChangeArrowheads="1"/>
          </p:cNvSpPr>
          <p:nvPr/>
        </p:nvSpPr>
        <p:spPr bwMode="auto">
          <a:xfrm>
            <a:off x="3043238" y="1878013"/>
            <a:ext cx="536575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/>
              <a:t>(b)</a:t>
            </a:r>
          </a:p>
        </p:txBody>
      </p:sp>
      <p:grpSp>
        <p:nvGrpSpPr>
          <p:cNvPr id="55325" name="Group 29"/>
          <p:cNvGrpSpPr>
            <a:grpSpLocks/>
          </p:cNvGrpSpPr>
          <p:nvPr/>
        </p:nvGrpSpPr>
        <p:grpSpPr bwMode="auto">
          <a:xfrm>
            <a:off x="4640263" y="1855788"/>
            <a:ext cx="3384550" cy="4465637"/>
            <a:chOff x="2192" y="1200"/>
            <a:chExt cx="1599" cy="2888"/>
          </a:xfrm>
        </p:grpSpPr>
        <p:sp>
          <p:nvSpPr>
            <p:cNvPr id="132115" name="Rectangle 18"/>
            <p:cNvSpPr>
              <a:spLocks noChangeArrowheads="1"/>
            </p:cNvSpPr>
            <p:nvPr/>
          </p:nvSpPr>
          <p:spPr bwMode="auto">
            <a:xfrm>
              <a:off x="2696" y="2112"/>
              <a:ext cx="544" cy="21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32116" name="Rectangle 19" descr="Wide upward diagonal"/>
            <p:cNvSpPr>
              <a:spLocks noChangeArrowheads="1"/>
            </p:cNvSpPr>
            <p:nvPr/>
          </p:nvSpPr>
          <p:spPr bwMode="auto">
            <a:xfrm rot="1860000">
              <a:off x="2984" y="1255"/>
              <a:ext cx="208" cy="1065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32117" name="Rectangle 20" descr="Large confetti"/>
            <p:cNvSpPr>
              <a:spLocks noChangeArrowheads="1"/>
            </p:cNvSpPr>
            <p:nvPr/>
          </p:nvSpPr>
          <p:spPr bwMode="auto">
            <a:xfrm rot="-1860000">
              <a:off x="3293" y="1248"/>
              <a:ext cx="208" cy="1065"/>
            </a:xfrm>
            <a:prstGeom prst="rect">
              <a:avLst/>
            </a:prstGeom>
            <a:pattFill prst="lgConfetti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32118" name="Rectangle 21"/>
            <p:cNvSpPr>
              <a:spLocks noChangeArrowheads="1"/>
            </p:cNvSpPr>
            <p:nvPr/>
          </p:nvSpPr>
          <p:spPr bwMode="auto">
            <a:xfrm>
              <a:off x="3235" y="2112"/>
              <a:ext cx="544" cy="21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32119" name="Line 23"/>
            <p:cNvSpPr>
              <a:spLocks noChangeShapeType="1"/>
            </p:cNvSpPr>
            <p:nvPr/>
          </p:nvSpPr>
          <p:spPr bwMode="auto">
            <a:xfrm>
              <a:off x="2192" y="1200"/>
              <a:ext cx="0" cy="2888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20" name="Rectangle 24"/>
            <p:cNvSpPr>
              <a:spLocks noChangeArrowheads="1"/>
            </p:cNvSpPr>
            <p:nvPr/>
          </p:nvSpPr>
          <p:spPr bwMode="auto">
            <a:xfrm>
              <a:off x="2724" y="3772"/>
              <a:ext cx="536" cy="208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32121" name="Rectangle 25" descr="Wide upward diagonal"/>
            <p:cNvSpPr>
              <a:spLocks noChangeArrowheads="1"/>
            </p:cNvSpPr>
            <p:nvPr/>
          </p:nvSpPr>
          <p:spPr bwMode="auto">
            <a:xfrm rot="1860000">
              <a:off x="3016" y="2911"/>
              <a:ext cx="208" cy="1065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32122" name="Rectangle 26" descr="Large confetti"/>
            <p:cNvSpPr>
              <a:spLocks noChangeArrowheads="1"/>
            </p:cNvSpPr>
            <p:nvPr/>
          </p:nvSpPr>
          <p:spPr bwMode="auto">
            <a:xfrm rot="-1860000">
              <a:off x="3325" y="2904"/>
              <a:ext cx="208" cy="1065"/>
            </a:xfrm>
            <a:prstGeom prst="rect">
              <a:avLst/>
            </a:prstGeom>
            <a:pattFill prst="lgConfetti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32123" name="Rectangle 27"/>
            <p:cNvSpPr>
              <a:spLocks noChangeArrowheads="1"/>
            </p:cNvSpPr>
            <p:nvPr/>
          </p:nvSpPr>
          <p:spPr bwMode="auto">
            <a:xfrm>
              <a:off x="3255" y="3772"/>
              <a:ext cx="536" cy="20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8"/>
          <p:cNvSpPr>
            <a:spLocks noGrp="1" noChangeArrowheads="1"/>
          </p:cNvSpPr>
          <p:nvPr>
            <p:ph type="title"/>
          </p:nvPr>
        </p:nvSpPr>
        <p:spPr>
          <a:xfrm>
            <a:off x="706438" y="439738"/>
            <a:ext cx="7159625" cy="592137"/>
          </a:xfrm>
        </p:spPr>
        <p:txBody>
          <a:bodyPr/>
          <a:lstStyle/>
          <a:p>
            <a:pPr>
              <a:defRPr/>
            </a:pPr>
            <a:r>
              <a:rPr lang="en-US" altLang="en-US" sz="2400"/>
              <a:t>ZBuffer: idéia básica</a:t>
            </a:r>
          </a:p>
        </p:txBody>
      </p:sp>
      <p:grpSp>
        <p:nvGrpSpPr>
          <p:cNvPr id="103426" name="Group 24"/>
          <p:cNvGrpSpPr>
            <a:grpSpLocks/>
          </p:cNvGrpSpPr>
          <p:nvPr/>
        </p:nvGrpSpPr>
        <p:grpSpPr bwMode="auto">
          <a:xfrm>
            <a:off x="446088" y="1893888"/>
            <a:ext cx="3560762" cy="4079875"/>
            <a:chOff x="259" y="1193"/>
            <a:chExt cx="3257" cy="2570"/>
          </a:xfrm>
        </p:grpSpPr>
        <p:sp>
          <p:nvSpPr>
            <p:cNvPr id="51214" name="AutoShape 9"/>
            <p:cNvSpPr>
              <a:spLocks noChangeArrowheads="1"/>
            </p:cNvSpPr>
            <p:nvPr/>
          </p:nvSpPr>
          <p:spPr bwMode="auto">
            <a:xfrm rot="5400000">
              <a:off x="2453" y="1419"/>
              <a:ext cx="1278" cy="831"/>
            </a:xfrm>
            <a:prstGeom prst="parallelogram">
              <a:avLst>
                <a:gd name="adj" fmla="val 38394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1215" name="Line 10"/>
            <p:cNvSpPr>
              <a:spLocks noChangeShapeType="1"/>
            </p:cNvSpPr>
            <p:nvPr/>
          </p:nvSpPr>
          <p:spPr bwMode="auto">
            <a:xfrm flipV="1">
              <a:off x="1424" y="2149"/>
              <a:ext cx="1265" cy="84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216" name="AutoShape 11"/>
            <p:cNvSpPr>
              <a:spLocks noChangeArrowheads="1"/>
            </p:cNvSpPr>
            <p:nvPr/>
          </p:nvSpPr>
          <p:spPr bwMode="auto">
            <a:xfrm>
              <a:off x="2683" y="1973"/>
              <a:ext cx="170" cy="688"/>
            </a:xfrm>
            <a:prstGeom prst="hexagon">
              <a:avLst>
                <a:gd name="adj" fmla="val 24995"/>
                <a:gd name="vf" fmla="val 115470"/>
              </a:avLst>
            </a:prstGeom>
            <a:solidFill>
              <a:srgbClr val="0033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1217" name="AutoShape 12"/>
            <p:cNvSpPr>
              <a:spLocks noChangeArrowheads="1"/>
            </p:cNvSpPr>
            <p:nvPr/>
          </p:nvSpPr>
          <p:spPr bwMode="auto">
            <a:xfrm>
              <a:off x="2168" y="2135"/>
              <a:ext cx="616" cy="364"/>
            </a:xfrm>
            <a:prstGeom prst="triangle">
              <a:avLst>
                <a:gd name="adj" fmla="val 49995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1218" name="AutoShape 13"/>
            <p:cNvSpPr>
              <a:spLocks noChangeArrowheads="1"/>
            </p:cNvSpPr>
            <p:nvPr/>
          </p:nvSpPr>
          <p:spPr bwMode="auto">
            <a:xfrm rot="5400000">
              <a:off x="1189" y="2265"/>
              <a:ext cx="1278" cy="832"/>
            </a:xfrm>
            <a:prstGeom prst="parallelogram">
              <a:avLst>
                <a:gd name="adj" fmla="val 38394"/>
              </a:avLst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1219" name="Line 14"/>
            <p:cNvSpPr>
              <a:spLocks noChangeShapeType="1"/>
            </p:cNvSpPr>
            <p:nvPr/>
          </p:nvSpPr>
          <p:spPr bwMode="auto">
            <a:xfrm flipV="1">
              <a:off x="1412" y="1201"/>
              <a:ext cx="1265" cy="8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220" name="Line 15"/>
            <p:cNvSpPr>
              <a:spLocks noChangeShapeType="1"/>
            </p:cNvSpPr>
            <p:nvPr/>
          </p:nvSpPr>
          <p:spPr bwMode="auto">
            <a:xfrm flipV="1">
              <a:off x="2257" y="2471"/>
              <a:ext cx="1259" cy="84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221" name="Line 16"/>
            <p:cNvSpPr>
              <a:spLocks noChangeShapeType="1"/>
            </p:cNvSpPr>
            <p:nvPr/>
          </p:nvSpPr>
          <p:spPr bwMode="auto">
            <a:xfrm flipV="1">
              <a:off x="2248" y="1520"/>
              <a:ext cx="1263" cy="84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222" name="AutoShape 19" descr="Small grid"/>
            <p:cNvSpPr>
              <a:spLocks noChangeArrowheads="1"/>
            </p:cNvSpPr>
            <p:nvPr/>
          </p:nvSpPr>
          <p:spPr bwMode="auto">
            <a:xfrm rot="5400000">
              <a:off x="874" y="2451"/>
              <a:ext cx="1285" cy="842"/>
            </a:xfrm>
            <a:prstGeom prst="parallelogram">
              <a:avLst>
                <a:gd name="adj" fmla="val 38146"/>
              </a:avLst>
            </a:prstGeom>
            <a:pattFill prst="smGrid">
              <a:fgClr>
                <a:schemeClr val="hlink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1223" name="Line 20"/>
            <p:cNvSpPr>
              <a:spLocks noChangeShapeType="1"/>
            </p:cNvSpPr>
            <p:nvPr/>
          </p:nvSpPr>
          <p:spPr bwMode="auto">
            <a:xfrm flipV="1">
              <a:off x="1307" y="1477"/>
              <a:ext cx="706" cy="4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1224" name="Rectangle 21"/>
            <p:cNvSpPr>
              <a:spLocks noChangeArrowheads="1"/>
            </p:cNvSpPr>
            <p:nvPr/>
          </p:nvSpPr>
          <p:spPr bwMode="auto">
            <a:xfrm>
              <a:off x="1744" y="129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b="1" i="1">
                  <a:latin typeface="Arial" charset="0"/>
                </a:rPr>
                <a:t>z</a:t>
              </a:r>
            </a:p>
          </p:txBody>
        </p:sp>
        <p:sp>
          <p:nvSpPr>
            <p:cNvPr id="51225" name="Rectangle 22"/>
            <p:cNvSpPr>
              <a:spLocks noChangeArrowheads="1"/>
            </p:cNvSpPr>
            <p:nvPr/>
          </p:nvSpPr>
          <p:spPr bwMode="auto">
            <a:xfrm>
              <a:off x="259" y="3397"/>
              <a:ext cx="178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600" b="1" i="1">
                  <a:latin typeface="Arial" charset="0"/>
                </a:rPr>
                <a:t>MATRIZ  DE</a:t>
              </a:r>
            </a:p>
            <a:p>
              <a:pPr algn="ctr">
                <a:defRPr/>
              </a:pPr>
              <a:r>
                <a:rPr lang="en-US" altLang="en-US" sz="1600" b="1" i="1">
                  <a:latin typeface="Arial" charset="0"/>
                </a:rPr>
                <a:t>PROFUNDIDADES</a:t>
              </a:r>
            </a:p>
          </p:txBody>
        </p:sp>
      </p:grpSp>
      <p:grpSp>
        <p:nvGrpSpPr>
          <p:cNvPr id="103427" name="Group 25"/>
          <p:cNvGrpSpPr>
            <a:grpSpLocks/>
          </p:cNvGrpSpPr>
          <p:nvPr/>
        </p:nvGrpSpPr>
        <p:grpSpPr bwMode="auto">
          <a:xfrm>
            <a:off x="5283200" y="4443413"/>
            <a:ext cx="2251075" cy="1738312"/>
            <a:chOff x="3328" y="2799"/>
            <a:chExt cx="2096" cy="1095"/>
          </a:xfrm>
        </p:grpSpPr>
        <p:sp>
          <p:nvSpPr>
            <p:cNvPr id="103428" name="Freeform 2"/>
            <p:cNvSpPr>
              <a:spLocks/>
            </p:cNvSpPr>
            <p:nvPr/>
          </p:nvSpPr>
          <p:spPr bwMode="auto">
            <a:xfrm>
              <a:off x="3328" y="2799"/>
              <a:ext cx="2096" cy="1095"/>
            </a:xfrm>
            <a:custGeom>
              <a:avLst/>
              <a:gdLst>
                <a:gd name="T0" fmla="*/ 0 w 1572"/>
                <a:gd name="T1" fmla="*/ 47 h 1124"/>
                <a:gd name="T2" fmla="*/ 0 w 1572"/>
                <a:gd name="T3" fmla="*/ 835 h 1124"/>
                <a:gd name="T4" fmla="*/ 0 w 1572"/>
                <a:gd name="T5" fmla="*/ 842 h 1124"/>
                <a:gd name="T6" fmla="*/ 37 w 1572"/>
                <a:gd name="T7" fmla="*/ 848 h 1124"/>
                <a:gd name="T8" fmla="*/ 87 w 1572"/>
                <a:gd name="T9" fmla="*/ 854 h 1124"/>
                <a:gd name="T10" fmla="*/ 151 w 1572"/>
                <a:gd name="T11" fmla="*/ 857 h 1124"/>
                <a:gd name="T12" fmla="*/ 207 w 1572"/>
                <a:gd name="T13" fmla="*/ 864 h 1124"/>
                <a:gd name="T14" fmla="*/ 292 w 1572"/>
                <a:gd name="T15" fmla="*/ 865 h 1124"/>
                <a:gd name="T16" fmla="*/ 368 w 1572"/>
                <a:gd name="T17" fmla="*/ 867 h 1124"/>
                <a:gd name="T18" fmla="*/ 453 w 1572"/>
                <a:gd name="T19" fmla="*/ 868 h 1124"/>
                <a:gd name="T20" fmla="*/ 4943 w 1572"/>
                <a:gd name="T21" fmla="*/ 883 h 1124"/>
                <a:gd name="T22" fmla="*/ 10468 w 1572"/>
                <a:gd name="T23" fmla="*/ 887 h 1124"/>
                <a:gd name="T24" fmla="*/ 15615 w 1572"/>
                <a:gd name="T25" fmla="*/ 883 h 1124"/>
                <a:gd name="T26" fmla="*/ 20383 w 1572"/>
                <a:gd name="T27" fmla="*/ 868 h 1124"/>
                <a:gd name="T28" fmla="*/ 20545 w 1572"/>
                <a:gd name="T29" fmla="*/ 867 h 1124"/>
                <a:gd name="T30" fmla="*/ 20699 w 1572"/>
                <a:gd name="T31" fmla="*/ 864 h 1124"/>
                <a:gd name="T32" fmla="*/ 20805 w 1572"/>
                <a:gd name="T33" fmla="*/ 859 h 1124"/>
                <a:gd name="T34" fmla="*/ 20885 w 1572"/>
                <a:gd name="T35" fmla="*/ 854 h 1124"/>
                <a:gd name="T36" fmla="*/ 20923 w 1572"/>
                <a:gd name="T37" fmla="*/ 843 h 1124"/>
                <a:gd name="T38" fmla="*/ 20923 w 1572"/>
                <a:gd name="T39" fmla="*/ 838 h 1124"/>
                <a:gd name="T40" fmla="*/ 20923 w 1572"/>
                <a:gd name="T41" fmla="*/ 831 h 1124"/>
                <a:gd name="T42" fmla="*/ 20923 w 1572"/>
                <a:gd name="T43" fmla="*/ 47 h 1124"/>
                <a:gd name="T44" fmla="*/ 20923 w 1572"/>
                <a:gd name="T45" fmla="*/ 36 h 1124"/>
                <a:gd name="T46" fmla="*/ 20857 w 1572"/>
                <a:gd name="T47" fmla="*/ 25 h 1124"/>
                <a:gd name="T48" fmla="*/ 20745 w 1572"/>
                <a:gd name="T49" fmla="*/ 19 h 1124"/>
                <a:gd name="T50" fmla="*/ 20629 w 1572"/>
                <a:gd name="T51" fmla="*/ 19 h 1124"/>
                <a:gd name="T52" fmla="*/ 20496 w 1572"/>
                <a:gd name="T53" fmla="*/ 17 h 1124"/>
                <a:gd name="T54" fmla="*/ 20345 w 1572"/>
                <a:gd name="T55" fmla="*/ 17 h 1124"/>
                <a:gd name="T56" fmla="*/ 15472 w 1572"/>
                <a:gd name="T57" fmla="*/ 3 h 1124"/>
                <a:gd name="T58" fmla="*/ 10468 w 1572"/>
                <a:gd name="T59" fmla="*/ 0 h 1124"/>
                <a:gd name="T60" fmla="*/ 5396 w 1572"/>
                <a:gd name="T61" fmla="*/ 6 h 1124"/>
                <a:gd name="T62" fmla="*/ 635 w 1572"/>
                <a:gd name="T63" fmla="*/ 17 h 1124"/>
                <a:gd name="T64" fmla="*/ 533 w 1572"/>
                <a:gd name="T65" fmla="*/ 17 h 1124"/>
                <a:gd name="T66" fmla="*/ 400 w 1572"/>
                <a:gd name="T67" fmla="*/ 18 h 1124"/>
                <a:gd name="T68" fmla="*/ 292 w 1572"/>
                <a:gd name="T69" fmla="*/ 19 h 1124"/>
                <a:gd name="T70" fmla="*/ 172 w 1572"/>
                <a:gd name="T71" fmla="*/ 19 h 1124"/>
                <a:gd name="T72" fmla="*/ 116 w 1572"/>
                <a:gd name="T73" fmla="*/ 23 h 1124"/>
                <a:gd name="T74" fmla="*/ 37 w 1572"/>
                <a:gd name="T75" fmla="*/ 30 h 1124"/>
                <a:gd name="T76" fmla="*/ 1 w 1572"/>
                <a:gd name="T77" fmla="*/ 38 h 1124"/>
                <a:gd name="T78" fmla="*/ 0 w 1572"/>
                <a:gd name="T79" fmla="*/ 47 h 112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572" h="1124">
                  <a:moveTo>
                    <a:pt x="0" y="56"/>
                  </a:moveTo>
                  <a:lnTo>
                    <a:pt x="0" y="1057"/>
                  </a:lnTo>
                  <a:lnTo>
                    <a:pt x="0" y="1065"/>
                  </a:lnTo>
                  <a:lnTo>
                    <a:pt x="3" y="1073"/>
                  </a:lnTo>
                  <a:lnTo>
                    <a:pt x="7" y="1080"/>
                  </a:lnTo>
                  <a:lnTo>
                    <a:pt x="11" y="1085"/>
                  </a:lnTo>
                  <a:lnTo>
                    <a:pt x="16" y="1092"/>
                  </a:lnTo>
                  <a:lnTo>
                    <a:pt x="22" y="1095"/>
                  </a:lnTo>
                  <a:lnTo>
                    <a:pt x="28" y="1098"/>
                  </a:lnTo>
                  <a:lnTo>
                    <a:pt x="34" y="1099"/>
                  </a:lnTo>
                  <a:lnTo>
                    <a:pt x="371" y="1117"/>
                  </a:lnTo>
                  <a:lnTo>
                    <a:pt x="786" y="1123"/>
                  </a:lnTo>
                  <a:lnTo>
                    <a:pt x="1172" y="1117"/>
                  </a:lnTo>
                  <a:lnTo>
                    <a:pt x="1531" y="1099"/>
                  </a:lnTo>
                  <a:lnTo>
                    <a:pt x="1543" y="1098"/>
                  </a:lnTo>
                  <a:lnTo>
                    <a:pt x="1554" y="1093"/>
                  </a:lnTo>
                  <a:lnTo>
                    <a:pt x="1562" y="1087"/>
                  </a:lnTo>
                  <a:lnTo>
                    <a:pt x="1568" y="1080"/>
                  </a:lnTo>
                  <a:lnTo>
                    <a:pt x="1571" y="1067"/>
                  </a:lnTo>
                  <a:lnTo>
                    <a:pt x="1571" y="1060"/>
                  </a:lnTo>
                  <a:lnTo>
                    <a:pt x="1571" y="1051"/>
                  </a:lnTo>
                  <a:lnTo>
                    <a:pt x="1571" y="56"/>
                  </a:lnTo>
                  <a:lnTo>
                    <a:pt x="1571" y="45"/>
                  </a:lnTo>
                  <a:lnTo>
                    <a:pt x="1566" y="34"/>
                  </a:lnTo>
                  <a:lnTo>
                    <a:pt x="1558" y="26"/>
                  </a:lnTo>
                  <a:lnTo>
                    <a:pt x="1549" y="19"/>
                  </a:lnTo>
                  <a:lnTo>
                    <a:pt x="1539" y="17"/>
                  </a:lnTo>
                  <a:lnTo>
                    <a:pt x="1528" y="17"/>
                  </a:lnTo>
                  <a:lnTo>
                    <a:pt x="1162" y="3"/>
                  </a:lnTo>
                  <a:lnTo>
                    <a:pt x="786" y="0"/>
                  </a:lnTo>
                  <a:lnTo>
                    <a:pt x="405" y="6"/>
                  </a:lnTo>
                  <a:lnTo>
                    <a:pt x="48" y="17"/>
                  </a:lnTo>
                  <a:lnTo>
                    <a:pt x="40" y="17"/>
                  </a:lnTo>
                  <a:lnTo>
                    <a:pt x="30" y="18"/>
                  </a:lnTo>
                  <a:lnTo>
                    <a:pt x="22" y="21"/>
                  </a:lnTo>
                  <a:lnTo>
                    <a:pt x="13" y="26"/>
                  </a:lnTo>
                  <a:lnTo>
                    <a:pt x="9" y="32"/>
                  </a:lnTo>
                  <a:lnTo>
                    <a:pt x="3" y="39"/>
                  </a:lnTo>
                  <a:lnTo>
                    <a:pt x="1" y="47"/>
                  </a:lnTo>
                  <a:lnTo>
                    <a:pt x="0" y="56"/>
                  </a:lnTo>
                </a:path>
              </a:pathLst>
            </a:custGeom>
            <a:solidFill>
              <a:schemeClr val="hlink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429" name="Group 7"/>
            <p:cNvGrpSpPr>
              <a:grpSpLocks/>
            </p:cNvGrpSpPr>
            <p:nvPr/>
          </p:nvGrpSpPr>
          <p:grpSpPr bwMode="auto">
            <a:xfrm>
              <a:off x="3529" y="2915"/>
              <a:ext cx="1695" cy="858"/>
              <a:chOff x="2647" y="2993"/>
              <a:chExt cx="1271" cy="880"/>
            </a:xfrm>
          </p:grpSpPr>
          <p:sp>
            <p:nvSpPr>
              <p:cNvPr id="103433" name="Freeform 3"/>
              <p:cNvSpPr>
                <a:spLocks/>
              </p:cNvSpPr>
              <p:nvPr/>
            </p:nvSpPr>
            <p:spPr bwMode="auto">
              <a:xfrm>
                <a:off x="2647" y="2993"/>
                <a:ext cx="1271" cy="880"/>
              </a:xfrm>
              <a:custGeom>
                <a:avLst/>
                <a:gdLst>
                  <a:gd name="T0" fmla="*/ 0 w 1271"/>
                  <a:gd name="T1" fmla="*/ 44 h 880"/>
                  <a:gd name="T2" fmla="*/ 0 w 1271"/>
                  <a:gd name="T3" fmla="*/ 827 h 880"/>
                  <a:gd name="T4" fmla="*/ 1 w 1271"/>
                  <a:gd name="T5" fmla="*/ 833 h 880"/>
                  <a:gd name="T6" fmla="*/ 3 w 1271"/>
                  <a:gd name="T7" fmla="*/ 840 h 880"/>
                  <a:gd name="T8" fmla="*/ 5 w 1271"/>
                  <a:gd name="T9" fmla="*/ 845 h 880"/>
                  <a:gd name="T10" fmla="*/ 8 w 1271"/>
                  <a:gd name="T11" fmla="*/ 849 h 880"/>
                  <a:gd name="T12" fmla="*/ 13 w 1271"/>
                  <a:gd name="T13" fmla="*/ 854 h 880"/>
                  <a:gd name="T14" fmla="*/ 18 w 1271"/>
                  <a:gd name="T15" fmla="*/ 857 h 880"/>
                  <a:gd name="T16" fmla="*/ 23 w 1271"/>
                  <a:gd name="T17" fmla="*/ 859 h 880"/>
                  <a:gd name="T18" fmla="*/ 28 w 1271"/>
                  <a:gd name="T19" fmla="*/ 860 h 880"/>
                  <a:gd name="T20" fmla="*/ 300 w 1271"/>
                  <a:gd name="T21" fmla="*/ 874 h 880"/>
                  <a:gd name="T22" fmla="*/ 635 w 1271"/>
                  <a:gd name="T23" fmla="*/ 879 h 880"/>
                  <a:gd name="T24" fmla="*/ 947 w 1271"/>
                  <a:gd name="T25" fmla="*/ 874 h 880"/>
                  <a:gd name="T26" fmla="*/ 1237 w 1271"/>
                  <a:gd name="T27" fmla="*/ 860 h 880"/>
                  <a:gd name="T28" fmla="*/ 1246 w 1271"/>
                  <a:gd name="T29" fmla="*/ 859 h 880"/>
                  <a:gd name="T30" fmla="*/ 1255 w 1271"/>
                  <a:gd name="T31" fmla="*/ 856 h 880"/>
                  <a:gd name="T32" fmla="*/ 1262 w 1271"/>
                  <a:gd name="T33" fmla="*/ 851 h 880"/>
                  <a:gd name="T34" fmla="*/ 1266 w 1271"/>
                  <a:gd name="T35" fmla="*/ 845 h 880"/>
                  <a:gd name="T36" fmla="*/ 1270 w 1271"/>
                  <a:gd name="T37" fmla="*/ 835 h 880"/>
                  <a:gd name="T38" fmla="*/ 1270 w 1271"/>
                  <a:gd name="T39" fmla="*/ 829 h 880"/>
                  <a:gd name="T40" fmla="*/ 1270 w 1271"/>
                  <a:gd name="T41" fmla="*/ 822 h 880"/>
                  <a:gd name="T42" fmla="*/ 1270 w 1271"/>
                  <a:gd name="T43" fmla="*/ 44 h 880"/>
                  <a:gd name="T44" fmla="*/ 1270 w 1271"/>
                  <a:gd name="T45" fmla="*/ 35 h 880"/>
                  <a:gd name="T46" fmla="*/ 1265 w 1271"/>
                  <a:gd name="T47" fmla="*/ 27 h 880"/>
                  <a:gd name="T48" fmla="*/ 1259 w 1271"/>
                  <a:gd name="T49" fmla="*/ 21 h 880"/>
                  <a:gd name="T50" fmla="*/ 1251 w 1271"/>
                  <a:gd name="T51" fmla="*/ 16 h 880"/>
                  <a:gd name="T52" fmla="*/ 1243 w 1271"/>
                  <a:gd name="T53" fmla="*/ 14 h 880"/>
                  <a:gd name="T54" fmla="*/ 1234 w 1271"/>
                  <a:gd name="T55" fmla="*/ 14 h 880"/>
                  <a:gd name="T56" fmla="*/ 939 w 1271"/>
                  <a:gd name="T57" fmla="*/ 2 h 880"/>
                  <a:gd name="T58" fmla="*/ 635 w 1271"/>
                  <a:gd name="T59" fmla="*/ 0 h 880"/>
                  <a:gd name="T60" fmla="*/ 328 w 1271"/>
                  <a:gd name="T61" fmla="*/ 5 h 880"/>
                  <a:gd name="T62" fmla="*/ 39 w 1271"/>
                  <a:gd name="T63" fmla="*/ 14 h 880"/>
                  <a:gd name="T64" fmla="*/ 32 w 1271"/>
                  <a:gd name="T65" fmla="*/ 14 h 880"/>
                  <a:gd name="T66" fmla="*/ 24 w 1271"/>
                  <a:gd name="T67" fmla="*/ 14 h 880"/>
                  <a:gd name="T68" fmla="*/ 18 w 1271"/>
                  <a:gd name="T69" fmla="*/ 17 h 880"/>
                  <a:gd name="T70" fmla="*/ 11 w 1271"/>
                  <a:gd name="T71" fmla="*/ 21 h 880"/>
                  <a:gd name="T72" fmla="*/ 7 w 1271"/>
                  <a:gd name="T73" fmla="*/ 25 h 880"/>
                  <a:gd name="T74" fmla="*/ 3 w 1271"/>
                  <a:gd name="T75" fmla="*/ 31 h 880"/>
                  <a:gd name="T76" fmla="*/ 1 w 1271"/>
                  <a:gd name="T77" fmla="*/ 37 h 880"/>
                  <a:gd name="T78" fmla="*/ 0 w 1271"/>
                  <a:gd name="T79" fmla="*/ 44 h 88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271" h="880">
                    <a:moveTo>
                      <a:pt x="0" y="44"/>
                    </a:moveTo>
                    <a:lnTo>
                      <a:pt x="0" y="827"/>
                    </a:lnTo>
                    <a:lnTo>
                      <a:pt x="1" y="833"/>
                    </a:lnTo>
                    <a:lnTo>
                      <a:pt x="3" y="840"/>
                    </a:lnTo>
                    <a:lnTo>
                      <a:pt x="5" y="845"/>
                    </a:lnTo>
                    <a:lnTo>
                      <a:pt x="8" y="849"/>
                    </a:lnTo>
                    <a:lnTo>
                      <a:pt x="13" y="854"/>
                    </a:lnTo>
                    <a:lnTo>
                      <a:pt x="18" y="857"/>
                    </a:lnTo>
                    <a:lnTo>
                      <a:pt x="23" y="859"/>
                    </a:lnTo>
                    <a:lnTo>
                      <a:pt x="28" y="860"/>
                    </a:lnTo>
                    <a:lnTo>
                      <a:pt x="300" y="874"/>
                    </a:lnTo>
                    <a:lnTo>
                      <a:pt x="635" y="879"/>
                    </a:lnTo>
                    <a:lnTo>
                      <a:pt x="947" y="874"/>
                    </a:lnTo>
                    <a:lnTo>
                      <a:pt x="1237" y="860"/>
                    </a:lnTo>
                    <a:lnTo>
                      <a:pt x="1246" y="859"/>
                    </a:lnTo>
                    <a:lnTo>
                      <a:pt x="1255" y="856"/>
                    </a:lnTo>
                    <a:lnTo>
                      <a:pt x="1262" y="851"/>
                    </a:lnTo>
                    <a:lnTo>
                      <a:pt x="1266" y="845"/>
                    </a:lnTo>
                    <a:lnTo>
                      <a:pt x="1270" y="835"/>
                    </a:lnTo>
                    <a:lnTo>
                      <a:pt x="1270" y="829"/>
                    </a:lnTo>
                    <a:lnTo>
                      <a:pt x="1270" y="822"/>
                    </a:lnTo>
                    <a:lnTo>
                      <a:pt x="1270" y="44"/>
                    </a:lnTo>
                    <a:lnTo>
                      <a:pt x="1270" y="35"/>
                    </a:lnTo>
                    <a:lnTo>
                      <a:pt x="1265" y="27"/>
                    </a:lnTo>
                    <a:lnTo>
                      <a:pt x="1259" y="21"/>
                    </a:lnTo>
                    <a:lnTo>
                      <a:pt x="1251" y="16"/>
                    </a:lnTo>
                    <a:lnTo>
                      <a:pt x="1243" y="14"/>
                    </a:lnTo>
                    <a:lnTo>
                      <a:pt x="1234" y="14"/>
                    </a:lnTo>
                    <a:lnTo>
                      <a:pt x="939" y="2"/>
                    </a:lnTo>
                    <a:lnTo>
                      <a:pt x="635" y="0"/>
                    </a:lnTo>
                    <a:lnTo>
                      <a:pt x="328" y="5"/>
                    </a:lnTo>
                    <a:lnTo>
                      <a:pt x="39" y="14"/>
                    </a:lnTo>
                    <a:lnTo>
                      <a:pt x="32" y="14"/>
                    </a:lnTo>
                    <a:lnTo>
                      <a:pt x="24" y="14"/>
                    </a:lnTo>
                    <a:lnTo>
                      <a:pt x="18" y="17"/>
                    </a:lnTo>
                    <a:lnTo>
                      <a:pt x="11" y="21"/>
                    </a:lnTo>
                    <a:lnTo>
                      <a:pt x="7" y="25"/>
                    </a:lnTo>
                    <a:lnTo>
                      <a:pt x="3" y="31"/>
                    </a:lnTo>
                    <a:lnTo>
                      <a:pt x="1" y="37"/>
                    </a:lnTo>
                    <a:lnTo>
                      <a:pt x="0" y="44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34" name="Freeform 4"/>
              <p:cNvSpPr>
                <a:spLocks/>
              </p:cNvSpPr>
              <p:nvPr/>
            </p:nvSpPr>
            <p:spPr bwMode="auto">
              <a:xfrm>
                <a:off x="2652" y="3432"/>
                <a:ext cx="1262" cy="441"/>
              </a:xfrm>
              <a:custGeom>
                <a:avLst/>
                <a:gdLst>
                  <a:gd name="T0" fmla="*/ 0 w 1262"/>
                  <a:gd name="T1" fmla="*/ 406 h 441"/>
                  <a:gd name="T2" fmla="*/ 3 w 1262"/>
                  <a:gd name="T3" fmla="*/ 410 h 441"/>
                  <a:gd name="T4" fmla="*/ 8 w 1262"/>
                  <a:gd name="T5" fmla="*/ 415 h 441"/>
                  <a:gd name="T6" fmla="*/ 13 w 1262"/>
                  <a:gd name="T7" fmla="*/ 418 h 441"/>
                  <a:gd name="T8" fmla="*/ 18 w 1262"/>
                  <a:gd name="T9" fmla="*/ 420 h 441"/>
                  <a:gd name="T10" fmla="*/ 23 w 1262"/>
                  <a:gd name="T11" fmla="*/ 421 h 441"/>
                  <a:gd name="T12" fmla="*/ 295 w 1262"/>
                  <a:gd name="T13" fmla="*/ 435 h 441"/>
                  <a:gd name="T14" fmla="*/ 630 w 1262"/>
                  <a:gd name="T15" fmla="*/ 440 h 441"/>
                  <a:gd name="T16" fmla="*/ 942 w 1262"/>
                  <a:gd name="T17" fmla="*/ 435 h 441"/>
                  <a:gd name="T18" fmla="*/ 1232 w 1262"/>
                  <a:gd name="T19" fmla="*/ 421 h 441"/>
                  <a:gd name="T20" fmla="*/ 1241 w 1262"/>
                  <a:gd name="T21" fmla="*/ 420 h 441"/>
                  <a:gd name="T22" fmla="*/ 1250 w 1262"/>
                  <a:gd name="T23" fmla="*/ 417 h 441"/>
                  <a:gd name="T24" fmla="*/ 1257 w 1262"/>
                  <a:gd name="T25" fmla="*/ 412 h 441"/>
                  <a:gd name="T26" fmla="*/ 1261 w 1262"/>
                  <a:gd name="T27" fmla="*/ 406 h 441"/>
                  <a:gd name="T28" fmla="*/ 630 w 1262"/>
                  <a:gd name="T29" fmla="*/ 0 h 441"/>
                  <a:gd name="T30" fmla="*/ 0 w 1262"/>
                  <a:gd name="T31" fmla="*/ 406 h 44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262" h="441">
                    <a:moveTo>
                      <a:pt x="0" y="406"/>
                    </a:moveTo>
                    <a:lnTo>
                      <a:pt x="3" y="410"/>
                    </a:lnTo>
                    <a:lnTo>
                      <a:pt x="8" y="415"/>
                    </a:lnTo>
                    <a:lnTo>
                      <a:pt x="13" y="418"/>
                    </a:lnTo>
                    <a:lnTo>
                      <a:pt x="18" y="420"/>
                    </a:lnTo>
                    <a:lnTo>
                      <a:pt x="23" y="421"/>
                    </a:lnTo>
                    <a:lnTo>
                      <a:pt x="295" y="435"/>
                    </a:lnTo>
                    <a:lnTo>
                      <a:pt x="630" y="440"/>
                    </a:lnTo>
                    <a:lnTo>
                      <a:pt x="942" y="435"/>
                    </a:lnTo>
                    <a:lnTo>
                      <a:pt x="1232" y="421"/>
                    </a:lnTo>
                    <a:lnTo>
                      <a:pt x="1241" y="420"/>
                    </a:lnTo>
                    <a:lnTo>
                      <a:pt x="1250" y="417"/>
                    </a:lnTo>
                    <a:lnTo>
                      <a:pt x="1257" y="412"/>
                    </a:lnTo>
                    <a:lnTo>
                      <a:pt x="1261" y="406"/>
                    </a:lnTo>
                    <a:lnTo>
                      <a:pt x="630" y="0"/>
                    </a:lnTo>
                    <a:lnTo>
                      <a:pt x="0" y="406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35" name="Freeform 5"/>
              <p:cNvSpPr>
                <a:spLocks/>
              </p:cNvSpPr>
              <p:nvPr/>
            </p:nvSpPr>
            <p:spPr bwMode="auto">
              <a:xfrm>
                <a:off x="2654" y="2993"/>
                <a:ext cx="1253" cy="440"/>
              </a:xfrm>
              <a:custGeom>
                <a:avLst/>
                <a:gdLst>
                  <a:gd name="T0" fmla="*/ 628 w 1253"/>
                  <a:gd name="T1" fmla="*/ 439 h 440"/>
                  <a:gd name="T2" fmla="*/ 1252 w 1253"/>
                  <a:gd name="T3" fmla="*/ 20 h 440"/>
                  <a:gd name="T4" fmla="*/ 1244 w 1253"/>
                  <a:gd name="T5" fmla="*/ 15 h 440"/>
                  <a:gd name="T6" fmla="*/ 1236 w 1253"/>
                  <a:gd name="T7" fmla="*/ 13 h 440"/>
                  <a:gd name="T8" fmla="*/ 1227 w 1253"/>
                  <a:gd name="T9" fmla="*/ 13 h 440"/>
                  <a:gd name="T10" fmla="*/ 932 w 1253"/>
                  <a:gd name="T11" fmla="*/ 2 h 440"/>
                  <a:gd name="T12" fmla="*/ 628 w 1253"/>
                  <a:gd name="T13" fmla="*/ 0 h 440"/>
                  <a:gd name="T14" fmla="*/ 320 w 1253"/>
                  <a:gd name="T15" fmla="*/ 5 h 440"/>
                  <a:gd name="T16" fmla="*/ 32 w 1253"/>
                  <a:gd name="T17" fmla="*/ 13 h 440"/>
                  <a:gd name="T18" fmla="*/ 24 w 1253"/>
                  <a:gd name="T19" fmla="*/ 13 h 440"/>
                  <a:gd name="T20" fmla="*/ 17 w 1253"/>
                  <a:gd name="T21" fmla="*/ 14 h 440"/>
                  <a:gd name="T22" fmla="*/ 11 w 1253"/>
                  <a:gd name="T23" fmla="*/ 16 h 440"/>
                  <a:gd name="T24" fmla="*/ 3 w 1253"/>
                  <a:gd name="T25" fmla="*/ 20 h 440"/>
                  <a:gd name="T26" fmla="*/ 0 w 1253"/>
                  <a:gd name="T27" fmla="*/ 24 h 440"/>
                  <a:gd name="T28" fmla="*/ 628 w 1253"/>
                  <a:gd name="T29" fmla="*/ 439 h 44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53" h="440">
                    <a:moveTo>
                      <a:pt x="628" y="439"/>
                    </a:moveTo>
                    <a:lnTo>
                      <a:pt x="1252" y="20"/>
                    </a:lnTo>
                    <a:lnTo>
                      <a:pt x="1244" y="15"/>
                    </a:lnTo>
                    <a:lnTo>
                      <a:pt x="1236" y="13"/>
                    </a:lnTo>
                    <a:lnTo>
                      <a:pt x="1227" y="13"/>
                    </a:lnTo>
                    <a:lnTo>
                      <a:pt x="932" y="2"/>
                    </a:lnTo>
                    <a:lnTo>
                      <a:pt x="628" y="0"/>
                    </a:lnTo>
                    <a:lnTo>
                      <a:pt x="320" y="5"/>
                    </a:lnTo>
                    <a:lnTo>
                      <a:pt x="32" y="13"/>
                    </a:lnTo>
                    <a:lnTo>
                      <a:pt x="24" y="13"/>
                    </a:lnTo>
                    <a:lnTo>
                      <a:pt x="17" y="14"/>
                    </a:lnTo>
                    <a:lnTo>
                      <a:pt x="11" y="16"/>
                    </a:lnTo>
                    <a:lnTo>
                      <a:pt x="3" y="20"/>
                    </a:lnTo>
                    <a:lnTo>
                      <a:pt x="0" y="24"/>
                    </a:lnTo>
                    <a:lnTo>
                      <a:pt x="628" y="439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436" name="Freeform 6"/>
              <p:cNvSpPr>
                <a:spLocks/>
              </p:cNvSpPr>
              <p:nvPr/>
            </p:nvSpPr>
            <p:spPr bwMode="auto">
              <a:xfrm>
                <a:off x="2688" y="3021"/>
                <a:ext cx="1188" cy="823"/>
              </a:xfrm>
              <a:custGeom>
                <a:avLst/>
                <a:gdLst>
                  <a:gd name="T0" fmla="*/ 0 w 1188"/>
                  <a:gd name="T1" fmla="*/ 41 h 823"/>
                  <a:gd name="T2" fmla="*/ 0 w 1188"/>
                  <a:gd name="T3" fmla="*/ 774 h 823"/>
                  <a:gd name="T4" fmla="*/ 0 w 1188"/>
                  <a:gd name="T5" fmla="*/ 780 h 823"/>
                  <a:gd name="T6" fmla="*/ 2 w 1188"/>
                  <a:gd name="T7" fmla="*/ 786 h 823"/>
                  <a:gd name="T8" fmla="*/ 5 w 1188"/>
                  <a:gd name="T9" fmla="*/ 791 h 823"/>
                  <a:gd name="T10" fmla="*/ 8 w 1188"/>
                  <a:gd name="T11" fmla="*/ 795 h 823"/>
                  <a:gd name="T12" fmla="*/ 12 w 1188"/>
                  <a:gd name="T13" fmla="*/ 799 h 823"/>
                  <a:gd name="T14" fmla="*/ 17 w 1188"/>
                  <a:gd name="T15" fmla="*/ 802 h 823"/>
                  <a:gd name="T16" fmla="*/ 21 w 1188"/>
                  <a:gd name="T17" fmla="*/ 804 h 823"/>
                  <a:gd name="T18" fmla="*/ 26 w 1188"/>
                  <a:gd name="T19" fmla="*/ 805 h 823"/>
                  <a:gd name="T20" fmla="*/ 280 w 1188"/>
                  <a:gd name="T21" fmla="*/ 818 h 823"/>
                  <a:gd name="T22" fmla="*/ 594 w 1188"/>
                  <a:gd name="T23" fmla="*/ 822 h 823"/>
                  <a:gd name="T24" fmla="*/ 886 w 1188"/>
                  <a:gd name="T25" fmla="*/ 818 h 823"/>
                  <a:gd name="T26" fmla="*/ 1157 w 1188"/>
                  <a:gd name="T27" fmla="*/ 805 h 823"/>
                  <a:gd name="T28" fmla="*/ 1166 w 1188"/>
                  <a:gd name="T29" fmla="*/ 804 h 823"/>
                  <a:gd name="T30" fmla="*/ 1174 w 1188"/>
                  <a:gd name="T31" fmla="*/ 800 h 823"/>
                  <a:gd name="T32" fmla="*/ 1180 w 1188"/>
                  <a:gd name="T33" fmla="*/ 796 h 823"/>
                  <a:gd name="T34" fmla="*/ 1184 w 1188"/>
                  <a:gd name="T35" fmla="*/ 791 h 823"/>
                  <a:gd name="T36" fmla="*/ 1187 w 1188"/>
                  <a:gd name="T37" fmla="*/ 781 h 823"/>
                  <a:gd name="T38" fmla="*/ 1187 w 1188"/>
                  <a:gd name="T39" fmla="*/ 776 h 823"/>
                  <a:gd name="T40" fmla="*/ 1187 w 1188"/>
                  <a:gd name="T41" fmla="*/ 769 h 823"/>
                  <a:gd name="T42" fmla="*/ 1187 w 1188"/>
                  <a:gd name="T43" fmla="*/ 41 h 823"/>
                  <a:gd name="T44" fmla="*/ 1187 w 1188"/>
                  <a:gd name="T45" fmla="*/ 33 h 823"/>
                  <a:gd name="T46" fmla="*/ 1183 w 1188"/>
                  <a:gd name="T47" fmla="*/ 25 h 823"/>
                  <a:gd name="T48" fmla="*/ 1178 w 1188"/>
                  <a:gd name="T49" fmla="*/ 19 h 823"/>
                  <a:gd name="T50" fmla="*/ 1170 w 1188"/>
                  <a:gd name="T51" fmla="*/ 15 h 823"/>
                  <a:gd name="T52" fmla="*/ 1162 w 1188"/>
                  <a:gd name="T53" fmla="*/ 13 h 823"/>
                  <a:gd name="T54" fmla="*/ 1154 w 1188"/>
                  <a:gd name="T55" fmla="*/ 13 h 823"/>
                  <a:gd name="T56" fmla="*/ 878 w 1188"/>
                  <a:gd name="T57" fmla="*/ 3 h 823"/>
                  <a:gd name="T58" fmla="*/ 594 w 1188"/>
                  <a:gd name="T59" fmla="*/ 0 h 823"/>
                  <a:gd name="T60" fmla="*/ 306 w 1188"/>
                  <a:gd name="T61" fmla="*/ 4 h 823"/>
                  <a:gd name="T62" fmla="*/ 36 w 1188"/>
                  <a:gd name="T63" fmla="*/ 13 h 823"/>
                  <a:gd name="T64" fmla="*/ 30 w 1188"/>
                  <a:gd name="T65" fmla="*/ 13 h 823"/>
                  <a:gd name="T66" fmla="*/ 23 w 1188"/>
                  <a:gd name="T67" fmla="*/ 14 h 823"/>
                  <a:gd name="T68" fmla="*/ 17 w 1188"/>
                  <a:gd name="T69" fmla="*/ 16 h 823"/>
                  <a:gd name="T70" fmla="*/ 10 w 1188"/>
                  <a:gd name="T71" fmla="*/ 19 h 823"/>
                  <a:gd name="T72" fmla="*/ 7 w 1188"/>
                  <a:gd name="T73" fmla="*/ 23 h 823"/>
                  <a:gd name="T74" fmla="*/ 3 w 1188"/>
                  <a:gd name="T75" fmla="*/ 28 h 823"/>
                  <a:gd name="T76" fmla="*/ 1 w 1188"/>
                  <a:gd name="T77" fmla="*/ 35 h 823"/>
                  <a:gd name="T78" fmla="*/ 0 w 1188"/>
                  <a:gd name="T79" fmla="*/ 41 h 82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188" h="823">
                    <a:moveTo>
                      <a:pt x="0" y="41"/>
                    </a:moveTo>
                    <a:lnTo>
                      <a:pt x="0" y="774"/>
                    </a:lnTo>
                    <a:lnTo>
                      <a:pt x="0" y="780"/>
                    </a:lnTo>
                    <a:lnTo>
                      <a:pt x="2" y="786"/>
                    </a:lnTo>
                    <a:lnTo>
                      <a:pt x="5" y="791"/>
                    </a:lnTo>
                    <a:lnTo>
                      <a:pt x="8" y="795"/>
                    </a:lnTo>
                    <a:lnTo>
                      <a:pt x="12" y="799"/>
                    </a:lnTo>
                    <a:lnTo>
                      <a:pt x="17" y="802"/>
                    </a:lnTo>
                    <a:lnTo>
                      <a:pt x="21" y="804"/>
                    </a:lnTo>
                    <a:lnTo>
                      <a:pt x="26" y="805"/>
                    </a:lnTo>
                    <a:lnTo>
                      <a:pt x="280" y="818"/>
                    </a:lnTo>
                    <a:lnTo>
                      <a:pt x="594" y="822"/>
                    </a:lnTo>
                    <a:lnTo>
                      <a:pt x="886" y="818"/>
                    </a:lnTo>
                    <a:lnTo>
                      <a:pt x="1157" y="805"/>
                    </a:lnTo>
                    <a:lnTo>
                      <a:pt x="1166" y="804"/>
                    </a:lnTo>
                    <a:lnTo>
                      <a:pt x="1174" y="800"/>
                    </a:lnTo>
                    <a:lnTo>
                      <a:pt x="1180" y="796"/>
                    </a:lnTo>
                    <a:lnTo>
                      <a:pt x="1184" y="791"/>
                    </a:lnTo>
                    <a:lnTo>
                      <a:pt x="1187" y="781"/>
                    </a:lnTo>
                    <a:lnTo>
                      <a:pt x="1187" y="776"/>
                    </a:lnTo>
                    <a:lnTo>
                      <a:pt x="1187" y="769"/>
                    </a:lnTo>
                    <a:lnTo>
                      <a:pt x="1187" y="41"/>
                    </a:lnTo>
                    <a:lnTo>
                      <a:pt x="1187" y="33"/>
                    </a:lnTo>
                    <a:lnTo>
                      <a:pt x="1183" y="25"/>
                    </a:lnTo>
                    <a:lnTo>
                      <a:pt x="1178" y="19"/>
                    </a:lnTo>
                    <a:lnTo>
                      <a:pt x="1170" y="15"/>
                    </a:lnTo>
                    <a:lnTo>
                      <a:pt x="1162" y="13"/>
                    </a:lnTo>
                    <a:lnTo>
                      <a:pt x="1154" y="13"/>
                    </a:lnTo>
                    <a:lnTo>
                      <a:pt x="878" y="3"/>
                    </a:lnTo>
                    <a:lnTo>
                      <a:pt x="594" y="0"/>
                    </a:lnTo>
                    <a:lnTo>
                      <a:pt x="306" y="4"/>
                    </a:lnTo>
                    <a:lnTo>
                      <a:pt x="36" y="13"/>
                    </a:lnTo>
                    <a:lnTo>
                      <a:pt x="30" y="13"/>
                    </a:lnTo>
                    <a:lnTo>
                      <a:pt x="23" y="14"/>
                    </a:lnTo>
                    <a:lnTo>
                      <a:pt x="17" y="16"/>
                    </a:lnTo>
                    <a:lnTo>
                      <a:pt x="10" y="19"/>
                    </a:lnTo>
                    <a:lnTo>
                      <a:pt x="7" y="23"/>
                    </a:lnTo>
                    <a:lnTo>
                      <a:pt x="3" y="28"/>
                    </a:lnTo>
                    <a:lnTo>
                      <a:pt x="1" y="35"/>
                    </a:lnTo>
                    <a:lnTo>
                      <a:pt x="0" y="41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207" name="AutoShape 17"/>
            <p:cNvSpPr>
              <a:spLocks noChangeArrowheads="1"/>
            </p:cNvSpPr>
            <p:nvPr/>
          </p:nvSpPr>
          <p:spPr bwMode="auto">
            <a:xfrm>
              <a:off x="4487" y="2981"/>
              <a:ext cx="105" cy="686"/>
            </a:xfrm>
            <a:prstGeom prst="hexagon">
              <a:avLst>
                <a:gd name="adj" fmla="val 24995"/>
                <a:gd name="vf" fmla="val 115470"/>
              </a:avLst>
            </a:prstGeom>
            <a:solidFill>
              <a:srgbClr val="0033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1208" name="AutoShape 18"/>
            <p:cNvSpPr>
              <a:spLocks noChangeArrowheads="1"/>
            </p:cNvSpPr>
            <p:nvPr/>
          </p:nvSpPr>
          <p:spPr bwMode="auto">
            <a:xfrm>
              <a:off x="4148" y="3142"/>
              <a:ext cx="408" cy="364"/>
            </a:xfrm>
            <a:prstGeom prst="triangle">
              <a:avLst>
                <a:gd name="adj" fmla="val 49995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432" name="Freeform 23"/>
            <p:cNvSpPr>
              <a:spLocks/>
            </p:cNvSpPr>
            <p:nvPr/>
          </p:nvSpPr>
          <p:spPr bwMode="auto">
            <a:xfrm>
              <a:off x="5063" y="3813"/>
              <a:ext cx="73" cy="19"/>
            </a:xfrm>
            <a:custGeom>
              <a:avLst/>
              <a:gdLst>
                <a:gd name="T0" fmla="*/ 0 w 55"/>
                <a:gd name="T1" fmla="*/ 0 h 20"/>
                <a:gd name="T2" fmla="*/ 694 w 55"/>
                <a:gd name="T3" fmla="*/ 0 h 20"/>
                <a:gd name="T4" fmla="*/ 694 w 55"/>
                <a:gd name="T5" fmla="*/ 10 h 20"/>
                <a:gd name="T6" fmla="*/ 0 w 55"/>
                <a:gd name="T7" fmla="*/ 10 h 20"/>
                <a:gd name="T8" fmla="*/ 0 w 55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20">
                  <a:moveTo>
                    <a:pt x="0" y="0"/>
                  </a:moveTo>
                  <a:lnTo>
                    <a:pt x="54" y="0"/>
                  </a:lnTo>
                  <a:lnTo>
                    <a:pt x="5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solidFill>
              <a:srgbClr val="00FF00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ZBuffer - pseudo-código 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717550" y="1736725"/>
            <a:ext cx="5608638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>
                <a:latin typeface="Courier New" charset="0"/>
              </a:rPr>
              <a:t>void ZBuffer( void)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int x,y;</a:t>
            </a:r>
          </a:p>
          <a:p>
            <a:pPr>
              <a:defRPr/>
            </a:pPr>
            <a:endParaRPr lang="en-US" altLang="en-US" sz="1400" b="1">
              <a:latin typeface="Courier New" charset="0"/>
            </a:endParaRP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for (x=0; x&lt;w; x++) 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for (y=0;y&lt;h; y++) 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   WritePixel(x,y, bck_color);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   WriteZ(x,y,far+1);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}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}</a:t>
            </a:r>
          </a:p>
          <a:p>
            <a:pPr>
              <a:defRPr/>
            </a:pPr>
            <a:endParaRPr lang="en-US" altLang="en-US" sz="1400" b="1">
              <a:latin typeface="Courier New" charset="0"/>
            </a:endParaRP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for (each primitive) 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for (each pixel in the projected primitive) 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   double pz = z coordinate of the (x,y) pixel;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   if  (pz &lt;= ReadZ(x,y)) 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      WritePixel(x,y, color);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      WriteZ(x,y,pz);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    }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}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}</a:t>
            </a:r>
          </a:p>
          <a:p>
            <a:pPr>
              <a:defRPr/>
            </a:pPr>
            <a:endParaRPr lang="en-US" altLang="en-US" sz="1400" b="1">
              <a:latin typeface="Courier New" charset="0"/>
            </a:endParaRP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} /* Zbuffer */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3570288" y="5713413"/>
            <a:ext cx="3463925" cy="46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blurRad="63500" dist="107763" dir="2700000" algn="ctr" rotWithShape="0">
              <a:schemeClr val="bg2">
                <a:alpha val="74997"/>
              </a:schemeClr>
            </a:outerShdw>
          </a:effec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altLang="en-US" sz="1400">
                <a:latin typeface="Courier New" charset="0"/>
              </a:rPr>
              <a:t>void </a:t>
            </a:r>
            <a:r>
              <a:rPr lang="en-US" altLang="en-US" sz="1400" b="1">
                <a:latin typeface="Courier New" charset="0"/>
              </a:rPr>
              <a:t>glEnable</a:t>
            </a:r>
            <a:r>
              <a:rPr lang="en-US" altLang="en-US" sz="1400">
                <a:latin typeface="Courier New" charset="0"/>
              </a:rPr>
              <a:t>( </a:t>
            </a:r>
            <a:r>
              <a:rPr lang="en-US" altLang="en-US" sz="1400" b="1">
                <a:latin typeface="Courier New" charset="0"/>
              </a:rPr>
              <a:t>GL_DEPTH_TEST</a:t>
            </a:r>
            <a:r>
              <a:rPr lang="en-US" altLang="en-US" sz="2400"/>
              <a:t> </a:t>
            </a:r>
            <a:r>
              <a:rPr lang="en-US" altLang="en-US" sz="1400">
                <a:latin typeface="Courier New" charset="0"/>
              </a:rPr>
              <a:t>);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Interpolação perspectiva</a:t>
            </a:r>
            <a:endParaRPr lang="en-US" altLang="en-US"/>
          </a:p>
        </p:txBody>
      </p:sp>
      <p:grpSp>
        <p:nvGrpSpPr>
          <p:cNvPr id="106498" name="Group 31"/>
          <p:cNvGrpSpPr>
            <a:grpSpLocks/>
          </p:cNvGrpSpPr>
          <p:nvPr/>
        </p:nvGrpSpPr>
        <p:grpSpPr bwMode="auto">
          <a:xfrm rot="-5400000">
            <a:off x="6172201" y="3776662"/>
            <a:ext cx="1828800" cy="365125"/>
            <a:chOff x="939" y="1328"/>
            <a:chExt cx="1328" cy="56"/>
          </a:xfrm>
        </p:grpSpPr>
        <p:sp>
          <p:nvSpPr>
            <p:cNvPr id="53279" name="Rectangle 17"/>
            <p:cNvSpPr>
              <a:spLocks noChangeArrowheads="1"/>
            </p:cNvSpPr>
            <p:nvPr/>
          </p:nvSpPr>
          <p:spPr bwMode="auto">
            <a:xfrm>
              <a:off x="939" y="1328"/>
              <a:ext cx="330" cy="56"/>
            </a:xfrm>
            <a:prstGeom prst="rect">
              <a:avLst/>
            </a:prstGeom>
            <a:solidFill>
              <a:srgbClr val="00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3280" name="Rectangle 18"/>
            <p:cNvSpPr>
              <a:spLocks noChangeArrowheads="1"/>
            </p:cNvSpPr>
            <p:nvPr/>
          </p:nvSpPr>
          <p:spPr bwMode="auto">
            <a:xfrm>
              <a:off x="1270" y="1328"/>
              <a:ext cx="330" cy="5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3281" name="Rectangle 19"/>
            <p:cNvSpPr>
              <a:spLocks noChangeArrowheads="1"/>
            </p:cNvSpPr>
            <p:nvPr/>
          </p:nvSpPr>
          <p:spPr bwMode="auto">
            <a:xfrm>
              <a:off x="1612" y="1328"/>
              <a:ext cx="331" cy="56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3282" name="Rectangle 20"/>
            <p:cNvSpPr>
              <a:spLocks noChangeArrowheads="1"/>
            </p:cNvSpPr>
            <p:nvPr/>
          </p:nvSpPr>
          <p:spPr bwMode="auto">
            <a:xfrm>
              <a:off x="1942" y="1328"/>
              <a:ext cx="331" cy="56"/>
            </a:xfrm>
            <a:prstGeom prst="rect">
              <a:avLst/>
            </a:prstGeom>
            <a:solidFill>
              <a:srgbClr val="A5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06499" name="Group 37"/>
          <p:cNvGrpSpPr>
            <a:grpSpLocks/>
          </p:cNvGrpSpPr>
          <p:nvPr/>
        </p:nvGrpSpPr>
        <p:grpSpPr bwMode="auto">
          <a:xfrm>
            <a:off x="6038850" y="3054350"/>
            <a:ext cx="366713" cy="1828800"/>
            <a:chOff x="3387" y="1663"/>
            <a:chExt cx="231" cy="1152"/>
          </a:xfrm>
        </p:grpSpPr>
        <p:sp>
          <p:nvSpPr>
            <p:cNvPr id="53275" name="Rectangle 33"/>
            <p:cNvSpPr>
              <a:spLocks noChangeArrowheads="1"/>
            </p:cNvSpPr>
            <p:nvPr/>
          </p:nvSpPr>
          <p:spPr bwMode="auto">
            <a:xfrm>
              <a:off x="3396" y="2287"/>
              <a:ext cx="222" cy="528"/>
            </a:xfrm>
            <a:prstGeom prst="rect">
              <a:avLst/>
            </a:prstGeom>
            <a:solidFill>
              <a:srgbClr val="00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3276" name="Rectangle 34"/>
            <p:cNvSpPr>
              <a:spLocks noChangeArrowheads="1"/>
            </p:cNvSpPr>
            <p:nvPr/>
          </p:nvSpPr>
          <p:spPr bwMode="auto">
            <a:xfrm>
              <a:off x="3396" y="1991"/>
              <a:ext cx="222" cy="29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3277" name="Rectangle 35"/>
            <p:cNvSpPr>
              <a:spLocks noChangeArrowheads="1"/>
            </p:cNvSpPr>
            <p:nvPr/>
          </p:nvSpPr>
          <p:spPr bwMode="auto">
            <a:xfrm>
              <a:off x="3388" y="1797"/>
              <a:ext cx="230" cy="194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3278" name="Rectangle 36"/>
            <p:cNvSpPr>
              <a:spLocks noChangeArrowheads="1"/>
            </p:cNvSpPr>
            <p:nvPr/>
          </p:nvSpPr>
          <p:spPr bwMode="auto">
            <a:xfrm>
              <a:off x="3387" y="1663"/>
              <a:ext cx="230" cy="131"/>
            </a:xfrm>
            <a:prstGeom prst="rect">
              <a:avLst/>
            </a:prstGeom>
            <a:solidFill>
              <a:srgbClr val="A5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06500" name="Group 46"/>
          <p:cNvGrpSpPr>
            <a:grpSpLocks/>
          </p:cNvGrpSpPr>
          <p:nvPr/>
        </p:nvGrpSpPr>
        <p:grpSpPr bwMode="auto">
          <a:xfrm>
            <a:off x="638175" y="3200400"/>
            <a:ext cx="3890963" cy="2492375"/>
            <a:chOff x="402" y="2016"/>
            <a:chExt cx="2451" cy="1570"/>
          </a:xfrm>
        </p:grpSpPr>
        <p:sp>
          <p:nvSpPr>
            <p:cNvPr id="53254" name="Line 7"/>
            <p:cNvSpPr>
              <a:spLocks noChangeShapeType="1"/>
            </p:cNvSpPr>
            <p:nvPr/>
          </p:nvSpPr>
          <p:spPr bwMode="auto">
            <a:xfrm flipH="1">
              <a:off x="416" y="2640"/>
              <a:ext cx="3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3255" name="Line 9"/>
            <p:cNvSpPr>
              <a:spLocks noChangeShapeType="1"/>
            </p:cNvSpPr>
            <p:nvPr/>
          </p:nvSpPr>
          <p:spPr bwMode="auto">
            <a:xfrm>
              <a:off x="1365" y="2016"/>
              <a:ext cx="0" cy="10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6503" name="Group 15"/>
            <p:cNvGrpSpPr>
              <a:grpSpLocks/>
            </p:cNvGrpSpPr>
            <p:nvPr/>
          </p:nvGrpSpPr>
          <p:grpSpPr bwMode="auto">
            <a:xfrm rot="-2021404">
              <a:off x="1525" y="2619"/>
              <a:ext cx="1328" cy="56"/>
              <a:chOff x="2427" y="1557"/>
              <a:chExt cx="1328" cy="56"/>
            </a:xfrm>
          </p:grpSpPr>
          <p:sp>
            <p:nvSpPr>
              <p:cNvPr id="53271" name="Rectangle 10"/>
              <p:cNvSpPr>
                <a:spLocks noChangeArrowheads="1"/>
              </p:cNvSpPr>
              <p:nvPr/>
            </p:nvSpPr>
            <p:spPr bwMode="auto">
              <a:xfrm>
                <a:off x="2426" y="1555"/>
                <a:ext cx="330" cy="56"/>
              </a:xfrm>
              <a:prstGeom prst="rect">
                <a:avLst/>
              </a:prstGeom>
              <a:solidFill>
                <a:srgbClr val="00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53272" name="Rectangle 11"/>
              <p:cNvSpPr>
                <a:spLocks noChangeArrowheads="1"/>
              </p:cNvSpPr>
              <p:nvPr/>
            </p:nvSpPr>
            <p:spPr bwMode="auto">
              <a:xfrm>
                <a:off x="2758" y="1557"/>
                <a:ext cx="330" cy="5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53273" name="Rectangle 12"/>
              <p:cNvSpPr>
                <a:spLocks noChangeArrowheads="1"/>
              </p:cNvSpPr>
              <p:nvPr/>
            </p:nvSpPr>
            <p:spPr bwMode="auto">
              <a:xfrm>
                <a:off x="3094" y="1555"/>
                <a:ext cx="330" cy="56"/>
              </a:xfrm>
              <a:prstGeom prst="rect">
                <a:avLst/>
              </a:prstGeom>
              <a:solidFill>
                <a:srgbClr val="000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53274" name="Rectangle 13"/>
              <p:cNvSpPr>
                <a:spLocks noChangeArrowheads="1"/>
              </p:cNvSpPr>
              <p:nvPr/>
            </p:nvSpPr>
            <p:spPr bwMode="auto">
              <a:xfrm>
                <a:off x="3425" y="1557"/>
                <a:ext cx="330" cy="56"/>
              </a:xfrm>
              <a:prstGeom prst="rect">
                <a:avLst/>
              </a:prstGeom>
              <a:solidFill>
                <a:srgbClr val="A5002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sp>
          <p:nvSpPr>
            <p:cNvPr id="53257" name="Line 21"/>
            <p:cNvSpPr>
              <a:spLocks noChangeShapeType="1"/>
            </p:cNvSpPr>
            <p:nvPr/>
          </p:nvSpPr>
          <p:spPr bwMode="auto">
            <a:xfrm>
              <a:off x="704" y="2640"/>
              <a:ext cx="928" cy="3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3258" name="Line 22"/>
            <p:cNvSpPr>
              <a:spLocks noChangeShapeType="1"/>
            </p:cNvSpPr>
            <p:nvPr/>
          </p:nvSpPr>
          <p:spPr bwMode="auto">
            <a:xfrm>
              <a:off x="709" y="2640"/>
              <a:ext cx="1184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3259" name="Line 23"/>
            <p:cNvSpPr>
              <a:spLocks noChangeShapeType="1"/>
            </p:cNvSpPr>
            <p:nvPr/>
          </p:nvSpPr>
          <p:spPr bwMode="auto">
            <a:xfrm>
              <a:off x="704" y="2640"/>
              <a:ext cx="14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3260" name="Line 24"/>
            <p:cNvSpPr>
              <a:spLocks noChangeShapeType="1"/>
            </p:cNvSpPr>
            <p:nvPr/>
          </p:nvSpPr>
          <p:spPr bwMode="auto">
            <a:xfrm flipV="1">
              <a:off x="704" y="2459"/>
              <a:ext cx="176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3261" name="Line 25"/>
            <p:cNvSpPr>
              <a:spLocks noChangeShapeType="1"/>
            </p:cNvSpPr>
            <p:nvPr/>
          </p:nvSpPr>
          <p:spPr bwMode="auto">
            <a:xfrm flipV="1">
              <a:off x="704" y="2283"/>
              <a:ext cx="2037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6509" name="Group 30"/>
            <p:cNvGrpSpPr>
              <a:grpSpLocks/>
            </p:cNvGrpSpPr>
            <p:nvPr/>
          </p:nvGrpSpPr>
          <p:grpSpPr bwMode="auto">
            <a:xfrm>
              <a:off x="1341" y="2527"/>
              <a:ext cx="58" cy="386"/>
              <a:chOff x="1341" y="2527"/>
              <a:chExt cx="58" cy="386"/>
            </a:xfrm>
          </p:grpSpPr>
          <p:sp>
            <p:nvSpPr>
              <p:cNvPr id="53267" name="Rectangle 26"/>
              <p:cNvSpPr>
                <a:spLocks noChangeArrowheads="1"/>
              </p:cNvSpPr>
              <p:nvPr/>
            </p:nvSpPr>
            <p:spPr bwMode="auto">
              <a:xfrm>
                <a:off x="1343" y="2736"/>
                <a:ext cx="56" cy="177"/>
              </a:xfrm>
              <a:prstGeom prst="rect">
                <a:avLst/>
              </a:prstGeom>
              <a:solidFill>
                <a:srgbClr val="0033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53268" name="Rectangle 27"/>
              <p:cNvSpPr>
                <a:spLocks noChangeArrowheads="1"/>
              </p:cNvSpPr>
              <p:nvPr/>
            </p:nvSpPr>
            <p:spPr bwMode="auto">
              <a:xfrm>
                <a:off x="1343" y="2637"/>
                <a:ext cx="56" cy="9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53269" name="Rectangle 28"/>
              <p:cNvSpPr>
                <a:spLocks noChangeArrowheads="1"/>
              </p:cNvSpPr>
              <p:nvPr/>
            </p:nvSpPr>
            <p:spPr bwMode="auto">
              <a:xfrm>
                <a:off x="1341" y="2572"/>
                <a:ext cx="58" cy="65"/>
              </a:xfrm>
              <a:prstGeom prst="rect">
                <a:avLst/>
              </a:prstGeom>
              <a:solidFill>
                <a:srgbClr val="000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53270" name="Rectangle 29"/>
              <p:cNvSpPr>
                <a:spLocks noChangeArrowheads="1"/>
              </p:cNvSpPr>
              <p:nvPr/>
            </p:nvSpPr>
            <p:spPr bwMode="auto">
              <a:xfrm>
                <a:off x="1342" y="2527"/>
                <a:ext cx="56" cy="44"/>
              </a:xfrm>
              <a:prstGeom prst="rect">
                <a:avLst/>
              </a:prstGeom>
              <a:solidFill>
                <a:srgbClr val="A5002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sp>
          <p:nvSpPr>
            <p:cNvPr id="53263" name="Text Box 38"/>
            <p:cNvSpPr txBox="1">
              <a:spLocks noChangeArrowheads="1"/>
            </p:cNvSpPr>
            <p:nvPr/>
          </p:nvSpPr>
          <p:spPr bwMode="auto">
            <a:xfrm>
              <a:off x="1037" y="3182"/>
              <a:ext cx="65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pt-BR" altLang="en-US" sz="1800" i="1"/>
                <a:t>plano de </a:t>
              </a:r>
            </a:p>
            <a:p>
              <a:pPr algn="ctr">
                <a:defRPr/>
              </a:pPr>
              <a:r>
                <a:rPr lang="pt-BR" altLang="en-US" sz="1800" i="1"/>
                <a:t>projeção</a:t>
              </a:r>
              <a:endParaRPr lang="en-US" altLang="en-US" sz="1800" i="1"/>
            </a:p>
          </p:txBody>
        </p:sp>
        <p:sp>
          <p:nvSpPr>
            <p:cNvPr id="53264" name="Rectangle 42"/>
            <p:cNvSpPr>
              <a:spLocks noChangeArrowheads="1"/>
            </p:cNvSpPr>
            <p:nvPr/>
          </p:nvSpPr>
          <p:spPr bwMode="auto">
            <a:xfrm>
              <a:off x="402" y="2589"/>
              <a:ext cx="1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 sz="1800" b="1" i="1"/>
                <a:t>z</a:t>
              </a:r>
            </a:p>
          </p:txBody>
        </p:sp>
        <p:sp>
          <p:nvSpPr>
            <p:cNvPr id="53265" name="Oval 44"/>
            <p:cNvSpPr>
              <a:spLocks noChangeArrowheads="1"/>
            </p:cNvSpPr>
            <p:nvPr/>
          </p:nvSpPr>
          <p:spPr bwMode="auto">
            <a:xfrm>
              <a:off x="671" y="2612"/>
              <a:ext cx="56" cy="5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3266" name="Text Box 45"/>
            <p:cNvSpPr txBox="1">
              <a:spLocks noChangeArrowheads="1"/>
            </p:cNvSpPr>
            <p:nvPr/>
          </p:nvSpPr>
          <p:spPr bwMode="auto">
            <a:xfrm>
              <a:off x="528" y="2728"/>
              <a:ext cx="3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pt-BR" altLang="en-US" sz="1800" b="1" i="1"/>
                <a:t>eye</a:t>
              </a:r>
              <a:endParaRPr lang="en-US" altLang="en-US" sz="1800" b="1" i="1"/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454AD6-A74C-9541-B717-E6C6BED56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68728" y="-940127"/>
            <a:ext cx="6899823" cy="862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0018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A6E8DC-2581-F141-B4BE-E8B0BE7FC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07427" y="0"/>
            <a:ext cx="55291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290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77F488-482A-9049-B7B1-B195AB3A0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22330" y="0"/>
            <a:ext cx="54993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284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EC4D92-7803-544B-BBDF-FD58C88DB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7108"/>
            <a:ext cx="4285397" cy="5350892"/>
          </a:xfrm>
          <a:prstGeom prst="rect">
            <a:avLst/>
          </a:prstGeom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992188" y="85004"/>
            <a:ext cx="7159625" cy="1143000"/>
          </a:xfrm>
        </p:spPr>
        <p:txBody>
          <a:bodyPr/>
          <a:lstStyle/>
          <a:p>
            <a:pPr>
              <a:defRPr/>
            </a:pPr>
            <a:r>
              <a:rPr lang="pt-BR" altLang="en-US"/>
              <a:t>Interpolação perspectiva</a:t>
            </a:r>
            <a:endParaRPr lang="en-US" alt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F15CD279-6D77-1F4F-A2BD-89D0A843E2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785" y="2193194"/>
            <a:ext cx="2374900" cy="8255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C10D403-B26A-2C40-8F89-8EE728AF8DE0}"/>
              </a:ext>
            </a:extLst>
          </p:cNvPr>
          <p:cNvSpPr/>
          <p:nvPr/>
        </p:nvSpPr>
        <p:spPr>
          <a:xfrm>
            <a:off x="4488872" y="1576334"/>
            <a:ext cx="289456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uz0 = u0/z0</a:t>
            </a:r>
          </a:p>
          <a:p>
            <a:r>
              <a:rPr lang="pt-BR" sz="1600" dirty="0"/>
              <a:t>uz1 = u1/z1</a:t>
            </a:r>
          </a:p>
          <a:p>
            <a:r>
              <a:rPr lang="pt-BR" sz="1600" dirty="0" err="1"/>
              <a:t>uz</a:t>
            </a:r>
            <a:r>
              <a:rPr lang="pt-BR" sz="1600" dirty="0"/>
              <a:t> = uz0</a:t>
            </a:r>
          </a:p>
          <a:p>
            <a:endParaRPr lang="pt-BR" sz="1600" dirty="0"/>
          </a:p>
          <a:p>
            <a:r>
              <a:rPr lang="pt-BR" sz="1600" dirty="0"/>
              <a:t>zi0 = 1./z0</a:t>
            </a:r>
          </a:p>
          <a:p>
            <a:r>
              <a:rPr lang="pt-BR" sz="1600" dirty="0"/>
              <a:t>zi1 = 1./z1</a:t>
            </a:r>
          </a:p>
          <a:p>
            <a:r>
              <a:rPr lang="pt-BR" sz="1600" dirty="0" err="1"/>
              <a:t>zi</a:t>
            </a:r>
            <a:r>
              <a:rPr lang="pt-BR" sz="1600" dirty="0"/>
              <a:t> = zi0</a:t>
            </a:r>
          </a:p>
          <a:p>
            <a:endParaRPr lang="pt-BR" sz="1600" dirty="0"/>
          </a:p>
          <a:p>
            <a:r>
              <a:rPr lang="pt-BR" sz="1600" dirty="0" err="1"/>
              <a:t>duz</a:t>
            </a:r>
            <a:r>
              <a:rPr lang="pt-BR" sz="1600" dirty="0"/>
              <a:t> = (uz1-uz0)/(x1-x0)</a:t>
            </a:r>
          </a:p>
          <a:p>
            <a:r>
              <a:rPr lang="pt-BR" sz="1600" dirty="0" err="1"/>
              <a:t>dzi</a:t>
            </a:r>
            <a:r>
              <a:rPr lang="pt-BR" sz="1600" dirty="0"/>
              <a:t> = (zi1-zi0)/(x1-x0)</a:t>
            </a:r>
          </a:p>
          <a:p>
            <a:r>
              <a:rPr lang="pt-BR" sz="1600" dirty="0" err="1"/>
              <a:t>dt</a:t>
            </a:r>
            <a:r>
              <a:rPr lang="pt-BR" sz="1600" dirty="0"/>
              <a:t>  = (t1-t0)/(x1-x0)</a:t>
            </a:r>
          </a:p>
          <a:p>
            <a:r>
              <a:rPr lang="pt-BR" sz="1600" dirty="0" err="1"/>
              <a:t>z</a:t>
            </a:r>
            <a:r>
              <a:rPr lang="pt-BR" sz="1600" dirty="0"/>
              <a:t> = z0</a:t>
            </a:r>
          </a:p>
          <a:p>
            <a:r>
              <a:rPr lang="pt-BR" sz="1600" dirty="0"/>
              <a:t>for </a:t>
            </a:r>
            <a:r>
              <a:rPr lang="pt-BR" sz="1600" dirty="0" err="1"/>
              <a:t>x</a:t>
            </a:r>
            <a:r>
              <a:rPr lang="pt-BR" sz="1600" dirty="0"/>
              <a:t> in </a:t>
            </a:r>
            <a:r>
              <a:rPr lang="pt-BR" sz="1600" dirty="0" err="1"/>
              <a:t>xrange</a:t>
            </a:r>
            <a:r>
              <a:rPr lang="pt-BR" sz="1600" dirty="0"/>
              <a:t>(x0,x1+1):</a:t>
            </a:r>
          </a:p>
          <a:p>
            <a:r>
              <a:rPr lang="pt-BR" sz="1600" dirty="0"/>
              <a:t>    </a:t>
            </a:r>
            <a:r>
              <a:rPr lang="pt-BR" sz="1600" dirty="0" err="1"/>
              <a:t>print</a:t>
            </a:r>
            <a:r>
              <a:rPr lang="pt-BR" sz="1600" dirty="0"/>
              <a:t> </a:t>
            </a:r>
            <a:r>
              <a:rPr lang="pt-BR" sz="1600" dirty="0" err="1"/>
              <a:t>t,z,u</a:t>
            </a:r>
            <a:endParaRPr lang="pt-BR" sz="1600" dirty="0"/>
          </a:p>
          <a:p>
            <a:r>
              <a:rPr lang="pt-BR" sz="1600" dirty="0"/>
              <a:t>    </a:t>
            </a:r>
            <a:r>
              <a:rPr lang="pt-BR" sz="1600" dirty="0" err="1"/>
              <a:t>uz</a:t>
            </a:r>
            <a:r>
              <a:rPr lang="pt-BR" sz="1600" dirty="0"/>
              <a:t>+=</a:t>
            </a:r>
            <a:r>
              <a:rPr lang="pt-BR" sz="1600" dirty="0" err="1"/>
              <a:t>duz</a:t>
            </a:r>
            <a:endParaRPr lang="pt-BR" sz="1600" dirty="0"/>
          </a:p>
          <a:p>
            <a:r>
              <a:rPr lang="pt-BR" sz="1600" dirty="0"/>
              <a:t>    </a:t>
            </a:r>
            <a:r>
              <a:rPr lang="pt-BR" sz="1600" dirty="0" err="1"/>
              <a:t>zi</a:t>
            </a:r>
            <a:r>
              <a:rPr lang="pt-BR" sz="1600" dirty="0"/>
              <a:t> += </a:t>
            </a:r>
            <a:r>
              <a:rPr lang="pt-BR" sz="1600" dirty="0" err="1"/>
              <a:t>dzi</a:t>
            </a:r>
            <a:endParaRPr lang="pt-BR" sz="1600" dirty="0"/>
          </a:p>
          <a:p>
            <a:r>
              <a:rPr lang="pt-BR" sz="1600" dirty="0"/>
              <a:t>    </a:t>
            </a:r>
            <a:r>
              <a:rPr lang="pt-BR" sz="1600" dirty="0" err="1"/>
              <a:t>z</a:t>
            </a:r>
            <a:r>
              <a:rPr lang="pt-BR" sz="1600" dirty="0"/>
              <a:t> = 1./</a:t>
            </a:r>
            <a:r>
              <a:rPr lang="pt-BR" sz="1600" dirty="0" err="1"/>
              <a:t>zi</a:t>
            </a:r>
            <a:endParaRPr lang="pt-BR" sz="1600" dirty="0"/>
          </a:p>
          <a:p>
            <a:r>
              <a:rPr lang="pt-BR" sz="1600" dirty="0"/>
              <a:t>    </a:t>
            </a:r>
            <a:r>
              <a:rPr lang="pt-BR" sz="1600" dirty="0" err="1"/>
              <a:t>u</a:t>
            </a:r>
            <a:r>
              <a:rPr lang="pt-BR" sz="1600" dirty="0"/>
              <a:t> = </a:t>
            </a:r>
            <a:r>
              <a:rPr lang="pt-BR" sz="1600" dirty="0" err="1"/>
              <a:t>uz</a:t>
            </a:r>
            <a:r>
              <a:rPr lang="pt-BR" sz="1600" dirty="0"/>
              <a:t>*</a:t>
            </a:r>
            <a:r>
              <a:rPr lang="pt-BR" sz="1600" dirty="0" err="1"/>
              <a:t>z</a:t>
            </a:r>
            <a:endParaRPr lang="pt-BR" sz="1600" dirty="0"/>
          </a:p>
          <a:p>
            <a:r>
              <a:rPr lang="pt-BR" sz="1600" dirty="0"/>
              <a:t>    </a:t>
            </a:r>
            <a:r>
              <a:rPr lang="pt-BR" sz="1600" dirty="0" err="1"/>
              <a:t>t</a:t>
            </a:r>
            <a:r>
              <a:rPr lang="pt-BR" sz="1600" dirty="0"/>
              <a:t>+=</a:t>
            </a:r>
            <a:r>
              <a:rPr lang="pt-BR" sz="1600" dirty="0" err="1"/>
              <a:t>dt</a:t>
            </a:r>
            <a:endParaRPr lang="pt-BR" sz="1600" dirty="0"/>
          </a:p>
          <a:p>
            <a:endParaRPr lang="pt-BR" sz="16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B7952FE-506A-2A46-8486-7266514C5544}"/>
              </a:ext>
            </a:extLst>
          </p:cNvPr>
          <p:cNvSpPr/>
          <p:nvPr/>
        </p:nvSpPr>
        <p:spPr>
          <a:xfrm>
            <a:off x="3032698" y="4334192"/>
            <a:ext cx="1125681" cy="2308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pt-BR" sz="1200" dirty="0"/>
              <a:t>x0 = -2</a:t>
            </a:r>
          </a:p>
          <a:p>
            <a:r>
              <a:rPr lang="pt-BR" sz="1200" dirty="0"/>
              <a:t>x1 = 2</a:t>
            </a:r>
          </a:p>
          <a:p>
            <a:r>
              <a:rPr lang="pt-BR" sz="1200" dirty="0"/>
              <a:t>z0 = 10</a:t>
            </a:r>
          </a:p>
          <a:p>
            <a:r>
              <a:rPr lang="pt-BR" sz="1200" dirty="0"/>
              <a:t>z1 = 15</a:t>
            </a:r>
          </a:p>
          <a:p>
            <a:endParaRPr lang="pt-BR" sz="1200" dirty="0"/>
          </a:p>
          <a:p>
            <a:r>
              <a:rPr lang="pt-BR" sz="1200" dirty="0"/>
              <a:t>t0 = 0.0</a:t>
            </a:r>
          </a:p>
          <a:p>
            <a:r>
              <a:rPr lang="pt-BR" sz="1200" dirty="0"/>
              <a:t>t1 = 1.0</a:t>
            </a:r>
          </a:p>
          <a:p>
            <a:r>
              <a:rPr lang="pt-BR" sz="1200" dirty="0" err="1"/>
              <a:t>t</a:t>
            </a:r>
            <a:r>
              <a:rPr lang="pt-BR" sz="1200" dirty="0"/>
              <a:t>  = t0</a:t>
            </a:r>
          </a:p>
          <a:p>
            <a:endParaRPr lang="pt-BR" sz="1200" dirty="0"/>
          </a:p>
          <a:p>
            <a:r>
              <a:rPr lang="pt-BR" sz="1200" dirty="0"/>
              <a:t>u0 = 0.0</a:t>
            </a:r>
          </a:p>
          <a:p>
            <a:r>
              <a:rPr lang="pt-BR" sz="1200" dirty="0"/>
              <a:t>u1 = 1.0</a:t>
            </a:r>
          </a:p>
          <a:p>
            <a:r>
              <a:rPr lang="pt-BR" sz="1200" dirty="0" err="1"/>
              <a:t>u</a:t>
            </a:r>
            <a:r>
              <a:rPr lang="pt-BR" sz="1200" dirty="0"/>
              <a:t>=u0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F4D89E-4548-994F-B122-32B6E2272891}"/>
              </a:ext>
            </a:extLst>
          </p:cNvPr>
          <p:cNvSpPr txBox="1"/>
          <p:nvPr/>
        </p:nvSpPr>
        <p:spPr>
          <a:xfrm>
            <a:off x="6250676" y="5103674"/>
            <a:ext cx="28933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 err="1"/>
              <a:t>t</a:t>
            </a:r>
            <a:r>
              <a:rPr lang="pt-BR" sz="1800" dirty="0"/>
              <a:t>	</a:t>
            </a:r>
            <a:r>
              <a:rPr lang="pt-BR" sz="1800" dirty="0" err="1"/>
              <a:t>z</a:t>
            </a:r>
            <a:r>
              <a:rPr lang="pt-BR" sz="1800" dirty="0"/>
              <a:t>	</a:t>
            </a:r>
            <a:r>
              <a:rPr lang="pt-BR" sz="1800" dirty="0" err="1"/>
              <a:t>s</a:t>
            </a:r>
            <a:endParaRPr lang="pt-BR" sz="1800" dirty="0"/>
          </a:p>
          <a:p>
            <a:r>
              <a:rPr lang="pt-BR" sz="1800" dirty="0"/>
              <a:t>0.00	10 	0.00</a:t>
            </a:r>
          </a:p>
          <a:p>
            <a:r>
              <a:rPr lang="pt-BR" sz="1800" dirty="0"/>
              <a:t>0.25 	10.9 	0.18</a:t>
            </a:r>
          </a:p>
          <a:p>
            <a:r>
              <a:rPr lang="pt-BR" sz="1800" dirty="0"/>
              <a:t>0.50	12.0 	0.40</a:t>
            </a:r>
          </a:p>
          <a:p>
            <a:r>
              <a:rPr lang="pt-BR" sz="1800" dirty="0"/>
              <a:t>0.75 	13.3 	0.67</a:t>
            </a:r>
          </a:p>
          <a:p>
            <a:r>
              <a:rPr lang="pt-BR" sz="1800" dirty="0"/>
              <a:t>1.0 	15.0 	1.0</a:t>
            </a:r>
          </a:p>
        </p:txBody>
      </p:sp>
    </p:spTree>
    <p:extLst>
      <p:ext uri="{BB962C8B-B14F-4D97-AF65-F5344CB8AC3E}">
        <p14:creationId xmlns:p14="http://schemas.microsoft.com/office/powerpoint/2010/main" val="4802700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Uma outra forma de ver a interpolação da profundidade</a:t>
            </a:r>
          </a:p>
        </p:txBody>
      </p:sp>
      <p:grpSp>
        <p:nvGrpSpPr>
          <p:cNvPr id="111618" name="Group 74"/>
          <p:cNvGrpSpPr>
            <a:grpSpLocks noChangeAspect="1"/>
          </p:cNvGrpSpPr>
          <p:nvPr/>
        </p:nvGrpSpPr>
        <p:grpSpPr bwMode="auto">
          <a:xfrm rot="5400000">
            <a:off x="5197476" y="704850"/>
            <a:ext cx="1479550" cy="3051175"/>
            <a:chOff x="1917" y="1216"/>
            <a:chExt cx="1434" cy="2958"/>
          </a:xfrm>
        </p:grpSpPr>
        <p:sp>
          <p:nvSpPr>
            <p:cNvPr id="56416" name="Line 48"/>
            <p:cNvSpPr>
              <a:spLocks noChangeAspect="1" noChangeShapeType="1"/>
            </p:cNvSpPr>
            <p:nvPr/>
          </p:nvSpPr>
          <p:spPr bwMode="auto">
            <a:xfrm flipV="1">
              <a:off x="2726" y="1221"/>
              <a:ext cx="0" cy="29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17" name="Line 49"/>
            <p:cNvSpPr>
              <a:spLocks noChangeAspect="1" noChangeShapeType="1"/>
            </p:cNvSpPr>
            <p:nvPr/>
          </p:nvSpPr>
          <p:spPr bwMode="auto">
            <a:xfrm flipH="1">
              <a:off x="1995" y="3817"/>
              <a:ext cx="13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18" name="Line 50"/>
            <p:cNvSpPr>
              <a:spLocks noChangeAspect="1" noChangeShapeType="1"/>
            </p:cNvSpPr>
            <p:nvPr/>
          </p:nvSpPr>
          <p:spPr bwMode="auto">
            <a:xfrm>
              <a:off x="2371" y="1485"/>
              <a:ext cx="7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19" name="Line 51"/>
            <p:cNvSpPr>
              <a:spLocks noChangeAspect="1" noChangeShapeType="1"/>
            </p:cNvSpPr>
            <p:nvPr/>
          </p:nvSpPr>
          <p:spPr bwMode="auto">
            <a:xfrm>
              <a:off x="2374" y="2660"/>
              <a:ext cx="7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20" name="Rectangle 52"/>
            <p:cNvSpPr>
              <a:spLocks noChangeAspect="1" noChangeArrowheads="1"/>
            </p:cNvSpPr>
            <p:nvPr/>
          </p:nvSpPr>
          <p:spPr bwMode="auto">
            <a:xfrm rot="-5400000">
              <a:off x="2710" y="3875"/>
              <a:ext cx="274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01600" tIns="50800" rIns="101600" bIns="50800">
              <a:spAutoFit/>
            </a:bodyPr>
            <a:lstStyle>
              <a:lvl1pPr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z</a:t>
              </a:r>
            </a:p>
          </p:txBody>
        </p:sp>
        <p:sp>
          <p:nvSpPr>
            <p:cNvPr id="56421" name="Rectangle 53"/>
            <p:cNvSpPr>
              <a:spLocks noChangeAspect="1" noChangeArrowheads="1"/>
            </p:cNvSpPr>
            <p:nvPr/>
          </p:nvSpPr>
          <p:spPr bwMode="auto">
            <a:xfrm rot="-5400000">
              <a:off x="1936" y="3733"/>
              <a:ext cx="286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01600" tIns="50800" rIns="101600" bIns="50800">
              <a:spAutoFit/>
            </a:bodyPr>
            <a:lstStyle>
              <a:lvl1pPr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y</a:t>
              </a:r>
            </a:p>
          </p:txBody>
        </p:sp>
        <p:sp>
          <p:nvSpPr>
            <p:cNvPr id="56422" name="Line 54"/>
            <p:cNvSpPr>
              <a:spLocks noChangeAspect="1" noChangeShapeType="1"/>
            </p:cNvSpPr>
            <p:nvPr/>
          </p:nvSpPr>
          <p:spPr bwMode="auto">
            <a:xfrm flipV="1">
              <a:off x="2374" y="1501"/>
              <a:ext cx="0" cy="24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23" name="Line 55"/>
            <p:cNvSpPr>
              <a:spLocks noChangeAspect="1" noChangeShapeType="1"/>
            </p:cNvSpPr>
            <p:nvPr/>
          </p:nvSpPr>
          <p:spPr bwMode="auto">
            <a:xfrm flipV="1">
              <a:off x="3077" y="1485"/>
              <a:ext cx="0" cy="24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24" name="Line 57"/>
            <p:cNvSpPr>
              <a:spLocks noChangeAspect="1" noChangeShapeType="1"/>
            </p:cNvSpPr>
            <p:nvPr/>
          </p:nvSpPr>
          <p:spPr bwMode="auto">
            <a:xfrm flipV="1">
              <a:off x="2565" y="1491"/>
              <a:ext cx="114" cy="11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25" name="Line 58"/>
            <p:cNvSpPr>
              <a:spLocks noChangeAspect="1" noChangeShapeType="1"/>
            </p:cNvSpPr>
            <p:nvPr/>
          </p:nvSpPr>
          <p:spPr bwMode="auto">
            <a:xfrm flipH="1" flipV="1">
              <a:off x="2808" y="1491"/>
              <a:ext cx="97" cy="11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26" name="Line 59"/>
            <p:cNvSpPr>
              <a:spLocks noChangeAspect="1" noChangeShapeType="1"/>
            </p:cNvSpPr>
            <p:nvPr/>
          </p:nvSpPr>
          <p:spPr bwMode="auto">
            <a:xfrm>
              <a:off x="2571" y="2504"/>
              <a:ext cx="3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27" name="Line 60"/>
            <p:cNvSpPr>
              <a:spLocks noChangeAspect="1" noChangeShapeType="1"/>
            </p:cNvSpPr>
            <p:nvPr/>
          </p:nvSpPr>
          <p:spPr bwMode="auto">
            <a:xfrm>
              <a:off x="2605" y="2338"/>
              <a:ext cx="2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28" name="Line 61"/>
            <p:cNvSpPr>
              <a:spLocks noChangeAspect="1" noChangeShapeType="1"/>
            </p:cNvSpPr>
            <p:nvPr/>
          </p:nvSpPr>
          <p:spPr bwMode="auto">
            <a:xfrm>
              <a:off x="2608" y="2173"/>
              <a:ext cx="25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29" name="Line 62"/>
            <p:cNvSpPr>
              <a:spLocks noChangeAspect="1" noChangeShapeType="1"/>
            </p:cNvSpPr>
            <p:nvPr/>
          </p:nvSpPr>
          <p:spPr bwMode="auto">
            <a:xfrm>
              <a:off x="2643" y="2007"/>
              <a:ext cx="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30" name="Line 63"/>
            <p:cNvSpPr>
              <a:spLocks noChangeAspect="1" noChangeShapeType="1"/>
            </p:cNvSpPr>
            <p:nvPr/>
          </p:nvSpPr>
          <p:spPr bwMode="auto">
            <a:xfrm>
              <a:off x="2651" y="1841"/>
              <a:ext cx="17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31" name="Line 64"/>
            <p:cNvSpPr>
              <a:spLocks noChangeAspect="1" noChangeShapeType="1"/>
            </p:cNvSpPr>
            <p:nvPr/>
          </p:nvSpPr>
          <p:spPr bwMode="auto">
            <a:xfrm>
              <a:off x="2662" y="1675"/>
              <a:ext cx="1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32" name="Line 65"/>
            <p:cNvSpPr>
              <a:spLocks noChangeAspect="1" noChangeShapeType="1"/>
            </p:cNvSpPr>
            <p:nvPr/>
          </p:nvSpPr>
          <p:spPr bwMode="auto">
            <a:xfrm>
              <a:off x="2671" y="1510"/>
              <a:ext cx="14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33" name="Line 66"/>
            <p:cNvSpPr>
              <a:spLocks noChangeAspect="1" noChangeShapeType="1"/>
            </p:cNvSpPr>
            <p:nvPr/>
          </p:nvSpPr>
          <p:spPr bwMode="auto">
            <a:xfrm>
              <a:off x="2557" y="2670"/>
              <a:ext cx="34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34" name="Oval 67"/>
            <p:cNvSpPr>
              <a:spLocks noChangeAspect="1" noChangeArrowheads="1"/>
            </p:cNvSpPr>
            <p:nvPr/>
          </p:nvSpPr>
          <p:spPr bwMode="auto">
            <a:xfrm>
              <a:off x="2699" y="3782"/>
              <a:ext cx="58" cy="5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11619" name="Group 75"/>
          <p:cNvGrpSpPr>
            <a:grpSpLocks noChangeAspect="1"/>
          </p:cNvGrpSpPr>
          <p:nvPr/>
        </p:nvGrpSpPr>
        <p:grpSpPr bwMode="auto">
          <a:xfrm rot="5400000">
            <a:off x="1090612" y="798513"/>
            <a:ext cx="1470025" cy="3060700"/>
            <a:chOff x="205" y="1155"/>
            <a:chExt cx="1423" cy="2965"/>
          </a:xfrm>
        </p:grpSpPr>
        <p:sp>
          <p:nvSpPr>
            <p:cNvPr id="56396" name="Line 3"/>
            <p:cNvSpPr>
              <a:spLocks noChangeAspect="1" noChangeShapeType="1"/>
            </p:cNvSpPr>
            <p:nvPr/>
          </p:nvSpPr>
          <p:spPr bwMode="auto">
            <a:xfrm flipV="1">
              <a:off x="923" y="1160"/>
              <a:ext cx="0" cy="29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97" name="Line 4"/>
            <p:cNvSpPr>
              <a:spLocks noChangeAspect="1" noChangeShapeType="1"/>
            </p:cNvSpPr>
            <p:nvPr/>
          </p:nvSpPr>
          <p:spPr bwMode="auto">
            <a:xfrm flipH="1">
              <a:off x="320" y="3817"/>
              <a:ext cx="107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98" name="Line 5"/>
            <p:cNvSpPr>
              <a:spLocks noChangeAspect="1" noChangeShapeType="1"/>
            </p:cNvSpPr>
            <p:nvPr/>
          </p:nvSpPr>
          <p:spPr bwMode="auto">
            <a:xfrm flipH="1" flipV="1">
              <a:off x="240" y="1344"/>
              <a:ext cx="675" cy="24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99" name="Line 6"/>
            <p:cNvSpPr>
              <a:spLocks noChangeAspect="1" noChangeShapeType="1"/>
            </p:cNvSpPr>
            <p:nvPr/>
          </p:nvSpPr>
          <p:spPr bwMode="auto">
            <a:xfrm flipV="1">
              <a:off x="918" y="1244"/>
              <a:ext cx="705" cy="25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00" name="Line 7"/>
            <p:cNvSpPr>
              <a:spLocks noChangeAspect="1" noChangeShapeType="1"/>
            </p:cNvSpPr>
            <p:nvPr/>
          </p:nvSpPr>
          <p:spPr bwMode="auto">
            <a:xfrm>
              <a:off x="299" y="1533"/>
              <a:ext cx="12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01" name="Line 8"/>
            <p:cNvSpPr>
              <a:spLocks noChangeAspect="1" noChangeShapeType="1"/>
            </p:cNvSpPr>
            <p:nvPr/>
          </p:nvSpPr>
          <p:spPr bwMode="auto">
            <a:xfrm>
              <a:off x="603" y="2661"/>
              <a:ext cx="6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02" name="Rectangle 10"/>
            <p:cNvSpPr>
              <a:spLocks noChangeAspect="1" noChangeArrowheads="1"/>
            </p:cNvSpPr>
            <p:nvPr/>
          </p:nvSpPr>
          <p:spPr bwMode="auto">
            <a:xfrm rot="-5400000">
              <a:off x="226" y="3744"/>
              <a:ext cx="285" cy="3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01600" tIns="50800" rIns="101600" bIns="50800">
              <a:spAutoFit/>
            </a:bodyPr>
            <a:lstStyle>
              <a:lvl1pPr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y</a:t>
              </a:r>
            </a:p>
          </p:txBody>
        </p:sp>
        <p:grpSp>
          <p:nvGrpSpPr>
            <p:cNvPr id="111698" name="Group 19"/>
            <p:cNvGrpSpPr>
              <a:grpSpLocks noChangeAspect="1"/>
            </p:cNvGrpSpPr>
            <p:nvPr/>
          </p:nvGrpSpPr>
          <p:grpSpPr bwMode="auto">
            <a:xfrm>
              <a:off x="775" y="1517"/>
              <a:ext cx="312" cy="1150"/>
              <a:chOff x="960" y="1592"/>
              <a:chExt cx="344" cy="1224"/>
            </a:xfrm>
          </p:grpSpPr>
          <p:sp>
            <p:nvSpPr>
              <p:cNvPr id="56406" name="Line 20"/>
              <p:cNvSpPr>
                <a:spLocks noChangeAspect="1" noChangeShapeType="1"/>
              </p:cNvSpPr>
              <p:nvPr/>
            </p:nvSpPr>
            <p:spPr bwMode="auto">
              <a:xfrm flipV="1">
                <a:off x="950" y="1601"/>
                <a:ext cx="0" cy="12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407" name="Line 21"/>
              <p:cNvSpPr>
                <a:spLocks noChangeAspect="1" noChangeShapeType="1"/>
              </p:cNvSpPr>
              <p:nvPr/>
            </p:nvSpPr>
            <p:spPr bwMode="auto">
              <a:xfrm flipV="1">
                <a:off x="1285" y="1601"/>
                <a:ext cx="0" cy="12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408" name="Line 22"/>
              <p:cNvSpPr>
                <a:spLocks noChangeAspect="1" noChangeShapeType="1"/>
              </p:cNvSpPr>
              <p:nvPr/>
            </p:nvSpPr>
            <p:spPr bwMode="auto">
              <a:xfrm>
                <a:off x="950" y="2817"/>
                <a:ext cx="34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409" name="Line 23"/>
              <p:cNvSpPr>
                <a:spLocks noChangeAspect="1" noChangeShapeType="1"/>
              </p:cNvSpPr>
              <p:nvPr/>
            </p:nvSpPr>
            <p:spPr bwMode="auto">
              <a:xfrm>
                <a:off x="950" y="2649"/>
                <a:ext cx="34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410" name="Line 24"/>
              <p:cNvSpPr>
                <a:spLocks noChangeAspect="1" noChangeShapeType="1"/>
              </p:cNvSpPr>
              <p:nvPr/>
            </p:nvSpPr>
            <p:spPr bwMode="auto">
              <a:xfrm>
                <a:off x="950" y="2482"/>
                <a:ext cx="34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411" name="Line 25"/>
              <p:cNvSpPr>
                <a:spLocks noChangeAspect="1" noChangeShapeType="1"/>
              </p:cNvSpPr>
              <p:nvPr/>
            </p:nvSpPr>
            <p:spPr bwMode="auto">
              <a:xfrm>
                <a:off x="950" y="2313"/>
                <a:ext cx="34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412" name="Line 26"/>
              <p:cNvSpPr>
                <a:spLocks noChangeAspect="1" noChangeShapeType="1"/>
              </p:cNvSpPr>
              <p:nvPr/>
            </p:nvSpPr>
            <p:spPr bwMode="auto">
              <a:xfrm>
                <a:off x="950" y="2145"/>
                <a:ext cx="34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413" name="Line 27"/>
              <p:cNvSpPr>
                <a:spLocks noChangeAspect="1" noChangeShapeType="1"/>
              </p:cNvSpPr>
              <p:nvPr/>
            </p:nvSpPr>
            <p:spPr bwMode="auto">
              <a:xfrm>
                <a:off x="950" y="1976"/>
                <a:ext cx="34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414" name="Line 28"/>
              <p:cNvSpPr>
                <a:spLocks noChangeAspect="1" noChangeShapeType="1"/>
              </p:cNvSpPr>
              <p:nvPr/>
            </p:nvSpPr>
            <p:spPr bwMode="auto">
              <a:xfrm>
                <a:off x="950" y="1809"/>
                <a:ext cx="34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415" name="Line 29"/>
              <p:cNvSpPr>
                <a:spLocks noChangeAspect="1" noChangeShapeType="1"/>
              </p:cNvSpPr>
              <p:nvPr/>
            </p:nvSpPr>
            <p:spPr bwMode="auto">
              <a:xfrm>
                <a:off x="950" y="1640"/>
                <a:ext cx="34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56404" name="Oval 42"/>
            <p:cNvSpPr>
              <a:spLocks noChangeAspect="1" noChangeArrowheads="1"/>
            </p:cNvSpPr>
            <p:nvPr/>
          </p:nvSpPr>
          <p:spPr bwMode="auto">
            <a:xfrm>
              <a:off x="898" y="3805"/>
              <a:ext cx="49" cy="5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6405" name="Rectangle 73"/>
            <p:cNvSpPr>
              <a:spLocks noChangeAspect="1" noChangeArrowheads="1"/>
            </p:cNvSpPr>
            <p:nvPr/>
          </p:nvSpPr>
          <p:spPr bwMode="auto">
            <a:xfrm rot="-5400000">
              <a:off x="1004" y="3813"/>
              <a:ext cx="274" cy="3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01600" tIns="50800" rIns="101600" bIns="50800">
              <a:spAutoFit/>
            </a:bodyPr>
            <a:lstStyle>
              <a:lvl1pPr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1064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1064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z</a:t>
              </a:r>
            </a:p>
          </p:txBody>
        </p:sp>
      </p:grpSp>
      <p:graphicFrame>
        <p:nvGraphicFramePr>
          <p:cNvPr id="372813" name="Object 77"/>
          <p:cNvGraphicFramePr>
            <a:graphicFrameLocks noChangeAspect="1"/>
          </p:cNvGraphicFramePr>
          <p:nvPr/>
        </p:nvGraphicFramePr>
        <p:xfrm>
          <a:off x="685800" y="3457575"/>
          <a:ext cx="289560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07" name="Equation" r:id="rId4" imgW="1816100" imgH="431800" progId="Equation.3">
                  <p:embed/>
                </p:oleObj>
              </mc:Choice>
              <mc:Fallback>
                <p:oleObj name="Equation" r:id="rId4" imgW="1816100" imgH="431800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457575"/>
                        <a:ext cx="2895600" cy="6873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2886" name="Group 150"/>
          <p:cNvGrpSpPr>
            <a:grpSpLocks/>
          </p:cNvGrpSpPr>
          <p:nvPr/>
        </p:nvGrpSpPr>
        <p:grpSpPr bwMode="auto">
          <a:xfrm>
            <a:off x="5111750" y="4470400"/>
            <a:ext cx="3700463" cy="2128838"/>
            <a:chOff x="3047" y="2089"/>
            <a:chExt cx="2611" cy="1502"/>
          </a:xfrm>
        </p:grpSpPr>
        <p:sp>
          <p:nvSpPr>
            <p:cNvPr id="56373" name="Rectangle 149"/>
            <p:cNvSpPr>
              <a:spLocks noChangeArrowheads="1"/>
            </p:cNvSpPr>
            <p:nvPr/>
          </p:nvSpPr>
          <p:spPr bwMode="auto">
            <a:xfrm>
              <a:off x="3047" y="2089"/>
              <a:ext cx="2611" cy="1502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pSp>
          <p:nvGrpSpPr>
            <p:cNvPr id="111669" name="Group 142"/>
            <p:cNvGrpSpPr>
              <a:grpSpLocks/>
            </p:cNvGrpSpPr>
            <p:nvPr/>
          </p:nvGrpSpPr>
          <p:grpSpPr bwMode="auto">
            <a:xfrm>
              <a:off x="3068" y="2140"/>
              <a:ext cx="2579" cy="1250"/>
              <a:chOff x="2738" y="977"/>
              <a:chExt cx="1923" cy="932"/>
            </a:xfrm>
          </p:grpSpPr>
          <p:sp>
            <p:nvSpPr>
              <p:cNvPr id="56375" name="Line 11"/>
              <p:cNvSpPr>
                <a:spLocks noChangeAspect="1" noChangeShapeType="1"/>
              </p:cNvSpPr>
              <p:nvPr/>
            </p:nvSpPr>
            <p:spPr bwMode="auto">
              <a:xfrm rot="5400000" flipV="1">
                <a:off x="3707" y="555"/>
                <a:ext cx="0" cy="190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non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76" name="Line 12"/>
              <p:cNvSpPr>
                <a:spLocks noChangeAspect="1" noChangeShapeType="1"/>
              </p:cNvSpPr>
              <p:nvPr/>
            </p:nvSpPr>
            <p:spPr bwMode="auto">
              <a:xfrm rot="5400000" flipH="1">
                <a:off x="2537" y="1471"/>
                <a:ext cx="87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77" name="Line 13"/>
              <p:cNvSpPr>
                <a:spLocks noChangeAspect="1" noChangeShapeType="1"/>
              </p:cNvSpPr>
              <p:nvPr/>
            </p:nvSpPr>
            <p:spPr bwMode="auto">
              <a:xfrm rot="5400000">
                <a:off x="4259" y="1506"/>
                <a:ext cx="46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78" name="Line 14"/>
              <p:cNvSpPr>
                <a:spLocks noChangeAspect="1" noChangeShapeType="1"/>
              </p:cNvSpPr>
              <p:nvPr/>
            </p:nvSpPr>
            <p:spPr bwMode="auto">
              <a:xfrm rot="5400000">
                <a:off x="3497" y="1508"/>
                <a:ext cx="45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79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2738" y="1475"/>
                <a:ext cx="149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01600" tIns="50800" rIns="101600" bIns="50800">
                <a:spAutoFit/>
              </a:bodyPr>
              <a:lstStyle>
                <a:lvl1pPr defTabSz="11064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1064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1064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1064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1064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1064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1064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1064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1064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600" b="1" i="1"/>
                  <a:t>z</a:t>
                </a:r>
              </a:p>
            </p:txBody>
          </p:sp>
          <p:sp>
            <p:nvSpPr>
              <p:cNvPr id="56380" name="Rectangle 16"/>
              <p:cNvSpPr>
                <a:spLocks noChangeAspect="1" noChangeArrowheads="1"/>
              </p:cNvSpPr>
              <p:nvPr/>
            </p:nvSpPr>
            <p:spPr bwMode="auto">
              <a:xfrm>
                <a:off x="2825" y="977"/>
                <a:ext cx="154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01600" tIns="50800" rIns="101600" bIns="50800">
                <a:spAutoFit/>
              </a:bodyPr>
              <a:lstStyle>
                <a:lvl1pPr defTabSz="11064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1064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1064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1064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106488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1064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1064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1064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1064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600" b="1" i="1"/>
                  <a:t>y</a:t>
                </a:r>
              </a:p>
            </p:txBody>
          </p:sp>
          <p:sp>
            <p:nvSpPr>
              <p:cNvPr id="56381" name="Line 17"/>
              <p:cNvSpPr>
                <a:spLocks noChangeAspect="1" noChangeShapeType="1"/>
              </p:cNvSpPr>
              <p:nvPr/>
            </p:nvSpPr>
            <p:spPr bwMode="auto">
              <a:xfrm rot="5400000" flipV="1">
                <a:off x="3680" y="476"/>
                <a:ext cx="0" cy="16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82" name="Line 18"/>
              <p:cNvSpPr>
                <a:spLocks noChangeAspect="1" noChangeShapeType="1"/>
              </p:cNvSpPr>
              <p:nvPr/>
            </p:nvSpPr>
            <p:spPr bwMode="auto">
              <a:xfrm rot="5400000" flipV="1">
                <a:off x="3688" y="932"/>
                <a:ext cx="0" cy="16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83" name="Line 31"/>
              <p:cNvSpPr>
                <a:spLocks noChangeAspect="1" noChangeShapeType="1"/>
              </p:cNvSpPr>
              <p:nvPr/>
            </p:nvSpPr>
            <p:spPr bwMode="auto">
              <a:xfrm rot="5400000" flipV="1">
                <a:off x="4067" y="1053"/>
                <a:ext cx="73" cy="7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84" name="Line 32"/>
              <p:cNvSpPr>
                <a:spLocks noChangeAspect="1" noChangeShapeType="1"/>
              </p:cNvSpPr>
              <p:nvPr/>
            </p:nvSpPr>
            <p:spPr bwMode="auto">
              <a:xfrm rot="5400000" flipH="1" flipV="1">
                <a:off x="4072" y="1207"/>
                <a:ext cx="63" cy="7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85" name="Line 33"/>
              <p:cNvSpPr>
                <a:spLocks noChangeAspect="1" noChangeShapeType="1"/>
              </p:cNvSpPr>
              <p:nvPr/>
            </p:nvSpPr>
            <p:spPr bwMode="auto">
              <a:xfrm rot="5400000">
                <a:off x="4024" y="1510"/>
                <a:ext cx="15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86" name="Line 34"/>
              <p:cNvSpPr>
                <a:spLocks noChangeAspect="1" noChangeShapeType="1"/>
              </p:cNvSpPr>
              <p:nvPr/>
            </p:nvSpPr>
            <p:spPr bwMode="auto">
              <a:xfrm rot="5400000">
                <a:off x="4283" y="1513"/>
                <a:ext cx="109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87" name="Line 35"/>
              <p:cNvSpPr>
                <a:spLocks noChangeAspect="1" noChangeShapeType="1"/>
              </p:cNvSpPr>
              <p:nvPr/>
            </p:nvSpPr>
            <p:spPr bwMode="auto">
              <a:xfrm rot="5400000">
                <a:off x="4360" y="1515"/>
                <a:ext cx="97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88" name="Line 36"/>
              <p:cNvSpPr>
                <a:spLocks noChangeAspect="1" noChangeShapeType="1"/>
              </p:cNvSpPr>
              <p:nvPr/>
            </p:nvSpPr>
            <p:spPr bwMode="auto">
              <a:xfrm rot="5400000">
                <a:off x="4376" y="1519"/>
                <a:ext cx="10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89" name="Line 37"/>
              <p:cNvSpPr>
                <a:spLocks noChangeAspect="1" noChangeShapeType="1"/>
              </p:cNvSpPr>
              <p:nvPr/>
            </p:nvSpPr>
            <p:spPr bwMode="auto">
              <a:xfrm rot="5400000">
                <a:off x="4395" y="1519"/>
                <a:ext cx="10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90" name="Line 38"/>
              <p:cNvSpPr>
                <a:spLocks noChangeAspect="1" noChangeShapeType="1"/>
              </p:cNvSpPr>
              <p:nvPr/>
            </p:nvSpPr>
            <p:spPr bwMode="auto">
              <a:xfrm rot="5400000">
                <a:off x="4410" y="1517"/>
                <a:ext cx="1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91" name="Line 39"/>
              <p:cNvSpPr>
                <a:spLocks noChangeAspect="1" noChangeShapeType="1"/>
              </p:cNvSpPr>
              <p:nvPr/>
            </p:nvSpPr>
            <p:spPr bwMode="auto">
              <a:xfrm rot="5400000">
                <a:off x="4430" y="1518"/>
                <a:ext cx="9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92" name="Line 40"/>
              <p:cNvSpPr>
                <a:spLocks noChangeAspect="1" noChangeShapeType="1"/>
              </p:cNvSpPr>
              <p:nvPr/>
            </p:nvSpPr>
            <p:spPr bwMode="auto">
              <a:xfrm rot="5400000">
                <a:off x="3605" y="1510"/>
                <a:ext cx="227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93" name="Oval 43"/>
              <p:cNvSpPr>
                <a:spLocks noChangeAspect="1" noChangeArrowheads="1"/>
              </p:cNvSpPr>
              <p:nvPr/>
            </p:nvSpPr>
            <p:spPr bwMode="auto">
              <a:xfrm rot="5400000">
                <a:off x="2962" y="1489"/>
                <a:ext cx="37" cy="36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56394" name="Line 139"/>
              <p:cNvSpPr>
                <a:spLocks noChangeAspect="1" noChangeShapeType="1"/>
              </p:cNvSpPr>
              <p:nvPr/>
            </p:nvSpPr>
            <p:spPr bwMode="auto">
              <a:xfrm rot="5400000">
                <a:off x="4333" y="1520"/>
                <a:ext cx="9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95" name="Line 140"/>
              <p:cNvSpPr>
                <a:spLocks noChangeAspect="1" noChangeShapeType="1"/>
              </p:cNvSpPr>
              <p:nvPr/>
            </p:nvSpPr>
            <p:spPr bwMode="auto">
              <a:xfrm rot="5400000">
                <a:off x="4202" y="1519"/>
                <a:ext cx="117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72879" name="Rectangle 143"/>
          <p:cNvSpPr>
            <a:spLocks noChangeArrowheads="1"/>
          </p:cNvSpPr>
          <p:nvPr/>
        </p:nvSpPr>
        <p:spPr bwMode="auto">
          <a:xfrm>
            <a:off x="7843838" y="2062163"/>
            <a:ext cx="377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b="1">
                <a:latin typeface="Wingdings" charset="2"/>
              </a:rPr>
              <a:t>L</a:t>
            </a:r>
          </a:p>
        </p:txBody>
      </p:sp>
      <p:grpSp>
        <p:nvGrpSpPr>
          <p:cNvPr id="372914" name="Group 178"/>
          <p:cNvGrpSpPr>
            <a:grpSpLocks/>
          </p:cNvGrpSpPr>
          <p:nvPr/>
        </p:nvGrpSpPr>
        <p:grpSpPr bwMode="auto">
          <a:xfrm>
            <a:off x="312738" y="4376738"/>
            <a:ext cx="4608512" cy="2333625"/>
            <a:chOff x="197" y="2757"/>
            <a:chExt cx="2903" cy="1470"/>
          </a:xfrm>
        </p:grpSpPr>
        <p:grpSp>
          <p:nvGrpSpPr>
            <p:cNvPr id="111624" name="Group 148"/>
            <p:cNvGrpSpPr>
              <a:grpSpLocks/>
            </p:cNvGrpSpPr>
            <p:nvPr/>
          </p:nvGrpSpPr>
          <p:grpSpPr bwMode="auto">
            <a:xfrm>
              <a:off x="197" y="2757"/>
              <a:ext cx="2903" cy="1470"/>
              <a:chOff x="197" y="2751"/>
              <a:chExt cx="2903" cy="1470"/>
            </a:xfrm>
          </p:grpSpPr>
          <p:sp>
            <p:nvSpPr>
              <p:cNvPr id="56362" name="Rectangle 145"/>
              <p:cNvSpPr>
                <a:spLocks noChangeAspect="1" noChangeArrowheads="1"/>
              </p:cNvSpPr>
              <p:nvPr/>
            </p:nvSpPr>
            <p:spPr bwMode="auto">
              <a:xfrm>
                <a:off x="1004" y="2910"/>
                <a:ext cx="1712" cy="120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56363" name="Text Box 101"/>
              <p:cNvSpPr txBox="1">
                <a:spLocks noChangeAspect="1" noChangeArrowheads="1"/>
              </p:cNvSpPr>
              <p:nvPr/>
            </p:nvSpPr>
            <p:spPr bwMode="auto">
              <a:xfrm>
                <a:off x="197" y="3990"/>
                <a:ext cx="23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r">
                  <a:defRPr/>
                </a:pPr>
                <a:r>
                  <a:rPr lang="pt-BR" altLang="en-US" sz="1800"/>
                  <a:t>-1</a:t>
                </a:r>
                <a:endParaRPr lang="en-US" altLang="en-US" sz="1800"/>
              </a:p>
            </p:txBody>
          </p:sp>
          <p:sp>
            <p:nvSpPr>
              <p:cNvPr id="111659" name="Freeform 82"/>
              <p:cNvSpPr>
                <a:spLocks noChangeAspect="1"/>
              </p:cNvSpPr>
              <p:nvPr/>
            </p:nvSpPr>
            <p:spPr bwMode="auto">
              <a:xfrm>
                <a:off x="1014" y="2916"/>
                <a:ext cx="1718" cy="1188"/>
              </a:xfrm>
              <a:custGeom>
                <a:avLst/>
                <a:gdLst>
                  <a:gd name="T0" fmla="*/ 0 w 537"/>
                  <a:gd name="T1" fmla="*/ 12852854 h 372"/>
                  <a:gd name="T2" fmla="*/ 638104 w 537"/>
                  <a:gd name="T3" fmla="*/ 9573913 h 372"/>
                  <a:gd name="T4" fmla="*/ 1262157 w 537"/>
                  <a:gd name="T5" fmla="*/ 7496848 h 372"/>
                  <a:gd name="T6" fmla="*/ 1896691 w 537"/>
                  <a:gd name="T7" fmla="*/ 6080465 h 372"/>
                  <a:gd name="T8" fmla="*/ 2525041 w 537"/>
                  <a:gd name="T9" fmla="*/ 5074960 h 372"/>
                  <a:gd name="T10" fmla="*/ 3128667 w 537"/>
                  <a:gd name="T11" fmla="*/ 4285720 h 372"/>
                  <a:gd name="T12" fmla="*/ 3752717 w 537"/>
                  <a:gd name="T13" fmla="*/ 3669224 h 372"/>
                  <a:gd name="T14" fmla="*/ 4390792 w 537"/>
                  <a:gd name="T15" fmla="*/ 3181298 h 372"/>
                  <a:gd name="T16" fmla="*/ 5014855 w 537"/>
                  <a:gd name="T17" fmla="*/ 2758047 h 372"/>
                  <a:gd name="T18" fmla="*/ 5652754 w 537"/>
                  <a:gd name="T19" fmla="*/ 2421888 h 372"/>
                  <a:gd name="T20" fmla="*/ 6287493 w 537"/>
                  <a:gd name="T21" fmla="*/ 2140840 h 372"/>
                  <a:gd name="T22" fmla="*/ 6915935 w 537"/>
                  <a:gd name="T23" fmla="*/ 1903984 h 372"/>
                  <a:gd name="T24" fmla="*/ 7550696 w 537"/>
                  <a:gd name="T25" fmla="*/ 1686813 h 372"/>
                  <a:gd name="T26" fmla="*/ 8174717 w 537"/>
                  <a:gd name="T27" fmla="*/ 1484195 h 372"/>
                  <a:gd name="T28" fmla="*/ 8812822 w 537"/>
                  <a:gd name="T29" fmla="*/ 1308081 h 372"/>
                  <a:gd name="T30" fmla="*/ 9450702 w 537"/>
                  <a:gd name="T31" fmla="*/ 1178589 h 372"/>
                  <a:gd name="T32" fmla="*/ 10040507 w 537"/>
                  <a:gd name="T33" fmla="*/ 1039743 h 372"/>
                  <a:gd name="T34" fmla="*/ 10678285 w 537"/>
                  <a:gd name="T35" fmla="*/ 897540 h 372"/>
                  <a:gd name="T36" fmla="*/ 11303711 w 537"/>
                  <a:gd name="T37" fmla="*/ 789273 h 372"/>
                  <a:gd name="T38" fmla="*/ 11941488 w 537"/>
                  <a:gd name="T39" fmla="*/ 690557 h 372"/>
                  <a:gd name="T40" fmla="*/ 12565551 w 537"/>
                  <a:gd name="T41" fmla="*/ 616198 h 372"/>
                  <a:gd name="T42" fmla="*/ 13203748 w 537"/>
                  <a:gd name="T43" fmla="*/ 518811 h 372"/>
                  <a:gd name="T44" fmla="*/ 13838487 w 537"/>
                  <a:gd name="T45" fmla="*/ 454129 h 372"/>
                  <a:gd name="T46" fmla="*/ 14465589 w 537"/>
                  <a:gd name="T47" fmla="*/ 379639 h 372"/>
                  <a:gd name="T48" fmla="*/ 15100315 w 537"/>
                  <a:gd name="T49" fmla="*/ 314855 h 372"/>
                  <a:gd name="T50" fmla="*/ 15728760 w 537"/>
                  <a:gd name="T51" fmla="*/ 237469 h 372"/>
                  <a:gd name="T52" fmla="*/ 16327990 w 537"/>
                  <a:gd name="T53" fmla="*/ 206983 h 372"/>
                  <a:gd name="T54" fmla="*/ 16956436 w 537"/>
                  <a:gd name="T55" fmla="*/ 142202 h 372"/>
                  <a:gd name="T56" fmla="*/ 17591203 w 537"/>
                  <a:gd name="T57" fmla="*/ 108261 h 372"/>
                  <a:gd name="T58" fmla="*/ 18218603 w 537"/>
                  <a:gd name="T59" fmla="*/ 33900 h 372"/>
                  <a:gd name="T60" fmla="*/ 18853463 w 537"/>
                  <a:gd name="T61" fmla="*/ 0 h 37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537" h="372">
                    <a:moveTo>
                      <a:pt x="0" y="372"/>
                    </a:moveTo>
                    <a:lnTo>
                      <a:pt x="18" y="277"/>
                    </a:lnTo>
                    <a:lnTo>
                      <a:pt x="36" y="217"/>
                    </a:lnTo>
                    <a:lnTo>
                      <a:pt x="54" y="176"/>
                    </a:lnTo>
                    <a:lnTo>
                      <a:pt x="72" y="147"/>
                    </a:lnTo>
                    <a:lnTo>
                      <a:pt x="89" y="124"/>
                    </a:lnTo>
                    <a:lnTo>
                      <a:pt x="107" y="106"/>
                    </a:lnTo>
                    <a:lnTo>
                      <a:pt x="125" y="92"/>
                    </a:lnTo>
                    <a:lnTo>
                      <a:pt x="143" y="80"/>
                    </a:lnTo>
                    <a:lnTo>
                      <a:pt x="161" y="70"/>
                    </a:lnTo>
                    <a:lnTo>
                      <a:pt x="179" y="62"/>
                    </a:lnTo>
                    <a:lnTo>
                      <a:pt x="197" y="55"/>
                    </a:lnTo>
                    <a:lnTo>
                      <a:pt x="215" y="49"/>
                    </a:lnTo>
                    <a:lnTo>
                      <a:pt x="233" y="43"/>
                    </a:lnTo>
                    <a:lnTo>
                      <a:pt x="251" y="38"/>
                    </a:lnTo>
                    <a:lnTo>
                      <a:pt x="269" y="34"/>
                    </a:lnTo>
                    <a:lnTo>
                      <a:pt x="286" y="30"/>
                    </a:lnTo>
                    <a:lnTo>
                      <a:pt x="304" y="26"/>
                    </a:lnTo>
                    <a:lnTo>
                      <a:pt x="322" y="23"/>
                    </a:lnTo>
                    <a:lnTo>
                      <a:pt x="340" y="20"/>
                    </a:lnTo>
                    <a:lnTo>
                      <a:pt x="358" y="18"/>
                    </a:lnTo>
                    <a:lnTo>
                      <a:pt x="376" y="15"/>
                    </a:lnTo>
                    <a:lnTo>
                      <a:pt x="394" y="13"/>
                    </a:lnTo>
                    <a:lnTo>
                      <a:pt x="412" y="11"/>
                    </a:lnTo>
                    <a:lnTo>
                      <a:pt x="430" y="9"/>
                    </a:lnTo>
                    <a:lnTo>
                      <a:pt x="448" y="7"/>
                    </a:lnTo>
                    <a:lnTo>
                      <a:pt x="465" y="6"/>
                    </a:lnTo>
                    <a:lnTo>
                      <a:pt x="483" y="4"/>
                    </a:lnTo>
                    <a:lnTo>
                      <a:pt x="501" y="3"/>
                    </a:lnTo>
                    <a:lnTo>
                      <a:pt x="519" y="1"/>
                    </a:lnTo>
                    <a:lnTo>
                      <a:pt x="537" y="0"/>
                    </a:lnTo>
                  </a:path>
                </a:pathLst>
              </a:custGeom>
              <a:noFill/>
              <a:ln w="28575">
                <a:solidFill>
                  <a:srgbClr val="0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65" name="Line 85"/>
              <p:cNvSpPr>
                <a:spLocks noChangeAspect="1" noChangeShapeType="1"/>
              </p:cNvSpPr>
              <p:nvPr/>
            </p:nvSpPr>
            <p:spPr bwMode="auto">
              <a:xfrm>
                <a:off x="305" y="3556"/>
                <a:ext cx="279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66" name="Line 86"/>
              <p:cNvSpPr>
                <a:spLocks noChangeAspect="1" noChangeShapeType="1"/>
              </p:cNvSpPr>
              <p:nvPr/>
            </p:nvSpPr>
            <p:spPr bwMode="auto">
              <a:xfrm flipV="1">
                <a:off x="463" y="2751"/>
                <a:ext cx="0" cy="14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67" name="Text Box 96"/>
              <p:cNvSpPr txBox="1">
                <a:spLocks noChangeAspect="1" noChangeArrowheads="1"/>
              </p:cNvSpPr>
              <p:nvPr/>
            </p:nvSpPr>
            <p:spPr bwMode="auto">
              <a:xfrm>
                <a:off x="742" y="3512"/>
                <a:ext cx="23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r">
                  <a:defRPr/>
                </a:pPr>
                <a:r>
                  <a:rPr lang="pt-BR" altLang="en-US" sz="1800" i="1"/>
                  <a:t>-n</a:t>
                </a:r>
                <a:endParaRPr lang="en-US" altLang="en-US" sz="1800" i="1"/>
              </a:p>
            </p:txBody>
          </p:sp>
          <p:sp>
            <p:nvSpPr>
              <p:cNvPr id="56368" name="Text Box 98"/>
              <p:cNvSpPr txBox="1">
                <a:spLocks noChangeAspect="1" noChangeArrowheads="1"/>
              </p:cNvSpPr>
              <p:nvPr/>
            </p:nvSpPr>
            <p:spPr bwMode="auto">
              <a:xfrm>
                <a:off x="2669" y="3518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r">
                  <a:defRPr/>
                </a:pPr>
                <a:r>
                  <a:rPr lang="pt-BR" altLang="en-US" sz="1800" i="1"/>
                  <a:t>-f</a:t>
                </a:r>
                <a:endParaRPr lang="en-US" altLang="en-US" sz="1800" i="1"/>
              </a:p>
            </p:txBody>
          </p:sp>
          <p:sp>
            <p:nvSpPr>
              <p:cNvPr id="56369" name="Line 100"/>
              <p:cNvSpPr>
                <a:spLocks noChangeAspect="1" noChangeShapeType="1"/>
              </p:cNvSpPr>
              <p:nvPr/>
            </p:nvSpPr>
            <p:spPr bwMode="auto">
              <a:xfrm flipH="1">
                <a:off x="432" y="2910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70" name="Text Box 102"/>
              <p:cNvSpPr txBox="1">
                <a:spLocks noChangeAspect="1" noChangeArrowheads="1"/>
              </p:cNvSpPr>
              <p:nvPr/>
            </p:nvSpPr>
            <p:spPr bwMode="auto">
              <a:xfrm>
                <a:off x="237" y="2804"/>
                <a:ext cx="23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r">
                  <a:defRPr/>
                </a:pPr>
                <a:r>
                  <a:rPr lang="pt-BR" altLang="en-US" sz="1800"/>
                  <a:t>-1</a:t>
                </a:r>
                <a:endParaRPr lang="en-US" altLang="en-US" sz="1800"/>
              </a:p>
            </p:txBody>
          </p:sp>
          <p:graphicFrame>
            <p:nvGraphicFramePr>
              <p:cNvPr id="111666" name="Object 103"/>
              <p:cNvGraphicFramePr>
                <a:graphicFrameLocks noChangeAspect="1"/>
              </p:cNvGraphicFramePr>
              <p:nvPr/>
            </p:nvGraphicFramePr>
            <p:xfrm>
              <a:off x="237" y="3531"/>
              <a:ext cx="201" cy="2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1808" name="Equation" r:id="rId6" imgW="165028" imgH="228501" progId="Equation.3">
                      <p:embed/>
                    </p:oleObj>
                  </mc:Choice>
                  <mc:Fallback>
                    <p:oleObj name="Equation" r:id="rId6" imgW="165028" imgH="228501" progId="Equation.3">
                      <p:embed/>
                      <p:pic>
                        <p:nvPicPr>
                          <p:cNvPr id="0" name="Object 10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7" y="3531"/>
                            <a:ext cx="201" cy="27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6372" name="Line 104"/>
              <p:cNvSpPr>
                <a:spLocks noChangeAspect="1" noChangeShapeType="1"/>
              </p:cNvSpPr>
              <p:nvPr/>
            </p:nvSpPr>
            <p:spPr bwMode="auto">
              <a:xfrm flipH="1">
                <a:off x="432" y="4112"/>
                <a:ext cx="5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56330" name="Line 87"/>
            <p:cNvSpPr>
              <a:spLocks noChangeAspect="1" noChangeShapeType="1"/>
            </p:cNvSpPr>
            <p:nvPr/>
          </p:nvSpPr>
          <p:spPr bwMode="auto">
            <a:xfrm flipV="1">
              <a:off x="1348" y="2893"/>
              <a:ext cx="0" cy="9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31" name="Line 88"/>
            <p:cNvSpPr>
              <a:spLocks noChangeAspect="1" noChangeShapeType="1"/>
            </p:cNvSpPr>
            <p:nvPr/>
          </p:nvSpPr>
          <p:spPr bwMode="auto">
            <a:xfrm flipV="1">
              <a:off x="1864" y="2893"/>
              <a:ext cx="0" cy="6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32" name="Line 106"/>
            <p:cNvSpPr>
              <a:spLocks noChangeAspect="1" noChangeShapeType="1"/>
            </p:cNvSpPr>
            <p:nvPr/>
          </p:nvSpPr>
          <p:spPr bwMode="auto">
            <a:xfrm flipV="1">
              <a:off x="1692" y="2893"/>
              <a:ext cx="0" cy="7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33" name="Line 107"/>
            <p:cNvSpPr>
              <a:spLocks noChangeAspect="1" noChangeShapeType="1"/>
            </p:cNvSpPr>
            <p:nvPr/>
          </p:nvSpPr>
          <p:spPr bwMode="auto">
            <a:xfrm flipV="1">
              <a:off x="2206" y="2893"/>
              <a:ext cx="0" cy="6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34" name="Line 108"/>
            <p:cNvSpPr>
              <a:spLocks noChangeAspect="1" noChangeShapeType="1"/>
            </p:cNvSpPr>
            <p:nvPr/>
          </p:nvSpPr>
          <p:spPr bwMode="auto">
            <a:xfrm flipV="1">
              <a:off x="2035" y="2893"/>
              <a:ext cx="0" cy="6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35" name="Line 109"/>
            <p:cNvSpPr>
              <a:spLocks noChangeAspect="1" noChangeShapeType="1"/>
            </p:cNvSpPr>
            <p:nvPr/>
          </p:nvSpPr>
          <p:spPr bwMode="auto">
            <a:xfrm flipV="1">
              <a:off x="2378" y="2893"/>
              <a:ext cx="0" cy="6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36" name="Line 110"/>
            <p:cNvSpPr>
              <a:spLocks noChangeAspect="1" noChangeShapeType="1"/>
            </p:cNvSpPr>
            <p:nvPr/>
          </p:nvSpPr>
          <p:spPr bwMode="auto">
            <a:xfrm flipV="1">
              <a:off x="1176" y="2893"/>
              <a:ext cx="0" cy="10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37" name="Line 111"/>
            <p:cNvSpPr>
              <a:spLocks noChangeAspect="1" noChangeShapeType="1"/>
            </p:cNvSpPr>
            <p:nvPr/>
          </p:nvSpPr>
          <p:spPr bwMode="auto">
            <a:xfrm flipV="1">
              <a:off x="1520" y="2893"/>
              <a:ext cx="0" cy="8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38" name="Line 112"/>
            <p:cNvSpPr>
              <a:spLocks noChangeAspect="1" noChangeShapeType="1"/>
            </p:cNvSpPr>
            <p:nvPr/>
          </p:nvSpPr>
          <p:spPr bwMode="auto">
            <a:xfrm flipV="1">
              <a:off x="2550" y="2893"/>
              <a:ext cx="0" cy="6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39" name="Line 114"/>
            <p:cNvSpPr>
              <a:spLocks noChangeAspect="1" noChangeShapeType="1"/>
            </p:cNvSpPr>
            <p:nvPr/>
          </p:nvSpPr>
          <p:spPr bwMode="auto">
            <a:xfrm flipH="1">
              <a:off x="462" y="3508"/>
              <a:ext cx="7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40" name="Line 115"/>
            <p:cNvSpPr>
              <a:spLocks noChangeAspect="1" noChangeShapeType="1"/>
            </p:cNvSpPr>
            <p:nvPr/>
          </p:nvSpPr>
          <p:spPr bwMode="auto">
            <a:xfrm flipH="1">
              <a:off x="463" y="3259"/>
              <a:ext cx="8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41" name="Line 116"/>
            <p:cNvSpPr>
              <a:spLocks noChangeAspect="1" noChangeShapeType="1"/>
            </p:cNvSpPr>
            <p:nvPr/>
          </p:nvSpPr>
          <p:spPr bwMode="auto">
            <a:xfrm flipH="1">
              <a:off x="467" y="3138"/>
              <a:ext cx="10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42" name="Line 117"/>
            <p:cNvSpPr>
              <a:spLocks noChangeAspect="1" noChangeShapeType="1"/>
            </p:cNvSpPr>
            <p:nvPr/>
          </p:nvSpPr>
          <p:spPr bwMode="auto">
            <a:xfrm flipH="1">
              <a:off x="467" y="3069"/>
              <a:ext cx="12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43" name="Line 118"/>
            <p:cNvSpPr>
              <a:spLocks noChangeAspect="1" noChangeShapeType="1"/>
            </p:cNvSpPr>
            <p:nvPr/>
          </p:nvSpPr>
          <p:spPr bwMode="auto">
            <a:xfrm flipH="1">
              <a:off x="463" y="3022"/>
              <a:ext cx="14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44" name="Line 119"/>
            <p:cNvSpPr>
              <a:spLocks noChangeAspect="1" noChangeShapeType="1"/>
            </p:cNvSpPr>
            <p:nvPr/>
          </p:nvSpPr>
          <p:spPr bwMode="auto">
            <a:xfrm flipH="1">
              <a:off x="459" y="2983"/>
              <a:ext cx="15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45" name="Line 120"/>
            <p:cNvSpPr>
              <a:spLocks noChangeAspect="1" noChangeShapeType="1"/>
            </p:cNvSpPr>
            <p:nvPr/>
          </p:nvSpPr>
          <p:spPr bwMode="auto">
            <a:xfrm flipH="1">
              <a:off x="459" y="2962"/>
              <a:ext cx="17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46" name="Line 121"/>
            <p:cNvSpPr>
              <a:spLocks noChangeAspect="1" noChangeShapeType="1"/>
            </p:cNvSpPr>
            <p:nvPr/>
          </p:nvSpPr>
          <p:spPr bwMode="auto">
            <a:xfrm flipH="1">
              <a:off x="454" y="2940"/>
              <a:ext cx="19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47" name="Line 122"/>
            <p:cNvSpPr>
              <a:spLocks noChangeAspect="1" noChangeShapeType="1"/>
            </p:cNvSpPr>
            <p:nvPr/>
          </p:nvSpPr>
          <p:spPr bwMode="auto">
            <a:xfrm flipH="1">
              <a:off x="459" y="2923"/>
              <a:ext cx="20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aphicFrame>
          <p:nvGraphicFramePr>
            <p:cNvPr id="111643" name="Object 95"/>
            <p:cNvGraphicFramePr>
              <a:graphicFrameLocks noChangeAspect="1"/>
            </p:cNvGraphicFramePr>
            <p:nvPr/>
          </p:nvGraphicFramePr>
          <p:xfrm>
            <a:off x="1698" y="3603"/>
            <a:ext cx="217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1809" name="Equation" r:id="rId8" imgW="241300" imgH="228600" progId="Equation.3">
                    <p:embed/>
                  </p:oleObj>
                </mc:Choice>
                <mc:Fallback>
                  <p:oleObj name="Equation" r:id="rId8" imgW="241300" imgH="228600" progId="Equation.3">
                    <p:embed/>
                    <p:pic>
                      <p:nvPicPr>
                        <p:cNvPr id="0" name="Object 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8" y="3603"/>
                          <a:ext cx="217" cy="2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11644" name="Group 165"/>
            <p:cNvGrpSpPr>
              <a:grpSpLocks/>
            </p:cNvGrpSpPr>
            <p:nvPr/>
          </p:nvGrpSpPr>
          <p:grpSpPr bwMode="auto">
            <a:xfrm rot="-2085401">
              <a:off x="822" y="3478"/>
              <a:ext cx="2081" cy="66"/>
              <a:chOff x="1254" y="2700"/>
              <a:chExt cx="1723" cy="66"/>
            </a:xfrm>
          </p:grpSpPr>
          <p:sp>
            <p:nvSpPr>
              <p:cNvPr id="56350" name="Line 151"/>
              <p:cNvSpPr>
                <a:spLocks noChangeShapeType="1"/>
              </p:cNvSpPr>
              <p:nvPr/>
            </p:nvSpPr>
            <p:spPr bwMode="auto">
              <a:xfrm>
                <a:off x="1254" y="2734"/>
                <a:ext cx="1723" cy="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51" name="Line 153"/>
              <p:cNvSpPr>
                <a:spLocks noChangeShapeType="1"/>
              </p:cNvSpPr>
              <p:nvPr/>
            </p:nvSpPr>
            <p:spPr bwMode="auto">
              <a:xfrm flipV="1">
                <a:off x="1257" y="2700"/>
                <a:ext cx="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52" name="Line 154"/>
              <p:cNvSpPr>
                <a:spLocks noChangeShapeType="1"/>
              </p:cNvSpPr>
              <p:nvPr/>
            </p:nvSpPr>
            <p:spPr bwMode="auto">
              <a:xfrm flipV="1">
                <a:off x="1428" y="2700"/>
                <a:ext cx="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53" name="Line 155"/>
              <p:cNvSpPr>
                <a:spLocks noChangeShapeType="1"/>
              </p:cNvSpPr>
              <p:nvPr/>
            </p:nvSpPr>
            <p:spPr bwMode="auto">
              <a:xfrm flipV="1">
                <a:off x="1600" y="2700"/>
                <a:ext cx="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54" name="Line 156"/>
              <p:cNvSpPr>
                <a:spLocks noChangeShapeType="1"/>
              </p:cNvSpPr>
              <p:nvPr/>
            </p:nvSpPr>
            <p:spPr bwMode="auto">
              <a:xfrm flipV="1">
                <a:off x="1770" y="2697"/>
                <a:ext cx="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55" name="Line 157"/>
              <p:cNvSpPr>
                <a:spLocks noChangeShapeType="1"/>
              </p:cNvSpPr>
              <p:nvPr/>
            </p:nvSpPr>
            <p:spPr bwMode="auto">
              <a:xfrm flipV="1">
                <a:off x="2458" y="2700"/>
                <a:ext cx="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56" name="Line 158"/>
              <p:cNvSpPr>
                <a:spLocks noChangeShapeType="1"/>
              </p:cNvSpPr>
              <p:nvPr/>
            </p:nvSpPr>
            <p:spPr bwMode="auto">
              <a:xfrm flipV="1">
                <a:off x="2629" y="2700"/>
                <a:ext cx="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57" name="Line 159"/>
              <p:cNvSpPr>
                <a:spLocks noChangeShapeType="1"/>
              </p:cNvSpPr>
              <p:nvPr/>
            </p:nvSpPr>
            <p:spPr bwMode="auto">
              <a:xfrm flipV="1">
                <a:off x="2801" y="2700"/>
                <a:ext cx="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58" name="Line 160"/>
              <p:cNvSpPr>
                <a:spLocks noChangeShapeType="1"/>
              </p:cNvSpPr>
              <p:nvPr/>
            </p:nvSpPr>
            <p:spPr bwMode="auto">
              <a:xfrm flipV="1">
                <a:off x="2972" y="2698"/>
                <a:ext cx="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59" name="Line 161"/>
              <p:cNvSpPr>
                <a:spLocks noChangeShapeType="1"/>
              </p:cNvSpPr>
              <p:nvPr/>
            </p:nvSpPr>
            <p:spPr bwMode="auto">
              <a:xfrm flipV="1">
                <a:off x="1943" y="2700"/>
                <a:ext cx="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60" name="Line 162"/>
              <p:cNvSpPr>
                <a:spLocks noChangeShapeType="1"/>
              </p:cNvSpPr>
              <p:nvPr/>
            </p:nvSpPr>
            <p:spPr bwMode="auto">
              <a:xfrm flipV="1">
                <a:off x="2115" y="2700"/>
                <a:ext cx="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361" name="Line 163"/>
              <p:cNvSpPr>
                <a:spLocks noChangeShapeType="1"/>
              </p:cNvSpPr>
              <p:nvPr/>
            </p:nvSpPr>
            <p:spPr bwMode="auto">
              <a:xfrm flipV="1">
                <a:off x="2285" y="2699"/>
                <a:ext cx="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87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8388" y="254000"/>
            <a:ext cx="7159625" cy="681038"/>
          </a:xfrm>
        </p:spPr>
        <p:txBody>
          <a:bodyPr/>
          <a:lstStyle/>
          <a:p>
            <a:pPr>
              <a:defRPr/>
            </a:pPr>
            <a:r>
              <a:rPr lang="en-US" altLang="en-US"/>
              <a:t>Suavização da tonalização</a:t>
            </a:r>
          </a:p>
        </p:txBody>
      </p:sp>
      <p:grpSp>
        <p:nvGrpSpPr>
          <p:cNvPr id="115714" name="Group 12"/>
          <p:cNvGrpSpPr>
            <a:grpSpLocks/>
          </p:cNvGrpSpPr>
          <p:nvPr/>
        </p:nvGrpSpPr>
        <p:grpSpPr bwMode="auto">
          <a:xfrm>
            <a:off x="1085850" y="1701800"/>
            <a:ext cx="1854200" cy="1227138"/>
            <a:chOff x="513" y="1101"/>
            <a:chExt cx="1198" cy="793"/>
          </a:xfrm>
        </p:grpSpPr>
        <p:sp>
          <p:nvSpPr>
            <p:cNvPr id="115731" name="Freeform 3"/>
            <p:cNvSpPr>
              <a:spLocks/>
            </p:cNvSpPr>
            <p:nvPr/>
          </p:nvSpPr>
          <p:spPr bwMode="auto">
            <a:xfrm>
              <a:off x="513" y="1485"/>
              <a:ext cx="643" cy="316"/>
            </a:xfrm>
            <a:custGeom>
              <a:avLst/>
              <a:gdLst>
                <a:gd name="T0" fmla="*/ 0 w 643"/>
                <a:gd name="T1" fmla="*/ 264 h 316"/>
                <a:gd name="T2" fmla="*/ 69 w 643"/>
                <a:gd name="T3" fmla="*/ 0 h 316"/>
                <a:gd name="T4" fmla="*/ 642 w 643"/>
                <a:gd name="T5" fmla="*/ 6 h 316"/>
                <a:gd name="T6" fmla="*/ 588 w 643"/>
                <a:gd name="T7" fmla="*/ 315 h 316"/>
                <a:gd name="T8" fmla="*/ 0 w 643"/>
                <a:gd name="T9" fmla="*/ 264 h 3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3" h="316">
                  <a:moveTo>
                    <a:pt x="0" y="264"/>
                  </a:moveTo>
                  <a:lnTo>
                    <a:pt x="69" y="0"/>
                  </a:lnTo>
                  <a:lnTo>
                    <a:pt x="642" y="6"/>
                  </a:lnTo>
                  <a:lnTo>
                    <a:pt x="588" y="315"/>
                  </a:lnTo>
                  <a:lnTo>
                    <a:pt x="0" y="264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32" name="Freeform 4"/>
            <p:cNvSpPr>
              <a:spLocks/>
            </p:cNvSpPr>
            <p:nvPr/>
          </p:nvSpPr>
          <p:spPr bwMode="auto">
            <a:xfrm>
              <a:off x="564" y="1206"/>
              <a:ext cx="622" cy="286"/>
            </a:xfrm>
            <a:custGeom>
              <a:avLst/>
              <a:gdLst>
                <a:gd name="T0" fmla="*/ 18 w 622"/>
                <a:gd name="T1" fmla="*/ 282 h 286"/>
                <a:gd name="T2" fmla="*/ 0 w 622"/>
                <a:gd name="T3" fmla="*/ 57 h 286"/>
                <a:gd name="T4" fmla="*/ 621 w 622"/>
                <a:gd name="T5" fmla="*/ 0 h 286"/>
                <a:gd name="T6" fmla="*/ 588 w 622"/>
                <a:gd name="T7" fmla="*/ 285 h 286"/>
                <a:gd name="T8" fmla="*/ 18 w 622"/>
                <a:gd name="T9" fmla="*/ 282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2" h="286">
                  <a:moveTo>
                    <a:pt x="18" y="282"/>
                  </a:moveTo>
                  <a:lnTo>
                    <a:pt x="0" y="57"/>
                  </a:lnTo>
                  <a:lnTo>
                    <a:pt x="621" y="0"/>
                  </a:lnTo>
                  <a:lnTo>
                    <a:pt x="588" y="285"/>
                  </a:lnTo>
                  <a:lnTo>
                    <a:pt x="18" y="282"/>
                  </a:lnTo>
                </a:path>
              </a:pathLst>
            </a:custGeom>
            <a:solidFill>
              <a:schemeClr val="hlink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33" name="Freeform 5"/>
            <p:cNvSpPr>
              <a:spLocks/>
            </p:cNvSpPr>
            <p:nvPr/>
          </p:nvSpPr>
          <p:spPr bwMode="auto">
            <a:xfrm>
              <a:off x="1155" y="1209"/>
              <a:ext cx="556" cy="409"/>
            </a:xfrm>
            <a:custGeom>
              <a:avLst/>
              <a:gdLst>
                <a:gd name="T0" fmla="*/ 30 w 556"/>
                <a:gd name="T1" fmla="*/ 0 h 409"/>
                <a:gd name="T2" fmla="*/ 555 w 556"/>
                <a:gd name="T3" fmla="*/ 159 h 409"/>
                <a:gd name="T4" fmla="*/ 519 w 556"/>
                <a:gd name="T5" fmla="*/ 408 h 409"/>
                <a:gd name="T6" fmla="*/ 0 w 556"/>
                <a:gd name="T7" fmla="*/ 285 h 409"/>
                <a:gd name="T8" fmla="*/ 30 w 556"/>
                <a:gd name="T9" fmla="*/ 0 h 4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6" h="409">
                  <a:moveTo>
                    <a:pt x="30" y="0"/>
                  </a:moveTo>
                  <a:lnTo>
                    <a:pt x="555" y="159"/>
                  </a:lnTo>
                  <a:lnTo>
                    <a:pt x="519" y="408"/>
                  </a:lnTo>
                  <a:lnTo>
                    <a:pt x="0" y="285"/>
                  </a:lnTo>
                  <a:lnTo>
                    <a:pt x="30" y="0"/>
                  </a:lnTo>
                </a:path>
              </a:pathLst>
            </a:custGeom>
            <a:solidFill>
              <a:schemeClr val="folHlink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34" name="Freeform 6"/>
            <p:cNvSpPr>
              <a:spLocks/>
            </p:cNvSpPr>
            <p:nvPr/>
          </p:nvSpPr>
          <p:spPr bwMode="auto">
            <a:xfrm>
              <a:off x="1101" y="1494"/>
              <a:ext cx="574" cy="400"/>
            </a:xfrm>
            <a:custGeom>
              <a:avLst/>
              <a:gdLst>
                <a:gd name="T0" fmla="*/ 0 w 574"/>
                <a:gd name="T1" fmla="*/ 312 h 400"/>
                <a:gd name="T2" fmla="*/ 54 w 574"/>
                <a:gd name="T3" fmla="*/ 0 h 400"/>
                <a:gd name="T4" fmla="*/ 573 w 574"/>
                <a:gd name="T5" fmla="*/ 120 h 400"/>
                <a:gd name="T6" fmla="*/ 531 w 574"/>
                <a:gd name="T7" fmla="*/ 399 h 400"/>
                <a:gd name="T8" fmla="*/ 0 w 574"/>
                <a:gd name="T9" fmla="*/ 312 h 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4" h="400">
                  <a:moveTo>
                    <a:pt x="0" y="312"/>
                  </a:moveTo>
                  <a:lnTo>
                    <a:pt x="54" y="0"/>
                  </a:lnTo>
                  <a:lnTo>
                    <a:pt x="573" y="120"/>
                  </a:lnTo>
                  <a:lnTo>
                    <a:pt x="531" y="399"/>
                  </a:lnTo>
                  <a:lnTo>
                    <a:pt x="0" y="312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6" name="Line 7"/>
            <p:cNvSpPr>
              <a:spLocks noChangeShapeType="1"/>
            </p:cNvSpPr>
            <p:nvPr/>
          </p:nvSpPr>
          <p:spPr bwMode="auto">
            <a:xfrm flipH="1" flipV="1">
              <a:off x="846" y="1101"/>
              <a:ext cx="3" cy="2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417" name="Line 8"/>
            <p:cNvSpPr>
              <a:spLocks noChangeShapeType="1"/>
            </p:cNvSpPr>
            <p:nvPr/>
          </p:nvSpPr>
          <p:spPr bwMode="auto">
            <a:xfrm flipV="1">
              <a:off x="1413" y="1131"/>
              <a:ext cx="105" cy="2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418" name="Line 9"/>
            <p:cNvSpPr>
              <a:spLocks noChangeShapeType="1"/>
            </p:cNvSpPr>
            <p:nvPr/>
          </p:nvSpPr>
          <p:spPr bwMode="auto">
            <a:xfrm flipH="1" flipV="1">
              <a:off x="702" y="1527"/>
              <a:ext cx="99" cy="1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419" name="Line 10"/>
            <p:cNvSpPr>
              <a:spLocks noChangeShapeType="1"/>
            </p:cNvSpPr>
            <p:nvPr/>
          </p:nvSpPr>
          <p:spPr bwMode="auto">
            <a:xfrm flipV="1">
              <a:off x="1356" y="1677"/>
              <a:ext cx="159" cy="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420" name="Line 11"/>
            <p:cNvSpPr>
              <a:spLocks noChangeShapeType="1"/>
            </p:cNvSpPr>
            <p:nvPr/>
          </p:nvSpPr>
          <p:spPr bwMode="auto">
            <a:xfrm flipV="1">
              <a:off x="1158" y="1320"/>
              <a:ext cx="141" cy="1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15715" name="Group 49"/>
          <p:cNvGrpSpPr>
            <a:grpSpLocks/>
          </p:cNvGrpSpPr>
          <p:nvPr/>
        </p:nvGrpSpPr>
        <p:grpSpPr bwMode="auto">
          <a:xfrm>
            <a:off x="749300" y="4102100"/>
            <a:ext cx="2138363" cy="2416175"/>
            <a:chOff x="272" y="2679"/>
            <a:chExt cx="1336" cy="1562"/>
          </a:xfrm>
        </p:grpSpPr>
        <p:sp>
          <p:nvSpPr>
            <p:cNvPr id="115721" name="Freeform 13"/>
            <p:cNvSpPr>
              <a:spLocks/>
            </p:cNvSpPr>
            <p:nvPr/>
          </p:nvSpPr>
          <p:spPr bwMode="auto">
            <a:xfrm>
              <a:off x="496" y="2896"/>
              <a:ext cx="641" cy="1161"/>
            </a:xfrm>
            <a:custGeom>
              <a:avLst/>
              <a:gdLst>
                <a:gd name="T0" fmla="*/ 0 w 641"/>
                <a:gd name="T1" fmla="*/ 952 h 1161"/>
                <a:gd name="T2" fmla="*/ 192 w 641"/>
                <a:gd name="T3" fmla="*/ 0 h 1161"/>
                <a:gd name="T4" fmla="*/ 568 w 641"/>
                <a:gd name="T5" fmla="*/ 32 h 1161"/>
                <a:gd name="T6" fmla="*/ 640 w 641"/>
                <a:gd name="T7" fmla="*/ 1160 h 1161"/>
                <a:gd name="T8" fmla="*/ 0 w 641"/>
                <a:gd name="T9" fmla="*/ 952 h 11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1" h="1161">
                  <a:moveTo>
                    <a:pt x="0" y="952"/>
                  </a:moveTo>
                  <a:lnTo>
                    <a:pt x="192" y="0"/>
                  </a:lnTo>
                  <a:lnTo>
                    <a:pt x="568" y="32"/>
                  </a:lnTo>
                  <a:lnTo>
                    <a:pt x="640" y="1160"/>
                  </a:lnTo>
                  <a:lnTo>
                    <a:pt x="0" y="952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7F7F7F"/>
                </a:gs>
              </a:gsLst>
              <a:lin ang="2700000" scaled="1"/>
            </a:gra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3" name="Rectangle 14"/>
            <p:cNvSpPr>
              <a:spLocks noChangeArrowheads="1"/>
            </p:cNvSpPr>
            <p:nvPr/>
          </p:nvSpPr>
          <p:spPr bwMode="auto">
            <a:xfrm>
              <a:off x="510" y="2679"/>
              <a:ext cx="215" cy="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c</a:t>
              </a:r>
              <a:r>
                <a:rPr lang="en-US" altLang="en-US" sz="1600" b="1" i="1" baseline="-25000"/>
                <a:t>1</a:t>
              </a:r>
            </a:p>
          </p:txBody>
        </p:sp>
        <p:sp>
          <p:nvSpPr>
            <p:cNvPr id="59404" name="Rectangle 15"/>
            <p:cNvSpPr>
              <a:spLocks noChangeArrowheads="1"/>
            </p:cNvSpPr>
            <p:nvPr/>
          </p:nvSpPr>
          <p:spPr bwMode="auto">
            <a:xfrm>
              <a:off x="1006" y="2735"/>
              <a:ext cx="215" cy="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c</a:t>
              </a:r>
              <a:r>
                <a:rPr lang="en-US" altLang="en-US" sz="1600" b="1" i="1" baseline="-25000"/>
                <a:t>4</a:t>
              </a:r>
            </a:p>
          </p:txBody>
        </p:sp>
        <p:sp>
          <p:nvSpPr>
            <p:cNvPr id="59405" name="Rectangle 16"/>
            <p:cNvSpPr>
              <a:spLocks noChangeArrowheads="1"/>
            </p:cNvSpPr>
            <p:nvPr/>
          </p:nvSpPr>
          <p:spPr bwMode="auto">
            <a:xfrm>
              <a:off x="310" y="3799"/>
              <a:ext cx="215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c</a:t>
              </a:r>
              <a:r>
                <a:rPr lang="en-US" altLang="en-US" sz="1600" b="1" i="1" baseline="-25000"/>
                <a:t>2</a:t>
              </a:r>
            </a:p>
          </p:txBody>
        </p:sp>
        <p:sp>
          <p:nvSpPr>
            <p:cNvPr id="59406" name="Rectangle 17"/>
            <p:cNvSpPr>
              <a:spLocks noChangeArrowheads="1"/>
            </p:cNvSpPr>
            <p:nvPr/>
          </p:nvSpPr>
          <p:spPr bwMode="auto">
            <a:xfrm>
              <a:off x="1126" y="4023"/>
              <a:ext cx="215" cy="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/>
                <a:t>c</a:t>
              </a:r>
              <a:r>
                <a:rPr lang="en-US" altLang="en-US" sz="1600" b="1" baseline="-25000"/>
                <a:t>3</a:t>
              </a:r>
            </a:p>
          </p:txBody>
        </p:sp>
        <p:sp>
          <p:nvSpPr>
            <p:cNvPr id="59407" name="Line 18"/>
            <p:cNvSpPr>
              <a:spLocks noChangeShapeType="1"/>
            </p:cNvSpPr>
            <p:nvPr/>
          </p:nvSpPr>
          <p:spPr bwMode="auto">
            <a:xfrm>
              <a:off x="272" y="3384"/>
              <a:ext cx="1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9408" name="Rectangle 19"/>
            <p:cNvSpPr>
              <a:spLocks noChangeArrowheads="1"/>
            </p:cNvSpPr>
            <p:nvPr/>
          </p:nvSpPr>
          <p:spPr bwMode="auto">
            <a:xfrm>
              <a:off x="326" y="3175"/>
              <a:ext cx="261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c</a:t>
              </a:r>
              <a:r>
                <a:rPr lang="en-US" altLang="en-US" sz="1600" b="1" i="1" baseline="-25000"/>
                <a:t>12</a:t>
              </a:r>
            </a:p>
          </p:txBody>
        </p:sp>
        <p:sp>
          <p:nvSpPr>
            <p:cNvPr id="59409" name="Rectangle 20"/>
            <p:cNvSpPr>
              <a:spLocks noChangeArrowheads="1"/>
            </p:cNvSpPr>
            <p:nvPr/>
          </p:nvSpPr>
          <p:spPr bwMode="auto">
            <a:xfrm>
              <a:off x="1110" y="3175"/>
              <a:ext cx="259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b="1" i="1"/>
                <a:t>c</a:t>
              </a:r>
              <a:r>
                <a:rPr lang="en-US" altLang="en-US" sz="1600" b="1" i="1" baseline="-25000"/>
                <a:t>43</a:t>
              </a:r>
            </a:p>
          </p:txBody>
        </p:sp>
        <p:sp>
          <p:nvSpPr>
            <p:cNvPr id="59410" name="Oval 21"/>
            <p:cNvSpPr>
              <a:spLocks noChangeArrowheads="1"/>
            </p:cNvSpPr>
            <p:nvPr/>
          </p:nvSpPr>
          <p:spPr bwMode="auto">
            <a:xfrm>
              <a:off x="788" y="3340"/>
              <a:ext cx="72" cy="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9411" name="Rectangle 22"/>
            <p:cNvSpPr>
              <a:spLocks noChangeArrowheads="1"/>
            </p:cNvSpPr>
            <p:nvPr/>
          </p:nvSpPr>
          <p:spPr bwMode="auto">
            <a:xfrm>
              <a:off x="758" y="3121"/>
              <a:ext cx="179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b="1" i="1"/>
                <a:t>c</a:t>
              </a:r>
            </a:p>
          </p:txBody>
        </p:sp>
      </p:grpSp>
      <p:sp>
        <p:nvSpPr>
          <p:cNvPr id="59397" name="Rectangle 33"/>
          <p:cNvSpPr>
            <a:spLocks noChangeArrowheads="1"/>
          </p:cNvSpPr>
          <p:nvPr/>
        </p:nvSpPr>
        <p:spPr bwMode="auto">
          <a:xfrm>
            <a:off x="1231900" y="3786188"/>
            <a:ext cx="1370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b="1"/>
              <a:t>Gouraud</a:t>
            </a:r>
          </a:p>
        </p:txBody>
      </p:sp>
      <p:pic>
        <p:nvPicPr>
          <p:cNvPr id="115717" name="Picture 54" descr="flat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25" y="1484313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9" name="Rectangle 55"/>
          <p:cNvSpPr>
            <a:spLocks noChangeArrowheads="1"/>
          </p:cNvSpPr>
          <p:nvPr/>
        </p:nvSpPr>
        <p:spPr bwMode="auto">
          <a:xfrm>
            <a:off x="5602288" y="3824288"/>
            <a:ext cx="31623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altLang="en-US" sz="1400">
                <a:latin typeface="Courier New" charset="0"/>
              </a:rPr>
              <a:t>void </a:t>
            </a:r>
            <a:r>
              <a:rPr lang="en-US" altLang="en-US" sz="1400" b="1">
                <a:latin typeface="Courier New" charset="0"/>
              </a:rPr>
              <a:t>glShadeModel</a:t>
            </a:r>
            <a:r>
              <a:rPr lang="en-US" altLang="en-US" sz="1400">
                <a:latin typeface="Courier New" charset="0"/>
              </a:rPr>
              <a:t> (</a:t>
            </a:r>
            <a:r>
              <a:rPr lang="en-US" altLang="en-US" sz="1400" b="1">
                <a:latin typeface="Courier New" charset="0"/>
              </a:rPr>
              <a:t>GL_FLAT</a:t>
            </a:r>
            <a:r>
              <a:rPr lang="en-US" altLang="en-US" sz="1400">
                <a:latin typeface="Courier New" charset="0"/>
              </a:rPr>
              <a:t>);</a:t>
            </a:r>
          </a:p>
        </p:txBody>
      </p:sp>
      <p:sp>
        <p:nvSpPr>
          <p:cNvPr id="59400" name="Rectangle 57"/>
          <p:cNvSpPr>
            <a:spLocks noChangeArrowheads="1"/>
          </p:cNvSpPr>
          <p:nvPr/>
        </p:nvSpPr>
        <p:spPr bwMode="auto">
          <a:xfrm>
            <a:off x="5711825" y="6486525"/>
            <a:ext cx="337502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en-US" altLang="en-US" sz="1400">
                <a:latin typeface="Courier New" charset="0"/>
              </a:rPr>
              <a:t>void</a:t>
            </a:r>
            <a:r>
              <a:rPr lang="en-US" altLang="en-US" sz="1400" b="1">
                <a:latin typeface="Courier New" charset="0"/>
              </a:rPr>
              <a:t> glShadeModel (GL_SMOOTH);</a:t>
            </a:r>
          </a:p>
        </p:txBody>
      </p:sp>
      <p:pic>
        <p:nvPicPr>
          <p:cNvPr id="115720" name="Picture 56" descr="smooth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8" y="4224338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Algortimo de ZBuffer</a:t>
            </a:r>
            <a:endParaRPr lang="en-US" altLang="en-US"/>
          </a:p>
        </p:txBody>
      </p:sp>
      <p:sp>
        <p:nvSpPr>
          <p:cNvPr id="60419" name="Rectangle 5"/>
          <p:cNvSpPr>
            <a:spLocks noChangeArrowheads="1"/>
          </p:cNvSpPr>
          <p:nvPr/>
        </p:nvSpPr>
        <p:spPr bwMode="auto">
          <a:xfrm>
            <a:off x="301625" y="1952625"/>
            <a:ext cx="8594725" cy="360203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85000"/>
              </a:lnSpc>
              <a:defRPr/>
            </a:pPr>
            <a:r>
              <a:rPr lang="en-US" altLang="en-US" sz="1800"/>
              <a:t>void ZBuffer( void)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1800"/>
              <a:t>{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1800"/>
              <a:t> for (cada primitva gráfica dos objetos da cena) {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1800"/>
              <a:t>    for (cada fragmento gerado pelo rastreio da primitiva) {</a:t>
            </a:r>
          </a:p>
          <a:p>
            <a:pPr>
              <a:lnSpc>
                <a:spcPct val="85000"/>
              </a:lnSpc>
              <a:defRPr/>
            </a:pPr>
            <a:r>
              <a:rPr lang="pt-BR" altLang="en-US" sz="1800"/>
              <a:t>       if (o fragmento não pertencer a janela) break; /* pertinencia */</a:t>
            </a:r>
          </a:p>
          <a:p>
            <a:pPr>
              <a:lnSpc>
                <a:spcPct val="85000"/>
              </a:lnSpc>
              <a:defRPr/>
            </a:pPr>
            <a:r>
              <a:rPr lang="pt-BR" altLang="en-US" sz="1800"/>
              <a:t>       if (o fragmento não pertencer ao retangulo de  janela de recorte) break; /* scissor test */</a:t>
            </a:r>
          </a:p>
          <a:p>
            <a:pPr>
              <a:lnSpc>
                <a:spcPct val="85000"/>
              </a:lnSpc>
              <a:defRPr/>
            </a:pPr>
            <a:r>
              <a:rPr lang="pt-BR" altLang="en-US" sz="1800"/>
              <a:t>       if (a profundidade do fragmento for maior que a corrente) break; /* profundidade */</a:t>
            </a:r>
          </a:p>
          <a:p>
            <a:pPr>
              <a:lnSpc>
                <a:spcPct val="85000"/>
              </a:lnSpc>
              <a:defRPr/>
            </a:pPr>
            <a:r>
              <a:rPr lang="pt-BR" altLang="en-US" sz="1800"/>
              <a:t>       . . . 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1800"/>
              <a:t>          WritePixel(x,y, color);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1800"/>
              <a:t>          WriteZ(x,y,pz);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1800"/>
              <a:t>        }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1800"/>
              <a:t>    }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1800"/>
              <a:t>  }</a:t>
            </a:r>
          </a:p>
          <a:p>
            <a:pPr>
              <a:lnSpc>
                <a:spcPct val="85000"/>
              </a:lnSpc>
              <a:defRPr/>
            </a:pPr>
            <a:endParaRPr lang="en-US" altLang="en-US" sz="1800"/>
          </a:p>
          <a:p>
            <a:pPr>
              <a:lnSpc>
                <a:spcPct val="85000"/>
              </a:lnSpc>
              <a:defRPr/>
            </a:pPr>
            <a:r>
              <a:rPr lang="en-US" altLang="en-US" sz="1800"/>
              <a:t>}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Exercício 1</a:t>
            </a:r>
            <a:endParaRPr lang="en-US" altLang="en-US"/>
          </a:p>
        </p:txBody>
      </p:sp>
      <p:grpSp>
        <p:nvGrpSpPr>
          <p:cNvPr id="118786" name="Group 97"/>
          <p:cNvGrpSpPr>
            <a:grpSpLocks/>
          </p:cNvGrpSpPr>
          <p:nvPr/>
        </p:nvGrpSpPr>
        <p:grpSpPr bwMode="auto">
          <a:xfrm>
            <a:off x="4838700" y="2165350"/>
            <a:ext cx="2917825" cy="1876425"/>
            <a:chOff x="1882" y="1044"/>
            <a:chExt cx="1838" cy="1182"/>
          </a:xfrm>
        </p:grpSpPr>
        <p:sp>
          <p:nvSpPr>
            <p:cNvPr id="61488" name="Oval 78"/>
            <p:cNvSpPr>
              <a:spLocks noChangeArrowheads="1"/>
            </p:cNvSpPr>
            <p:nvPr/>
          </p:nvSpPr>
          <p:spPr bwMode="auto">
            <a:xfrm>
              <a:off x="2156" y="1563"/>
              <a:ext cx="52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1489" name="Line 79"/>
            <p:cNvSpPr>
              <a:spLocks noChangeAspect="1" noChangeShapeType="1"/>
            </p:cNvSpPr>
            <p:nvPr/>
          </p:nvSpPr>
          <p:spPr bwMode="auto">
            <a:xfrm flipV="1">
              <a:off x="2183" y="1275"/>
              <a:ext cx="0" cy="4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90" name="Line 80"/>
            <p:cNvSpPr>
              <a:spLocks noChangeAspect="1" noChangeShapeType="1"/>
            </p:cNvSpPr>
            <p:nvPr/>
          </p:nvSpPr>
          <p:spPr bwMode="auto">
            <a:xfrm>
              <a:off x="2130" y="1532"/>
              <a:ext cx="222" cy="2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91" name="Line 81"/>
            <p:cNvSpPr>
              <a:spLocks noChangeAspect="1" noChangeShapeType="1"/>
            </p:cNvSpPr>
            <p:nvPr/>
          </p:nvSpPr>
          <p:spPr bwMode="auto">
            <a:xfrm flipV="1">
              <a:off x="2178" y="1051"/>
              <a:ext cx="1202" cy="5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92" name="Line 82"/>
            <p:cNvSpPr>
              <a:spLocks noChangeAspect="1" noChangeShapeType="1"/>
            </p:cNvSpPr>
            <p:nvPr/>
          </p:nvSpPr>
          <p:spPr bwMode="auto">
            <a:xfrm>
              <a:off x="2183" y="1594"/>
              <a:ext cx="1225" cy="2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93" name="Line 83"/>
            <p:cNvSpPr>
              <a:spLocks noChangeAspect="1" noChangeShapeType="1"/>
            </p:cNvSpPr>
            <p:nvPr/>
          </p:nvSpPr>
          <p:spPr bwMode="auto">
            <a:xfrm>
              <a:off x="2183" y="1598"/>
              <a:ext cx="1521" cy="6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37" name="Freeform 84"/>
            <p:cNvSpPr>
              <a:spLocks noChangeAspect="1"/>
            </p:cNvSpPr>
            <p:nvPr/>
          </p:nvSpPr>
          <p:spPr bwMode="auto">
            <a:xfrm>
              <a:off x="2782" y="1334"/>
              <a:ext cx="153" cy="568"/>
            </a:xfrm>
            <a:custGeom>
              <a:avLst/>
              <a:gdLst>
                <a:gd name="T0" fmla="*/ 0 w 246"/>
                <a:gd name="T1" fmla="*/ 52 h 729"/>
                <a:gd name="T2" fmla="*/ 0 w 246"/>
                <a:gd name="T3" fmla="*/ 0 h 729"/>
                <a:gd name="T4" fmla="*/ 4 w 246"/>
                <a:gd name="T5" fmla="*/ 19 h 729"/>
                <a:gd name="T6" fmla="*/ 4 w 246"/>
                <a:gd name="T7" fmla="*/ 78 h 729"/>
                <a:gd name="T8" fmla="*/ 0 w 246"/>
                <a:gd name="T9" fmla="*/ 52 h 7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729">
                  <a:moveTo>
                    <a:pt x="0" y="491"/>
                  </a:moveTo>
                  <a:lnTo>
                    <a:pt x="0" y="0"/>
                  </a:lnTo>
                  <a:lnTo>
                    <a:pt x="246" y="178"/>
                  </a:lnTo>
                  <a:lnTo>
                    <a:pt x="246" y="729"/>
                  </a:lnTo>
                  <a:lnTo>
                    <a:pt x="0" y="491"/>
                  </a:lnTo>
                  <a:close/>
                </a:path>
              </a:pathLst>
            </a:cu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38" name="Freeform 85"/>
            <p:cNvSpPr>
              <a:spLocks noChangeAspect="1"/>
            </p:cNvSpPr>
            <p:nvPr/>
          </p:nvSpPr>
          <p:spPr bwMode="auto">
            <a:xfrm>
              <a:off x="3370" y="1044"/>
              <a:ext cx="345" cy="1182"/>
            </a:xfrm>
            <a:custGeom>
              <a:avLst/>
              <a:gdLst>
                <a:gd name="T0" fmla="*/ 0 w 550"/>
                <a:gd name="T1" fmla="*/ 108 h 1517"/>
                <a:gd name="T2" fmla="*/ 0 w 550"/>
                <a:gd name="T3" fmla="*/ 0 h 1517"/>
                <a:gd name="T4" fmla="*/ 8 w 550"/>
                <a:gd name="T5" fmla="*/ 40 h 1517"/>
                <a:gd name="T6" fmla="*/ 8 w 550"/>
                <a:gd name="T7" fmla="*/ 161 h 1517"/>
                <a:gd name="T8" fmla="*/ 0 w 550"/>
                <a:gd name="T9" fmla="*/ 108 h 15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0" h="1517">
                  <a:moveTo>
                    <a:pt x="0" y="1025"/>
                  </a:moveTo>
                  <a:lnTo>
                    <a:pt x="0" y="0"/>
                  </a:lnTo>
                  <a:lnTo>
                    <a:pt x="550" y="373"/>
                  </a:lnTo>
                  <a:lnTo>
                    <a:pt x="550" y="1517"/>
                  </a:lnTo>
                  <a:lnTo>
                    <a:pt x="0" y="1025"/>
                  </a:lnTo>
                  <a:close/>
                </a:path>
              </a:pathLst>
            </a:cu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96" name="Line 86"/>
            <p:cNvSpPr>
              <a:spLocks noChangeAspect="1" noChangeShapeType="1"/>
            </p:cNvSpPr>
            <p:nvPr/>
          </p:nvSpPr>
          <p:spPr bwMode="auto">
            <a:xfrm flipV="1">
              <a:off x="2183" y="1348"/>
              <a:ext cx="1521" cy="2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97" name="Text Box 87"/>
            <p:cNvSpPr txBox="1">
              <a:spLocks noChangeAspect="1" noChangeArrowheads="1"/>
            </p:cNvSpPr>
            <p:nvPr/>
          </p:nvSpPr>
          <p:spPr bwMode="auto">
            <a:xfrm>
              <a:off x="1882" y="1595"/>
              <a:ext cx="2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z</a:t>
              </a:r>
              <a:r>
                <a:rPr lang="en-US" altLang="en-US" i="1" baseline="-25000"/>
                <a:t>e</a:t>
              </a:r>
              <a:endParaRPr lang="en-US" altLang="en-US" i="1"/>
            </a:p>
          </p:txBody>
        </p:sp>
        <p:sp>
          <p:nvSpPr>
            <p:cNvPr id="61498" name="Text Box 88"/>
            <p:cNvSpPr txBox="1">
              <a:spLocks noChangeAspect="1" noChangeArrowheads="1"/>
            </p:cNvSpPr>
            <p:nvPr/>
          </p:nvSpPr>
          <p:spPr bwMode="auto">
            <a:xfrm>
              <a:off x="2275" y="1742"/>
              <a:ext cx="2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x</a:t>
              </a:r>
              <a:r>
                <a:rPr lang="en-US" altLang="en-US" i="1" baseline="-25000"/>
                <a:t>e</a:t>
              </a:r>
              <a:endParaRPr lang="en-US" altLang="en-US" i="1"/>
            </a:p>
          </p:txBody>
        </p:sp>
        <p:sp>
          <p:nvSpPr>
            <p:cNvPr id="61499" name="Text Box 89"/>
            <p:cNvSpPr txBox="1">
              <a:spLocks noChangeAspect="1" noChangeArrowheads="1"/>
            </p:cNvSpPr>
            <p:nvPr/>
          </p:nvSpPr>
          <p:spPr bwMode="auto">
            <a:xfrm>
              <a:off x="1977" y="1134"/>
              <a:ext cx="2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y</a:t>
              </a:r>
              <a:r>
                <a:rPr lang="en-US" altLang="en-US" i="1" baseline="-25000"/>
                <a:t>e</a:t>
              </a:r>
              <a:endParaRPr lang="en-US" altLang="en-US" i="1"/>
            </a:p>
          </p:txBody>
        </p:sp>
        <p:sp>
          <p:nvSpPr>
            <p:cNvPr id="61500" name="Line 90"/>
            <p:cNvSpPr>
              <a:spLocks noChangeAspect="1" noChangeShapeType="1"/>
            </p:cNvSpPr>
            <p:nvPr/>
          </p:nvSpPr>
          <p:spPr bwMode="auto">
            <a:xfrm flipV="1">
              <a:off x="2935" y="1348"/>
              <a:ext cx="780" cy="1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01" name="Line 91"/>
            <p:cNvSpPr>
              <a:spLocks noChangeAspect="1" noChangeShapeType="1"/>
            </p:cNvSpPr>
            <p:nvPr/>
          </p:nvSpPr>
          <p:spPr bwMode="auto">
            <a:xfrm>
              <a:off x="2935" y="1896"/>
              <a:ext cx="785" cy="3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02" name="Line 92"/>
            <p:cNvSpPr>
              <a:spLocks noChangeAspect="1" noChangeShapeType="1"/>
            </p:cNvSpPr>
            <p:nvPr/>
          </p:nvSpPr>
          <p:spPr bwMode="auto">
            <a:xfrm flipV="1">
              <a:off x="2782" y="1050"/>
              <a:ext cx="599" cy="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03" name="Line 93"/>
            <p:cNvSpPr>
              <a:spLocks noChangeAspect="1" noChangeShapeType="1"/>
            </p:cNvSpPr>
            <p:nvPr/>
          </p:nvSpPr>
          <p:spPr bwMode="auto">
            <a:xfrm flipH="1">
              <a:off x="1969" y="1593"/>
              <a:ext cx="4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504" name="Text Box 94"/>
            <p:cNvSpPr txBox="1">
              <a:spLocks noChangeArrowheads="1"/>
            </p:cNvSpPr>
            <p:nvPr/>
          </p:nvSpPr>
          <p:spPr bwMode="auto">
            <a:xfrm>
              <a:off x="2006" y="1612"/>
              <a:ext cx="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800" b="1"/>
                <a:t>eye</a:t>
              </a:r>
              <a:endParaRPr lang="en-US" altLang="en-US" sz="1800" b="1"/>
            </a:p>
          </p:txBody>
        </p:sp>
      </p:grpSp>
      <p:grpSp>
        <p:nvGrpSpPr>
          <p:cNvPr id="118787" name="Group 102"/>
          <p:cNvGrpSpPr>
            <a:grpSpLocks/>
          </p:cNvGrpSpPr>
          <p:nvPr/>
        </p:nvGrpSpPr>
        <p:grpSpPr bwMode="auto">
          <a:xfrm>
            <a:off x="1319213" y="3551238"/>
            <a:ext cx="3092450" cy="2862262"/>
            <a:chOff x="831" y="2237"/>
            <a:chExt cx="1948" cy="1803"/>
          </a:xfrm>
        </p:grpSpPr>
        <p:sp>
          <p:nvSpPr>
            <p:cNvPr id="118810" name="Freeform 60"/>
            <p:cNvSpPr>
              <a:spLocks/>
            </p:cNvSpPr>
            <p:nvPr/>
          </p:nvSpPr>
          <p:spPr bwMode="auto">
            <a:xfrm rot="878360">
              <a:off x="1753" y="2377"/>
              <a:ext cx="872" cy="781"/>
            </a:xfrm>
            <a:custGeom>
              <a:avLst/>
              <a:gdLst>
                <a:gd name="T0" fmla="*/ 0 w 915"/>
                <a:gd name="T1" fmla="*/ 1813 h 703"/>
                <a:gd name="T2" fmla="*/ 263 w 915"/>
                <a:gd name="T3" fmla="*/ 1813 h 703"/>
                <a:gd name="T4" fmla="*/ 594 w 915"/>
                <a:gd name="T5" fmla="*/ 0 h 703"/>
                <a:gd name="T6" fmla="*/ 61 w 915"/>
                <a:gd name="T7" fmla="*/ 0 h 703"/>
                <a:gd name="T8" fmla="*/ 0 w 915"/>
                <a:gd name="T9" fmla="*/ 1813 h 7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15" h="703">
                  <a:moveTo>
                    <a:pt x="0" y="703"/>
                  </a:moveTo>
                  <a:lnTo>
                    <a:pt x="406" y="703"/>
                  </a:lnTo>
                  <a:lnTo>
                    <a:pt x="915" y="0"/>
                  </a:lnTo>
                  <a:lnTo>
                    <a:pt x="93" y="0"/>
                  </a:lnTo>
                  <a:lnTo>
                    <a:pt x="0" y="703"/>
                  </a:lnTo>
                  <a:close/>
                </a:path>
              </a:pathLst>
            </a:cu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68" name="Line 61"/>
            <p:cNvSpPr>
              <a:spLocks noChangeShapeType="1"/>
            </p:cNvSpPr>
            <p:nvPr/>
          </p:nvSpPr>
          <p:spPr bwMode="auto">
            <a:xfrm>
              <a:off x="1383" y="2281"/>
              <a:ext cx="0" cy="16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69" name="Line 62"/>
            <p:cNvSpPr>
              <a:spLocks noChangeShapeType="1"/>
            </p:cNvSpPr>
            <p:nvPr/>
          </p:nvSpPr>
          <p:spPr bwMode="auto">
            <a:xfrm>
              <a:off x="1222" y="3766"/>
              <a:ext cx="99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70" name="Line 63"/>
            <p:cNvSpPr>
              <a:spLocks noChangeShapeType="1"/>
            </p:cNvSpPr>
            <p:nvPr/>
          </p:nvSpPr>
          <p:spPr bwMode="auto">
            <a:xfrm flipV="1">
              <a:off x="1383" y="2237"/>
              <a:ext cx="592" cy="15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71" name="Line 64"/>
            <p:cNvSpPr>
              <a:spLocks noChangeShapeType="1"/>
            </p:cNvSpPr>
            <p:nvPr/>
          </p:nvSpPr>
          <p:spPr bwMode="auto">
            <a:xfrm flipV="1">
              <a:off x="1392" y="2434"/>
              <a:ext cx="1387" cy="13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72" name="Text Box 65"/>
            <p:cNvSpPr txBox="1">
              <a:spLocks noChangeArrowheads="1"/>
            </p:cNvSpPr>
            <p:nvPr/>
          </p:nvSpPr>
          <p:spPr bwMode="auto">
            <a:xfrm>
              <a:off x="2161" y="3633"/>
              <a:ext cx="2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x</a:t>
              </a:r>
              <a:r>
                <a:rPr lang="en-US" altLang="en-US" b="1" i="1" baseline="-25000"/>
                <a:t>e</a:t>
              </a:r>
              <a:endParaRPr lang="en-US" altLang="en-US" b="1" i="1"/>
            </a:p>
          </p:txBody>
        </p:sp>
        <p:sp>
          <p:nvSpPr>
            <p:cNvPr id="61473" name="Text Box 66"/>
            <p:cNvSpPr txBox="1">
              <a:spLocks noChangeArrowheads="1"/>
            </p:cNvSpPr>
            <p:nvPr/>
          </p:nvSpPr>
          <p:spPr bwMode="auto">
            <a:xfrm>
              <a:off x="1165" y="3790"/>
              <a:ext cx="2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z</a:t>
              </a:r>
              <a:r>
                <a:rPr lang="en-US" altLang="en-US" b="1" i="1" baseline="-25000"/>
                <a:t>e</a:t>
              </a:r>
              <a:endParaRPr lang="en-US" altLang="en-US" b="1" i="1"/>
            </a:p>
          </p:txBody>
        </p:sp>
        <p:sp>
          <p:nvSpPr>
            <p:cNvPr id="61474" name="Line 67"/>
            <p:cNvSpPr>
              <a:spLocks noChangeShapeType="1"/>
            </p:cNvSpPr>
            <p:nvPr/>
          </p:nvSpPr>
          <p:spPr bwMode="auto">
            <a:xfrm>
              <a:off x="1256" y="3083"/>
              <a:ext cx="0" cy="6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75" name="Line 68"/>
            <p:cNvSpPr>
              <a:spLocks noChangeShapeType="1"/>
            </p:cNvSpPr>
            <p:nvPr/>
          </p:nvSpPr>
          <p:spPr bwMode="auto">
            <a:xfrm flipV="1">
              <a:off x="948" y="2391"/>
              <a:ext cx="0" cy="13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76" name="Line 69"/>
            <p:cNvSpPr>
              <a:spLocks noChangeShapeType="1"/>
            </p:cNvSpPr>
            <p:nvPr/>
          </p:nvSpPr>
          <p:spPr bwMode="auto">
            <a:xfrm>
              <a:off x="1675" y="3012"/>
              <a:ext cx="0" cy="762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77" name="Line 70"/>
            <p:cNvSpPr>
              <a:spLocks noChangeShapeType="1"/>
            </p:cNvSpPr>
            <p:nvPr/>
          </p:nvSpPr>
          <p:spPr bwMode="auto">
            <a:xfrm>
              <a:off x="2034" y="3025"/>
              <a:ext cx="0" cy="762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78" name="Text Box 71"/>
            <p:cNvSpPr txBox="1">
              <a:spLocks noChangeArrowheads="1"/>
            </p:cNvSpPr>
            <p:nvPr/>
          </p:nvSpPr>
          <p:spPr bwMode="auto">
            <a:xfrm rot="-5400000">
              <a:off x="1070" y="3283"/>
              <a:ext cx="351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i="1"/>
                <a:t>near</a:t>
              </a:r>
            </a:p>
          </p:txBody>
        </p:sp>
        <p:sp>
          <p:nvSpPr>
            <p:cNvPr id="61479" name="Text Box 72"/>
            <p:cNvSpPr txBox="1">
              <a:spLocks noChangeArrowheads="1"/>
            </p:cNvSpPr>
            <p:nvPr/>
          </p:nvSpPr>
          <p:spPr bwMode="auto">
            <a:xfrm>
              <a:off x="1500" y="3809"/>
              <a:ext cx="28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i="1"/>
                <a:t>left</a:t>
              </a:r>
            </a:p>
          </p:txBody>
        </p:sp>
        <p:sp>
          <p:nvSpPr>
            <p:cNvPr id="61480" name="Text Box 73"/>
            <p:cNvSpPr txBox="1">
              <a:spLocks noChangeArrowheads="1"/>
            </p:cNvSpPr>
            <p:nvPr/>
          </p:nvSpPr>
          <p:spPr bwMode="auto">
            <a:xfrm>
              <a:off x="1852" y="3803"/>
              <a:ext cx="36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i="1"/>
                <a:t>right</a:t>
              </a:r>
            </a:p>
          </p:txBody>
        </p:sp>
        <p:sp>
          <p:nvSpPr>
            <p:cNvPr id="61481" name="Text Box 74"/>
            <p:cNvSpPr txBox="1">
              <a:spLocks noChangeArrowheads="1"/>
            </p:cNvSpPr>
            <p:nvPr/>
          </p:nvSpPr>
          <p:spPr bwMode="auto">
            <a:xfrm rot="-5400000">
              <a:off x="804" y="2821"/>
              <a:ext cx="266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i="1"/>
                <a:t>far</a:t>
              </a:r>
            </a:p>
          </p:txBody>
        </p:sp>
        <p:sp>
          <p:nvSpPr>
            <p:cNvPr id="61482" name="Oval 76"/>
            <p:cNvSpPr>
              <a:spLocks noChangeArrowheads="1"/>
            </p:cNvSpPr>
            <p:nvPr/>
          </p:nvSpPr>
          <p:spPr bwMode="auto">
            <a:xfrm>
              <a:off x="1359" y="373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1483" name="Line 95"/>
            <p:cNvSpPr>
              <a:spLocks noChangeShapeType="1"/>
            </p:cNvSpPr>
            <p:nvPr/>
          </p:nvSpPr>
          <p:spPr bwMode="auto">
            <a:xfrm flipH="1">
              <a:off x="1197" y="3083"/>
              <a:ext cx="6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84" name="Line 96"/>
            <p:cNvSpPr>
              <a:spLocks noChangeShapeType="1"/>
            </p:cNvSpPr>
            <p:nvPr/>
          </p:nvSpPr>
          <p:spPr bwMode="auto">
            <a:xfrm flipH="1">
              <a:off x="1007" y="2396"/>
              <a:ext cx="12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85" name="Line 99"/>
            <p:cNvSpPr>
              <a:spLocks noChangeShapeType="1"/>
            </p:cNvSpPr>
            <p:nvPr/>
          </p:nvSpPr>
          <p:spPr bwMode="auto">
            <a:xfrm flipH="1" flipV="1">
              <a:off x="1211" y="2906"/>
              <a:ext cx="838" cy="2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29" name="Freeform 100"/>
            <p:cNvSpPr>
              <a:spLocks/>
            </p:cNvSpPr>
            <p:nvPr/>
          </p:nvSpPr>
          <p:spPr bwMode="auto">
            <a:xfrm>
              <a:off x="1250" y="2932"/>
              <a:ext cx="20" cy="151"/>
            </a:xfrm>
            <a:custGeom>
              <a:avLst/>
              <a:gdLst>
                <a:gd name="T0" fmla="*/ 0 w 20"/>
                <a:gd name="T1" fmla="*/ 151 h 151"/>
                <a:gd name="T2" fmla="*/ 0 w 20"/>
                <a:gd name="T3" fmla="*/ 66 h 151"/>
                <a:gd name="T4" fmla="*/ 20 w 20"/>
                <a:gd name="T5" fmla="*/ 0 h 1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" h="151">
                  <a:moveTo>
                    <a:pt x="0" y="151"/>
                  </a:moveTo>
                  <a:lnTo>
                    <a:pt x="0" y="66"/>
                  </a:lnTo>
                  <a:lnTo>
                    <a:pt x="2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87" name="Text Box 101"/>
            <p:cNvSpPr txBox="1">
              <a:spLocks noChangeArrowheads="1"/>
            </p:cNvSpPr>
            <p:nvPr/>
          </p:nvSpPr>
          <p:spPr bwMode="auto">
            <a:xfrm>
              <a:off x="1003" y="2840"/>
              <a:ext cx="2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 sz="1800" i="1">
                  <a:sym typeface="Symbol" charset="2"/>
                </a:rPr>
                <a:t></a:t>
              </a:r>
            </a:p>
          </p:txBody>
        </p:sp>
      </p:grpSp>
      <p:grpSp>
        <p:nvGrpSpPr>
          <p:cNvPr id="118788" name="Group 131"/>
          <p:cNvGrpSpPr>
            <a:grpSpLocks/>
          </p:cNvGrpSpPr>
          <p:nvPr/>
        </p:nvGrpSpPr>
        <p:grpSpPr bwMode="auto">
          <a:xfrm>
            <a:off x="4645025" y="4248150"/>
            <a:ext cx="3208338" cy="1827213"/>
            <a:chOff x="2926" y="2676"/>
            <a:chExt cx="2021" cy="1151"/>
          </a:xfrm>
        </p:grpSpPr>
        <p:sp>
          <p:nvSpPr>
            <p:cNvPr id="61447" name="Line 45"/>
            <p:cNvSpPr>
              <a:spLocks noChangeAspect="1" noChangeShapeType="1"/>
            </p:cNvSpPr>
            <p:nvPr/>
          </p:nvSpPr>
          <p:spPr bwMode="auto">
            <a:xfrm>
              <a:off x="3369" y="3601"/>
              <a:ext cx="5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48" name="Text Box 46"/>
            <p:cNvSpPr txBox="1">
              <a:spLocks noChangeAspect="1" noChangeArrowheads="1"/>
            </p:cNvSpPr>
            <p:nvPr/>
          </p:nvSpPr>
          <p:spPr bwMode="auto">
            <a:xfrm>
              <a:off x="3444" y="3470"/>
              <a:ext cx="380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i="1"/>
                <a:t>near</a:t>
              </a:r>
            </a:p>
          </p:txBody>
        </p:sp>
        <p:sp>
          <p:nvSpPr>
            <p:cNvPr id="61449" name="Line 47"/>
            <p:cNvSpPr>
              <a:spLocks noChangeAspect="1" noChangeShapeType="1"/>
            </p:cNvSpPr>
            <p:nvPr/>
          </p:nvSpPr>
          <p:spPr bwMode="auto">
            <a:xfrm flipV="1">
              <a:off x="3372" y="2781"/>
              <a:ext cx="0" cy="7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50" name="Line 48"/>
            <p:cNvSpPr>
              <a:spLocks noChangeAspect="1" noChangeShapeType="1"/>
            </p:cNvSpPr>
            <p:nvPr/>
          </p:nvSpPr>
          <p:spPr bwMode="auto">
            <a:xfrm flipH="1">
              <a:off x="3146" y="3462"/>
              <a:ext cx="17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51" name="Line 49"/>
            <p:cNvSpPr>
              <a:spLocks noChangeAspect="1" noChangeShapeType="1"/>
            </p:cNvSpPr>
            <p:nvPr/>
          </p:nvSpPr>
          <p:spPr bwMode="auto">
            <a:xfrm flipV="1">
              <a:off x="3359" y="2676"/>
              <a:ext cx="1492" cy="7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52" name="Line 50"/>
            <p:cNvSpPr>
              <a:spLocks noChangeAspect="1" noChangeShapeType="1"/>
            </p:cNvSpPr>
            <p:nvPr/>
          </p:nvSpPr>
          <p:spPr bwMode="auto">
            <a:xfrm flipV="1">
              <a:off x="3365" y="3221"/>
              <a:ext cx="1513" cy="2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796" name="Freeform 51"/>
            <p:cNvSpPr>
              <a:spLocks noChangeAspect="1"/>
            </p:cNvSpPr>
            <p:nvPr/>
          </p:nvSpPr>
          <p:spPr bwMode="auto">
            <a:xfrm>
              <a:off x="3946" y="2715"/>
              <a:ext cx="819" cy="648"/>
            </a:xfrm>
            <a:custGeom>
              <a:avLst/>
              <a:gdLst>
                <a:gd name="T0" fmla="*/ 0 w 1042"/>
                <a:gd name="T1" fmla="*/ 88 h 831"/>
                <a:gd name="T2" fmla="*/ 0 w 1042"/>
                <a:gd name="T3" fmla="*/ 59 h 831"/>
                <a:gd name="T4" fmla="*/ 119 w 1042"/>
                <a:gd name="T5" fmla="*/ 0 h 831"/>
                <a:gd name="T6" fmla="*/ 119 w 1042"/>
                <a:gd name="T7" fmla="*/ 71 h 831"/>
                <a:gd name="T8" fmla="*/ 0 w 1042"/>
                <a:gd name="T9" fmla="*/ 88 h 8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2" h="831">
                  <a:moveTo>
                    <a:pt x="0" y="831"/>
                  </a:moveTo>
                  <a:lnTo>
                    <a:pt x="0" y="560"/>
                  </a:lnTo>
                  <a:lnTo>
                    <a:pt x="1042" y="0"/>
                  </a:lnTo>
                  <a:lnTo>
                    <a:pt x="1040" y="668"/>
                  </a:lnTo>
                  <a:lnTo>
                    <a:pt x="0" y="831"/>
                  </a:lnTo>
                  <a:close/>
                </a:path>
              </a:pathLst>
            </a:cu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4" name="Line 52"/>
            <p:cNvSpPr>
              <a:spLocks noChangeAspect="1" noChangeShapeType="1"/>
            </p:cNvSpPr>
            <p:nvPr/>
          </p:nvSpPr>
          <p:spPr bwMode="auto">
            <a:xfrm flipH="1">
              <a:off x="3345" y="3355"/>
              <a:ext cx="544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55" name="Line 53"/>
            <p:cNvSpPr>
              <a:spLocks noChangeAspect="1" noChangeShapeType="1"/>
            </p:cNvSpPr>
            <p:nvPr/>
          </p:nvSpPr>
          <p:spPr bwMode="auto">
            <a:xfrm flipH="1">
              <a:off x="3365" y="3193"/>
              <a:ext cx="523" cy="0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56" name="Line 54"/>
            <p:cNvSpPr>
              <a:spLocks noChangeAspect="1" noChangeShapeType="1"/>
            </p:cNvSpPr>
            <p:nvPr/>
          </p:nvSpPr>
          <p:spPr bwMode="auto">
            <a:xfrm>
              <a:off x="3363" y="3725"/>
              <a:ext cx="13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57" name="Text Box 55"/>
            <p:cNvSpPr txBox="1">
              <a:spLocks noChangeAspect="1" noChangeArrowheads="1"/>
            </p:cNvSpPr>
            <p:nvPr/>
          </p:nvSpPr>
          <p:spPr bwMode="auto">
            <a:xfrm>
              <a:off x="3389" y="2700"/>
              <a:ext cx="2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y</a:t>
              </a:r>
              <a:r>
                <a:rPr lang="en-US" altLang="en-US" b="1" i="1" baseline="-25000"/>
                <a:t>e</a:t>
              </a:r>
              <a:endParaRPr lang="en-US" altLang="en-US" b="1" i="1"/>
            </a:p>
          </p:txBody>
        </p:sp>
        <p:sp>
          <p:nvSpPr>
            <p:cNvPr id="61458" name="Text Box 57"/>
            <p:cNvSpPr txBox="1">
              <a:spLocks noChangeAspect="1" noChangeArrowheads="1"/>
            </p:cNvSpPr>
            <p:nvPr/>
          </p:nvSpPr>
          <p:spPr bwMode="auto">
            <a:xfrm>
              <a:off x="3888" y="3596"/>
              <a:ext cx="284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 i="1"/>
                <a:t>far</a:t>
              </a:r>
            </a:p>
          </p:txBody>
        </p:sp>
        <p:sp>
          <p:nvSpPr>
            <p:cNvPr id="61459" name="Text Box 58"/>
            <p:cNvSpPr txBox="1">
              <a:spLocks noChangeAspect="1" noChangeArrowheads="1"/>
            </p:cNvSpPr>
            <p:nvPr/>
          </p:nvSpPr>
          <p:spPr bwMode="auto">
            <a:xfrm>
              <a:off x="3095" y="3075"/>
              <a:ext cx="28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i="1"/>
                <a:t>top</a:t>
              </a:r>
            </a:p>
          </p:txBody>
        </p:sp>
        <p:sp>
          <p:nvSpPr>
            <p:cNvPr id="61460" name="Text Box 59"/>
            <p:cNvSpPr txBox="1">
              <a:spLocks noChangeAspect="1" noChangeArrowheads="1"/>
            </p:cNvSpPr>
            <p:nvPr/>
          </p:nvSpPr>
          <p:spPr bwMode="auto">
            <a:xfrm>
              <a:off x="2926" y="3241"/>
              <a:ext cx="4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600" i="1"/>
                <a:t>botton</a:t>
              </a:r>
            </a:p>
          </p:txBody>
        </p:sp>
        <p:sp>
          <p:nvSpPr>
            <p:cNvPr id="61461" name="Oval 77"/>
            <p:cNvSpPr>
              <a:spLocks noChangeArrowheads="1"/>
            </p:cNvSpPr>
            <p:nvPr/>
          </p:nvSpPr>
          <p:spPr bwMode="auto">
            <a:xfrm>
              <a:off x="3349" y="343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1462" name="Text Box 56"/>
            <p:cNvSpPr txBox="1">
              <a:spLocks noChangeAspect="1" noChangeArrowheads="1"/>
            </p:cNvSpPr>
            <p:nvPr/>
          </p:nvSpPr>
          <p:spPr bwMode="auto">
            <a:xfrm>
              <a:off x="3065" y="3446"/>
              <a:ext cx="2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b="1" i="1"/>
                <a:t>z</a:t>
              </a:r>
              <a:r>
                <a:rPr lang="en-US" altLang="en-US" b="1" i="1" baseline="-25000"/>
                <a:t>e</a:t>
              </a:r>
              <a:endParaRPr lang="en-US" altLang="en-US" b="1" i="1"/>
            </a:p>
          </p:txBody>
        </p:sp>
        <p:sp>
          <p:nvSpPr>
            <p:cNvPr id="61463" name="Line 126"/>
            <p:cNvSpPr>
              <a:spLocks noChangeShapeType="1"/>
            </p:cNvSpPr>
            <p:nvPr/>
          </p:nvSpPr>
          <p:spPr bwMode="auto">
            <a:xfrm flipV="1">
              <a:off x="3369" y="2772"/>
              <a:ext cx="1473" cy="6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464" name="Line 127"/>
            <p:cNvSpPr>
              <a:spLocks noChangeShapeType="1"/>
            </p:cNvSpPr>
            <p:nvPr/>
          </p:nvSpPr>
          <p:spPr bwMode="auto">
            <a:xfrm flipV="1">
              <a:off x="3369" y="3048"/>
              <a:ext cx="1578" cy="4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8808" name="Freeform 129"/>
            <p:cNvSpPr>
              <a:spLocks/>
            </p:cNvSpPr>
            <p:nvPr/>
          </p:nvSpPr>
          <p:spPr bwMode="auto">
            <a:xfrm>
              <a:off x="3849" y="3156"/>
              <a:ext cx="93" cy="210"/>
            </a:xfrm>
            <a:custGeom>
              <a:avLst/>
              <a:gdLst>
                <a:gd name="T0" fmla="*/ 93 w 93"/>
                <a:gd name="T1" fmla="*/ 210 h 210"/>
                <a:gd name="T2" fmla="*/ 6 w 93"/>
                <a:gd name="T3" fmla="*/ 183 h 210"/>
                <a:gd name="T4" fmla="*/ 0 w 93"/>
                <a:gd name="T5" fmla="*/ 81 h 210"/>
                <a:gd name="T6" fmla="*/ 93 w 93"/>
                <a:gd name="T7" fmla="*/ 0 h 210"/>
                <a:gd name="T8" fmla="*/ 93 w 93"/>
                <a:gd name="T9" fmla="*/ 210 h 2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3" h="210">
                  <a:moveTo>
                    <a:pt x="93" y="210"/>
                  </a:moveTo>
                  <a:lnTo>
                    <a:pt x="6" y="183"/>
                  </a:lnTo>
                  <a:lnTo>
                    <a:pt x="0" y="81"/>
                  </a:lnTo>
                  <a:lnTo>
                    <a:pt x="93" y="0"/>
                  </a:lnTo>
                  <a:lnTo>
                    <a:pt x="93" y="21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809" name="Freeform 130"/>
            <p:cNvSpPr>
              <a:spLocks/>
            </p:cNvSpPr>
            <p:nvPr/>
          </p:nvSpPr>
          <p:spPr bwMode="auto">
            <a:xfrm>
              <a:off x="4512" y="2715"/>
              <a:ext cx="255" cy="519"/>
            </a:xfrm>
            <a:custGeom>
              <a:avLst/>
              <a:gdLst>
                <a:gd name="T0" fmla="*/ 255 w 255"/>
                <a:gd name="T1" fmla="*/ 519 h 519"/>
                <a:gd name="T2" fmla="*/ 0 w 255"/>
                <a:gd name="T3" fmla="*/ 447 h 519"/>
                <a:gd name="T4" fmla="*/ 0 w 255"/>
                <a:gd name="T5" fmla="*/ 213 h 519"/>
                <a:gd name="T6" fmla="*/ 255 w 255"/>
                <a:gd name="T7" fmla="*/ 0 h 519"/>
                <a:gd name="T8" fmla="*/ 255 w 255"/>
                <a:gd name="T9" fmla="*/ 519 h 5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5" h="519">
                  <a:moveTo>
                    <a:pt x="255" y="519"/>
                  </a:moveTo>
                  <a:lnTo>
                    <a:pt x="0" y="447"/>
                  </a:lnTo>
                  <a:lnTo>
                    <a:pt x="0" y="213"/>
                  </a:lnTo>
                  <a:lnTo>
                    <a:pt x="255" y="0"/>
                  </a:lnTo>
                  <a:lnTo>
                    <a:pt x="255" y="519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46" name="Text Box 132"/>
          <p:cNvSpPr txBox="1">
            <a:spLocks noChangeArrowheads="1"/>
          </p:cNvSpPr>
          <p:nvPr/>
        </p:nvSpPr>
        <p:spPr bwMode="auto">
          <a:xfrm>
            <a:off x="217488" y="1708150"/>
            <a:ext cx="461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 i="1"/>
              <a:t>Derive a matriz de projeção da seguinte câmera</a:t>
            </a:r>
            <a:endParaRPr lang="en-US" altLang="en-US" sz="1800" i="1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Freeform 2"/>
          <p:cNvSpPr>
            <a:spLocks/>
          </p:cNvSpPr>
          <p:nvPr/>
        </p:nvSpPr>
        <p:spPr bwMode="auto">
          <a:xfrm>
            <a:off x="6399213" y="4340225"/>
            <a:ext cx="1477962" cy="1531938"/>
          </a:xfrm>
          <a:custGeom>
            <a:avLst/>
            <a:gdLst>
              <a:gd name="T0" fmla="*/ 0 w 2355"/>
              <a:gd name="T1" fmla="*/ 2147483646 h 977"/>
              <a:gd name="T2" fmla="*/ 2147483646 w 2355"/>
              <a:gd name="T3" fmla="*/ 2147483646 h 977"/>
              <a:gd name="T4" fmla="*/ 2147483646 w 2355"/>
              <a:gd name="T5" fmla="*/ 2147483646 h 977"/>
              <a:gd name="T6" fmla="*/ 2147483646 w 2355"/>
              <a:gd name="T7" fmla="*/ 0 h 97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355" h="977">
                <a:moveTo>
                  <a:pt x="0" y="141"/>
                </a:moveTo>
                <a:cubicBezTo>
                  <a:pt x="37" y="436"/>
                  <a:pt x="75" y="731"/>
                  <a:pt x="396" y="847"/>
                </a:cubicBezTo>
                <a:cubicBezTo>
                  <a:pt x="717" y="963"/>
                  <a:pt x="1600" y="977"/>
                  <a:pt x="1926" y="836"/>
                </a:cubicBezTo>
                <a:cubicBezTo>
                  <a:pt x="2252" y="695"/>
                  <a:pt x="2303" y="347"/>
                  <a:pt x="2355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810" name="Freeform 3"/>
          <p:cNvSpPr>
            <a:spLocks/>
          </p:cNvSpPr>
          <p:nvPr/>
        </p:nvSpPr>
        <p:spPr bwMode="auto">
          <a:xfrm>
            <a:off x="1057275" y="4311650"/>
            <a:ext cx="3119438" cy="1550988"/>
          </a:xfrm>
          <a:custGeom>
            <a:avLst/>
            <a:gdLst>
              <a:gd name="T0" fmla="*/ 0 w 2355"/>
              <a:gd name="T1" fmla="*/ 2147483646 h 977"/>
              <a:gd name="T2" fmla="*/ 2147483646 w 2355"/>
              <a:gd name="T3" fmla="*/ 2147483646 h 977"/>
              <a:gd name="T4" fmla="*/ 2147483646 w 2355"/>
              <a:gd name="T5" fmla="*/ 2147483646 h 977"/>
              <a:gd name="T6" fmla="*/ 2147483646 w 2355"/>
              <a:gd name="T7" fmla="*/ 0 h 97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355" h="977">
                <a:moveTo>
                  <a:pt x="0" y="141"/>
                </a:moveTo>
                <a:cubicBezTo>
                  <a:pt x="37" y="436"/>
                  <a:pt x="75" y="731"/>
                  <a:pt x="396" y="847"/>
                </a:cubicBezTo>
                <a:cubicBezTo>
                  <a:pt x="717" y="963"/>
                  <a:pt x="1600" y="977"/>
                  <a:pt x="1926" y="836"/>
                </a:cubicBezTo>
                <a:cubicBezTo>
                  <a:pt x="2252" y="695"/>
                  <a:pt x="2303" y="347"/>
                  <a:pt x="2355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Resumo das transformações </a:t>
            </a:r>
            <a:br>
              <a:rPr lang="pt-BR" altLang="en-US"/>
            </a:br>
            <a:r>
              <a:rPr lang="pt-BR" altLang="en-US" b="0"/>
              <a:t>(até o momento)</a:t>
            </a:r>
            <a:endParaRPr lang="en-US" altLang="en-US" b="0"/>
          </a:p>
        </p:txBody>
      </p:sp>
      <p:sp>
        <p:nvSpPr>
          <p:cNvPr id="62469" name="Line 5"/>
          <p:cNvSpPr>
            <a:spLocks noChangeShapeType="1"/>
          </p:cNvSpPr>
          <p:nvPr/>
        </p:nvSpPr>
        <p:spPr bwMode="auto">
          <a:xfrm>
            <a:off x="4114800" y="2605088"/>
            <a:ext cx="174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119813" name="Group 87"/>
          <p:cNvGrpSpPr>
            <a:grpSpLocks/>
          </p:cNvGrpSpPr>
          <p:nvPr/>
        </p:nvGrpSpPr>
        <p:grpSpPr bwMode="auto">
          <a:xfrm>
            <a:off x="2736850" y="2592388"/>
            <a:ext cx="2674938" cy="1541462"/>
            <a:chOff x="1724" y="1633"/>
            <a:chExt cx="1685" cy="971"/>
          </a:xfrm>
        </p:grpSpPr>
        <p:sp>
          <p:nvSpPr>
            <p:cNvPr id="119876" name="Freeform 7"/>
            <p:cNvSpPr>
              <a:spLocks/>
            </p:cNvSpPr>
            <p:nvPr/>
          </p:nvSpPr>
          <p:spPr bwMode="auto">
            <a:xfrm>
              <a:off x="2505" y="1891"/>
              <a:ext cx="186" cy="451"/>
            </a:xfrm>
            <a:custGeom>
              <a:avLst/>
              <a:gdLst>
                <a:gd name="T0" fmla="*/ 0 w 268"/>
                <a:gd name="T1" fmla="*/ 0 h 627"/>
                <a:gd name="T2" fmla="*/ 0 w 268"/>
                <a:gd name="T3" fmla="*/ 23 h 627"/>
                <a:gd name="T4" fmla="*/ 10 w 268"/>
                <a:gd name="T5" fmla="*/ 32 h 627"/>
                <a:gd name="T6" fmla="*/ 10 w 268"/>
                <a:gd name="T7" fmla="*/ 9 h 627"/>
                <a:gd name="T8" fmla="*/ 0 w 268"/>
                <a:gd name="T9" fmla="*/ 0 h 6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627">
                  <a:moveTo>
                    <a:pt x="0" y="0"/>
                  </a:moveTo>
                  <a:lnTo>
                    <a:pt x="0" y="447"/>
                  </a:lnTo>
                  <a:lnTo>
                    <a:pt x="267" y="626"/>
                  </a:lnTo>
                  <a:lnTo>
                    <a:pt x="267" y="179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34" name="Line 8"/>
            <p:cNvSpPr>
              <a:spLocks noChangeShapeType="1"/>
            </p:cNvSpPr>
            <p:nvPr/>
          </p:nvSpPr>
          <p:spPr bwMode="auto">
            <a:xfrm flipV="1">
              <a:off x="2499" y="1633"/>
              <a:ext cx="504" cy="25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35" name="Line 9"/>
            <p:cNvSpPr>
              <a:spLocks noChangeShapeType="1"/>
            </p:cNvSpPr>
            <p:nvPr/>
          </p:nvSpPr>
          <p:spPr bwMode="auto">
            <a:xfrm>
              <a:off x="2691" y="2342"/>
              <a:ext cx="714" cy="2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36" name="Line 10"/>
            <p:cNvSpPr>
              <a:spLocks noChangeShapeType="1"/>
            </p:cNvSpPr>
            <p:nvPr/>
          </p:nvSpPr>
          <p:spPr bwMode="auto">
            <a:xfrm>
              <a:off x="2680" y="2337"/>
              <a:ext cx="7" cy="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880" name="Freeform 11"/>
            <p:cNvSpPr>
              <a:spLocks/>
            </p:cNvSpPr>
            <p:nvPr/>
          </p:nvSpPr>
          <p:spPr bwMode="auto">
            <a:xfrm>
              <a:off x="2998" y="1633"/>
              <a:ext cx="410" cy="971"/>
            </a:xfrm>
            <a:custGeom>
              <a:avLst/>
              <a:gdLst>
                <a:gd name="T0" fmla="*/ 0 w 587"/>
                <a:gd name="T1" fmla="*/ 0 h 1349"/>
                <a:gd name="T2" fmla="*/ 23 w 587"/>
                <a:gd name="T3" fmla="*/ 21 h 1349"/>
                <a:gd name="T4" fmla="*/ 23 w 587"/>
                <a:gd name="T5" fmla="*/ 70 h 134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87" h="1349">
                  <a:moveTo>
                    <a:pt x="0" y="0"/>
                  </a:moveTo>
                  <a:lnTo>
                    <a:pt x="586" y="399"/>
                  </a:lnTo>
                  <a:lnTo>
                    <a:pt x="586" y="1348"/>
                  </a:lnTo>
                </a:path>
              </a:pathLst>
            </a:custGeom>
            <a:noFill/>
            <a:ln w="285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9881" name="Group 12"/>
            <p:cNvGrpSpPr>
              <a:grpSpLocks/>
            </p:cNvGrpSpPr>
            <p:nvPr/>
          </p:nvGrpSpPr>
          <p:grpSpPr bwMode="auto">
            <a:xfrm>
              <a:off x="1820" y="2086"/>
              <a:ext cx="229" cy="48"/>
              <a:chOff x="186" y="1790"/>
              <a:chExt cx="329" cy="67"/>
            </a:xfrm>
          </p:grpSpPr>
          <p:sp>
            <p:nvSpPr>
              <p:cNvPr id="119901" name="Freeform 13"/>
              <p:cNvSpPr>
                <a:spLocks/>
              </p:cNvSpPr>
              <p:nvPr/>
            </p:nvSpPr>
            <p:spPr bwMode="auto">
              <a:xfrm>
                <a:off x="248" y="1820"/>
                <a:ext cx="267" cy="17"/>
              </a:xfrm>
              <a:custGeom>
                <a:avLst/>
                <a:gdLst>
                  <a:gd name="T0" fmla="*/ 0 w 267"/>
                  <a:gd name="T1" fmla="*/ 8 h 17"/>
                  <a:gd name="T2" fmla="*/ 0 w 267"/>
                  <a:gd name="T3" fmla="*/ 0 h 17"/>
                  <a:gd name="T4" fmla="*/ 266 w 267"/>
                  <a:gd name="T5" fmla="*/ 0 h 17"/>
                  <a:gd name="T6" fmla="*/ 266 w 267"/>
                  <a:gd name="T7" fmla="*/ 16 h 17"/>
                  <a:gd name="T8" fmla="*/ 0 w 267"/>
                  <a:gd name="T9" fmla="*/ 16 h 17"/>
                  <a:gd name="T10" fmla="*/ 0 w 267"/>
                  <a:gd name="T11" fmla="*/ 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7" h="17">
                    <a:moveTo>
                      <a:pt x="0" y="8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66" y="16"/>
                    </a:lnTo>
                    <a:lnTo>
                      <a:pt x="0" y="16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902" name="Freeform 14"/>
              <p:cNvSpPr>
                <a:spLocks/>
              </p:cNvSpPr>
              <p:nvPr/>
            </p:nvSpPr>
            <p:spPr bwMode="auto">
              <a:xfrm>
                <a:off x="186" y="1790"/>
                <a:ext cx="62" cy="67"/>
              </a:xfrm>
              <a:custGeom>
                <a:avLst/>
                <a:gdLst>
                  <a:gd name="T0" fmla="*/ 0 w 62"/>
                  <a:gd name="T1" fmla="*/ 34 h 67"/>
                  <a:gd name="T2" fmla="*/ 61 w 62"/>
                  <a:gd name="T3" fmla="*/ 0 h 67"/>
                  <a:gd name="T4" fmla="*/ 0 w 62"/>
                  <a:gd name="T5" fmla="*/ 34 h 67"/>
                  <a:gd name="T6" fmla="*/ 61 w 62"/>
                  <a:gd name="T7" fmla="*/ 66 h 67"/>
                  <a:gd name="T8" fmla="*/ 61 w 62"/>
                  <a:gd name="T9" fmla="*/ 0 h 67"/>
                  <a:gd name="T10" fmla="*/ 0 w 62"/>
                  <a:gd name="T11" fmla="*/ 34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" h="67">
                    <a:moveTo>
                      <a:pt x="0" y="34"/>
                    </a:moveTo>
                    <a:lnTo>
                      <a:pt x="61" y="0"/>
                    </a:lnTo>
                    <a:lnTo>
                      <a:pt x="0" y="34"/>
                    </a:lnTo>
                    <a:lnTo>
                      <a:pt x="61" y="66"/>
                    </a:lnTo>
                    <a:lnTo>
                      <a:pt x="61" y="0"/>
                    </a:lnTo>
                    <a:lnTo>
                      <a:pt x="0" y="3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9882" name="Freeform 15"/>
            <p:cNvSpPr>
              <a:spLocks/>
            </p:cNvSpPr>
            <p:nvPr/>
          </p:nvSpPr>
          <p:spPr bwMode="auto">
            <a:xfrm>
              <a:off x="2058" y="1945"/>
              <a:ext cx="12" cy="163"/>
            </a:xfrm>
            <a:custGeom>
              <a:avLst/>
              <a:gdLst>
                <a:gd name="T0" fmla="*/ 1 w 17"/>
                <a:gd name="T1" fmla="*/ 0 h 227"/>
                <a:gd name="T2" fmla="*/ 0 w 17"/>
                <a:gd name="T3" fmla="*/ 0 h 227"/>
                <a:gd name="T4" fmla="*/ 0 w 17"/>
                <a:gd name="T5" fmla="*/ 11 h 227"/>
                <a:gd name="T6" fmla="*/ 1 w 17"/>
                <a:gd name="T7" fmla="*/ 11 h 227"/>
                <a:gd name="T8" fmla="*/ 1 w 17"/>
                <a:gd name="T9" fmla="*/ 0 h 227"/>
                <a:gd name="T10" fmla="*/ 1 w 17"/>
                <a:gd name="T11" fmla="*/ 0 h 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227">
                  <a:moveTo>
                    <a:pt x="9" y="0"/>
                  </a:moveTo>
                  <a:lnTo>
                    <a:pt x="0" y="0"/>
                  </a:lnTo>
                  <a:lnTo>
                    <a:pt x="0" y="226"/>
                  </a:lnTo>
                  <a:lnTo>
                    <a:pt x="16" y="226"/>
                  </a:lnTo>
                  <a:lnTo>
                    <a:pt x="16" y="0"/>
                  </a:lnTo>
                  <a:lnTo>
                    <a:pt x="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83" name="Freeform 16"/>
            <p:cNvSpPr>
              <a:spLocks/>
            </p:cNvSpPr>
            <p:nvPr/>
          </p:nvSpPr>
          <p:spPr bwMode="auto">
            <a:xfrm>
              <a:off x="2060" y="2109"/>
              <a:ext cx="92" cy="132"/>
            </a:xfrm>
            <a:custGeom>
              <a:avLst/>
              <a:gdLst>
                <a:gd name="T0" fmla="*/ 5 w 133"/>
                <a:gd name="T1" fmla="*/ 9 h 184"/>
                <a:gd name="T2" fmla="*/ 5 w 133"/>
                <a:gd name="T3" fmla="*/ 9 h 184"/>
                <a:gd name="T4" fmla="*/ 1 w 133"/>
                <a:gd name="T5" fmla="*/ 0 h 184"/>
                <a:gd name="T6" fmla="*/ 0 w 133"/>
                <a:gd name="T7" fmla="*/ 1 h 184"/>
                <a:gd name="T8" fmla="*/ 4 w 133"/>
                <a:gd name="T9" fmla="*/ 9 h 184"/>
                <a:gd name="T10" fmla="*/ 5 w 133"/>
                <a:gd name="T11" fmla="*/ 9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3" h="184">
                  <a:moveTo>
                    <a:pt x="126" y="179"/>
                  </a:moveTo>
                  <a:lnTo>
                    <a:pt x="132" y="175"/>
                  </a:lnTo>
                  <a:lnTo>
                    <a:pt x="12" y="0"/>
                  </a:lnTo>
                  <a:lnTo>
                    <a:pt x="0" y="8"/>
                  </a:lnTo>
                  <a:lnTo>
                    <a:pt x="120" y="183"/>
                  </a:lnTo>
                  <a:lnTo>
                    <a:pt x="126" y="1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84" name="Freeform 17"/>
            <p:cNvSpPr>
              <a:spLocks/>
            </p:cNvSpPr>
            <p:nvPr/>
          </p:nvSpPr>
          <p:spPr bwMode="auto">
            <a:xfrm>
              <a:off x="2129" y="2224"/>
              <a:ext cx="44" cy="50"/>
            </a:xfrm>
            <a:custGeom>
              <a:avLst/>
              <a:gdLst>
                <a:gd name="T0" fmla="*/ 2 w 64"/>
                <a:gd name="T1" fmla="*/ 3 h 70"/>
                <a:gd name="T2" fmla="*/ 2 w 64"/>
                <a:gd name="T3" fmla="*/ 0 h 70"/>
                <a:gd name="T4" fmla="*/ 2 w 64"/>
                <a:gd name="T5" fmla="*/ 3 h 70"/>
                <a:gd name="T6" fmla="*/ 0 w 64"/>
                <a:gd name="T7" fmla="*/ 2 h 70"/>
                <a:gd name="T8" fmla="*/ 2 w 64"/>
                <a:gd name="T9" fmla="*/ 0 h 70"/>
                <a:gd name="T10" fmla="*/ 2 w 64"/>
                <a:gd name="T11" fmla="*/ 3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" h="70">
                  <a:moveTo>
                    <a:pt x="63" y="69"/>
                  </a:moveTo>
                  <a:lnTo>
                    <a:pt x="55" y="0"/>
                  </a:lnTo>
                  <a:lnTo>
                    <a:pt x="63" y="69"/>
                  </a:lnTo>
                  <a:lnTo>
                    <a:pt x="0" y="39"/>
                  </a:lnTo>
                  <a:lnTo>
                    <a:pt x="55" y="0"/>
                  </a:lnTo>
                  <a:lnTo>
                    <a:pt x="63" y="6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85" name="Freeform 18"/>
            <p:cNvSpPr>
              <a:spLocks/>
            </p:cNvSpPr>
            <p:nvPr/>
          </p:nvSpPr>
          <p:spPr bwMode="auto">
            <a:xfrm>
              <a:off x="2043" y="1912"/>
              <a:ext cx="38" cy="38"/>
            </a:xfrm>
            <a:custGeom>
              <a:avLst/>
              <a:gdLst>
                <a:gd name="T0" fmla="*/ 0 w 54"/>
                <a:gd name="T1" fmla="*/ 3 h 53"/>
                <a:gd name="T2" fmla="*/ 1 w 54"/>
                <a:gd name="T3" fmla="*/ 0 h 53"/>
                <a:gd name="T4" fmla="*/ 2 w 54"/>
                <a:gd name="T5" fmla="*/ 3 h 53"/>
                <a:gd name="T6" fmla="*/ 0 w 54"/>
                <a:gd name="T7" fmla="*/ 3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4" h="53">
                  <a:moveTo>
                    <a:pt x="0" y="52"/>
                  </a:moveTo>
                  <a:lnTo>
                    <a:pt x="23" y="0"/>
                  </a:lnTo>
                  <a:lnTo>
                    <a:pt x="53" y="52"/>
                  </a:lnTo>
                  <a:lnTo>
                    <a:pt x="0" y="5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86" name="Freeform 19"/>
            <p:cNvSpPr>
              <a:spLocks/>
            </p:cNvSpPr>
            <p:nvPr/>
          </p:nvSpPr>
          <p:spPr bwMode="auto">
            <a:xfrm>
              <a:off x="2043" y="1912"/>
              <a:ext cx="42" cy="44"/>
            </a:xfrm>
            <a:custGeom>
              <a:avLst/>
              <a:gdLst>
                <a:gd name="T0" fmla="*/ 0 w 60"/>
                <a:gd name="T1" fmla="*/ 3 h 62"/>
                <a:gd name="T2" fmla="*/ 1 w 60"/>
                <a:gd name="T3" fmla="*/ 0 h 62"/>
                <a:gd name="T4" fmla="*/ 3 w 60"/>
                <a:gd name="T5" fmla="*/ 3 h 62"/>
                <a:gd name="T6" fmla="*/ 0 w 60"/>
                <a:gd name="T7" fmla="*/ 3 h 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62">
                  <a:moveTo>
                    <a:pt x="0" y="61"/>
                  </a:moveTo>
                  <a:lnTo>
                    <a:pt x="26" y="0"/>
                  </a:lnTo>
                  <a:lnTo>
                    <a:pt x="59" y="61"/>
                  </a:lnTo>
                  <a:lnTo>
                    <a:pt x="0" y="61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87" name="Freeform 20"/>
            <p:cNvSpPr>
              <a:spLocks/>
            </p:cNvSpPr>
            <p:nvPr/>
          </p:nvSpPr>
          <p:spPr bwMode="auto">
            <a:xfrm>
              <a:off x="2049" y="2094"/>
              <a:ext cx="24" cy="26"/>
            </a:xfrm>
            <a:custGeom>
              <a:avLst/>
              <a:gdLst>
                <a:gd name="T0" fmla="*/ 1 w 35"/>
                <a:gd name="T1" fmla="*/ 2 h 36"/>
                <a:gd name="T2" fmla="*/ 1 w 35"/>
                <a:gd name="T3" fmla="*/ 2 h 36"/>
                <a:gd name="T4" fmla="*/ 1 w 35"/>
                <a:gd name="T5" fmla="*/ 2 h 36"/>
                <a:gd name="T6" fmla="*/ 1 w 35"/>
                <a:gd name="T7" fmla="*/ 2 h 36"/>
                <a:gd name="T8" fmla="*/ 1 w 35"/>
                <a:gd name="T9" fmla="*/ 1 h 36"/>
                <a:gd name="T10" fmla="*/ 1 w 35"/>
                <a:gd name="T11" fmla="*/ 1 h 36"/>
                <a:gd name="T12" fmla="*/ 1 w 35"/>
                <a:gd name="T13" fmla="*/ 1 h 36"/>
                <a:gd name="T14" fmla="*/ 1 w 35"/>
                <a:gd name="T15" fmla="*/ 1 h 36"/>
                <a:gd name="T16" fmla="*/ 1 w 35"/>
                <a:gd name="T17" fmla="*/ 1 h 36"/>
                <a:gd name="T18" fmla="*/ 1 w 35"/>
                <a:gd name="T19" fmla="*/ 0 h 36"/>
                <a:gd name="T20" fmla="*/ 1 w 35"/>
                <a:gd name="T21" fmla="*/ 1 h 36"/>
                <a:gd name="T22" fmla="*/ 1 w 35"/>
                <a:gd name="T23" fmla="*/ 1 h 36"/>
                <a:gd name="T24" fmla="*/ 1 w 35"/>
                <a:gd name="T25" fmla="*/ 1 h 36"/>
                <a:gd name="T26" fmla="*/ 0 w 35"/>
                <a:gd name="T27" fmla="*/ 1 h 36"/>
                <a:gd name="T28" fmla="*/ 1 w 35"/>
                <a:gd name="T29" fmla="*/ 1 h 36"/>
                <a:gd name="T30" fmla="*/ 1 w 35"/>
                <a:gd name="T31" fmla="*/ 2 h 36"/>
                <a:gd name="T32" fmla="*/ 1 w 35"/>
                <a:gd name="T33" fmla="*/ 2 h 36"/>
                <a:gd name="T34" fmla="*/ 1 w 35"/>
                <a:gd name="T35" fmla="*/ 2 h 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36">
                  <a:moveTo>
                    <a:pt x="17" y="35"/>
                  </a:moveTo>
                  <a:lnTo>
                    <a:pt x="17" y="35"/>
                  </a:lnTo>
                  <a:lnTo>
                    <a:pt x="23" y="34"/>
                  </a:lnTo>
                  <a:lnTo>
                    <a:pt x="29" y="30"/>
                  </a:lnTo>
                  <a:lnTo>
                    <a:pt x="33" y="25"/>
                  </a:lnTo>
                  <a:lnTo>
                    <a:pt x="34" y="18"/>
                  </a:lnTo>
                  <a:lnTo>
                    <a:pt x="33" y="10"/>
                  </a:lnTo>
                  <a:lnTo>
                    <a:pt x="29" y="5"/>
                  </a:lnTo>
                  <a:lnTo>
                    <a:pt x="23" y="1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7" y="35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45" name="Rectangle 21"/>
            <p:cNvSpPr>
              <a:spLocks noChangeArrowheads="1"/>
            </p:cNvSpPr>
            <p:nvPr/>
          </p:nvSpPr>
          <p:spPr bwMode="auto">
            <a:xfrm>
              <a:off x="2093" y="2174"/>
              <a:ext cx="304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500" b="1" i="1"/>
                <a:t>x</a:t>
              </a:r>
              <a:r>
                <a:rPr lang="en-US" altLang="en-US" sz="2500" b="1" i="1" baseline="-25000"/>
                <a:t>e</a:t>
              </a:r>
            </a:p>
          </p:txBody>
        </p:sp>
        <p:sp>
          <p:nvSpPr>
            <p:cNvPr id="62546" name="Rectangle 22"/>
            <p:cNvSpPr>
              <a:spLocks noChangeArrowheads="1"/>
            </p:cNvSpPr>
            <p:nvPr/>
          </p:nvSpPr>
          <p:spPr bwMode="auto">
            <a:xfrm>
              <a:off x="1828" y="1644"/>
              <a:ext cx="293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500" b="1" i="1"/>
                <a:t>y</a:t>
              </a:r>
              <a:r>
                <a:rPr lang="en-US" altLang="en-US" sz="2500" b="1" i="1" baseline="-25000"/>
                <a:t>e</a:t>
              </a:r>
            </a:p>
          </p:txBody>
        </p:sp>
        <p:sp>
          <p:nvSpPr>
            <p:cNvPr id="62547" name="Rectangle 23"/>
            <p:cNvSpPr>
              <a:spLocks noChangeArrowheads="1"/>
            </p:cNvSpPr>
            <p:nvPr/>
          </p:nvSpPr>
          <p:spPr bwMode="auto">
            <a:xfrm>
              <a:off x="1724" y="2104"/>
              <a:ext cx="281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500" b="1" i="1"/>
                <a:t>z</a:t>
              </a:r>
              <a:r>
                <a:rPr lang="en-US" altLang="en-US" sz="2500" b="1" i="1" baseline="-25000"/>
                <a:t>e</a:t>
              </a:r>
            </a:p>
          </p:txBody>
        </p:sp>
        <p:sp>
          <p:nvSpPr>
            <p:cNvPr id="62548" name="Line 24"/>
            <p:cNvSpPr>
              <a:spLocks noChangeShapeType="1"/>
            </p:cNvSpPr>
            <p:nvPr/>
          </p:nvSpPr>
          <p:spPr bwMode="auto">
            <a:xfrm>
              <a:off x="2067" y="2121"/>
              <a:ext cx="435" cy="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49" name="Line 25"/>
            <p:cNvSpPr>
              <a:spLocks noChangeShapeType="1"/>
            </p:cNvSpPr>
            <p:nvPr/>
          </p:nvSpPr>
          <p:spPr bwMode="auto">
            <a:xfrm flipH="1">
              <a:off x="2999" y="1634"/>
              <a:ext cx="2" cy="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50" name="Line 26"/>
            <p:cNvSpPr>
              <a:spLocks noChangeShapeType="1"/>
            </p:cNvSpPr>
            <p:nvPr/>
          </p:nvSpPr>
          <p:spPr bwMode="auto">
            <a:xfrm>
              <a:off x="2995" y="2325"/>
              <a:ext cx="412" cy="27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51" name="Line 27"/>
            <p:cNvSpPr>
              <a:spLocks noChangeShapeType="1"/>
            </p:cNvSpPr>
            <p:nvPr/>
          </p:nvSpPr>
          <p:spPr bwMode="auto">
            <a:xfrm flipV="1">
              <a:off x="2064" y="1889"/>
              <a:ext cx="435" cy="21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52" name="Line 28"/>
            <p:cNvSpPr>
              <a:spLocks noChangeShapeType="1"/>
            </p:cNvSpPr>
            <p:nvPr/>
          </p:nvSpPr>
          <p:spPr bwMode="auto">
            <a:xfrm>
              <a:off x="2077" y="2121"/>
              <a:ext cx="610" cy="2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53" name="Line 29"/>
            <p:cNvSpPr>
              <a:spLocks noChangeShapeType="1"/>
            </p:cNvSpPr>
            <p:nvPr/>
          </p:nvSpPr>
          <p:spPr bwMode="auto">
            <a:xfrm flipV="1">
              <a:off x="2071" y="2025"/>
              <a:ext cx="612" cy="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54" name="AutoShape 30"/>
            <p:cNvSpPr>
              <a:spLocks noChangeArrowheads="1"/>
            </p:cNvSpPr>
            <p:nvPr/>
          </p:nvSpPr>
          <p:spPr bwMode="auto">
            <a:xfrm rot="-2580000">
              <a:off x="2865" y="2024"/>
              <a:ext cx="228" cy="71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2555" name="AutoShape 31"/>
            <p:cNvSpPr>
              <a:spLocks noChangeArrowheads="1"/>
            </p:cNvSpPr>
            <p:nvPr/>
          </p:nvSpPr>
          <p:spPr bwMode="auto">
            <a:xfrm rot="-2580000">
              <a:off x="2863" y="2088"/>
              <a:ext cx="248" cy="81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2556" name="Line 32"/>
            <p:cNvSpPr>
              <a:spLocks noChangeShapeType="1"/>
            </p:cNvSpPr>
            <p:nvPr/>
          </p:nvSpPr>
          <p:spPr bwMode="auto">
            <a:xfrm>
              <a:off x="2506" y="2216"/>
              <a:ext cx="488" cy="1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57" name="Line 33"/>
            <p:cNvSpPr>
              <a:spLocks noChangeShapeType="1"/>
            </p:cNvSpPr>
            <p:nvPr/>
          </p:nvSpPr>
          <p:spPr bwMode="auto">
            <a:xfrm flipV="1">
              <a:off x="2691" y="1923"/>
              <a:ext cx="718" cy="9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19814" name="Group 34"/>
          <p:cNvGrpSpPr>
            <a:grpSpLocks/>
          </p:cNvGrpSpPr>
          <p:nvPr/>
        </p:nvGrpSpPr>
        <p:grpSpPr bwMode="auto">
          <a:xfrm>
            <a:off x="398463" y="1817688"/>
            <a:ext cx="2695575" cy="2500312"/>
            <a:chOff x="398" y="1185"/>
            <a:chExt cx="1698" cy="1575"/>
          </a:xfrm>
        </p:grpSpPr>
        <p:sp>
          <p:nvSpPr>
            <p:cNvPr id="119849" name="Freeform 35"/>
            <p:cNvSpPr>
              <a:spLocks/>
            </p:cNvSpPr>
            <p:nvPr/>
          </p:nvSpPr>
          <p:spPr bwMode="auto">
            <a:xfrm>
              <a:off x="404" y="2076"/>
              <a:ext cx="1146" cy="674"/>
            </a:xfrm>
            <a:custGeom>
              <a:avLst/>
              <a:gdLst>
                <a:gd name="T0" fmla="*/ 714 w 1146"/>
                <a:gd name="T1" fmla="*/ 0 h 674"/>
                <a:gd name="T2" fmla="*/ 0 w 1146"/>
                <a:gd name="T3" fmla="*/ 526 h 674"/>
                <a:gd name="T4" fmla="*/ 868 w 1146"/>
                <a:gd name="T5" fmla="*/ 674 h 674"/>
                <a:gd name="T6" fmla="*/ 1146 w 1146"/>
                <a:gd name="T7" fmla="*/ 78 h 674"/>
                <a:gd name="T8" fmla="*/ 714 w 1146"/>
                <a:gd name="T9" fmla="*/ 0 h 6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6" h="674">
                  <a:moveTo>
                    <a:pt x="714" y="0"/>
                  </a:moveTo>
                  <a:lnTo>
                    <a:pt x="0" y="526"/>
                  </a:lnTo>
                  <a:lnTo>
                    <a:pt x="868" y="674"/>
                  </a:lnTo>
                  <a:lnTo>
                    <a:pt x="1146" y="78"/>
                  </a:lnTo>
                  <a:lnTo>
                    <a:pt x="714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50" name="Freeform 36"/>
            <p:cNvSpPr>
              <a:spLocks/>
            </p:cNvSpPr>
            <p:nvPr/>
          </p:nvSpPr>
          <p:spPr bwMode="auto">
            <a:xfrm>
              <a:off x="406" y="1834"/>
              <a:ext cx="716" cy="766"/>
            </a:xfrm>
            <a:custGeom>
              <a:avLst/>
              <a:gdLst>
                <a:gd name="T0" fmla="*/ 712 w 716"/>
                <a:gd name="T1" fmla="*/ 0 h 766"/>
                <a:gd name="T2" fmla="*/ 0 w 716"/>
                <a:gd name="T3" fmla="*/ 294 h 766"/>
                <a:gd name="T4" fmla="*/ 0 w 716"/>
                <a:gd name="T5" fmla="*/ 766 h 766"/>
                <a:gd name="T6" fmla="*/ 716 w 716"/>
                <a:gd name="T7" fmla="*/ 240 h 766"/>
                <a:gd name="T8" fmla="*/ 712 w 716"/>
                <a:gd name="T9" fmla="*/ 0 h 7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16" h="766">
                  <a:moveTo>
                    <a:pt x="712" y="0"/>
                  </a:moveTo>
                  <a:lnTo>
                    <a:pt x="0" y="294"/>
                  </a:lnTo>
                  <a:lnTo>
                    <a:pt x="0" y="766"/>
                  </a:lnTo>
                  <a:lnTo>
                    <a:pt x="716" y="240"/>
                  </a:lnTo>
                  <a:lnTo>
                    <a:pt x="712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508" name="Line 37"/>
            <p:cNvSpPr>
              <a:spLocks noChangeShapeType="1"/>
            </p:cNvSpPr>
            <p:nvPr/>
          </p:nvSpPr>
          <p:spPr bwMode="auto">
            <a:xfrm flipV="1">
              <a:off x="1270" y="1541"/>
              <a:ext cx="576" cy="12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09" name="Line 38"/>
            <p:cNvSpPr>
              <a:spLocks noChangeShapeType="1"/>
            </p:cNvSpPr>
            <p:nvPr/>
          </p:nvSpPr>
          <p:spPr bwMode="auto">
            <a:xfrm flipV="1">
              <a:off x="398" y="1549"/>
              <a:ext cx="1438" cy="5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10" name="Line 39"/>
            <p:cNvSpPr>
              <a:spLocks noChangeShapeType="1"/>
            </p:cNvSpPr>
            <p:nvPr/>
          </p:nvSpPr>
          <p:spPr bwMode="auto">
            <a:xfrm flipV="1">
              <a:off x="1447" y="1549"/>
              <a:ext cx="399" cy="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11" name="Line 40"/>
            <p:cNvSpPr>
              <a:spLocks noChangeShapeType="1"/>
            </p:cNvSpPr>
            <p:nvPr/>
          </p:nvSpPr>
          <p:spPr bwMode="auto">
            <a:xfrm flipV="1">
              <a:off x="407" y="1546"/>
              <a:ext cx="1437" cy="10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12" name="AutoShape 41"/>
            <p:cNvSpPr>
              <a:spLocks noChangeArrowheads="1"/>
            </p:cNvSpPr>
            <p:nvPr/>
          </p:nvSpPr>
          <p:spPr bwMode="auto">
            <a:xfrm rot="5400000">
              <a:off x="1174" y="1781"/>
              <a:ext cx="315" cy="426"/>
            </a:xfrm>
            <a:prstGeom prst="parallelogram">
              <a:avLst>
                <a:gd name="adj" fmla="val 24995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2513" name="Line 42"/>
            <p:cNvSpPr>
              <a:spLocks noChangeShapeType="1"/>
            </p:cNvSpPr>
            <p:nvPr/>
          </p:nvSpPr>
          <p:spPr bwMode="auto">
            <a:xfrm flipV="1">
              <a:off x="1178" y="2005"/>
              <a:ext cx="146" cy="1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14" name="Line 43"/>
            <p:cNvSpPr>
              <a:spLocks noChangeShapeType="1"/>
            </p:cNvSpPr>
            <p:nvPr/>
          </p:nvSpPr>
          <p:spPr bwMode="auto">
            <a:xfrm flipV="1">
              <a:off x="1264" y="1549"/>
              <a:ext cx="582" cy="7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15" name="Oval 44"/>
            <p:cNvSpPr>
              <a:spLocks noChangeArrowheads="1"/>
            </p:cNvSpPr>
            <p:nvPr/>
          </p:nvSpPr>
          <p:spPr bwMode="auto">
            <a:xfrm>
              <a:off x="1161" y="2119"/>
              <a:ext cx="39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2516" name="Rectangle 45"/>
            <p:cNvSpPr>
              <a:spLocks noChangeArrowheads="1"/>
            </p:cNvSpPr>
            <p:nvPr/>
          </p:nvSpPr>
          <p:spPr bwMode="auto">
            <a:xfrm>
              <a:off x="1185" y="2093"/>
              <a:ext cx="379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 i="1"/>
                <a:t>center</a:t>
              </a:r>
            </a:p>
          </p:txBody>
        </p:sp>
        <p:sp>
          <p:nvSpPr>
            <p:cNvPr id="62517" name="Rectangle 46"/>
            <p:cNvSpPr>
              <a:spLocks noChangeArrowheads="1"/>
            </p:cNvSpPr>
            <p:nvPr/>
          </p:nvSpPr>
          <p:spPr bwMode="auto">
            <a:xfrm>
              <a:off x="1854" y="1526"/>
              <a:ext cx="242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 i="1"/>
                <a:t>eye</a:t>
              </a:r>
            </a:p>
          </p:txBody>
        </p:sp>
        <p:sp>
          <p:nvSpPr>
            <p:cNvPr id="62518" name="Line 47"/>
            <p:cNvSpPr>
              <a:spLocks noChangeShapeType="1"/>
            </p:cNvSpPr>
            <p:nvPr/>
          </p:nvSpPr>
          <p:spPr bwMode="auto">
            <a:xfrm flipV="1">
              <a:off x="1075" y="2023"/>
              <a:ext cx="0" cy="3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19" name="Line 48"/>
            <p:cNvSpPr>
              <a:spLocks noChangeShapeType="1"/>
            </p:cNvSpPr>
            <p:nvPr/>
          </p:nvSpPr>
          <p:spPr bwMode="auto">
            <a:xfrm>
              <a:off x="1010" y="2366"/>
              <a:ext cx="6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20" name="Line 49"/>
            <p:cNvSpPr>
              <a:spLocks noChangeShapeType="1"/>
            </p:cNvSpPr>
            <p:nvPr/>
          </p:nvSpPr>
          <p:spPr bwMode="auto">
            <a:xfrm flipH="1">
              <a:off x="850" y="2331"/>
              <a:ext cx="268" cy="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21" name="AutoShape 50"/>
            <p:cNvSpPr>
              <a:spLocks noChangeArrowheads="1"/>
            </p:cNvSpPr>
            <p:nvPr/>
          </p:nvSpPr>
          <p:spPr bwMode="auto">
            <a:xfrm>
              <a:off x="1045" y="2331"/>
              <a:ext cx="353" cy="73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2522" name="AutoShape 51"/>
            <p:cNvSpPr>
              <a:spLocks noChangeArrowheads="1"/>
            </p:cNvSpPr>
            <p:nvPr/>
          </p:nvSpPr>
          <p:spPr bwMode="auto">
            <a:xfrm>
              <a:off x="972" y="2385"/>
              <a:ext cx="387" cy="82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2523" name="Rectangle 52"/>
            <p:cNvSpPr>
              <a:spLocks noChangeArrowheads="1"/>
            </p:cNvSpPr>
            <p:nvPr/>
          </p:nvSpPr>
          <p:spPr bwMode="auto">
            <a:xfrm>
              <a:off x="869" y="2455"/>
              <a:ext cx="233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 i="1"/>
                <a:t>z</a:t>
              </a:r>
              <a:r>
                <a:rPr lang="en-US" altLang="en-US" sz="2800" b="1" i="1" baseline="-25000"/>
                <a:t>o</a:t>
              </a:r>
            </a:p>
          </p:txBody>
        </p:sp>
        <p:sp>
          <p:nvSpPr>
            <p:cNvPr id="62524" name="Rectangle 53"/>
            <p:cNvSpPr>
              <a:spLocks noChangeArrowheads="1"/>
            </p:cNvSpPr>
            <p:nvPr/>
          </p:nvSpPr>
          <p:spPr bwMode="auto">
            <a:xfrm>
              <a:off x="817" y="1860"/>
              <a:ext cx="243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 i="1"/>
                <a:t>y</a:t>
              </a:r>
              <a:r>
                <a:rPr lang="en-US" altLang="en-US" sz="2800" b="1" i="1" baseline="-25000"/>
                <a:t>o</a:t>
              </a:r>
            </a:p>
          </p:txBody>
        </p:sp>
        <p:sp>
          <p:nvSpPr>
            <p:cNvPr id="62525" name="Rectangle 54"/>
            <p:cNvSpPr>
              <a:spLocks noChangeArrowheads="1"/>
            </p:cNvSpPr>
            <p:nvPr/>
          </p:nvSpPr>
          <p:spPr bwMode="auto">
            <a:xfrm>
              <a:off x="1512" y="2314"/>
              <a:ext cx="252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 i="1"/>
                <a:t>x</a:t>
              </a:r>
              <a:r>
                <a:rPr lang="en-US" altLang="en-US" sz="2800" b="1" i="1" baseline="-25000"/>
                <a:t>o</a:t>
              </a:r>
            </a:p>
          </p:txBody>
        </p:sp>
        <p:sp>
          <p:nvSpPr>
            <p:cNvPr id="62526" name="AutoShape 55"/>
            <p:cNvSpPr>
              <a:spLocks noChangeArrowheads="1"/>
            </p:cNvSpPr>
            <p:nvPr/>
          </p:nvSpPr>
          <p:spPr bwMode="auto">
            <a:xfrm rot="5400000">
              <a:off x="523" y="2009"/>
              <a:ext cx="626" cy="864"/>
            </a:xfrm>
            <a:prstGeom prst="parallelogram">
              <a:avLst>
                <a:gd name="adj" fmla="val 24995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2527" name="Line 56"/>
            <p:cNvSpPr>
              <a:spLocks noChangeShapeType="1"/>
            </p:cNvSpPr>
            <p:nvPr/>
          </p:nvSpPr>
          <p:spPr bwMode="auto">
            <a:xfrm flipV="1">
              <a:off x="1848" y="1185"/>
              <a:ext cx="0" cy="3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871" name="Freeform 57"/>
            <p:cNvSpPr>
              <a:spLocks/>
            </p:cNvSpPr>
            <p:nvPr/>
          </p:nvSpPr>
          <p:spPr bwMode="auto">
            <a:xfrm>
              <a:off x="1178" y="1188"/>
              <a:ext cx="668" cy="916"/>
            </a:xfrm>
            <a:custGeom>
              <a:avLst/>
              <a:gdLst>
                <a:gd name="T0" fmla="*/ 0 w 1065"/>
                <a:gd name="T1" fmla="*/ 24 h 1440"/>
                <a:gd name="T2" fmla="*/ 1 w 1065"/>
                <a:gd name="T3" fmla="*/ 24 h 1440"/>
                <a:gd name="T4" fmla="*/ 2 w 1065"/>
                <a:gd name="T5" fmla="*/ 20 h 1440"/>
                <a:gd name="T6" fmla="*/ 3 w 1065"/>
                <a:gd name="T7" fmla="*/ 18 h 1440"/>
                <a:gd name="T8" fmla="*/ 3 w 1065"/>
                <a:gd name="T9" fmla="*/ 15 h 1440"/>
                <a:gd name="T10" fmla="*/ 4 w 1065"/>
                <a:gd name="T11" fmla="*/ 14 h 1440"/>
                <a:gd name="T12" fmla="*/ 5 w 1065"/>
                <a:gd name="T13" fmla="*/ 13 h 1440"/>
                <a:gd name="T14" fmla="*/ 5 w 1065"/>
                <a:gd name="T15" fmla="*/ 13 h 1440"/>
                <a:gd name="T16" fmla="*/ 5 w 1065"/>
                <a:gd name="T17" fmla="*/ 13 h 1440"/>
                <a:gd name="T18" fmla="*/ 6 w 1065"/>
                <a:gd name="T19" fmla="*/ 11 h 1440"/>
                <a:gd name="T20" fmla="*/ 8 w 1065"/>
                <a:gd name="T21" fmla="*/ 8 h 1440"/>
                <a:gd name="T22" fmla="*/ 8 w 1065"/>
                <a:gd name="T23" fmla="*/ 8 h 1440"/>
                <a:gd name="T24" fmla="*/ 8 w 1065"/>
                <a:gd name="T25" fmla="*/ 6 h 1440"/>
                <a:gd name="T26" fmla="*/ 9 w 1065"/>
                <a:gd name="T27" fmla="*/ 6 h 1440"/>
                <a:gd name="T28" fmla="*/ 9 w 1065"/>
                <a:gd name="T29" fmla="*/ 6 h 1440"/>
                <a:gd name="T30" fmla="*/ 11 w 1065"/>
                <a:gd name="T31" fmla="*/ 4 h 1440"/>
                <a:gd name="T32" fmla="*/ 11 w 1065"/>
                <a:gd name="T33" fmla="*/ 4 h 1440"/>
                <a:gd name="T34" fmla="*/ 14 w 1065"/>
                <a:gd name="T35" fmla="*/ 4 h 1440"/>
                <a:gd name="T36" fmla="*/ 15 w 1065"/>
                <a:gd name="T37" fmla="*/ 3 h 1440"/>
                <a:gd name="T38" fmla="*/ 15 w 1065"/>
                <a:gd name="T39" fmla="*/ 1 h 1440"/>
                <a:gd name="T40" fmla="*/ 16 w 1065"/>
                <a:gd name="T41" fmla="*/ 1 h 1440"/>
                <a:gd name="T42" fmla="*/ 16 w 1065"/>
                <a:gd name="T43" fmla="*/ 0 h 14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65" h="1440">
                  <a:moveTo>
                    <a:pt x="0" y="1440"/>
                  </a:moveTo>
                  <a:cubicBezTo>
                    <a:pt x="7" y="1418"/>
                    <a:pt x="14" y="1396"/>
                    <a:pt x="22" y="1375"/>
                  </a:cubicBezTo>
                  <a:cubicBezTo>
                    <a:pt x="32" y="1319"/>
                    <a:pt x="94" y="1221"/>
                    <a:pt x="130" y="1174"/>
                  </a:cubicBezTo>
                  <a:cubicBezTo>
                    <a:pt x="144" y="1135"/>
                    <a:pt x="159" y="1094"/>
                    <a:pt x="168" y="1054"/>
                  </a:cubicBezTo>
                  <a:cubicBezTo>
                    <a:pt x="172" y="1003"/>
                    <a:pt x="166" y="910"/>
                    <a:pt x="217" y="875"/>
                  </a:cubicBezTo>
                  <a:cubicBezTo>
                    <a:pt x="237" y="846"/>
                    <a:pt x="268" y="818"/>
                    <a:pt x="293" y="793"/>
                  </a:cubicBezTo>
                  <a:cubicBezTo>
                    <a:pt x="302" y="784"/>
                    <a:pt x="311" y="773"/>
                    <a:pt x="315" y="761"/>
                  </a:cubicBezTo>
                  <a:cubicBezTo>
                    <a:pt x="317" y="755"/>
                    <a:pt x="317" y="749"/>
                    <a:pt x="321" y="744"/>
                  </a:cubicBezTo>
                  <a:cubicBezTo>
                    <a:pt x="325" y="739"/>
                    <a:pt x="332" y="738"/>
                    <a:pt x="337" y="734"/>
                  </a:cubicBezTo>
                  <a:cubicBezTo>
                    <a:pt x="368" y="706"/>
                    <a:pt x="414" y="658"/>
                    <a:pt x="429" y="619"/>
                  </a:cubicBezTo>
                  <a:cubicBezTo>
                    <a:pt x="443" y="582"/>
                    <a:pt x="474" y="529"/>
                    <a:pt x="494" y="495"/>
                  </a:cubicBezTo>
                  <a:cubicBezTo>
                    <a:pt x="501" y="484"/>
                    <a:pt x="511" y="474"/>
                    <a:pt x="516" y="462"/>
                  </a:cubicBezTo>
                  <a:cubicBezTo>
                    <a:pt x="528" y="429"/>
                    <a:pt x="540" y="401"/>
                    <a:pt x="570" y="380"/>
                  </a:cubicBezTo>
                  <a:cubicBezTo>
                    <a:pt x="572" y="375"/>
                    <a:pt x="572" y="368"/>
                    <a:pt x="576" y="364"/>
                  </a:cubicBezTo>
                  <a:cubicBezTo>
                    <a:pt x="585" y="355"/>
                    <a:pt x="609" y="342"/>
                    <a:pt x="609" y="342"/>
                  </a:cubicBezTo>
                  <a:cubicBezTo>
                    <a:pt x="631" y="308"/>
                    <a:pt x="669" y="295"/>
                    <a:pt x="706" y="283"/>
                  </a:cubicBezTo>
                  <a:cubicBezTo>
                    <a:pt x="726" y="277"/>
                    <a:pt x="752" y="265"/>
                    <a:pt x="772" y="261"/>
                  </a:cubicBezTo>
                  <a:cubicBezTo>
                    <a:pt x="830" y="249"/>
                    <a:pt x="879" y="252"/>
                    <a:pt x="929" y="217"/>
                  </a:cubicBezTo>
                  <a:cubicBezTo>
                    <a:pt x="942" y="183"/>
                    <a:pt x="959" y="156"/>
                    <a:pt x="983" y="130"/>
                  </a:cubicBezTo>
                  <a:cubicBezTo>
                    <a:pt x="993" y="103"/>
                    <a:pt x="1002" y="68"/>
                    <a:pt x="1016" y="43"/>
                  </a:cubicBezTo>
                  <a:cubicBezTo>
                    <a:pt x="1022" y="32"/>
                    <a:pt x="1026" y="16"/>
                    <a:pt x="1038" y="11"/>
                  </a:cubicBezTo>
                  <a:cubicBezTo>
                    <a:pt x="1058" y="4"/>
                    <a:pt x="1049" y="7"/>
                    <a:pt x="1065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29" name="Line 58"/>
            <p:cNvSpPr>
              <a:spLocks noChangeShapeType="1"/>
            </p:cNvSpPr>
            <p:nvPr/>
          </p:nvSpPr>
          <p:spPr bwMode="auto">
            <a:xfrm flipH="1" flipV="1">
              <a:off x="1726" y="1350"/>
              <a:ext cx="114" cy="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30" name="Rectangle 59"/>
            <p:cNvSpPr>
              <a:spLocks noChangeArrowheads="1"/>
            </p:cNvSpPr>
            <p:nvPr/>
          </p:nvSpPr>
          <p:spPr bwMode="auto">
            <a:xfrm>
              <a:off x="1602" y="1190"/>
              <a:ext cx="210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 i="1"/>
                <a:t>up</a:t>
              </a:r>
            </a:p>
          </p:txBody>
        </p:sp>
        <p:sp>
          <p:nvSpPr>
            <p:cNvPr id="62531" name="Line 60"/>
            <p:cNvSpPr>
              <a:spLocks noChangeShapeType="1"/>
            </p:cNvSpPr>
            <p:nvPr/>
          </p:nvSpPr>
          <p:spPr bwMode="auto">
            <a:xfrm flipV="1">
              <a:off x="1266" y="1914"/>
              <a:ext cx="280" cy="36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32" name="Oval 61"/>
            <p:cNvSpPr>
              <a:spLocks noChangeArrowheads="1"/>
            </p:cNvSpPr>
            <p:nvPr/>
          </p:nvSpPr>
          <p:spPr bwMode="auto">
            <a:xfrm>
              <a:off x="1822" y="1526"/>
              <a:ext cx="39" cy="3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19815" name="Group 62"/>
          <p:cNvGrpSpPr>
            <a:grpSpLocks/>
          </p:cNvGrpSpPr>
          <p:nvPr/>
        </p:nvGrpSpPr>
        <p:grpSpPr bwMode="auto">
          <a:xfrm>
            <a:off x="7156450" y="2740025"/>
            <a:ext cx="1697038" cy="1344613"/>
            <a:chOff x="945" y="3172"/>
            <a:chExt cx="1069" cy="847"/>
          </a:xfrm>
        </p:grpSpPr>
        <p:sp>
          <p:nvSpPr>
            <p:cNvPr id="62487" name="Line 63"/>
            <p:cNvSpPr>
              <a:spLocks noChangeShapeType="1"/>
            </p:cNvSpPr>
            <p:nvPr/>
          </p:nvSpPr>
          <p:spPr bwMode="auto">
            <a:xfrm flipH="1">
              <a:off x="1333" y="3632"/>
              <a:ext cx="180" cy="2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488" name="Line 64"/>
            <p:cNvSpPr>
              <a:spLocks noChangeShapeType="1"/>
            </p:cNvSpPr>
            <p:nvPr/>
          </p:nvSpPr>
          <p:spPr bwMode="auto">
            <a:xfrm flipH="1">
              <a:off x="1188" y="3617"/>
              <a:ext cx="32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489" name="Line 65"/>
            <p:cNvSpPr>
              <a:spLocks noChangeShapeType="1"/>
            </p:cNvSpPr>
            <p:nvPr/>
          </p:nvSpPr>
          <p:spPr bwMode="auto">
            <a:xfrm flipV="1">
              <a:off x="1520" y="3354"/>
              <a:ext cx="0" cy="2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9833" name="Freeform 66"/>
            <p:cNvSpPr>
              <a:spLocks/>
            </p:cNvSpPr>
            <p:nvPr/>
          </p:nvSpPr>
          <p:spPr bwMode="auto">
            <a:xfrm>
              <a:off x="1788" y="3172"/>
              <a:ext cx="226" cy="840"/>
            </a:xfrm>
            <a:custGeom>
              <a:avLst/>
              <a:gdLst>
                <a:gd name="T0" fmla="*/ 115 w 246"/>
                <a:gd name="T1" fmla="*/ 0 h 862"/>
                <a:gd name="T2" fmla="*/ 115 w 246"/>
                <a:gd name="T3" fmla="*/ 487 h 862"/>
                <a:gd name="T4" fmla="*/ 0 w 246"/>
                <a:gd name="T5" fmla="*/ 683 h 862"/>
                <a:gd name="T6" fmla="*/ 0 w 246"/>
                <a:gd name="T7" fmla="*/ 195 h 862"/>
                <a:gd name="T8" fmla="*/ 115 w 246"/>
                <a:gd name="T9" fmla="*/ 0 h 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862">
                  <a:moveTo>
                    <a:pt x="245" y="0"/>
                  </a:moveTo>
                  <a:lnTo>
                    <a:pt x="245" y="615"/>
                  </a:lnTo>
                  <a:lnTo>
                    <a:pt x="0" y="861"/>
                  </a:lnTo>
                  <a:lnTo>
                    <a:pt x="0" y="246"/>
                  </a:lnTo>
                  <a:lnTo>
                    <a:pt x="245" y="0"/>
                  </a:lnTo>
                </a:path>
              </a:pathLst>
            </a:custGeom>
            <a:noFill/>
            <a:ln w="2857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34" name="Freeform 67"/>
            <p:cNvSpPr>
              <a:spLocks/>
            </p:cNvSpPr>
            <p:nvPr/>
          </p:nvSpPr>
          <p:spPr bwMode="auto">
            <a:xfrm>
              <a:off x="1500" y="3592"/>
              <a:ext cx="41" cy="47"/>
            </a:xfrm>
            <a:custGeom>
              <a:avLst/>
              <a:gdLst>
                <a:gd name="T0" fmla="*/ 183 w 31"/>
                <a:gd name="T1" fmla="*/ 38 h 48"/>
                <a:gd name="T2" fmla="*/ 183 w 31"/>
                <a:gd name="T3" fmla="*/ 38 h 48"/>
                <a:gd name="T4" fmla="*/ 242 w 31"/>
                <a:gd name="T5" fmla="*/ 36 h 48"/>
                <a:gd name="T6" fmla="*/ 320 w 31"/>
                <a:gd name="T7" fmla="*/ 31 h 48"/>
                <a:gd name="T8" fmla="*/ 352 w 31"/>
                <a:gd name="T9" fmla="*/ 24 h 48"/>
                <a:gd name="T10" fmla="*/ 378 w 31"/>
                <a:gd name="T11" fmla="*/ 24 h 48"/>
                <a:gd name="T12" fmla="*/ 352 w 31"/>
                <a:gd name="T13" fmla="*/ 14 h 48"/>
                <a:gd name="T14" fmla="*/ 320 w 31"/>
                <a:gd name="T15" fmla="*/ 7 h 48"/>
                <a:gd name="T16" fmla="*/ 242 w 31"/>
                <a:gd name="T17" fmla="*/ 2 h 48"/>
                <a:gd name="T18" fmla="*/ 183 w 31"/>
                <a:gd name="T19" fmla="*/ 0 h 48"/>
                <a:gd name="T20" fmla="*/ 115 w 31"/>
                <a:gd name="T21" fmla="*/ 2 h 48"/>
                <a:gd name="T22" fmla="*/ 49 w 31"/>
                <a:gd name="T23" fmla="*/ 7 h 48"/>
                <a:gd name="T24" fmla="*/ 1 w 31"/>
                <a:gd name="T25" fmla="*/ 14 h 48"/>
                <a:gd name="T26" fmla="*/ 0 w 31"/>
                <a:gd name="T27" fmla="*/ 24 h 48"/>
                <a:gd name="T28" fmla="*/ 1 w 31"/>
                <a:gd name="T29" fmla="*/ 24 h 48"/>
                <a:gd name="T30" fmla="*/ 49 w 31"/>
                <a:gd name="T31" fmla="*/ 31 h 48"/>
                <a:gd name="T32" fmla="*/ 115 w 31"/>
                <a:gd name="T33" fmla="*/ 36 h 48"/>
                <a:gd name="T34" fmla="*/ 183 w 31"/>
                <a:gd name="T35" fmla="*/ 38 h 4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1" h="48">
                  <a:moveTo>
                    <a:pt x="15" y="47"/>
                  </a:moveTo>
                  <a:lnTo>
                    <a:pt x="15" y="47"/>
                  </a:lnTo>
                  <a:lnTo>
                    <a:pt x="20" y="45"/>
                  </a:lnTo>
                  <a:lnTo>
                    <a:pt x="26" y="40"/>
                  </a:lnTo>
                  <a:lnTo>
                    <a:pt x="29" y="33"/>
                  </a:lnTo>
                  <a:lnTo>
                    <a:pt x="30" y="24"/>
                  </a:lnTo>
                  <a:lnTo>
                    <a:pt x="29" y="14"/>
                  </a:lnTo>
                  <a:lnTo>
                    <a:pt x="26" y="7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0" y="2"/>
                  </a:lnTo>
                  <a:lnTo>
                    <a:pt x="4" y="7"/>
                  </a:lnTo>
                  <a:lnTo>
                    <a:pt x="1" y="14"/>
                  </a:lnTo>
                  <a:lnTo>
                    <a:pt x="0" y="24"/>
                  </a:lnTo>
                  <a:lnTo>
                    <a:pt x="1" y="33"/>
                  </a:lnTo>
                  <a:lnTo>
                    <a:pt x="4" y="40"/>
                  </a:lnTo>
                  <a:lnTo>
                    <a:pt x="10" y="45"/>
                  </a:lnTo>
                  <a:lnTo>
                    <a:pt x="15" y="47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92" name="Rectangle 68"/>
            <p:cNvSpPr>
              <a:spLocks noChangeArrowheads="1"/>
            </p:cNvSpPr>
            <p:nvPr/>
          </p:nvSpPr>
          <p:spPr bwMode="auto">
            <a:xfrm>
              <a:off x="1331" y="3764"/>
              <a:ext cx="272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x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62493" name="Rectangle 69"/>
            <p:cNvSpPr>
              <a:spLocks noChangeArrowheads="1"/>
            </p:cNvSpPr>
            <p:nvPr/>
          </p:nvSpPr>
          <p:spPr bwMode="auto">
            <a:xfrm>
              <a:off x="1495" y="3313"/>
              <a:ext cx="26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y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62494" name="Rectangle 70"/>
            <p:cNvSpPr>
              <a:spLocks noChangeArrowheads="1"/>
            </p:cNvSpPr>
            <p:nvPr/>
          </p:nvSpPr>
          <p:spPr bwMode="auto">
            <a:xfrm>
              <a:off x="968" y="3504"/>
              <a:ext cx="255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z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62495" name="Line 71"/>
            <p:cNvSpPr>
              <a:spLocks noChangeShapeType="1"/>
            </p:cNvSpPr>
            <p:nvPr/>
          </p:nvSpPr>
          <p:spPr bwMode="auto">
            <a:xfrm flipH="1">
              <a:off x="945" y="4019"/>
              <a:ext cx="8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496" name="Line 72"/>
            <p:cNvSpPr>
              <a:spLocks noChangeShapeType="1"/>
            </p:cNvSpPr>
            <p:nvPr/>
          </p:nvSpPr>
          <p:spPr bwMode="auto">
            <a:xfrm flipH="1">
              <a:off x="945" y="3414"/>
              <a:ext cx="8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497" name="Line 73"/>
            <p:cNvSpPr>
              <a:spLocks noChangeShapeType="1"/>
            </p:cNvSpPr>
            <p:nvPr/>
          </p:nvSpPr>
          <p:spPr bwMode="auto">
            <a:xfrm flipH="1">
              <a:off x="1173" y="3176"/>
              <a:ext cx="8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498" name="Line 74"/>
            <p:cNvSpPr>
              <a:spLocks noChangeShapeType="1"/>
            </p:cNvSpPr>
            <p:nvPr/>
          </p:nvSpPr>
          <p:spPr bwMode="auto">
            <a:xfrm flipV="1">
              <a:off x="953" y="3414"/>
              <a:ext cx="0" cy="6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499" name="Line 75"/>
            <p:cNvSpPr>
              <a:spLocks noChangeShapeType="1"/>
            </p:cNvSpPr>
            <p:nvPr/>
          </p:nvSpPr>
          <p:spPr bwMode="auto">
            <a:xfrm flipV="1">
              <a:off x="949" y="3176"/>
              <a:ext cx="228" cy="2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00" name="Line 76"/>
            <p:cNvSpPr>
              <a:spLocks noChangeShapeType="1"/>
            </p:cNvSpPr>
            <p:nvPr/>
          </p:nvSpPr>
          <p:spPr bwMode="auto">
            <a:xfrm flipH="1">
              <a:off x="1162" y="3781"/>
              <a:ext cx="8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01" name="Line 77"/>
            <p:cNvSpPr>
              <a:spLocks noChangeShapeType="1"/>
            </p:cNvSpPr>
            <p:nvPr/>
          </p:nvSpPr>
          <p:spPr bwMode="auto">
            <a:xfrm>
              <a:off x="1173" y="3176"/>
              <a:ext cx="0" cy="6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502" name="Line 78"/>
            <p:cNvSpPr>
              <a:spLocks noChangeShapeType="1"/>
            </p:cNvSpPr>
            <p:nvPr/>
          </p:nvSpPr>
          <p:spPr bwMode="auto">
            <a:xfrm flipV="1">
              <a:off x="955" y="3787"/>
              <a:ext cx="215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19846" name="Group 79"/>
            <p:cNvGrpSpPr>
              <a:grpSpLocks/>
            </p:cNvGrpSpPr>
            <p:nvPr/>
          </p:nvGrpSpPr>
          <p:grpSpPr bwMode="auto">
            <a:xfrm>
              <a:off x="1248" y="3549"/>
              <a:ext cx="302" cy="168"/>
              <a:chOff x="2832" y="3667"/>
              <a:chExt cx="328" cy="172"/>
            </a:xfrm>
          </p:grpSpPr>
          <p:sp>
            <p:nvSpPr>
              <p:cNvPr id="62504" name="AutoShape 80"/>
              <p:cNvSpPr>
                <a:spLocks noChangeArrowheads="1"/>
              </p:cNvSpPr>
              <p:nvPr/>
            </p:nvSpPr>
            <p:spPr bwMode="auto">
              <a:xfrm rot="2580000" flipH="1">
                <a:off x="2857" y="3667"/>
                <a:ext cx="301" cy="85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62505" name="AutoShape 81"/>
              <p:cNvSpPr>
                <a:spLocks noChangeArrowheads="1"/>
              </p:cNvSpPr>
              <p:nvPr/>
            </p:nvSpPr>
            <p:spPr bwMode="auto">
              <a:xfrm rot="2580000" flipH="1">
                <a:off x="2832" y="3745"/>
                <a:ext cx="328" cy="94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</p:grpSp>
      <p:graphicFrame>
        <p:nvGraphicFramePr>
          <p:cNvPr id="119816" name="Object 82"/>
          <p:cNvGraphicFramePr>
            <a:graphicFrameLocks noChangeAspect="1"/>
          </p:cNvGraphicFramePr>
          <p:nvPr/>
        </p:nvGraphicFramePr>
        <p:xfrm>
          <a:off x="6072188" y="2657475"/>
          <a:ext cx="569912" cy="163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55" name="Equation" r:id="rId3" imgW="317362" imgH="914003" progId="Equation.3">
                  <p:embed/>
                </p:oleObj>
              </mc:Choice>
              <mc:Fallback>
                <p:oleObj name="Equation" r:id="rId3" imgW="317362" imgH="914003" progId="Equation.3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88" y="2657475"/>
                        <a:ext cx="569912" cy="163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17" name="Object 83"/>
          <p:cNvGraphicFramePr>
            <a:graphicFrameLocks noChangeAspect="1"/>
          </p:cNvGraphicFramePr>
          <p:nvPr/>
        </p:nvGraphicFramePr>
        <p:xfrm>
          <a:off x="1416050" y="4873625"/>
          <a:ext cx="2200275" cy="157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56" name="Equation" r:id="rId5" imgW="1193800" imgH="914400" progId="Equation.3">
                  <p:embed/>
                </p:oleObj>
              </mc:Choice>
              <mc:Fallback>
                <p:oleObj name="Equation" r:id="rId5" imgW="1193800" imgH="914400" progId="Equation.3">
                  <p:embed/>
                  <p:pic>
                    <p:nvPicPr>
                      <p:cNvPr id="0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050" y="4873625"/>
                        <a:ext cx="2200275" cy="15732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18" name="Freeform 84"/>
          <p:cNvSpPr>
            <a:spLocks/>
          </p:cNvSpPr>
          <p:nvPr/>
        </p:nvSpPr>
        <p:spPr bwMode="auto">
          <a:xfrm>
            <a:off x="4319588" y="4321175"/>
            <a:ext cx="1954212" cy="1531938"/>
          </a:xfrm>
          <a:custGeom>
            <a:avLst/>
            <a:gdLst>
              <a:gd name="T0" fmla="*/ 0 w 2355"/>
              <a:gd name="T1" fmla="*/ 2147483646 h 977"/>
              <a:gd name="T2" fmla="*/ 2147483646 w 2355"/>
              <a:gd name="T3" fmla="*/ 2147483646 h 977"/>
              <a:gd name="T4" fmla="*/ 2147483646 w 2355"/>
              <a:gd name="T5" fmla="*/ 2147483646 h 977"/>
              <a:gd name="T6" fmla="*/ 2147483646 w 2355"/>
              <a:gd name="T7" fmla="*/ 0 h 97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355" h="977">
                <a:moveTo>
                  <a:pt x="0" y="141"/>
                </a:moveTo>
                <a:cubicBezTo>
                  <a:pt x="37" y="436"/>
                  <a:pt x="75" y="731"/>
                  <a:pt x="396" y="847"/>
                </a:cubicBezTo>
                <a:cubicBezTo>
                  <a:pt x="717" y="963"/>
                  <a:pt x="1600" y="977"/>
                  <a:pt x="1926" y="836"/>
                </a:cubicBezTo>
                <a:cubicBezTo>
                  <a:pt x="2252" y="695"/>
                  <a:pt x="2303" y="347"/>
                  <a:pt x="2355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9819" name="Object 85"/>
          <p:cNvGraphicFramePr>
            <a:graphicFrameLocks noChangeAspect="1"/>
          </p:cNvGraphicFramePr>
          <p:nvPr/>
        </p:nvGraphicFramePr>
        <p:xfrm>
          <a:off x="4424363" y="4873625"/>
          <a:ext cx="1706562" cy="157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57" name="Equation" r:id="rId7" imgW="965200" imgH="914400" progId="Equation.3">
                  <p:embed/>
                </p:oleObj>
              </mc:Choice>
              <mc:Fallback>
                <p:oleObj name="Equation" r:id="rId7" imgW="965200" imgH="914400" progId="Equation.3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4363" y="4873625"/>
                        <a:ext cx="1706562" cy="15732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20" name="Object 86"/>
          <p:cNvGraphicFramePr>
            <a:graphicFrameLocks noChangeAspect="1"/>
          </p:cNvGraphicFramePr>
          <p:nvPr/>
        </p:nvGraphicFramePr>
        <p:xfrm>
          <a:off x="6681788" y="4776788"/>
          <a:ext cx="842962" cy="163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58" name="Equação" r:id="rId9" imgW="469900" imgH="914400" progId="Equation.3">
                  <p:embed/>
                </p:oleObj>
              </mc:Choice>
              <mc:Fallback>
                <p:oleObj name="Equação" r:id="rId9" imgW="469900" imgH="914400" progId="Equation.3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4776788"/>
                        <a:ext cx="842962" cy="16398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21" name="Object 87"/>
          <p:cNvGraphicFramePr>
            <a:graphicFrameLocks noChangeAspect="1"/>
          </p:cNvGraphicFramePr>
          <p:nvPr/>
        </p:nvGraphicFramePr>
        <p:xfrm>
          <a:off x="122238" y="4460875"/>
          <a:ext cx="581025" cy="125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59" name="Equação" r:id="rId11" imgW="330057" imgH="710891" progId="Equation.3">
                  <p:embed/>
                </p:oleObj>
              </mc:Choice>
              <mc:Fallback>
                <p:oleObj name="Equação" r:id="rId11" imgW="330057" imgH="710891" progId="Equation.3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8" y="4460875"/>
                        <a:ext cx="581025" cy="1252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22" name="Freeform 2"/>
          <p:cNvSpPr>
            <a:spLocks/>
          </p:cNvSpPr>
          <p:nvPr/>
        </p:nvSpPr>
        <p:spPr bwMode="auto">
          <a:xfrm>
            <a:off x="7934325" y="4354513"/>
            <a:ext cx="1050925" cy="1152525"/>
          </a:xfrm>
          <a:custGeom>
            <a:avLst/>
            <a:gdLst>
              <a:gd name="T0" fmla="*/ 0 w 7109"/>
              <a:gd name="T1" fmla="*/ 0 h 8663"/>
              <a:gd name="T2" fmla="*/ 2147483646 w 7109"/>
              <a:gd name="T3" fmla="*/ 2147483646 h 8663"/>
              <a:gd name="T4" fmla="*/ 2147483646 w 7109"/>
              <a:gd name="T5" fmla="*/ 2147483646 h 866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109" h="8663">
                <a:moveTo>
                  <a:pt x="0" y="0"/>
                </a:moveTo>
                <a:cubicBezTo>
                  <a:pt x="157" y="3480"/>
                  <a:pt x="497" y="7341"/>
                  <a:pt x="1682" y="8328"/>
                </a:cubicBezTo>
                <a:cubicBezTo>
                  <a:pt x="2867" y="9315"/>
                  <a:pt x="5376" y="8006"/>
                  <a:pt x="7109" y="592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9823" name="Object 1"/>
          <p:cNvGraphicFramePr>
            <a:graphicFrameLocks noChangeAspect="1"/>
          </p:cNvGraphicFramePr>
          <p:nvPr/>
        </p:nvGraphicFramePr>
        <p:xfrm>
          <a:off x="8183563" y="4479925"/>
          <a:ext cx="603250" cy="125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60" name="Equação" r:id="rId13" imgW="342751" imgH="710891" progId="Equation.3">
                  <p:embed/>
                </p:oleObj>
              </mc:Choice>
              <mc:Fallback>
                <p:oleObj name="Equação" r:id="rId13" imgW="342751" imgH="71089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3563" y="4479925"/>
                        <a:ext cx="603250" cy="1252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24" name="TextBox 2"/>
          <p:cNvSpPr txBox="1">
            <a:spLocks noChangeArrowheads="1"/>
          </p:cNvSpPr>
          <p:nvPr/>
        </p:nvSpPr>
        <p:spPr bwMode="auto">
          <a:xfrm>
            <a:off x="119063" y="5902325"/>
            <a:ext cx="938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/>
              <a:t>entrada</a:t>
            </a:r>
          </a:p>
        </p:txBody>
      </p:sp>
      <p:sp>
        <p:nvSpPr>
          <p:cNvPr id="119825" name="TextBox 90"/>
          <p:cNvSpPr txBox="1">
            <a:spLocks noChangeArrowheads="1"/>
          </p:cNvSpPr>
          <p:nvPr/>
        </p:nvSpPr>
        <p:spPr bwMode="auto">
          <a:xfrm>
            <a:off x="8123238" y="5902325"/>
            <a:ext cx="711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/>
              <a:t>saída</a:t>
            </a:r>
          </a:p>
        </p:txBody>
      </p:sp>
      <p:sp>
        <p:nvSpPr>
          <p:cNvPr id="119826" name="TextBox 92"/>
          <p:cNvSpPr txBox="1">
            <a:spLocks noChangeArrowheads="1"/>
          </p:cNvSpPr>
          <p:nvPr/>
        </p:nvSpPr>
        <p:spPr bwMode="auto">
          <a:xfrm>
            <a:off x="2454275" y="4460875"/>
            <a:ext cx="369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>
                <a:solidFill>
                  <a:srgbClr val="0033CC"/>
                </a:solidFill>
                <a:latin typeface="Stencil" charset="0"/>
              </a:rPr>
              <a:t>I.</a:t>
            </a:r>
          </a:p>
        </p:txBody>
      </p:sp>
      <p:sp>
        <p:nvSpPr>
          <p:cNvPr id="119827" name="TextBox 93"/>
          <p:cNvSpPr txBox="1">
            <a:spLocks noChangeArrowheads="1"/>
          </p:cNvSpPr>
          <p:nvPr/>
        </p:nvSpPr>
        <p:spPr bwMode="auto">
          <a:xfrm>
            <a:off x="5108575" y="4460875"/>
            <a:ext cx="469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>
                <a:solidFill>
                  <a:srgbClr val="0033CC"/>
                </a:solidFill>
                <a:latin typeface="Stencil" charset="0"/>
              </a:rPr>
              <a:t>II.</a:t>
            </a:r>
          </a:p>
        </p:txBody>
      </p:sp>
      <p:sp>
        <p:nvSpPr>
          <p:cNvPr id="119828" name="TextBox 94"/>
          <p:cNvSpPr txBox="1">
            <a:spLocks noChangeArrowheads="1"/>
          </p:cNvSpPr>
          <p:nvPr/>
        </p:nvSpPr>
        <p:spPr bwMode="auto">
          <a:xfrm>
            <a:off x="6210300" y="2030413"/>
            <a:ext cx="55245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>
                <a:solidFill>
                  <a:srgbClr val="0033CC"/>
                </a:solidFill>
                <a:latin typeface="Stencil" charset="0"/>
              </a:rPr>
              <a:t>III</a:t>
            </a:r>
            <a:r>
              <a:rPr lang="en-US" altLang="en-US"/>
              <a:t>.</a:t>
            </a:r>
          </a:p>
        </p:txBody>
      </p:sp>
      <p:sp>
        <p:nvSpPr>
          <p:cNvPr id="119829" name="TextBox 95"/>
          <p:cNvSpPr txBox="1">
            <a:spLocks noChangeArrowheads="1"/>
          </p:cNvSpPr>
          <p:nvPr/>
        </p:nvSpPr>
        <p:spPr bwMode="auto">
          <a:xfrm>
            <a:off x="7312025" y="4354513"/>
            <a:ext cx="525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>
                <a:solidFill>
                  <a:srgbClr val="0033CC"/>
                </a:solidFill>
                <a:latin typeface="Stencil" charset="0"/>
              </a:rPr>
              <a:t>IV.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Recorte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4673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Diferentes problemas de recorte</a:t>
            </a:r>
            <a:endParaRPr lang="en-US" altLang="en-US"/>
          </a:p>
        </p:txBody>
      </p:sp>
      <p:grpSp>
        <p:nvGrpSpPr>
          <p:cNvPr id="121858" name="Group 83"/>
          <p:cNvGrpSpPr>
            <a:grpSpLocks/>
          </p:cNvGrpSpPr>
          <p:nvPr/>
        </p:nvGrpSpPr>
        <p:grpSpPr bwMode="auto">
          <a:xfrm>
            <a:off x="1416050" y="3228975"/>
            <a:ext cx="3046413" cy="2230438"/>
            <a:chOff x="559" y="1279"/>
            <a:chExt cx="1507" cy="1103"/>
          </a:xfrm>
        </p:grpSpPr>
        <p:sp>
          <p:nvSpPr>
            <p:cNvPr id="64522" name="Rectangle 33"/>
            <p:cNvSpPr>
              <a:spLocks noChangeArrowheads="1"/>
            </p:cNvSpPr>
            <p:nvPr/>
          </p:nvSpPr>
          <p:spPr bwMode="auto">
            <a:xfrm>
              <a:off x="852" y="1481"/>
              <a:ext cx="794" cy="51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4523" name="Line 34"/>
            <p:cNvSpPr>
              <a:spLocks noChangeShapeType="1"/>
            </p:cNvSpPr>
            <p:nvPr/>
          </p:nvSpPr>
          <p:spPr bwMode="auto">
            <a:xfrm flipV="1">
              <a:off x="559" y="1464"/>
              <a:ext cx="246" cy="5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524" name="Line 35"/>
            <p:cNvSpPr>
              <a:spLocks noChangeShapeType="1"/>
            </p:cNvSpPr>
            <p:nvPr/>
          </p:nvSpPr>
          <p:spPr bwMode="auto">
            <a:xfrm flipV="1">
              <a:off x="1337" y="1479"/>
              <a:ext cx="132" cy="2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525" name="Line 38"/>
            <p:cNvSpPr>
              <a:spLocks noChangeShapeType="1"/>
            </p:cNvSpPr>
            <p:nvPr/>
          </p:nvSpPr>
          <p:spPr bwMode="auto">
            <a:xfrm flipV="1">
              <a:off x="1476" y="1896"/>
              <a:ext cx="590" cy="4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526" name="Line 41"/>
            <p:cNvSpPr>
              <a:spLocks noChangeShapeType="1"/>
            </p:cNvSpPr>
            <p:nvPr/>
          </p:nvSpPr>
          <p:spPr bwMode="auto">
            <a:xfrm flipV="1">
              <a:off x="920" y="1757"/>
              <a:ext cx="103" cy="17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527" name="Line 44"/>
            <p:cNvSpPr>
              <a:spLocks noChangeShapeType="1"/>
            </p:cNvSpPr>
            <p:nvPr/>
          </p:nvSpPr>
          <p:spPr bwMode="auto">
            <a:xfrm flipV="1">
              <a:off x="1337" y="1279"/>
              <a:ext cx="218" cy="4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528" name="Line 48"/>
            <p:cNvSpPr>
              <a:spLocks noChangeShapeType="1"/>
            </p:cNvSpPr>
            <p:nvPr/>
          </p:nvSpPr>
          <p:spPr bwMode="auto">
            <a:xfrm flipV="1">
              <a:off x="1086" y="1677"/>
              <a:ext cx="799" cy="6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529" name="Line 55"/>
            <p:cNvSpPr>
              <a:spLocks noChangeShapeType="1"/>
            </p:cNvSpPr>
            <p:nvPr/>
          </p:nvSpPr>
          <p:spPr bwMode="auto">
            <a:xfrm flipV="1">
              <a:off x="1476" y="1873"/>
              <a:ext cx="155" cy="1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21859" name="Group 78"/>
          <p:cNvGrpSpPr>
            <a:grpSpLocks/>
          </p:cNvGrpSpPr>
          <p:nvPr/>
        </p:nvGrpSpPr>
        <p:grpSpPr bwMode="auto">
          <a:xfrm>
            <a:off x="5011738" y="3144838"/>
            <a:ext cx="2646362" cy="1882775"/>
            <a:chOff x="4021" y="1489"/>
            <a:chExt cx="1179" cy="916"/>
          </a:xfrm>
        </p:grpSpPr>
        <p:sp>
          <p:nvSpPr>
            <p:cNvPr id="64519" name="Rectangle 60"/>
            <p:cNvSpPr>
              <a:spLocks noChangeArrowheads="1"/>
            </p:cNvSpPr>
            <p:nvPr/>
          </p:nvSpPr>
          <p:spPr bwMode="auto">
            <a:xfrm>
              <a:off x="4021" y="1758"/>
              <a:ext cx="880" cy="64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21863" name="Freeform 62"/>
            <p:cNvSpPr>
              <a:spLocks/>
            </p:cNvSpPr>
            <p:nvPr/>
          </p:nvSpPr>
          <p:spPr bwMode="auto">
            <a:xfrm>
              <a:off x="4227" y="1489"/>
              <a:ext cx="973" cy="674"/>
            </a:xfrm>
            <a:custGeom>
              <a:avLst/>
              <a:gdLst>
                <a:gd name="T0" fmla="*/ 0 w 973"/>
                <a:gd name="T1" fmla="*/ 588 h 674"/>
                <a:gd name="T2" fmla="*/ 0 w 973"/>
                <a:gd name="T3" fmla="*/ 0 h 674"/>
                <a:gd name="T4" fmla="*/ 222 w 973"/>
                <a:gd name="T5" fmla="*/ 0 h 674"/>
                <a:gd name="T6" fmla="*/ 972 w 973"/>
                <a:gd name="T7" fmla="*/ 673 h 674"/>
                <a:gd name="T8" fmla="*/ 456 w 973"/>
                <a:gd name="T9" fmla="*/ 673 h 674"/>
                <a:gd name="T10" fmla="*/ 264 w 973"/>
                <a:gd name="T11" fmla="*/ 174 h 674"/>
                <a:gd name="T12" fmla="*/ 0 w 973"/>
                <a:gd name="T13" fmla="*/ 588 h 6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73" h="674">
                  <a:moveTo>
                    <a:pt x="0" y="588"/>
                  </a:moveTo>
                  <a:lnTo>
                    <a:pt x="0" y="0"/>
                  </a:lnTo>
                  <a:lnTo>
                    <a:pt x="222" y="0"/>
                  </a:lnTo>
                  <a:lnTo>
                    <a:pt x="972" y="673"/>
                  </a:lnTo>
                  <a:lnTo>
                    <a:pt x="456" y="673"/>
                  </a:lnTo>
                  <a:lnTo>
                    <a:pt x="264" y="174"/>
                  </a:lnTo>
                  <a:lnTo>
                    <a:pt x="0" y="588"/>
                  </a:lnTo>
                </a:path>
              </a:pathLst>
            </a:custGeom>
            <a:solidFill>
              <a:srgbClr val="DADADA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864" name="Freeform 76"/>
            <p:cNvSpPr>
              <a:spLocks/>
            </p:cNvSpPr>
            <p:nvPr/>
          </p:nvSpPr>
          <p:spPr bwMode="auto">
            <a:xfrm>
              <a:off x="4226" y="1761"/>
              <a:ext cx="678" cy="401"/>
            </a:xfrm>
            <a:custGeom>
              <a:avLst/>
              <a:gdLst>
                <a:gd name="T0" fmla="*/ 0 w 678"/>
                <a:gd name="T1" fmla="*/ 320 h 401"/>
                <a:gd name="T2" fmla="*/ 0 w 678"/>
                <a:gd name="T3" fmla="*/ 0 h 401"/>
                <a:gd name="T4" fmla="*/ 535 w 678"/>
                <a:gd name="T5" fmla="*/ 3 h 401"/>
                <a:gd name="T6" fmla="*/ 675 w 678"/>
                <a:gd name="T7" fmla="*/ 138 h 401"/>
                <a:gd name="T8" fmla="*/ 678 w 678"/>
                <a:gd name="T9" fmla="*/ 401 h 401"/>
                <a:gd name="T10" fmla="*/ 456 w 678"/>
                <a:gd name="T11" fmla="*/ 401 h 401"/>
                <a:gd name="T12" fmla="*/ 303 w 678"/>
                <a:gd name="T13" fmla="*/ 0 h 401"/>
                <a:gd name="T14" fmla="*/ 201 w 678"/>
                <a:gd name="T15" fmla="*/ 0 h 401"/>
                <a:gd name="T16" fmla="*/ 0 w 678"/>
                <a:gd name="T17" fmla="*/ 320 h 4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78" h="401">
                  <a:moveTo>
                    <a:pt x="0" y="320"/>
                  </a:moveTo>
                  <a:lnTo>
                    <a:pt x="0" y="0"/>
                  </a:lnTo>
                  <a:lnTo>
                    <a:pt x="535" y="3"/>
                  </a:lnTo>
                  <a:lnTo>
                    <a:pt x="675" y="138"/>
                  </a:lnTo>
                  <a:lnTo>
                    <a:pt x="678" y="401"/>
                  </a:lnTo>
                  <a:lnTo>
                    <a:pt x="456" y="401"/>
                  </a:lnTo>
                  <a:lnTo>
                    <a:pt x="303" y="0"/>
                  </a:lnTo>
                  <a:lnTo>
                    <a:pt x="201" y="0"/>
                  </a:lnTo>
                  <a:lnTo>
                    <a:pt x="0" y="32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1860" name="TextBox 1"/>
          <p:cNvSpPr txBox="1">
            <a:spLocks noChangeArrowheads="1"/>
          </p:cNvSpPr>
          <p:nvPr/>
        </p:nvSpPr>
        <p:spPr bwMode="auto">
          <a:xfrm>
            <a:off x="2241550" y="2503488"/>
            <a:ext cx="795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/>
              <a:t>linhas</a:t>
            </a:r>
          </a:p>
        </p:txBody>
      </p:sp>
      <p:sp>
        <p:nvSpPr>
          <p:cNvPr id="121861" name="TextBox 35"/>
          <p:cNvSpPr txBox="1">
            <a:spLocks noChangeArrowheads="1"/>
          </p:cNvSpPr>
          <p:nvPr/>
        </p:nvSpPr>
        <p:spPr bwMode="auto">
          <a:xfrm>
            <a:off x="5429250" y="2503488"/>
            <a:ext cx="1293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/>
              <a:t>polígonoss</a:t>
            </a:r>
          </a:p>
        </p:txBody>
      </p:sp>
    </p:spTree>
    <p:extLst>
      <p:ext uri="{BB962C8B-B14F-4D97-AF65-F5344CB8AC3E}">
        <p14:creationId xmlns:p14="http://schemas.microsoft.com/office/powerpoint/2010/main" val="33166204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AutoShape 33"/>
          <p:cNvSpPr>
            <a:spLocks noChangeArrowheads="1"/>
          </p:cNvSpPr>
          <p:nvPr/>
        </p:nvSpPr>
        <p:spPr bwMode="auto">
          <a:xfrm>
            <a:off x="6513513" y="1484313"/>
            <a:ext cx="2500312" cy="2027237"/>
          </a:xfrm>
          <a:prstGeom prst="cloudCallout">
            <a:avLst>
              <a:gd name="adj1" fmla="val -59333"/>
              <a:gd name="adj2" fmla="val 4694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endParaRPr lang="en-US" altLang="en-US" sz="1800" i="1"/>
          </a:p>
        </p:txBody>
      </p:sp>
      <p:sp>
        <p:nvSpPr>
          <p:cNvPr id="655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Condição de pertinência</a:t>
            </a:r>
            <a:endParaRPr lang="en-US" altLang="en-US"/>
          </a:p>
        </p:txBody>
      </p:sp>
      <p:sp>
        <p:nvSpPr>
          <p:cNvPr id="122883" name="Freeform 5"/>
          <p:cNvSpPr>
            <a:spLocks/>
          </p:cNvSpPr>
          <p:nvPr/>
        </p:nvSpPr>
        <p:spPr bwMode="auto">
          <a:xfrm>
            <a:off x="2543175" y="3276600"/>
            <a:ext cx="2057400" cy="1638300"/>
          </a:xfrm>
          <a:custGeom>
            <a:avLst/>
            <a:gdLst>
              <a:gd name="T0" fmla="*/ 0 w 1866"/>
              <a:gd name="T1" fmla="*/ 2147483646 h 1614"/>
              <a:gd name="T2" fmla="*/ 2147483646 w 1866"/>
              <a:gd name="T3" fmla="*/ 2147483646 h 1614"/>
              <a:gd name="T4" fmla="*/ 2147483646 w 1866"/>
              <a:gd name="T5" fmla="*/ 2147483646 h 1614"/>
              <a:gd name="T6" fmla="*/ 2147483646 w 1866"/>
              <a:gd name="T7" fmla="*/ 2147483646 h 1614"/>
              <a:gd name="T8" fmla="*/ 2147483646 w 1866"/>
              <a:gd name="T9" fmla="*/ 0 h 1614"/>
              <a:gd name="T10" fmla="*/ 0 w 1866"/>
              <a:gd name="T11" fmla="*/ 2147483646 h 16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866" h="1614">
                <a:moveTo>
                  <a:pt x="0" y="984"/>
                </a:moveTo>
                <a:lnTo>
                  <a:pt x="498" y="1614"/>
                </a:lnTo>
                <a:lnTo>
                  <a:pt x="1866" y="1272"/>
                </a:lnTo>
                <a:lnTo>
                  <a:pt x="1680" y="162"/>
                </a:lnTo>
                <a:lnTo>
                  <a:pt x="684" y="0"/>
                </a:lnTo>
                <a:lnTo>
                  <a:pt x="0" y="984"/>
                </a:lnTo>
                <a:close/>
              </a:path>
            </a:pathLst>
          </a:custGeom>
          <a:solidFill>
            <a:srgbClr val="EAEAEA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1" name="Line 6"/>
          <p:cNvSpPr>
            <a:spLocks noChangeShapeType="1"/>
          </p:cNvSpPr>
          <p:nvPr/>
        </p:nvSpPr>
        <p:spPr bwMode="auto">
          <a:xfrm flipV="1">
            <a:off x="2466975" y="4371975"/>
            <a:ext cx="297180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5542" name="Line 7"/>
          <p:cNvSpPr>
            <a:spLocks noChangeShapeType="1"/>
          </p:cNvSpPr>
          <p:nvPr/>
        </p:nvSpPr>
        <p:spPr bwMode="auto">
          <a:xfrm>
            <a:off x="4257675" y="2686050"/>
            <a:ext cx="504825" cy="27908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5543" name="Line 8"/>
          <p:cNvSpPr>
            <a:spLocks noChangeShapeType="1"/>
          </p:cNvSpPr>
          <p:nvPr/>
        </p:nvSpPr>
        <p:spPr bwMode="auto">
          <a:xfrm>
            <a:off x="1709738" y="3035300"/>
            <a:ext cx="3848100" cy="5778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5544" name="Line 9"/>
          <p:cNvSpPr>
            <a:spLocks noChangeShapeType="1"/>
          </p:cNvSpPr>
          <p:nvPr/>
        </p:nvSpPr>
        <p:spPr bwMode="auto">
          <a:xfrm flipV="1">
            <a:off x="2114550" y="2600325"/>
            <a:ext cx="1685925" cy="22479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5545" name="Line 10"/>
          <p:cNvSpPr>
            <a:spLocks noChangeShapeType="1"/>
          </p:cNvSpPr>
          <p:nvPr/>
        </p:nvSpPr>
        <p:spPr bwMode="auto">
          <a:xfrm flipH="1" flipV="1">
            <a:off x="2124075" y="3800475"/>
            <a:ext cx="1419225" cy="16573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5546" name="Line 11"/>
          <p:cNvSpPr>
            <a:spLocks noChangeShapeType="1"/>
          </p:cNvSpPr>
          <p:nvPr/>
        </p:nvSpPr>
        <p:spPr bwMode="auto">
          <a:xfrm flipV="1">
            <a:off x="3800475" y="2857500"/>
            <a:ext cx="85725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5547" name="Line 12"/>
          <p:cNvSpPr>
            <a:spLocks noChangeShapeType="1"/>
          </p:cNvSpPr>
          <p:nvPr/>
        </p:nvSpPr>
        <p:spPr bwMode="auto">
          <a:xfrm flipV="1">
            <a:off x="4514850" y="3971925"/>
            <a:ext cx="485775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5548" name="Line 13"/>
          <p:cNvSpPr>
            <a:spLocks noChangeShapeType="1"/>
          </p:cNvSpPr>
          <p:nvPr/>
        </p:nvSpPr>
        <p:spPr bwMode="auto">
          <a:xfrm>
            <a:off x="3781425" y="4752975"/>
            <a:ext cx="95250" cy="466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5549" name="Line 14"/>
          <p:cNvSpPr>
            <a:spLocks noChangeShapeType="1"/>
          </p:cNvSpPr>
          <p:nvPr/>
        </p:nvSpPr>
        <p:spPr bwMode="auto">
          <a:xfrm flipH="1">
            <a:off x="2486025" y="4600575"/>
            <a:ext cx="333375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5550" name="Line 15"/>
          <p:cNvSpPr>
            <a:spLocks noChangeShapeType="1"/>
          </p:cNvSpPr>
          <p:nvPr/>
        </p:nvSpPr>
        <p:spPr bwMode="auto">
          <a:xfrm flipH="1" flipV="1">
            <a:off x="2466975" y="3552825"/>
            <a:ext cx="40005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122894" name="Object 18"/>
          <p:cNvGraphicFramePr>
            <a:graphicFrameLocks noChangeAspect="1"/>
          </p:cNvGraphicFramePr>
          <p:nvPr/>
        </p:nvGraphicFramePr>
        <p:xfrm>
          <a:off x="3922713" y="2720975"/>
          <a:ext cx="290512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75" name="Equation" r:id="rId3" imgW="164885" imgH="215619" progId="Equation.3">
                  <p:embed/>
                </p:oleObj>
              </mc:Choice>
              <mc:Fallback>
                <p:oleObj name="Equation" r:id="rId3" imgW="164885" imgH="215619" progId="Equation.3">
                  <p:embed/>
                  <p:pic>
                    <p:nvPicPr>
                      <p:cNvPr id="122894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2713" y="2720975"/>
                        <a:ext cx="290512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5" name="Object 19"/>
          <p:cNvGraphicFramePr>
            <a:graphicFrameLocks noChangeAspect="1"/>
          </p:cNvGraphicFramePr>
          <p:nvPr/>
        </p:nvGraphicFramePr>
        <p:xfrm>
          <a:off x="4953000" y="3863975"/>
          <a:ext cx="312738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76" name="Equation" r:id="rId5" imgW="177569" imgH="215619" progId="Equation.3">
                  <p:embed/>
                </p:oleObj>
              </mc:Choice>
              <mc:Fallback>
                <p:oleObj name="Equation" r:id="rId5" imgW="177569" imgH="215619" progId="Equation.3">
                  <p:embed/>
                  <p:pic>
                    <p:nvPicPr>
                      <p:cNvPr id="122895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863975"/>
                        <a:ext cx="312738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6" name="Object 20"/>
          <p:cNvGraphicFramePr>
            <a:graphicFrameLocks noChangeAspect="1"/>
          </p:cNvGraphicFramePr>
          <p:nvPr/>
        </p:nvGraphicFramePr>
        <p:xfrm>
          <a:off x="3919538" y="5029200"/>
          <a:ext cx="314325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77" name="Equation" r:id="rId7" imgW="177646" imgH="228402" progId="Equation.3">
                  <p:embed/>
                </p:oleObj>
              </mc:Choice>
              <mc:Fallback>
                <p:oleObj name="Equation" r:id="rId7" imgW="177646" imgH="228402" progId="Equation.3">
                  <p:embed/>
                  <p:pic>
                    <p:nvPicPr>
                      <p:cNvPr id="122896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9538" y="5029200"/>
                        <a:ext cx="314325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7" name="Object 21"/>
          <p:cNvGraphicFramePr>
            <a:graphicFrameLocks noChangeAspect="1"/>
          </p:cNvGraphicFramePr>
          <p:nvPr/>
        </p:nvGraphicFramePr>
        <p:xfrm>
          <a:off x="2192338" y="4735513"/>
          <a:ext cx="312737" cy="37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78" name="Equation" r:id="rId9" imgW="177569" imgH="215619" progId="Equation.3">
                  <p:embed/>
                </p:oleObj>
              </mc:Choice>
              <mc:Fallback>
                <p:oleObj name="Equation" r:id="rId9" imgW="177569" imgH="215619" progId="Equation.3">
                  <p:embed/>
                  <p:pic>
                    <p:nvPicPr>
                      <p:cNvPr id="12289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2338" y="4735513"/>
                        <a:ext cx="312737" cy="379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98" name="Object 22"/>
          <p:cNvGraphicFramePr>
            <a:graphicFrameLocks noChangeAspect="1"/>
          </p:cNvGraphicFramePr>
          <p:nvPr/>
        </p:nvGraphicFramePr>
        <p:xfrm>
          <a:off x="2166938" y="3276600"/>
          <a:ext cx="312737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79" name="Equation" r:id="rId11" imgW="177646" imgH="228402" progId="Equation.3">
                  <p:embed/>
                </p:oleObj>
              </mc:Choice>
              <mc:Fallback>
                <p:oleObj name="Equation" r:id="rId11" imgW="177646" imgH="228402" progId="Equation.3">
                  <p:embed/>
                  <p:pic>
                    <p:nvPicPr>
                      <p:cNvPr id="12289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8" y="3276600"/>
                        <a:ext cx="312737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56" name="Text Box 23"/>
          <p:cNvSpPr txBox="1">
            <a:spLocks noChangeArrowheads="1"/>
          </p:cNvSpPr>
          <p:nvPr/>
        </p:nvSpPr>
        <p:spPr bwMode="auto">
          <a:xfrm>
            <a:off x="5637213" y="5849938"/>
            <a:ext cx="1243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pt-BR" altLang="en-US" sz="2400" b="1"/>
              <a:t>p</a:t>
            </a:r>
            <a:r>
              <a:rPr lang="pt-BR" altLang="en-US" sz="1800" b="1"/>
              <a:t> </a:t>
            </a:r>
            <a:r>
              <a:rPr lang="pt-BR" altLang="en-US" sz="1800"/>
              <a:t>é interior</a:t>
            </a:r>
            <a:endParaRPr lang="en-US" altLang="en-US" sz="1800" b="1"/>
          </a:p>
        </p:txBody>
      </p:sp>
      <p:sp>
        <p:nvSpPr>
          <p:cNvPr id="65557" name="Oval 24"/>
          <p:cNvSpPr>
            <a:spLocks noChangeArrowheads="1"/>
          </p:cNvSpPr>
          <p:nvPr/>
        </p:nvSpPr>
        <p:spPr bwMode="auto">
          <a:xfrm>
            <a:off x="3587750" y="3986213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5558" name="Text Box 25"/>
          <p:cNvSpPr txBox="1">
            <a:spLocks noChangeArrowheads="1"/>
          </p:cNvSpPr>
          <p:nvPr/>
        </p:nvSpPr>
        <p:spPr bwMode="auto">
          <a:xfrm>
            <a:off x="3633788" y="3902075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pt-BR" altLang="en-US" sz="2400" b="1"/>
              <a:t>p</a:t>
            </a:r>
            <a:endParaRPr lang="en-US" altLang="en-US" sz="2400" b="1"/>
          </a:p>
        </p:txBody>
      </p:sp>
      <p:graphicFrame>
        <p:nvGraphicFramePr>
          <p:cNvPr id="122902" name="Object 26"/>
          <p:cNvGraphicFramePr>
            <a:graphicFrameLocks noChangeAspect="1"/>
          </p:cNvGraphicFramePr>
          <p:nvPr/>
        </p:nvGraphicFramePr>
        <p:xfrm>
          <a:off x="6937375" y="5932488"/>
          <a:ext cx="1647825" cy="357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80" name="Equation" r:id="rId13" imgW="1054100" imgH="228600" progId="Equation.3">
                  <p:embed/>
                </p:oleObj>
              </mc:Choice>
              <mc:Fallback>
                <p:oleObj name="Equation" r:id="rId13" imgW="1054100" imgH="228600" progId="Equation.3">
                  <p:embed/>
                  <p:pic>
                    <p:nvPicPr>
                      <p:cNvPr id="122902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75" y="5932488"/>
                        <a:ext cx="1647825" cy="357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3" name="Object 27"/>
          <p:cNvGraphicFramePr>
            <a:graphicFrameLocks noChangeAspect="1"/>
          </p:cNvGraphicFramePr>
          <p:nvPr/>
        </p:nvGraphicFramePr>
        <p:xfrm>
          <a:off x="2174875" y="2465388"/>
          <a:ext cx="952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81" name="Equation" r:id="rId15" imgW="558558" imgH="215806" progId="Equation.3">
                  <p:embed/>
                </p:oleObj>
              </mc:Choice>
              <mc:Fallback>
                <p:oleObj name="Equation" r:id="rId15" imgW="558558" imgH="215806" progId="Equation.3">
                  <p:embed/>
                  <p:pic>
                    <p:nvPicPr>
                      <p:cNvPr id="122903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4875" y="2465388"/>
                        <a:ext cx="9525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4" name="Object 28"/>
          <p:cNvGraphicFramePr>
            <a:graphicFrameLocks noChangeAspect="1"/>
          </p:cNvGraphicFramePr>
          <p:nvPr/>
        </p:nvGraphicFramePr>
        <p:xfrm>
          <a:off x="5816600" y="3922713"/>
          <a:ext cx="952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82" name="Equation" r:id="rId17" imgW="558558" imgH="215806" progId="Equation.3">
                  <p:embed/>
                </p:oleObj>
              </mc:Choice>
              <mc:Fallback>
                <p:oleObj name="Equation" r:id="rId17" imgW="558558" imgH="215806" progId="Equation.3">
                  <p:embed/>
                  <p:pic>
                    <p:nvPicPr>
                      <p:cNvPr id="122904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6600" y="3922713"/>
                        <a:ext cx="9525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5" name="Object 29"/>
          <p:cNvGraphicFramePr>
            <a:graphicFrameLocks noChangeAspect="1"/>
          </p:cNvGraphicFramePr>
          <p:nvPr/>
        </p:nvGraphicFramePr>
        <p:xfrm>
          <a:off x="914400" y="3311525"/>
          <a:ext cx="952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83" name="Equation" r:id="rId19" imgW="558558" imgH="215806" progId="Equation.3">
                  <p:embed/>
                </p:oleObj>
              </mc:Choice>
              <mc:Fallback>
                <p:oleObj name="Equation" r:id="rId19" imgW="558558" imgH="215806" progId="Equation.3">
                  <p:embed/>
                  <p:pic>
                    <p:nvPicPr>
                      <p:cNvPr id="122905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311525"/>
                        <a:ext cx="9525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6" name="Object 30"/>
          <p:cNvGraphicFramePr>
            <a:graphicFrameLocks noChangeAspect="1"/>
          </p:cNvGraphicFramePr>
          <p:nvPr/>
        </p:nvGraphicFramePr>
        <p:xfrm>
          <a:off x="5724525" y="3440113"/>
          <a:ext cx="233838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84" name="Equation" r:id="rId21" imgW="1371600" imgH="215900" progId="Equation.3">
                  <p:embed/>
                </p:oleObj>
              </mc:Choice>
              <mc:Fallback>
                <p:oleObj name="Equation" r:id="rId21" imgW="1371600" imgH="215900" progId="Equation.3">
                  <p:embed/>
                  <p:pic>
                    <p:nvPicPr>
                      <p:cNvPr id="122906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3440113"/>
                        <a:ext cx="2338388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7" name="Object 32"/>
          <p:cNvGraphicFramePr>
            <a:graphicFrameLocks noChangeAspect="1"/>
          </p:cNvGraphicFramePr>
          <p:nvPr/>
        </p:nvGraphicFramePr>
        <p:xfrm>
          <a:off x="7343775" y="1676400"/>
          <a:ext cx="1406525" cy="160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285" name="Equation" r:id="rId23" imgW="825500" imgH="939800" progId="Equation.3">
                  <p:embed/>
                </p:oleObj>
              </mc:Choice>
              <mc:Fallback>
                <p:oleObj name="Equation" r:id="rId23" imgW="825500" imgH="939800" progId="Equation.3">
                  <p:embed/>
                  <p:pic>
                    <p:nvPicPr>
                      <p:cNvPr id="122907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1676400"/>
                        <a:ext cx="1406525" cy="1601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24313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Interseção de aresta </a:t>
            </a:r>
            <a:r>
              <a:rPr lang="en-US" altLang="en-US">
                <a:ea typeface="Times New Roman" charset="0"/>
                <a:cs typeface="Times New Roman" charset="0"/>
              </a:rPr>
              <a:t>×</a:t>
            </a:r>
            <a:r>
              <a:rPr lang="pt-BR" altLang="en-US"/>
              <a:t> hiperplano</a:t>
            </a:r>
            <a:endParaRPr lang="en-US" altLang="en-US"/>
          </a:p>
        </p:txBody>
      </p:sp>
      <p:sp>
        <p:nvSpPr>
          <p:cNvPr id="66563" name="Line 5"/>
          <p:cNvSpPr>
            <a:spLocks noChangeShapeType="1"/>
          </p:cNvSpPr>
          <p:nvPr/>
        </p:nvSpPr>
        <p:spPr bwMode="auto">
          <a:xfrm flipV="1">
            <a:off x="2314575" y="2924175"/>
            <a:ext cx="4583113" cy="1228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6564" name="Line 6"/>
          <p:cNvSpPr>
            <a:spLocks noChangeShapeType="1"/>
          </p:cNvSpPr>
          <p:nvPr/>
        </p:nvSpPr>
        <p:spPr bwMode="auto">
          <a:xfrm flipV="1">
            <a:off x="3857625" y="3352800"/>
            <a:ext cx="1458913" cy="390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6565" name="Line 7"/>
          <p:cNvSpPr>
            <a:spLocks noChangeShapeType="1"/>
          </p:cNvSpPr>
          <p:nvPr/>
        </p:nvSpPr>
        <p:spPr bwMode="auto">
          <a:xfrm rot="16200000" flipV="1">
            <a:off x="4027487" y="2941638"/>
            <a:ext cx="904875" cy="24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123909" name="Object 8"/>
          <p:cNvGraphicFramePr>
            <a:graphicFrameLocks noChangeAspect="1"/>
          </p:cNvGraphicFramePr>
          <p:nvPr/>
        </p:nvGraphicFramePr>
        <p:xfrm>
          <a:off x="4513263" y="2474913"/>
          <a:ext cx="30480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271" name="Equation" r:id="rId3" imgW="126725" imgH="126725" progId="Equation.3">
                  <p:embed/>
                </p:oleObj>
              </mc:Choice>
              <mc:Fallback>
                <p:oleObj name="Equation" r:id="rId3" imgW="126725" imgH="126725" progId="Equation.3">
                  <p:embed/>
                  <p:pic>
                    <p:nvPicPr>
                      <p:cNvPr id="12390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3263" y="2474913"/>
                        <a:ext cx="30480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7" name="Line 9"/>
          <p:cNvSpPr>
            <a:spLocks noChangeShapeType="1"/>
          </p:cNvSpPr>
          <p:nvPr/>
        </p:nvSpPr>
        <p:spPr bwMode="auto">
          <a:xfrm>
            <a:off x="2457450" y="2295525"/>
            <a:ext cx="3238500" cy="264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123911" name="Object 10"/>
          <p:cNvGraphicFramePr>
            <a:graphicFrameLocks noChangeAspect="1"/>
          </p:cNvGraphicFramePr>
          <p:nvPr/>
        </p:nvGraphicFramePr>
        <p:xfrm>
          <a:off x="2427288" y="1749425"/>
          <a:ext cx="395287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272" name="Equation" r:id="rId5" imgW="164885" imgH="215619" progId="Equation.3">
                  <p:embed/>
                </p:oleObj>
              </mc:Choice>
              <mc:Fallback>
                <p:oleObj name="Equation" r:id="rId5" imgW="164885" imgH="215619" progId="Equation.3">
                  <p:embed/>
                  <p:pic>
                    <p:nvPicPr>
                      <p:cNvPr id="1239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7288" y="1749425"/>
                        <a:ext cx="395287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2" name="Object 11"/>
          <p:cNvGraphicFramePr>
            <a:graphicFrameLocks noChangeAspect="1"/>
          </p:cNvGraphicFramePr>
          <p:nvPr/>
        </p:nvGraphicFramePr>
        <p:xfrm>
          <a:off x="5673725" y="4414838"/>
          <a:ext cx="457200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273" name="Equation" r:id="rId7" imgW="177569" imgH="215619" progId="Equation.3">
                  <p:embed/>
                </p:oleObj>
              </mc:Choice>
              <mc:Fallback>
                <p:oleObj name="Equation" r:id="rId7" imgW="177569" imgH="215619" progId="Equation.3">
                  <p:embed/>
                  <p:pic>
                    <p:nvPicPr>
                      <p:cNvPr id="12391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3725" y="4414838"/>
                        <a:ext cx="457200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0" name="Line 12"/>
          <p:cNvSpPr>
            <a:spLocks noChangeShapeType="1"/>
          </p:cNvSpPr>
          <p:nvPr/>
        </p:nvSpPr>
        <p:spPr bwMode="auto">
          <a:xfrm>
            <a:off x="2466975" y="2343150"/>
            <a:ext cx="439738" cy="16430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123914" name="Object 13"/>
          <p:cNvGraphicFramePr>
            <a:graphicFrameLocks noChangeAspect="1"/>
          </p:cNvGraphicFramePr>
          <p:nvPr/>
        </p:nvGraphicFramePr>
        <p:xfrm>
          <a:off x="1241425" y="2852738"/>
          <a:ext cx="141605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274" name="Equation" r:id="rId9" imgW="609336" imgH="215806" progId="Equation.3">
                  <p:embed/>
                </p:oleObj>
              </mc:Choice>
              <mc:Fallback>
                <p:oleObj name="Equation" r:id="rId9" imgW="609336" imgH="215806" progId="Equation.3">
                  <p:embed/>
                  <p:pic>
                    <p:nvPicPr>
                      <p:cNvPr id="1239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1425" y="2852738"/>
                        <a:ext cx="1416050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5" name="Object 14"/>
          <p:cNvGraphicFramePr>
            <a:graphicFrameLocks noChangeAspect="1"/>
          </p:cNvGraphicFramePr>
          <p:nvPr/>
        </p:nvGraphicFramePr>
        <p:xfrm>
          <a:off x="5300663" y="3557588"/>
          <a:ext cx="1474787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275" name="Equation" r:id="rId11" imgW="634449" imgH="215713" progId="Equation.3">
                  <p:embed/>
                </p:oleObj>
              </mc:Choice>
              <mc:Fallback>
                <p:oleObj name="Equation" r:id="rId11" imgW="634449" imgH="215713" progId="Equation.3">
                  <p:embed/>
                  <p:pic>
                    <p:nvPicPr>
                      <p:cNvPr id="1239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0663" y="3557588"/>
                        <a:ext cx="1474787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3" name="Line 15"/>
          <p:cNvSpPr>
            <a:spLocks noChangeShapeType="1"/>
          </p:cNvSpPr>
          <p:nvPr/>
        </p:nvSpPr>
        <p:spPr bwMode="auto">
          <a:xfrm flipH="1" flipV="1">
            <a:off x="5283200" y="3381375"/>
            <a:ext cx="412750" cy="15430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6574" name="Oval 16"/>
          <p:cNvSpPr>
            <a:spLocks noChangeArrowheads="1"/>
          </p:cNvSpPr>
          <p:nvPr/>
        </p:nvSpPr>
        <p:spPr bwMode="auto">
          <a:xfrm>
            <a:off x="4098925" y="3632200"/>
            <a:ext cx="88900" cy="88900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123918" name="Object 17"/>
          <p:cNvGraphicFramePr>
            <a:graphicFrameLocks noChangeAspect="1"/>
          </p:cNvGraphicFramePr>
          <p:nvPr/>
        </p:nvGraphicFramePr>
        <p:xfrm>
          <a:off x="4017963" y="3614738"/>
          <a:ext cx="39687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276" name="Equation" r:id="rId13" imgW="165028" imgH="228501" progId="Equation.3">
                  <p:embed/>
                </p:oleObj>
              </mc:Choice>
              <mc:Fallback>
                <p:oleObj name="Equation" r:id="rId13" imgW="165028" imgH="228501" progId="Equation.3">
                  <p:embed/>
                  <p:pic>
                    <p:nvPicPr>
                      <p:cNvPr id="12391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7963" y="3614738"/>
                        <a:ext cx="396875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19" name="Object 18"/>
          <p:cNvGraphicFramePr>
            <a:graphicFrameLocks noChangeAspect="1"/>
          </p:cNvGraphicFramePr>
          <p:nvPr/>
        </p:nvGraphicFramePr>
        <p:xfrm>
          <a:off x="5257800" y="5580063"/>
          <a:ext cx="292100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277" name="Equation" r:id="rId15" imgW="1651000" imgH="431800" progId="Equation.3">
                  <p:embed/>
                </p:oleObj>
              </mc:Choice>
              <mc:Fallback>
                <p:oleObj name="Equation" r:id="rId15" imgW="1651000" imgH="431800" progId="Equation.3">
                  <p:embed/>
                  <p:pic>
                    <p:nvPicPr>
                      <p:cNvPr id="123919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5580063"/>
                        <a:ext cx="2921000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7" name="Text Box 19"/>
          <p:cNvSpPr txBox="1">
            <a:spLocks noChangeArrowheads="1"/>
          </p:cNvSpPr>
          <p:nvPr/>
        </p:nvSpPr>
        <p:spPr bwMode="auto">
          <a:xfrm>
            <a:off x="431800" y="4829175"/>
            <a:ext cx="1168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pt-BR" altLang="en-US" sz="1800" i="1"/>
              <a:t>intercepta </a:t>
            </a:r>
            <a:endParaRPr lang="en-US" altLang="en-US" sz="1800" i="1"/>
          </a:p>
        </p:txBody>
      </p:sp>
      <p:graphicFrame>
        <p:nvGraphicFramePr>
          <p:cNvPr id="123921" name="Object 20"/>
          <p:cNvGraphicFramePr>
            <a:graphicFrameLocks noChangeAspect="1"/>
          </p:cNvGraphicFramePr>
          <p:nvPr/>
        </p:nvGraphicFramePr>
        <p:xfrm>
          <a:off x="1773238" y="4827588"/>
          <a:ext cx="1452562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278" name="Equation" r:id="rId17" imgW="850531" imgH="215806" progId="Equation.3">
                  <p:embed/>
                </p:oleObj>
              </mc:Choice>
              <mc:Fallback>
                <p:oleObj name="Equation" r:id="rId17" imgW="850531" imgH="215806" progId="Equation.3">
                  <p:embed/>
                  <p:pic>
                    <p:nvPicPr>
                      <p:cNvPr id="123921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3238" y="4827588"/>
                        <a:ext cx="1452562" cy="36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9" name="Text Box 21"/>
          <p:cNvSpPr txBox="1">
            <a:spLocks noChangeArrowheads="1"/>
          </p:cNvSpPr>
          <p:nvPr/>
        </p:nvSpPr>
        <p:spPr bwMode="auto">
          <a:xfrm>
            <a:off x="2889250" y="1843088"/>
            <a:ext cx="1917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i="1"/>
              <a:t>segmento de reta</a:t>
            </a:r>
            <a:br>
              <a:rPr lang="pt-BR" altLang="en-US" i="1"/>
            </a:br>
            <a:r>
              <a:rPr lang="pt-BR" altLang="en-US" i="1"/>
              <a:t>ou aresta </a:t>
            </a:r>
            <a:endParaRPr lang="en-US" altLang="en-US" i="1"/>
          </a:p>
        </p:txBody>
      </p:sp>
      <p:sp>
        <p:nvSpPr>
          <p:cNvPr id="66580" name="Text Box 22"/>
          <p:cNvSpPr txBox="1">
            <a:spLocks noChangeArrowheads="1"/>
          </p:cNvSpPr>
          <p:nvPr/>
        </p:nvSpPr>
        <p:spPr bwMode="auto">
          <a:xfrm rot="-897458">
            <a:off x="5867400" y="2571750"/>
            <a:ext cx="13604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i="1"/>
              <a:t>hiperplano </a:t>
            </a:r>
            <a:endParaRPr lang="en-US" altLang="en-US" i="1"/>
          </a:p>
        </p:txBody>
      </p:sp>
      <p:graphicFrame>
        <p:nvGraphicFramePr>
          <p:cNvPr id="123924" name="Object 24"/>
          <p:cNvGraphicFramePr>
            <a:graphicFrameLocks noChangeAspect="1"/>
          </p:cNvGraphicFramePr>
          <p:nvPr/>
        </p:nvGraphicFramePr>
        <p:xfrm>
          <a:off x="460375" y="5443538"/>
          <a:ext cx="3235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279" name="Equation" r:id="rId19" imgW="1828800" imgH="469900" progId="Equation.3">
                  <p:embed/>
                </p:oleObj>
              </mc:Choice>
              <mc:Fallback>
                <p:oleObj name="Equation" r:id="rId19" imgW="1828800" imgH="469900" progId="Equation.3">
                  <p:embed/>
                  <p:pic>
                    <p:nvPicPr>
                      <p:cNvPr id="123924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375" y="5443538"/>
                        <a:ext cx="3235325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02508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 sz="2400"/>
              <a:t>Recorte de segmentos com base no algoritmo Cohen-Sutherland</a:t>
            </a:r>
            <a:r>
              <a:rPr lang="en-US" altLang="en-US" sz="2400"/>
              <a:t> </a:t>
            </a:r>
          </a:p>
        </p:txBody>
      </p:sp>
      <p:sp>
        <p:nvSpPr>
          <p:cNvPr id="124930" name="Freeform 5"/>
          <p:cNvSpPr>
            <a:spLocks/>
          </p:cNvSpPr>
          <p:nvPr/>
        </p:nvSpPr>
        <p:spPr bwMode="auto">
          <a:xfrm>
            <a:off x="3490913" y="2819400"/>
            <a:ext cx="2057400" cy="1638300"/>
          </a:xfrm>
          <a:custGeom>
            <a:avLst/>
            <a:gdLst>
              <a:gd name="T0" fmla="*/ 0 w 1866"/>
              <a:gd name="T1" fmla="*/ 2147483646 h 1614"/>
              <a:gd name="T2" fmla="*/ 2147483646 w 1866"/>
              <a:gd name="T3" fmla="*/ 2147483646 h 1614"/>
              <a:gd name="T4" fmla="*/ 2147483646 w 1866"/>
              <a:gd name="T5" fmla="*/ 2147483646 h 1614"/>
              <a:gd name="T6" fmla="*/ 2147483646 w 1866"/>
              <a:gd name="T7" fmla="*/ 2147483646 h 1614"/>
              <a:gd name="T8" fmla="*/ 2147483646 w 1866"/>
              <a:gd name="T9" fmla="*/ 0 h 1614"/>
              <a:gd name="T10" fmla="*/ 0 w 1866"/>
              <a:gd name="T11" fmla="*/ 2147483646 h 16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866" h="1614">
                <a:moveTo>
                  <a:pt x="0" y="984"/>
                </a:moveTo>
                <a:lnTo>
                  <a:pt x="498" y="1614"/>
                </a:lnTo>
                <a:lnTo>
                  <a:pt x="1866" y="1272"/>
                </a:lnTo>
                <a:lnTo>
                  <a:pt x="1680" y="162"/>
                </a:lnTo>
                <a:lnTo>
                  <a:pt x="684" y="0"/>
                </a:lnTo>
                <a:lnTo>
                  <a:pt x="0" y="984"/>
                </a:lnTo>
                <a:close/>
              </a:path>
            </a:pathLst>
          </a:custGeom>
          <a:solidFill>
            <a:srgbClr val="EAEAEA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8" name="Line 6"/>
          <p:cNvSpPr>
            <a:spLocks noChangeShapeType="1"/>
          </p:cNvSpPr>
          <p:nvPr/>
        </p:nvSpPr>
        <p:spPr bwMode="auto">
          <a:xfrm flipV="1">
            <a:off x="3414713" y="3914775"/>
            <a:ext cx="297180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589" name="Line 7"/>
          <p:cNvSpPr>
            <a:spLocks noChangeShapeType="1"/>
          </p:cNvSpPr>
          <p:nvPr/>
        </p:nvSpPr>
        <p:spPr bwMode="auto">
          <a:xfrm>
            <a:off x="5205413" y="2228850"/>
            <a:ext cx="504825" cy="2790825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590" name="Line 8"/>
          <p:cNvSpPr>
            <a:spLocks noChangeShapeType="1"/>
          </p:cNvSpPr>
          <p:nvPr/>
        </p:nvSpPr>
        <p:spPr bwMode="auto">
          <a:xfrm>
            <a:off x="2657475" y="2578100"/>
            <a:ext cx="3848100" cy="5778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591" name="Line 9"/>
          <p:cNvSpPr>
            <a:spLocks noChangeShapeType="1"/>
          </p:cNvSpPr>
          <p:nvPr/>
        </p:nvSpPr>
        <p:spPr bwMode="auto">
          <a:xfrm flipV="1">
            <a:off x="3062288" y="2143125"/>
            <a:ext cx="1685925" cy="22479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592" name="Line 10"/>
          <p:cNvSpPr>
            <a:spLocks noChangeShapeType="1"/>
          </p:cNvSpPr>
          <p:nvPr/>
        </p:nvSpPr>
        <p:spPr bwMode="auto">
          <a:xfrm flipH="1" flipV="1">
            <a:off x="3071813" y="3343275"/>
            <a:ext cx="1528762" cy="17843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593" name="Line 26"/>
          <p:cNvSpPr>
            <a:spLocks noChangeShapeType="1"/>
          </p:cNvSpPr>
          <p:nvPr/>
        </p:nvSpPr>
        <p:spPr bwMode="auto">
          <a:xfrm flipH="1">
            <a:off x="2895600" y="2997200"/>
            <a:ext cx="981075" cy="601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594" name="Line 27"/>
          <p:cNvSpPr>
            <a:spLocks noChangeShapeType="1"/>
          </p:cNvSpPr>
          <p:nvPr/>
        </p:nvSpPr>
        <p:spPr bwMode="auto">
          <a:xfrm flipV="1">
            <a:off x="4097338" y="3751263"/>
            <a:ext cx="457200" cy="10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595" name="Line 28"/>
          <p:cNvSpPr>
            <a:spLocks noChangeShapeType="1"/>
          </p:cNvSpPr>
          <p:nvPr/>
        </p:nvSpPr>
        <p:spPr bwMode="auto">
          <a:xfrm flipV="1">
            <a:off x="4495800" y="2293938"/>
            <a:ext cx="804863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596" name="Line 29"/>
          <p:cNvSpPr>
            <a:spLocks noChangeShapeType="1"/>
          </p:cNvSpPr>
          <p:nvPr/>
        </p:nvSpPr>
        <p:spPr bwMode="auto">
          <a:xfrm flipV="1">
            <a:off x="5375275" y="3759200"/>
            <a:ext cx="736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597" name="Line 30"/>
          <p:cNvSpPr>
            <a:spLocks noChangeShapeType="1"/>
          </p:cNvSpPr>
          <p:nvPr/>
        </p:nvSpPr>
        <p:spPr bwMode="auto">
          <a:xfrm flipV="1">
            <a:off x="4775200" y="2946400"/>
            <a:ext cx="360363" cy="134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7598" name="Oval 31"/>
          <p:cNvSpPr>
            <a:spLocks noChangeArrowheads="1"/>
          </p:cNvSpPr>
          <p:nvPr/>
        </p:nvSpPr>
        <p:spPr bwMode="auto">
          <a:xfrm>
            <a:off x="4518025" y="5053013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599" name="Oval 32"/>
          <p:cNvSpPr>
            <a:spLocks noChangeArrowheads="1"/>
          </p:cNvSpPr>
          <p:nvPr/>
        </p:nvSpPr>
        <p:spPr bwMode="auto">
          <a:xfrm>
            <a:off x="5203825" y="2436813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600" name="Oval 33"/>
          <p:cNvSpPr>
            <a:spLocks noChangeArrowheads="1"/>
          </p:cNvSpPr>
          <p:nvPr/>
        </p:nvSpPr>
        <p:spPr bwMode="auto">
          <a:xfrm>
            <a:off x="5551488" y="4392613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601" name="Text Box 35"/>
          <p:cNvSpPr txBox="1">
            <a:spLocks noChangeArrowheads="1"/>
          </p:cNvSpPr>
          <p:nvPr/>
        </p:nvSpPr>
        <p:spPr bwMode="auto">
          <a:xfrm>
            <a:off x="3079750" y="2967038"/>
            <a:ext cx="32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pt-BR" altLang="en-US" sz="1800" i="1"/>
              <a:t>A</a:t>
            </a:r>
            <a:endParaRPr lang="en-US" altLang="en-US" sz="1800" i="1"/>
          </a:p>
        </p:txBody>
      </p:sp>
      <p:sp>
        <p:nvSpPr>
          <p:cNvPr id="67602" name="Text Box 36"/>
          <p:cNvSpPr txBox="1">
            <a:spLocks noChangeArrowheads="1"/>
          </p:cNvSpPr>
          <p:nvPr/>
        </p:nvSpPr>
        <p:spPr bwMode="auto">
          <a:xfrm>
            <a:off x="4146550" y="3467100"/>
            <a:ext cx="32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pt-BR" altLang="en-US" sz="1800" i="1"/>
              <a:t>B</a:t>
            </a:r>
            <a:endParaRPr lang="en-US" altLang="en-US" sz="1800" i="1"/>
          </a:p>
        </p:txBody>
      </p:sp>
      <p:sp>
        <p:nvSpPr>
          <p:cNvPr id="67603" name="Text Box 37"/>
          <p:cNvSpPr txBox="1">
            <a:spLocks noChangeArrowheads="1"/>
          </p:cNvSpPr>
          <p:nvPr/>
        </p:nvSpPr>
        <p:spPr bwMode="auto">
          <a:xfrm>
            <a:off x="4716463" y="3254375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pt-BR" altLang="en-US" sz="1800" i="1"/>
              <a:t>C</a:t>
            </a:r>
            <a:endParaRPr lang="en-US" altLang="en-US" sz="1800" i="1"/>
          </a:p>
        </p:txBody>
      </p:sp>
      <p:sp>
        <p:nvSpPr>
          <p:cNvPr id="67604" name="Text Box 38"/>
          <p:cNvSpPr txBox="1">
            <a:spLocks noChangeArrowheads="1"/>
          </p:cNvSpPr>
          <p:nvPr/>
        </p:nvSpPr>
        <p:spPr bwMode="auto">
          <a:xfrm>
            <a:off x="5624513" y="371316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pt-BR" altLang="en-US" sz="1800" i="1"/>
              <a:t>D</a:t>
            </a:r>
            <a:endParaRPr lang="en-US" altLang="en-US" sz="1800" i="1"/>
          </a:p>
        </p:txBody>
      </p:sp>
      <p:sp>
        <p:nvSpPr>
          <p:cNvPr id="67605" name="Oval 39"/>
          <p:cNvSpPr>
            <a:spLocks noChangeArrowheads="1"/>
          </p:cNvSpPr>
          <p:nvPr/>
        </p:nvSpPr>
        <p:spPr bwMode="auto">
          <a:xfrm>
            <a:off x="2857500" y="3554413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606" name="Oval 40"/>
          <p:cNvSpPr>
            <a:spLocks noChangeArrowheads="1"/>
          </p:cNvSpPr>
          <p:nvPr/>
        </p:nvSpPr>
        <p:spPr bwMode="auto">
          <a:xfrm>
            <a:off x="3830638" y="2962275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607" name="Oval 41"/>
          <p:cNvSpPr>
            <a:spLocks noChangeArrowheads="1"/>
          </p:cNvSpPr>
          <p:nvPr/>
        </p:nvSpPr>
        <p:spPr bwMode="auto">
          <a:xfrm>
            <a:off x="4059238" y="3808413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608" name="Oval 42"/>
          <p:cNvSpPr>
            <a:spLocks noChangeArrowheads="1"/>
          </p:cNvSpPr>
          <p:nvPr/>
        </p:nvSpPr>
        <p:spPr bwMode="auto">
          <a:xfrm>
            <a:off x="4483100" y="3706813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609" name="Oval 43"/>
          <p:cNvSpPr>
            <a:spLocks noChangeArrowheads="1"/>
          </p:cNvSpPr>
          <p:nvPr/>
        </p:nvSpPr>
        <p:spPr bwMode="auto">
          <a:xfrm>
            <a:off x="4737100" y="4249738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610" name="Oval 44"/>
          <p:cNvSpPr>
            <a:spLocks noChangeArrowheads="1"/>
          </p:cNvSpPr>
          <p:nvPr/>
        </p:nvSpPr>
        <p:spPr bwMode="auto">
          <a:xfrm>
            <a:off x="5083175" y="2911475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611" name="Oval 45"/>
          <p:cNvSpPr>
            <a:spLocks noChangeArrowheads="1"/>
          </p:cNvSpPr>
          <p:nvPr/>
        </p:nvSpPr>
        <p:spPr bwMode="auto">
          <a:xfrm>
            <a:off x="5245100" y="2276475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612" name="Oval 46"/>
          <p:cNvSpPr>
            <a:spLocks noChangeArrowheads="1"/>
          </p:cNvSpPr>
          <p:nvPr/>
        </p:nvSpPr>
        <p:spPr bwMode="auto">
          <a:xfrm>
            <a:off x="4457700" y="5291138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613" name="Oval 48"/>
          <p:cNvSpPr>
            <a:spLocks noChangeArrowheads="1"/>
          </p:cNvSpPr>
          <p:nvPr/>
        </p:nvSpPr>
        <p:spPr bwMode="auto">
          <a:xfrm>
            <a:off x="6059488" y="3741738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614" name="Oval 50"/>
          <p:cNvSpPr>
            <a:spLocks noChangeArrowheads="1"/>
          </p:cNvSpPr>
          <p:nvPr/>
        </p:nvSpPr>
        <p:spPr bwMode="auto">
          <a:xfrm>
            <a:off x="5330825" y="4697413"/>
            <a:ext cx="88900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7615" name="Oval 51"/>
          <p:cNvSpPr>
            <a:spLocks noChangeArrowheads="1"/>
          </p:cNvSpPr>
          <p:nvPr/>
        </p:nvSpPr>
        <p:spPr bwMode="auto">
          <a:xfrm>
            <a:off x="5873750" y="3986213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79241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/>
              <a:t>Casos de </a:t>
            </a:r>
            <a:r>
              <a:rPr lang="en-US" altLang="en-US" i="1"/>
              <a:t>clipping </a:t>
            </a:r>
            <a:r>
              <a:rPr lang="en-US" altLang="en-US"/>
              <a:t> de linhas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2852738" y="2916238"/>
            <a:ext cx="2320925" cy="11001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415748" name="Line 4"/>
          <p:cNvSpPr>
            <a:spLocks noChangeShapeType="1"/>
          </p:cNvSpPr>
          <p:nvPr/>
        </p:nvSpPr>
        <p:spPr bwMode="auto">
          <a:xfrm flipV="1">
            <a:off x="1322388" y="2541588"/>
            <a:ext cx="1217612" cy="2147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15749" name="Line 5"/>
          <p:cNvSpPr>
            <a:spLocks noChangeShapeType="1"/>
          </p:cNvSpPr>
          <p:nvPr/>
        </p:nvSpPr>
        <p:spPr bwMode="auto">
          <a:xfrm flipV="1">
            <a:off x="4268788" y="2911475"/>
            <a:ext cx="387350" cy="5921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15750" name="Text Box 6"/>
          <p:cNvSpPr txBox="1">
            <a:spLocks noChangeArrowheads="1"/>
          </p:cNvSpPr>
          <p:nvPr/>
        </p:nvSpPr>
        <p:spPr bwMode="auto">
          <a:xfrm>
            <a:off x="1541463" y="3457575"/>
            <a:ext cx="368300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200">
                <a:latin typeface="Courier New" charset="0"/>
              </a:rPr>
              <a:t>A</a:t>
            </a:r>
          </a:p>
        </p:txBody>
      </p:sp>
      <p:grpSp>
        <p:nvGrpSpPr>
          <p:cNvPr id="415751" name="Group 7"/>
          <p:cNvGrpSpPr>
            <a:grpSpLocks/>
          </p:cNvGrpSpPr>
          <p:nvPr/>
        </p:nvGrpSpPr>
        <p:grpSpPr bwMode="auto">
          <a:xfrm>
            <a:off x="4675188" y="3800475"/>
            <a:ext cx="1725612" cy="1036638"/>
            <a:chOff x="2209" y="2461"/>
            <a:chExt cx="815" cy="671"/>
          </a:xfrm>
        </p:grpSpPr>
        <p:sp>
          <p:nvSpPr>
            <p:cNvPr id="68636" name="Line 8"/>
            <p:cNvSpPr>
              <a:spLocks noChangeShapeType="1"/>
            </p:cNvSpPr>
            <p:nvPr/>
          </p:nvSpPr>
          <p:spPr bwMode="auto">
            <a:xfrm flipV="1">
              <a:off x="2209" y="2461"/>
              <a:ext cx="815" cy="6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8637" name="Text Box 9"/>
            <p:cNvSpPr txBox="1">
              <a:spLocks noChangeArrowheads="1"/>
            </p:cNvSpPr>
            <p:nvPr/>
          </p:nvSpPr>
          <p:spPr bwMode="auto">
            <a:xfrm>
              <a:off x="2744" y="2665"/>
              <a:ext cx="17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200">
                  <a:latin typeface="Courier New" charset="0"/>
                </a:rPr>
                <a:t>B</a:t>
              </a:r>
            </a:p>
          </p:txBody>
        </p:sp>
      </p:grpSp>
      <p:grpSp>
        <p:nvGrpSpPr>
          <p:cNvPr id="415754" name="Group 10"/>
          <p:cNvGrpSpPr>
            <a:grpSpLocks/>
          </p:cNvGrpSpPr>
          <p:nvPr/>
        </p:nvGrpSpPr>
        <p:grpSpPr bwMode="auto">
          <a:xfrm>
            <a:off x="3049588" y="3505200"/>
            <a:ext cx="460375" cy="368300"/>
            <a:chOff x="1441" y="2269"/>
            <a:chExt cx="217" cy="239"/>
          </a:xfrm>
        </p:grpSpPr>
        <p:sp>
          <p:nvSpPr>
            <p:cNvPr id="68634" name="Line 11"/>
            <p:cNvSpPr>
              <a:spLocks noChangeShapeType="1"/>
            </p:cNvSpPr>
            <p:nvPr/>
          </p:nvSpPr>
          <p:spPr bwMode="auto">
            <a:xfrm flipV="1">
              <a:off x="1441" y="2269"/>
              <a:ext cx="143" cy="23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8635" name="Text Box 12"/>
            <p:cNvSpPr txBox="1">
              <a:spLocks noChangeArrowheads="1"/>
            </p:cNvSpPr>
            <p:nvPr/>
          </p:nvSpPr>
          <p:spPr bwMode="auto">
            <a:xfrm>
              <a:off x="1484" y="2335"/>
              <a:ext cx="17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200">
                  <a:latin typeface="Courier New" charset="0"/>
                </a:rPr>
                <a:t>C</a:t>
              </a:r>
            </a:p>
          </p:txBody>
        </p:sp>
      </p:grpSp>
      <p:grpSp>
        <p:nvGrpSpPr>
          <p:cNvPr id="415757" name="Group 13"/>
          <p:cNvGrpSpPr>
            <a:grpSpLocks/>
          </p:cNvGrpSpPr>
          <p:nvPr/>
        </p:nvGrpSpPr>
        <p:grpSpPr bwMode="auto">
          <a:xfrm>
            <a:off x="4268788" y="1725613"/>
            <a:ext cx="1116012" cy="1778000"/>
            <a:chOff x="2017" y="1117"/>
            <a:chExt cx="527" cy="1151"/>
          </a:xfrm>
        </p:grpSpPr>
        <p:sp>
          <p:nvSpPr>
            <p:cNvPr id="68632" name="Line 14"/>
            <p:cNvSpPr>
              <a:spLocks noChangeShapeType="1"/>
            </p:cNvSpPr>
            <p:nvPr/>
          </p:nvSpPr>
          <p:spPr bwMode="auto">
            <a:xfrm flipV="1">
              <a:off x="2017" y="1117"/>
              <a:ext cx="527" cy="1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8633" name="Text Box 15"/>
            <p:cNvSpPr txBox="1">
              <a:spLocks noChangeArrowheads="1"/>
            </p:cNvSpPr>
            <p:nvPr/>
          </p:nvSpPr>
          <p:spPr bwMode="auto">
            <a:xfrm>
              <a:off x="2330" y="1489"/>
              <a:ext cx="17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200">
                  <a:latin typeface="Courier New" charset="0"/>
                </a:rPr>
                <a:t>E</a:t>
              </a:r>
            </a:p>
          </p:txBody>
        </p:sp>
      </p:grpSp>
      <p:grpSp>
        <p:nvGrpSpPr>
          <p:cNvPr id="415760" name="Group 16"/>
          <p:cNvGrpSpPr>
            <a:grpSpLocks/>
          </p:cNvGrpSpPr>
          <p:nvPr/>
        </p:nvGrpSpPr>
        <p:grpSpPr bwMode="auto">
          <a:xfrm>
            <a:off x="3028950" y="3036888"/>
            <a:ext cx="3589338" cy="1881187"/>
            <a:chOff x="1441" y="1980"/>
            <a:chExt cx="1696" cy="1218"/>
          </a:xfrm>
        </p:grpSpPr>
        <p:grpSp>
          <p:nvGrpSpPr>
            <p:cNvPr id="125968" name="Group 17"/>
            <p:cNvGrpSpPr>
              <a:grpSpLocks/>
            </p:cNvGrpSpPr>
            <p:nvPr/>
          </p:nvGrpSpPr>
          <p:grpSpPr bwMode="auto">
            <a:xfrm>
              <a:off x="1441" y="1980"/>
              <a:ext cx="1696" cy="1218"/>
              <a:chOff x="1441" y="1980"/>
              <a:chExt cx="1696" cy="1218"/>
            </a:xfrm>
          </p:grpSpPr>
          <p:sp>
            <p:nvSpPr>
              <p:cNvPr id="68627" name="Line 18"/>
              <p:cNvSpPr>
                <a:spLocks noChangeShapeType="1"/>
              </p:cNvSpPr>
              <p:nvPr/>
            </p:nvSpPr>
            <p:spPr bwMode="auto">
              <a:xfrm flipV="1">
                <a:off x="1681" y="2173"/>
                <a:ext cx="1103" cy="8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8628" name="Rectangle 19"/>
              <p:cNvSpPr>
                <a:spLocks noChangeArrowheads="1"/>
              </p:cNvSpPr>
              <p:nvPr/>
            </p:nvSpPr>
            <p:spPr bwMode="auto">
              <a:xfrm>
                <a:off x="1441" y="3006"/>
                <a:ext cx="430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pt-BR" altLang="en-US" sz="1400"/>
                  <a:t>(x</a:t>
                </a:r>
                <a:r>
                  <a:rPr lang="pt-BR" altLang="en-US" sz="1400" baseline="-25000"/>
                  <a:t>1</a:t>
                </a:r>
                <a:r>
                  <a:rPr lang="pt-BR" altLang="en-US" sz="1400"/>
                  <a:t>, y</a:t>
                </a:r>
                <a:r>
                  <a:rPr lang="pt-BR" altLang="en-US" sz="1400" baseline="-25000"/>
                  <a:t>1</a:t>
                </a:r>
                <a:r>
                  <a:rPr lang="pt-BR" altLang="en-US" sz="1400"/>
                  <a:t>)</a:t>
                </a:r>
                <a:endParaRPr lang="pt-BR" altLang="en-US" sz="1400" baseline="-25000"/>
              </a:p>
            </p:txBody>
          </p:sp>
          <p:sp>
            <p:nvSpPr>
              <p:cNvPr id="68629" name="Oval 20"/>
              <p:cNvSpPr>
                <a:spLocks noChangeArrowheads="1"/>
              </p:cNvSpPr>
              <p:nvPr/>
            </p:nvSpPr>
            <p:spPr bwMode="auto">
              <a:xfrm>
                <a:off x="1646" y="3014"/>
                <a:ext cx="56" cy="5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68630" name="Oval 21"/>
              <p:cNvSpPr>
                <a:spLocks noChangeArrowheads="1"/>
              </p:cNvSpPr>
              <p:nvPr/>
            </p:nvSpPr>
            <p:spPr bwMode="auto">
              <a:xfrm>
                <a:off x="2744" y="2144"/>
                <a:ext cx="56" cy="56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68631" name="Rectangle 22"/>
              <p:cNvSpPr>
                <a:spLocks noChangeArrowheads="1"/>
              </p:cNvSpPr>
              <p:nvPr/>
            </p:nvSpPr>
            <p:spPr bwMode="auto">
              <a:xfrm>
                <a:off x="2707" y="1980"/>
                <a:ext cx="430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pt-BR" altLang="en-US" sz="1400"/>
                  <a:t>(x</a:t>
                </a:r>
                <a:r>
                  <a:rPr lang="pt-BR" altLang="en-US" sz="1400" baseline="-25000"/>
                  <a:t>2</a:t>
                </a:r>
                <a:r>
                  <a:rPr lang="pt-BR" altLang="en-US" sz="1400"/>
                  <a:t>, y</a:t>
                </a:r>
                <a:r>
                  <a:rPr lang="pt-BR" altLang="en-US" sz="1400" baseline="-25000"/>
                  <a:t>2</a:t>
                </a:r>
                <a:r>
                  <a:rPr lang="pt-BR" altLang="en-US" sz="1400"/>
                  <a:t>)</a:t>
                </a:r>
                <a:endParaRPr lang="pt-BR" altLang="en-US" sz="1400" baseline="-25000"/>
              </a:p>
            </p:txBody>
          </p:sp>
        </p:grpSp>
        <p:sp>
          <p:nvSpPr>
            <p:cNvPr id="68626" name="Text Box 23"/>
            <p:cNvSpPr txBox="1">
              <a:spLocks noChangeArrowheads="1"/>
            </p:cNvSpPr>
            <p:nvPr/>
          </p:nvSpPr>
          <p:spPr bwMode="auto">
            <a:xfrm>
              <a:off x="2000" y="2713"/>
              <a:ext cx="17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200">
                  <a:latin typeface="Courier New" charset="0"/>
                </a:rPr>
                <a:t>D</a:t>
              </a:r>
            </a:p>
          </p:txBody>
        </p:sp>
      </p:grpSp>
      <p:grpSp>
        <p:nvGrpSpPr>
          <p:cNvPr id="415768" name="Group 24"/>
          <p:cNvGrpSpPr>
            <a:grpSpLocks/>
          </p:cNvGrpSpPr>
          <p:nvPr/>
        </p:nvGrpSpPr>
        <p:grpSpPr bwMode="auto">
          <a:xfrm>
            <a:off x="3740150" y="3481388"/>
            <a:ext cx="1466850" cy="571500"/>
            <a:chOff x="1783" y="2262"/>
            <a:chExt cx="693" cy="370"/>
          </a:xfrm>
        </p:grpSpPr>
        <p:sp>
          <p:nvSpPr>
            <p:cNvPr id="68620" name="Line 25"/>
            <p:cNvSpPr>
              <a:spLocks noChangeShapeType="1"/>
            </p:cNvSpPr>
            <p:nvPr/>
          </p:nvSpPr>
          <p:spPr bwMode="auto">
            <a:xfrm flipV="1">
              <a:off x="2225" y="2437"/>
              <a:ext cx="215" cy="1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8621" name="Rectangle 26"/>
            <p:cNvSpPr>
              <a:spLocks noChangeArrowheads="1"/>
            </p:cNvSpPr>
            <p:nvPr/>
          </p:nvSpPr>
          <p:spPr bwMode="auto">
            <a:xfrm>
              <a:off x="1783" y="2430"/>
              <a:ext cx="4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400"/>
                <a:t>(</a:t>
              </a:r>
              <a:r>
                <a:rPr lang="pt-BR" altLang="en-US" sz="1400" i="1"/>
                <a:t>x</a:t>
              </a:r>
              <a:r>
                <a:rPr lang="pt-BR" altLang="en-US" sz="1400"/>
                <a:t>’</a:t>
              </a:r>
              <a:r>
                <a:rPr lang="pt-BR" altLang="en-US" sz="1400" baseline="-25000"/>
                <a:t>1</a:t>
              </a:r>
              <a:r>
                <a:rPr lang="pt-BR" altLang="en-US" sz="1400"/>
                <a:t>, </a:t>
              </a:r>
              <a:r>
                <a:rPr lang="pt-BR" altLang="en-US" sz="1400" i="1"/>
                <a:t>y</a:t>
              </a:r>
              <a:r>
                <a:rPr lang="pt-BR" altLang="en-US" sz="1400"/>
                <a:t>’</a:t>
              </a:r>
              <a:r>
                <a:rPr lang="pt-BR" altLang="en-US" sz="1400" baseline="-25000"/>
                <a:t>1</a:t>
              </a:r>
              <a:r>
                <a:rPr lang="pt-BR" altLang="en-US" sz="1400"/>
                <a:t>)</a:t>
              </a:r>
              <a:endParaRPr lang="pt-BR" altLang="en-US" sz="1400" baseline="-25000"/>
            </a:p>
          </p:txBody>
        </p:sp>
        <p:sp>
          <p:nvSpPr>
            <p:cNvPr id="68622" name="Rectangle 27"/>
            <p:cNvSpPr>
              <a:spLocks noChangeArrowheads="1"/>
            </p:cNvSpPr>
            <p:nvPr/>
          </p:nvSpPr>
          <p:spPr bwMode="auto">
            <a:xfrm>
              <a:off x="1969" y="2262"/>
              <a:ext cx="49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400"/>
                <a:t>(</a:t>
              </a:r>
              <a:r>
                <a:rPr lang="pt-BR" altLang="en-US" sz="1400" i="1"/>
                <a:t>x</a:t>
              </a:r>
              <a:r>
                <a:rPr lang="pt-BR" altLang="en-US" sz="1400"/>
                <a:t>’</a:t>
              </a:r>
              <a:r>
                <a:rPr lang="pt-BR" altLang="en-US" sz="1400" baseline="-25000"/>
                <a:t>2</a:t>
              </a:r>
              <a:r>
                <a:rPr lang="pt-BR" altLang="en-US" sz="1400"/>
                <a:t>, </a:t>
              </a:r>
              <a:r>
                <a:rPr lang="pt-BR" altLang="en-US" sz="1400" i="1"/>
                <a:t>y</a:t>
              </a:r>
              <a:r>
                <a:rPr lang="pt-BR" altLang="en-US" sz="1400"/>
                <a:t>’</a:t>
              </a:r>
              <a:r>
                <a:rPr lang="pt-BR" altLang="en-US" sz="1400" baseline="-25000"/>
                <a:t>2</a:t>
              </a:r>
              <a:r>
                <a:rPr lang="pt-BR" altLang="en-US" sz="1400"/>
                <a:t>)</a:t>
              </a:r>
              <a:endParaRPr lang="pt-BR" altLang="en-US" sz="1400" baseline="-25000"/>
            </a:p>
          </p:txBody>
        </p:sp>
        <p:sp>
          <p:nvSpPr>
            <p:cNvPr id="68623" name="Oval 28"/>
            <p:cNvSpPr>
              <a:spLocks noChangeArrowheads="1"/>
            </p:cNvSpPr>
            <p:nvPr/>
          </p:nvSpPr>
          <p:spPr bwMode="auto">
            <a:xfrm>
              <a:off x="2204" y="2577"/>
              <a:ext cx="56" cy="5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8624" name="Oval 29"/>
            <p:cNvSpPr>
              <a:spLocks noChangeArrowheads="1"/>
            </p:cNvSpPr>
            <p:nvPr/>
          </p:nvSpPr>
          <p:spPr bwMode="auto">
            <a:xfrm>
              <a:off x="2420" y="2402"/>
              <a:ext cx="56" cy="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506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157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5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4157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4157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5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50" grpId="0"/>
      <p:bldP spid="415750" grpId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63538" y="350838"/>
            <a:ext cx="7772400" cy="1143000"/>
          </a:xfrm>
        </p:spPr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/>
              <a:t>Códigos das regiões</a:t>
            </a:r>
          </a:p>
        </p:txBody>
      </p:sp>
      <p:sp>
        <p:nvSpPr>
          <p:cNvPr id="69635" name="Line 3"/>
          <p:cNvSpPr>
            <a:spLocks noChangeShapeType="1"/>
          </p:cNvSpPr>
          <p:nvPr/>
        </p:nvSpPr>
        <p:spPr bwMode="auto">
          <a:xfrm flipV="1">
            <a:off x="5181600" y="1503363"/>
            <a:ext cx="0" cy="38528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636" name="Line 4"/>
          <p:cNvSpPr>
            <a:spLocks noChangeShapeType="1"/>
          </p:cNvSpPr>
          <p:nvPr/>
        </p:nvSpPr>
        <p:spPr bwMode="auto">
          <a:xfrm flipV="1">
            <a:off x="2844800" y="1503363"/>
            <a:ext cx="0" cy="38528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637" name="Line 5"/>
          <p:cNvSpPr>
            <a:spLocks noChangeShapeType="1"/>
          </p:cNvSpPr>
          <p:nvPr/>
        </p:nvSpPr>
        <p:spPr bwMode="auto">
          <a:xfrm>
            <a:off x="915988" y="4022725"/>
            <a:ext cx="6094412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638" name="Line 6"/>
          <p:cNvSpPr>
            <a:spLocks noChangeShapeType="1"/>
          </p:cNvSpPr>
          <p:nvPr/>
        </p:nvSpPr>
        <p:spPr bwMode="auto">
          <a:xfrm>
            <a:off x="915988" y="2909888"/>
            <a:ext cx="6094412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2852738" y="2916238"/>
            <a:ext cx="2320925" cy="11001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69640" name="Line 8"/>
          <p:cNvSpPr>
            <a:spLocks noChangeShapeType="1"/>
          </p:cNvSpPr>
          <p:nvPr/>
        </p:nvSpPr>
        <p:spPr bwMode="auto">
          <a:xfrm flipV="1">
            <a:off x="3049588" y="3505200"/>
            <a:ext cx="303212" cy="368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641" name="Line 9"/>
          <p:cNvSpPr>
            <a:spLocks noChangeShapeType="1"/>
          </p:cNvSpPr>
          <p:nvPr/>
        </p:nvSpPr>
        <p:spPr bwMode="auto">
          <a:xfrm flipV="1">
            <a:off x="4268788" y="1725613"/>
            <a:ext cx="1116012" cy="177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642" name="Line 10"/>
          <p:cNvSpPr>
            <a:spLocks noChangeShapeType="1"/>
          </p:cNvSpPr>
          <p:nvPr/>
        </p:nvSpPr>
        <p:spPr bwMode="auto">
          <a:xfrm flipV="1">
            <a:off x="3557588" y="3355975"/>
            <a:ext cx="2335212" cy="1333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643" name="Line 11"/>
          <p:cNvSpPr>
            <a:spLocks noChangeShapeType="1"/>
          </p:cNvSpPr>
          <p:nvPr/>
        </p:nvSpPr>
        <p:spPr bwMode="auto">
          <a:xfrm flipV="1">
            <a:off x="4675188" y="3800475"/>
            <a:ext cx="1725612" cy="1036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644" name="Line 12"/>
          <p:cNvSpPr>
            <a:spLocks noChangeShapeType="1"/>
          </p:cNvSpPr>
          <p:nvPr/>
        </p:nvSpPr>
        <p:spPr bwMode="auto">
          <a:xfrm flipV="1">
            <a:off x="1322388" y="2541588"/>
            <a:ext cx="1217612" cy="2147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645" name="Line 13"/>
          <p:cNvSpPr>
            <a:spLocks noChangeShapeType="1"/>
          </p:cNvSpPr>
          <p:nvPr/>
        </p:nvSpPr>
        <p:spPr bwMode="auto">
          <a:xfrm flipV="1">
            <a:off x="4268788" y="2911475"/>
            <a:ext cx="387350" cy="5921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9646" name="Line 14"/>
          <p:cNvSpPr>
            <a:spLocks noChangeShapeType="1"/>
          </p:cNvSpPr>
          <p:nvPr/>
        </p:nvSpPr>
        <p:spPr bwMode="auto">
          <a:xfrm flipV="1">
            <a:off x="4710113" y="3763963"/>
            <a:ext cx="454025" cy="2698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128014" name="Group 15"/>
          <p:cNvGrpSpPr>
            <a:grpSpLocks/>
          </p:cNvGrpSpPr>
          <p:nvPr/>
        </p:nvGrpSpPr>
        <p:grpSpPr bwMode="auto">
          <a:xfrm>
            <a:off x="1371600" y="2058988"/>
            <a:ext cx="5307013" cy="3017837"/>
            <a:chOff x="880" y="1453"/>
            <a:chExt cx="2028" cy="1624"/>
          </a:xfrm>
        </p:grpSpPr>
        <p:sp>
          <p:nvSpPr>
            <p:cNvPr id="69649" name="Rectangle 16"/>
            <p:cNvSpPr>
              <a:spLocks noChangeArrowheads="1"/>
            </p:cNvSpPr>
            <p:nvPr/>
          </p:nvSpPr>
          <p:spPr bwMode="auto">
            <a:xfrm>
              <a:off x="880" y="1453"/>
              <a:ext cx="404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/>
                <a:t>1001</a:t>
              </a:r>
            </a:p>
          </p:txBody>
        </p:sp>
        <p:sp>
          <p:nvSpPr>
            <p:cNvPr id="69650" name="Rectangle 17"/>
            <p:cNvSpPr>
              <a:spLocks noChangeArrowheads="1"/>
            </p:cNvSpPr>
            <p:nvPr/>
          </p:nvSpPr>
          <p:spPr bwMode="auto">
            <a:xfrm>
              <a:off x="1692" y="1453"/>
              <a:ext cx="405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/>
                <a:t>1000</a:t>
              </a:r>
            </a:p>
          </p:txBody>
        </p:sp>
        <p:sp>
          <p:nvSpPr>
            <p:cNvPr id="69651" name="Rectangle 18"/>
            <p:cNvSpPr>
              <a:spLocks noChangeArrowheads="1"/>
            </p:cNvSpPr>
            <p:nvPr/>
          </p:nvSpPr>
          <p:spPr bwMode="auto">
            <a:xfrm>
              <a:off x="2463" y="1453"/>
              <a:ext cx="405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/>
                <a:t>1010</a:t>
              </a:r>
            </a:p>
          </p:txBody>
        </p:sp>
        <p:sp>
          <p:nvSpPr>
            <p:cNvPr id="69652" name="Rectangle 19"/>
            <p:cNvSpPr>
              <a:spLocks noChangeArrowheads="1"/>
            </p:cNvSpPr>
            <p:nvPr/>
          </p:nvSpPr>
          <p:spPr bwMode="auto">
            <a:xfrm>
              <a:off x="880" y="2104"/>
              <a:ext cx="404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/>
                <a:t>0001</a:t>
              </a:r>
            </a:p>
          </p:txBody>
        </p:sp>
        <p:sp>
          <p:nvSpPr>
            <p:cNvPr id="69653" name="Rectangle 20"/>
            <p:cNvSpPr>
              <a:spLocks noChangeArrowheads="1"/>
            </p:cNvSpPr>
            <p:nvPr/>
          </p:nvSpPr>
          <p:spPr bwMode="auto">
            <a:xfrm>
              <a:off x="1692" y="2104"/>
              <a:ext cx="405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/>
                <a:t>0000</a:t>
              </a:r>
            </a:p>
          </p:txBody>
        </p:sp>
        <p:sp>
          <p:nvSpPr>
            <p:cNvPr id="69654" name="Rectangle 21"/>
            <p:cNvSpPr>
              <a:spLocks noChangeArrowheads="1"/>
            </p:cNvSpPr>
            <p:nvPr/>
          </p:nvSpPr>
          <p:spPr bwMode="auto">
            <a:xfrm>
              <a:off x="2463" y="2104"/>
              <a:ext cx="405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/>
                <a:t>0010</a:t>
              </a:r>
            </a:p>
          </p:txBody>
        </p:sp>
        <p:sp>
          <p:nvSpPr>
            <p:cNvPr id="69655" name="Rectangle 22"/>
            <p:cNvSpPr>
              <a:spLocks noChangeArrowheads="1"/>
            </p:cNvSpPr>
            <p:nvPr/>
          </p:nvSpPr>
          <p:spPr bwMode="auto">
            <a:xfrm>
              <a:off x="921" y="2837"/>
              <a:ext cx="405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/>
                <a:t>0101</a:t>
              </a:r>
            </a:p>
          </p:txBody>
        </p:sp>
        <p:sp>
          <p:nvSpPr>
            <p:cNvPr id="69656" name="Rectangle 23"/>
            <p:cNvSpPr>
              <a:spLocks noChangeArrowheads="1"/>
            </p:cNvSpPr>
            <p:nvPr/>
          </p:nvSpPr>
          <p:spPr bwMode="auto">
            <a:xfrm>
              <a:off x="1732" y="2837"/>
              <a:ext cx="404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/>
                <a:t>0100</a:t>
              </a:r>
            </a:p>
          </p:txBody>
        </p:sp>
        <p:sp>
          <p:nvSpPr>
            <p:cNvPr id="69657" name="Rectangle 24"/>
            <p:cNvSpPr>
              <a:spLocks noChangeArrowheads="1"/>
            </p:cNvSpPr>
            <p:nvPr/>
          </p:nvSpPr>
          <p:spPr bwMode="auto">
            <a:xfrm>
              <a:off x="2504" y="2837"/>
              <a:ext cx="404" cy="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/>
                <a:t>0110</a:t>
              </a:r>
            </a:p>
          </p:txBody>
        </p:sp>
      </p:grpSp>
      <p:sp>
        <p:nvSpPr>
          <p:cNvPr id="69648" name="Rectangle 26"/>
          <p:cNvSpPr>
            <a:spLocks noChangeArrowheads="1"/>
          </p:cNvSpPr>
          <p:nvPr/>
        </p:nvSpPr>
        <p:spPr bwMode="auto">
          <a:xfrm>
            <a:off x="792163" y="5786438"/>
            <a:ext cx="12192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b="1">
                <a:latin typeface="Courier New" charset="0"/>
              </a:rPr>
              <a:t>tbrl</a:t>
            </a:r>
          </a:p>
        </p:txBody>
      </p:sp>
    </p:spTree>
    <p:extLst>
      <p:ext uri="{BB962C8B-B14F-4D97-AF65-F5344CB8AC3E}">
        <p14:creationId xmlns:p14="http://schemas.microsoft.com/office/powerpoint/2010/main" val="131103724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/>
              <a:t>Cálculo do código de um vértice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476250" y="2341563"/>
            <a:ext cx="8450263" cy="327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600" b="1">
                <a:latin typeface="Courier New" charset="0"/>
              </a:rPr>
              <a:t>unsigned char code(double x, double y,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              double xmin, double xmax, double ymin, double ymax)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 unsigned char code=0;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 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 if (y &gt; ymax) code += 8;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 if (y &lt; ymin) code += 4;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 if (x &gt; xmax) code += 2;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 if (x &lt; xmin) code += 1;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 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 return code;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}</a:t>
            </a:r>
          </a:p>
          <a:p>
            <a:pPr>
              <a:defRPr/>
            </a:pPr>
            <a:endParaRPr lang="en-US" altLang="en-US" sz="1600" b="1">
              <a:latin typeface="Courier New" charset="0"/>
            </a:endParaRPr>
          </a:p>
        </p:txBody>
      </p:sp>
      <p:grpSp>
        <p:nvGrpSpPr>
          <p:cNvPr id="130051" name="Group 4"/>
          <p:cNvGrpSpPr>
            <a:grpSpLocks/>
          </p:cNvGrpSpPr>
          <p:nvPr/>
        </p:nvGrpSpPr>
        <p:grpSpPr bwMode="auto">
          <a:xfrm>
            <a:off x="5137150" y="4140200"/>
            <a:ext cx="2286000" cy="1443038"/>
            <a:chOff x="2427" y="2680"/>
            <a:chExt cx="1080" cy="935"/>
          </a:xfrm>
        </p:grpSpPr>
        <p:sp>
          <p:nvSpPr>
            <p:cNvPr id="70662" name="Line 5"/>
            <p:cNvSpPr>
              <a:spLocks noChangeShapeType="1"/>
            </p:cNvSpPr>
            <p:nvPr/>
          </p:nvSpPr>
          <p:spPr bwMode="auto">
            <a:xfrm>
              <a:off x="2448" y="2948"/>
              <a:ext cx="105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63" name="Line 6"/>
            <p:cNvSpPr>
              <a:spLocks noChangeShapeType="1"/>
            </p:cNvSpPr>
            <p:nvPr/>
          </p:nvSpPr>
          <p:spPr bwMode="auto">
            <a:xfrm>
              <a:off x="2453" y="3290"/>
              <a:ext cx="105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64" name="Line 7"/>
            <p:cNvSpPr>
              <a:spLocks noChangeShapeType="1"/>
            </p:cNvSpPr>
            <p:nvPr/>
          </p:nvSpPr>
          <p:spPr bwMode="auto">
            <a:xfrm flipV="1">
              <a:off x="2736" y="2680"/>
              <a:ext cx="0" cy="9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65" name="Line 8"/>
            <p:cNvSpPr>
              <a:spLocks noChangeShapeType="1"/>
            </p:cNvSpPr>
            <p:nvPr/>
          </p:nvSpPr>
          <p:spPr bwMode="auto">
            <a:xfrm flipV="1">
              <a:off x="3162" y="2680"/>
              <a:ext cx="0" cy="9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66" name="Rectangle 9"/>
            <p:cNvSpPr>
              <a:spLocks noChangeArrowheads="1"/>
            </p:cNvSpPr>
            <p:nvPr/>
          </p:nvSpPr>
          <p:spPr bwMode="auto">
            <a:xfrm>
              <a:off x="2427" y="2716"/>
              <a:ext cx="25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/>
                <a:t>1001</a:t>
              </a:r>
            </a:p>
          </p:txBody>
        </p:sp>
        <p:sp>
          <p:nvSpPr>
            <p:cNvPr id="70667" name="Rectangle 10"/>
            <p:cNvSpPr>
              <a:spLocks noChangeArrowheads="1"/>
            </p:cNvSpPr>
            <p:nvPr/>
          </p:nvSpPr>
          <p:spPr bwMode="auto">
            <a:xfrm>
              <a:off x="2833" y="2716"/>
              <a:ext cx="251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/>
                <a:t>1000</a:t>
              </a:r>
            </a:p>
          </p:txBody>
        </p:sp>
        <p:sp>
          <p:nvSpPr>
            <p:cNvPr id="70668" name="Rectangle 11"/>
            <p:cNvSpPr>
              <a:spLocks noChangeArrowheads="1"/>
            </p:cNvSpPr>
            <p:nvPr/>
          </p:nvSpPr>
          <p:spPr bwMode="auto">
            <a:xfrm>
              <a:off x="3219" y="2716"/>
              <a:ext cx="25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/>
                <a:t>1010</a:t>
              </a:r>
            </a:p>
          </p:txBody>
        </p:sp>
        <p:sp>
          <p:nvSpPr>
            <p:cNvPr id="70669" name="Rectangle 12"/>
            <p:cNvSpPr>
              <a:spLocks noChangeArrowheads="1"/>
            </p:cNvSpPr>
            <p:nvPr/>
          </p:nvSpPr>
          <p:spPr bwMode="auto">
            <a:xfrm>
              <a:off x="2427" y="3041"/>
              <a:ext cx="25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/>
                <a:t>0001</a:t>
              </a:r>
            </a:p>
          </p:txBody>
        </p:sp>
        <p:sp>
          <p:nvSpPr>
            <p:cNvPr id="70670" name="Rectangle 13"/>
            <p:cNvSpPr>
              <a:spLocks noChangeArrowheads="1"/>
            </p:cNvSpPr>
            <p:nvPr/>
          </p:nvSpPr>
          <p:spPr bwMode="auto">
            <a:xfrm>
              <a:off x="2833" y="3041"/>
              <a:ext cx="251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/>
                <a:t>0000</a:t>
              </a:r>
            </a:p>
          </p:txBody>
        </p:sp>
        <p:sp>
          <p:nvSpPr>
            <p:cNvPr id="70671" name="Rectangle 14"/>
            <p:cNvSpPr>
              <a:spLocks noChangeArrowheads="1"/>
            </p:cNvSpPr>
            <p:nvPr/>
          </p:nvSpPr>
          <p:spPr bwMode="auto">
            <a:xfrm>
              <a:off x="3219" y="3041"/>
              <a:ext cx="25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/>
                <a:t>0010</a:t>
              </a:r>
            </a:p>
          </p:txBody>
        </p:sp>
        <p:sp>
          <p:nvSpPr>
            <p:cNvPr id="70672" name="Rectangle 15"/>
            <p:cNvSpPr>
              <a:spLocks noChangeArrowheads="1"/>
            </p:cNvSpPr>
            <p:nvPr/>
          </p:nvSpPr>
          <p:spPr bwMode="auto">
            <a:xfrm>
              <a:off x="2448" y="3408"/>
              <a:ext cx="25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/>
                <a:t>0101</a:t>
              </a:r>
            </a:p>
          </p:txBody>
        </p:sp>
        <p:sp>
          <p:nvSpPr>
            <p:cNvPr id="70673" name="Rectangle 16"/>
            <p:cNvSpPr>
              <a:spLocks noChangeArrowheads="1"/>
            </p:cNvSpPr>
            <p:nvPr/>
          </p:nvSpPr>
          <p:spPr bwMode="auto">
            <a:xfrm>
              <a:off x="2853" y="3408"/>
              <a:ext cx="25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/>
                <a:t>0100</a:t>
              </a:r>
            </a:p>
          </p:txBody>
        </p:sp>
        <p:sp>
          <p:nvSpPr>
            <p:cNvPr id="70674" name="Rectangle 17"/>
            <p:cNvSpPr>
              <a:spLocks noChangeArrowheads="1"/>
            </p:cNvSpPr>
            <p:nvPr/>
          </p:nvSpPr>
          <p:spPr bwMode="auto">
            <a:xfrm>
              <a:off x="3239" y="3408"/>
              <a:ext cx="25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46038" tIns="23812" rIns="46038" bIns="23812">
              <a:spAutoFit/>
            </a:bodyPr>
            <a:lstStyle>
              <a:lvl1pPr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905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905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200"/>
                <a:t>0110</a:t>
              </a:r>
            </a:p>
          </p:txBody>
        </p:sp>
        <p:sp>
          <p:nvSpPr>
            <p:cNvPr id="70675" name="Rectangle 18"/>
            <p:cNvSpPr>
              <a:spLocks noChangeArrowheads="1"/>
            </p:cNvSpPr>
            <p:nvPr/>
          </p:nvSpPr>
          <p:spPr bwMode="auto">
            <a:xfrm>
              <a:off x="2744" y="2955"/>
              <a:ext cx="412" cy="3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0661" name="Rectangle 19"/>
          <p:cNvSpPr>
            <a:spLocks noChangeArrowheads="1"/>
          </p:cNvSpPr>
          <p:nvPr/>
        </p:nvSpPr>
        <p:spPr bwMode="auto">
          <a:xfrm>
            <a:off x="6969125" y="592455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b="1">
                <a:latin typeface="Courier New" charset="0"/>
              </a:rPr>
              <a:t>tbrl</a:t>
            </a:r>
          </a:p>
        </p:txBody>
      </p:sp>
    </p:spTree>
    <p:extLst>
      <p:ext uri="{BB962C8B-B14F-4D97-AF65-F5344CB8AC3E}">
        <p14:creationId xmlns:p14="http://schemas.microsoft.com/office/powerpoint/2010/main" val="25638800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8782050" cy="684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200" b="1">
                <a:latin typeface="Courier New" charset="0"/>
              </a:rPr>
              <a:t>void CohenSutherlandLineClip(double x0, double y0, double x1, double y1,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                  double xmin, double xmax, double ymin, double ymax) 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unsigned char outcode0, outcode1, outcodeOut;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double x, y;  boolean accept = FALSE, done = FALSE;</a:t>
            </a:r>
          </a:p>
          <a:p>
            <a:pPr>
              <a:defRPr/>
            </a:pPr>
            <a:endParaRPr lang="en-US" altLang="en-US" sz="1200" b="1">
              <a:latin typeface="Courier New" charset="0"/>
            </a:endParaRP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outcode0 = code(x0, y0, xmin, xmax, ymin, ymax); 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outcode1 = code(x1, y1, xmin, xmax, ymin, ymax);</a:t>
            </a:r>
          </a:p>
          <a:p>
            <a:pPr>
              <a:defRPr/>
            </a:pPr>
            <a:endParaRPr lang="en-US" altLang="en-US" sz="1200" b="1">
              <a:latin typeface="Courier New" charset="0"/>
            </a:endParaRP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do 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if (outcode0 == 0 &amp;&amp; outcode1 == 0) { 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accept = TRUE;  done = TRUE;               /* trivial draw and exit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} else if((outcode0 &amp; outcode1) != 0) 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done = TRUE;                               /* trivial reject and exit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} else {                                       /* discart an out part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outcode = (outcode0 != 0) ?  outcode0 : outcode1;           /* pick an out vertice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if (outcodeOut &amp; 8) {                                       /* discart top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x = x0 + (x1 - x0) * (ymax - y0) / (y1 - y0);  y = ymax;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} else if(outcodeOut &amp; 4) {                                 /* discart bottom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x = x0 + (x1 - x0) * (ymin - y0) / (y1 - y0);  y = ymin;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} else if(outcodeOut &amp; 2) {                                 /* discart right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y = y0 + (y1 - y0) * (xmax - x0) / (x1 - x0);  x = xmax;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} else if(outcodeOut &amp; 1) {                                 /* discart left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y = y0 + (y1 - y0) * (xmin - x0) / (x1 - x0);  x = xmin;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}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if (outcodeOut == outcode0) 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x0 = x; y0 = y; outcode0 = code(x0, y0, xmin, xmax, ymin, ymax);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} else 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x1 = x; y1 = y;  outcode1 = code(x1, y1, xmin, xmax, ymin, ymax);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}</a:t>
            </a:r>
          </a:p>
          <a:p>
            <a:pPr>
              <a:defRPr/>
            </a:pPr>
            <a:endParaRPr lang="en-US" altLang="en-US" sz="1200" b="1">
              <a:latin typeface="Courier New" charset="0"/>
            </a:endParaRP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}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} while (!done);</a:t>
            </a:r>
          </a:p>
          <a:p>
            <a:pPr>
              <a:defRPr/>
            </a:pPr>
            <a:endParaRPr lang="en-US" altLang="en-US" sz="1200" b="1">
              <a:latin typeface="Courier New" charset="0"/>
            </a:endParaRP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if (accept) DrawLineReal(x0, y0, x1, y1);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}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title"/>
          </p:nvPr>
        </p:nvSpPr>
        <p:spPr>
          <a:xfrm>
            <a:off x="5903913" y="5632450"/>
            <a:ext cx="2908300" cy="1052513"/>
          </a:xfrm>
        </p:spPr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 sz="1800">
                <a:solidFill>
                  <a:schemeClr val="tx1"/>
                </a:solidFill>
                <a:latin typeface="Courier New" charset="0"/>
              </a:rPr>
              <a:t>Algoritmo de</a:t>
            </a:r>
            <a:br>
              <a:rPr lang="en-US" altLang="en-US" sz="1800">
                <a:solidFill>
                  <a:schemeClr val="tx1"/>
                </a:solidFill>
                <a:latin typeface="Courier New" charset="0"/>
              </a:rPr>
            </a:br>
            <a:r>
              <a:rPr lang="en-US" altLang="en-US" sz="1800">
                <a:solidFill>
                  <a:schemeClr val="tx1"/>
                </a:solidFill>
                <a:latin typeface="Courier New" charset="0"/>
              </a:rPr>
              <a:t>Cohen &amp; Sutherland</a:t>
            </a:r>
          </a:p>
        </p:txBody>
      </p:sp>
    </p:spTree>
    <p:extLst>
      <p:ext uri="{BB962C8B-B14F-4D97-AF65-F5344CB8AC3E}">
        <p14:creationId xmlns:p14="http://schemas.microsoft.com/office/powerpoint/2010/main" val="14762008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/>
              <a:t>Algoritimo  de Cyrus-Beck</a:t>
            </a:r>
            <a:br>
              <a:rPr lang="en-US" altLang="en-US"/>
            </a:br>
            <a:r>
              <a:rPr lang="en-US" altLang="en-US"/>
              <a:t>(Liang-Barsky)</a:t>
            </a:r>
          </a:p>
        </p:txBody>
      </p:sp>
      <p:sp>
        <p:nvSpPr>
          <p:cNvPr id="134146" name="Freeform 3"/>
          <p:cNvSpPr>
            <a:spLocks/>
          </p:cNvSpPr>
          <p:nvPr/>
        </p:nvSpPr>
        <p:spPr bwMode="auto">
          <a:xfrm>
            <a:off x="2032000" y="2149475"/>
            <a:ext cx="6629400" cy="2492375"/>
          </a:xfrm>
          <a:custGeom>
            <a:avLst/>
            <a:gdLst>
              <a:gd name="T0" fmla="*/ 2147483646 w 3132"/>
              <a:gd name="T1" fmla="*/ 0 h 1613"/>
              <a:gd name="T2" fmla="*/ 0 w 3132"/>
              <a:gd name="T3" fmla="*/ 2147483646 h 1613"/>
              <a:gd name="T4" fmla="*/ 2147483646 w 3132"/>
              <a:gd name="T5" fmla="*/ 2147483646 h 1613"/>
              <a:gd name="T6" fmla="*/ 2147483646 w 3132"/>
              <a:gd name="T7" fmla="*/ 2147483646 h 1613"/>
              <a:gd name="T8" fmla="*/ 2147483646 w 3132"/>
              <a:gd name="T9" fmla="*/ 0 h 16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32" h="1613">
                <a:moveTo>
                  <a:pt x="763" y="0"/>
                </a:moveTo>
                <a:lnTo>
                  <a:pt x="0" y="1182"/>
                </a:lnTo>
                <a:lnTo>
                  <a:pt x="3131" y="1612"/>
                </a:lnTo>
                <a:lnTo>
                  <a:pt x="2563" y="846"/>
                </a:lnTo>
                <a:lnTo>
                  <a:pt x="763" y="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08" name="Line 4"/>
          <p:cNvSpPr>
            <a:spLocks noChangeShapeType="1"/>
          </p:cNvSpPr>
          <p:nvPr/>
        </p:nvSpPr>
        <p:spPr bwMode="auto">
          <a:xfrm flipH="1" flipV="1">
            <a:off x="2668588" y="2460625"/>
            <a:ext cx="498475" cy="222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2709" name="Line 5"/>
          <p:cNvSpPr>
            <a:spLocks noChangeShapeType="1"/>
          </p:cNvSpPr>
          <p:nvPr/>
        </p:nvSpPr>
        <p:spPr bwMode="auto">
          <a:xfrm flipV="1">
            <a:off x="1379538" y="3203575"/>
            <a:ext cx="3000375" cy="82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2710" name="Oval 6"/>
          <p:cNvSpPr>
            <a:spLocks noChangeArrowheads="1"/>
          </p:cNvSpPr>
          <p:nvPr/>
        </p:nvSpPr>
        <p:spPr bwMode="auto">
          <a:xfrm>
            <a:off x="2233613" y="3562350"/>
            <a:ext cx="173037" cy="1254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134150" name="Object 7"/>
          <p:cNvGraphicFramePr>
            <a:graphicFrameLocks/>
          </p:cNvGraphicFramePr>
          <p:nvPr/>
        </p:nvGraphicFramePr>
        <p:xfrm>
          <a:off x="2414588" y="3629025"/>
          <a:ext cx="436562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267" name="Equation" r:id="rId4" imgW="327025" imgH="311150" progId="Equation.3">
                  <p:embed/>
                </p:oleObj>
              </mc:Choice>
              <mc:Fallback>
                <p:oleObj name="Equation" r:id="rId4" imgW="327025" imgH="311150" progId="Equation.3">
                  <p:embed/>
                  <p:pic>
                    <p:nvPicPr>
                      <p:cNvPr id="134150" name="Object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4588" y="3629025"/>
                        <a:ext cx="436562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1" name="Object 8"/>
          <p:cNvGraphicFramePr>
            <a:graphicFrameLocks/>
          </p:cNvGraphicFramePr>
          <p:nvPr/>
        </p:nvGraphicFramePr>
        <p:xfrm>
          <a:off x="2432050" y="2057400"/>
          <a:ext cx="506413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268" name="Equation" r:id="rId6" imgW="378755" imgH="301102" progId="Equation.3">
                  <p:embed/>
                </p:oleObj>
              </mc:Choice>
              <mc:Fallback>
                <p:oleObj name="Equation" r:id="rId6" imgW="378755" imgH="301102" progId="Equation.3">
                  <p:embed/>
                  <p:pic>
                    <p:nvPicPr>
                      <p:cNvPr id="134151" name="Object 8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2057400"/>
                        <a:ext cx="506413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2" name="Object 9"/>
          <p:cNvGraphicFramePr>
            <a:graphicFrameLocks/>
          </p:cNvGraphicFramePr>
          <p:nvPr/>
        </p:nvGraphicFramePr>
        <p:xfrm>
          <a:off x="1112838" y="2886075"/>
          <a:ext cx="34131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269" name="Equation" r:id="rId8" imgW="255145" imgH="301102" progId="Equation.3">
                  <p:embed/>
                </p:oleObj>
              </mc:Choice>
              <mc:Fallback>
                <p:oleObj name="Equation" r:id="rId8" imgW="255145" imgH="301102" progId="Equation.3">
                  <p:embed/>
                  <p:pic>
                    <p:nvPicPr>
                      <p:cNvPr id="134152" name="Object 9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2886075"/>
                        <a:ext cx="34131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3" name="Object 10"/>
          <p:cNvGraphicFramePr>
            <a:graphicFrameLocks/>
          </p:cNvGraphicFramePr>
          <p:nvPr/>
        </p:nvGraphicFramePr>
        <p:xfrm>
          <a:off x="4506913" y="2889250"/>
          <a:ext cx="306387" cy="28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270" name="Equation" r:id="rId10" imgW="230188" imgH="292100" progId="Equation.3">
                  <p:embed/>
                </p:oleObj>
              </mc:Choice>
              <mc:Fallback>
                <p:oleObj name="Equation" r:id="rId10" imgW="230188" imgH="292100" progId="Equation.3">
                  <p:embed/>
                  <p:pic>
                    <p:nvPicPr>
                      <p:cNvPr id="134153" name="Object 10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6913" y="2889250"/>
                        <a:ext cx="306387" cy="284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54" name="Freeform 11"/>
          <p:cNvSpPr>
            <a:spLocks/>
          </p:cNvSpPr>
          <p:nvPr/>
        </p:nvSpPr>
        <p:spPr bwMode="auto">
          <a:xfrm>
            <a:off x="2324100" y="3259138"/>
            <a:ext cx="144463" cy="381000"/>
          </a:xfrm>
          <a:custGeom>
            <a:avLst/>
            <a:gdLst>
              <a:gd name="T0" fmla="*/ 0 w 68"/>
              <a:gd name="T1" fmla="*/ 2147483646 h 247"/>
              <a:gd name="T2" fmla="*/ 2147483646 w 68"/>
              <a:gd name="T3" fmla="*/ 0 h 24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8" h="247">
                <a:moveTo>
                  <a:pt x="0" y="247"/>
                </a:moveTo>
                <a:lnTo>
                  <a:pt x="68" y="0"/>
                </a:lnTo>
              </a:path>
            </a:pathLst>
          </a:cu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6" name="Oval 12"/>
          <p:cNvSpPr>
            <a:spLocks noChangeArrowheads="1"/>
          </p:cNvSpPr>
          <p:nvPr/>
        </p:nvSpPr>
        <p:spPr bwMode="auto">
          <a:xfrm>
            <a:off x="1281113" y="3228975"/>
            <a:ext cx="173037" cy="1254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2717" name="Oval 13"/>
          <p:cNvSpPr>
            <a:spLocks noChangeArrowheads="1"/>
          </p:cNvSpPr>
          <p:nvPr/>
        </p:nvSpPr>
        <p:spPr bwMode="auto">
          <a:xfrm>
            <a:off x="4329113" y="3135313"/>
            <a:ext cx="173037" cy="127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134157" name="Object 14"/>
          <p:cNvGraphicFramePr>
            <a:graphicFrameLocks/>
          </p:cNvGraphicFramePr>
          <p:nvPr/>
        </p:nvGraphicFramePr>
        <p:xfrm>
          <a:off x="908050" y="5080000"/>
          <a:ext cx="253365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271" name="Equation" r:id="rId12" imgW="1900238" imgH="322263" progId="Equation.3">
                  <p:embed/>
                </p:oleObj>
              </mc:Choice>
              <mc:Fallback>
                <p:oleObj name="Equation" r:id="rId12" imgW="1900238" imgH="322263" progId="Equation.3">
                  <p:embed/>
                  <p:pic>
                    <p:nvPicPr>
                      <p:cNvPr id="134157" name="Object 14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5080000"/>
                        <a:ext cx="2533650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8" name="Object 15"/>
          <p:cNvGraphicFramePr>
            <a:graphicFrameLocks/>
          </p:cNvGraphicFramePr>
          <p:nvPr/>
        </p:nvGraphicFramePr>
        <p:xfrm>
          <a:off x="817563" y="5545138"/>
          <a:ext cx="26352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272" name="Equation" r:id="rId14" imgW="1976438" imgH="352425" progId="Equation.3">
                  <p:embed/>
                </p:oleObj>
              </mc:Choice>
              <mc:Fallback>
                <p:oleObj name="Equation" r:id="rId14" imgW="1976438" imgH="352425" progId="Equation.3">
                  <p:embed/>
                  <p:pic>
                    <p:nvPicPr>
                      <p:cNvPr id="134158" name="Object 15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5545138"/>
                        <a:ext cx="26352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9" name="Object 16"/>
          <p:cNvGraphicFramePr>
            <a:graphicFrameLocks/>
          </p:cNvGraphicFramePr>
          <p:nvPr/>
        </p:nvGraphicFramePr>
        <p:xfrm>
          <a:off x="2197100" y="2843213"/>
          <a:ext cx="550863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273" name="Equation" r:id="rId16" imgW="304536" imgH="203024" progId="Equation.3">
                  <p:embed/>
                </p:oleObj>
              </mc:Choice>
              <mc:Fallback>
                <p:oleObj name="Equation" r:id="rId16" imgW="304536" imgH="203024" progId="Equation.3">
                  <p:embed/>
                  <p:pic>
                    <p:nvPicPr>
                      <p:cNvPr id="134159" name="Object 16"/>
                      <p:cNvPicPr>
                        <a:picLocks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7100" y="2843213"/>
                        <a:ext cx="550863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60" name="Freeform 17"/>
          <p:cNvSpPr>
            <a:spLocks/>
          </p:cNvSpPr>
          <p:nvPr/>
        </p:nvSpPr>
        <p:spPr bwMode="auto">
          <a:xfrm>
            <a:off x="3009900" y="2544763"/>
            <a:ext cx="279400" cy="142875"/>
          </a:xfrm>
          <a:custGeom>
            <a:avLst/>
            <a:gdLst>
              <a:gd name="T0" fmla="*/ 0 w 132"/>
              <a:gd name="T1" fmla="*/ 2147483646 h 92"/>
              <a:gd name="T2" fmla="*/ 2147483646 w 132"/>
              <a:gd name="T3" fmla="*/ 0 h 92"/>
              <a:gd name="T4" fmla="*/ 2147483646 w 132"/>
              <a:gd name="T5" fmla="*/ 2147483646 h 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2" h="92">
                <a:moveTo>
                  <a:pt x="0" y="92"/>
                </a:moveTo>
                <a:lnTo>
                  <a:pt x="52" y="0"/>
                </a:lnTo>
                <a:lnTo>
                  <a:pt x="132" y="5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722" name="Oval 18"/>
          <p:cNvSpPr>
            <a:spLocks noChangeArrowheads="1"/>
          </p:cNvSpPr>
          <p:nvPr/>
        </p:nvSpPr>
        <p:spPr bwMode="auto">
          <a:xfrm>
            <a:off x="2436813" y="3200400"/>
            <a:ext cx="92075" cy="6826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955578"/>
      </p:ext>
    </p:extLst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/>
              <a:t>Algoritimo  de Cyrus-Beck</a:t>
            </a:r>
            <a:br>
              <a:rPr lang="en-US" altLang="en-US"/>
            </a:br>
            <a:r>
              <a:rPr lang="en-US" altLang="en-US"/>
              <a:t>(Liang-Barsky)</a:t>
            </a:r>
          </a:p>
        </p:txBody>
      </p:sp>
      <p:sp>
        <p:nvSpPr>
          <p:cNvPr id="136194" name="Freeform 3"/>
          <p:cNvSpPr>
            <a:spLocks/>
          </p:cNvSpPr>
          <p:nvPr/>
        </p:nvSpPr>
        <p:spPr bwMode="auto">
          <a:xfrm>
            <a:off x="2032000" y="2149475"/>
            <a:ext cx="6629400" cy="2492375"/>
          </a:xfrm>
          <a:custGeom>
            <a:avLst/>
            <a:gdLst>
              <a:gd name="T0" fmla="*/ 2147483646 w 3132"/>
              <a:gd name="T1" fmla="*/ 0 h 1613"/>
              <a:gd name="T2" fmla="*/ 0 w 3132"/>
              <a:gd name="T3" fmla="*/ 2147483646 h 1613"/>
              <a:gd name="T4" fmla="*/ 2147483646 w 3132"/>
              <a:gd name="T5" fmla="*/ 2147483646 h 1613"/>
              <a:gd name="T6" fmla="*/ 2147483646 w 3132"/>
              <a:gd name="T7" fmla="*/ 2147483646 h 1613"/>
              <a:gd name="T8" fmla="*/ 2147483646 w 3132"/>
              <a:gd name="T9" fmla="*/ 0 h 16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32" h="1613">
                <a:moveTo>
                  <a:pt x="763" y="0"/>
                </a:moveTo>
                <a:lnTo>
                  <a:pt x="0" y="1182"/>
                </a:lnTo>
                <a:lnTo>
                  <a:pt x="3131" y="1612"/>
                </a:lnTo>
                <a:lnTo>
                  <a:pt x="2563" y="846"/>
                </a:lnTo>
                <a:lnTo>
                  <a:pt x="763" y="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732" name="Line 4"/>
          <p:cNvSpPr>
            <a:spLocks noChangeShapeType="1"/>
          </p:cNvSpPr>
          <p:nvPr/>
        </p:nvSpPr>
        <p:spPr bwMode="auto">
          <a:xfrm flipH="1" flipV="1">
            <a:off x="2668588" y="2460625"/>
            <a:ext cx="498475" cy="222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3733" name="Line 5"/>
          <p:cNvSpPr>
            <a:spLocks noChangeShapeType="1"/>
          </p:cNvSpPr>
          <p:nvPr/>
        </p:nvSpPr>
        <p:spPr bwMode="auto">
          <a:xfrm flipV="1">
            <a:off x="1379538" y="3203575"/>
            <a:ext cx="3000375" cy="82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3734" name="Oval 6"/>
          <p:cNvSpPr>
            <a:spLocks noChangeArrowheads="1"/>
          </p:cNvSpPr>
          <p:nvPr/>
        </p:nvSpPr>
        <p:spPr bwMode="auto">
          <a:xfrm>
            <a:off x="2233613" y="3562350"/>
            <a:ext cx="173037" cy="1254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136198" name="Object 7"/>
          <p:cNvGraphicFramePr>
            <a:graphicFrameLocks/>
          </p:cNvGraphicFramePr>
          <p:nvPr/>
        </p:nvGraphicFramePr>
        <p:xfrm>
          <a:off x="2414588" y="3629025"/>
          <a:ext cx="436562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333" name="Equation" r:id="rId4" imgW="327025" imgH="311150" progId="Equation.3">
                  <p:embed/>
                </p:oleObj>
              </mc:Choice>
              <mc:Fallback>
                <p:oleObj name="Equation" r:id="rId4" imgW="327025" imgH="311150" progId="Equation.3">
                  <p:embed/>
                  <p:pic>
                    <p:nvPicPr>
                      <p:cNvPr id="136198" name="Object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4588" y="3629025"/>
                        <a:ext cx="436562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9" name="Object 8"/>
          <p:cNvGraphicFramePr>
            <a:graphicFrameLocks/>
          </p:cNvGraphicFramePr>
          <p:nvPr/>
        </p:nvGraphicFramePr>
        <p:xfrm>
          <a:off x="2432050" y="2057400"/>
          <a:ext cx="506413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334" name="Equation" r:id="rId6" imgW="378755" imgH="301102" progId="Equation.3">
                  <p:embed/>
                </p:oleObj>
              </mc:Choice>
              <mc:Fallback>
                <p:oleObj name="Equation" r:id="rId6" imgW="378755" imgH="301102" progId="Equation.3">
                  <p:embed/>
                  <p:pic>
                    <p:nvPicPr>
                      <p:cNvPr id="136199" name="Object 8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2057400"/>
                        <a:ext cx="506413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00" name="Object 9"/>
          <p:cNvGraphicFramePr>
            <a:graphicFrameLocks/>
          </p:cNvGraphicFramePr>
          <p:nvPr/>
        </p:nvGraphicFramePr>
        <p:xfrm>
          <a:off x="1112838" y="2886075"/>
          <a:ext cx="34131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335" name="Equation" r:id="rId8" imgW="255145" imgH="301102" progId="Equation.3">
                  <p:embed/>
                </p:oleObj>
              </mc:Choice>
              <mc:Fallback>
                <p:oleObj name="Equation" r:id="rId8" imgW="255145" imgH="301102" progId="Equation.3">
                  <p:embed/>
                  <p:pic>
                    <p:nvPicPr>
                      <p:cNvPr id="136200" name="Object 9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2838" y="2886075"/>
                        <a:ext cx="34131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01" name="Object 10"/>
          <p:cNvGraphicFramePr>
            <a:graphicFrameLocks/>
          </p:cNvGraphicFramePr>
          <p:nvPr/>
        </p:nvGraphicFramePr>
        <p:xfrm>
          <a:off x="4506913" y="2889250"/>
          <a:ext cx="306387" cy="28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336" name="Equation" r:id="rId10" imgW="230188" imgH="292100" progId="Equation.3">
                  <p:embed/>
                </p:oleObj>
              </mc:Choice>
              <mc:Fallback>
                <p:oleObj name="Equation" r:id="rId10" imgW="230188" imgH="292100" progId="Equation.3">
                  <p:embed/>
                  <p:pic>
                    <p:nvPicPr>
                      <p:cNvPr id="136201" name="Object 10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6913" y="2889250"/>
                        <a:ext cx="306387" cy="284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9" name="Line 11"/>
          <p:cNvSpPr>
            <a:spLocks noChangeShapeType="1"/>
          </p:cNvSpPr>
          <p:nvPr/>
        </p:nvSpPr>
        <p:spPr bwMode="auto">
          <a:xfrm flipV="1">
            <a:off x="2324100" y="3260725"/>
            <a:ext cx="341313" cy="377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3740" name="Oval 12"/>
          <p:cNvSpPr>
            <a:spLocks noChangeArrowheads="1"/>
          </p:cNvSpPr>
          <p:nvPr/>
        </p:nvSpPr>
        <p:spPr bwMode="auto">
          <a:xfrm>
            <a:off x="1281113" y="3228975"/>
            <a:ext cx="173037" cy="1254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3741" name="Oval 13"/>
          <p:cNvSpPr>
            <a:spLocks noChangeArrowheads="1"/>
          </p:cNvSpPr>
          <p:nvPr/>
        </p:nvSpPr>
        <p:spPr bwMode="auto">
          <a:xfrm>
            <a:off x="4329113" y="3135313"/>
            <a:ext cx="173037" cy="127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136205" name="Object 14"/>
          <p:cNvGraphicFramePr>
            <a:graphicFrameLocks/>
          </p:cNvGraphicFramePr>
          <p:nvPr/>
        </p:nvGraphicFramePr>
        <p:xfrm>
          <a:off x="908050" y="5080000"/>
          <a:ext cx="253365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337" name="Equation" r:id="rId12" imgW="1900238" imgH="322263" progId="Equation.3">
                  <p:embed/>
                </p:oleObj>
              </mc:Choice>
              <mc:Fallback>
                <p:oleObj name="Equation" r:id="rId12" imgW="1900238" imgH="322263" progId="Equation.3">
                  <p:embed/>
                  <p:pic>
                    <p:nvPicPr>
                      <p:cNvPr id="136205" name="Object 14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8050" y="5080000"/>
                        <a:ext cx="2533650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06" name="Object 15"/>
          <p:cNvGraphicFramePr>
            <a:graphicFrameLocks/>
          </p:cNvGraphicFramePr>
          <p:nvPr/>
        </p:nvGraphicFramePr>
        <p:xfrm>
          <a:off x="933450" y="5513388"/>
          <a:ext cx="2252663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338" name="Equation" r:id="rId14" imgW="1231366" imgH="228501" progId="Equation.3">
                  <p:embed/>
                </p:oleObj>
              </mc:Choice>
              <mc:Fallback>
                <p:oleObj name="Equation" r:id="rId14" imgW="1231366" imgH="228501" progId="Equation.3">
                  <p:embed/>
                  <p:pic>
                    <p:nvPicPr>
                      <p:cNvPr id="136206" name="Object 15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0" y="5513388"/>
                        <a:ext cx="2252663" cy="436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44" name="Line 16"/>
          <p:cNvSpPr>
            <a:spLocks noChangeShapeType="1"/>
          </p:cNvSpPr>
          <p:nvPr/>
        </p:nvSpPr>
        <p:spPr bwMode="auto">
          <a:xfrm flipV="1">
            <a:off x="2319338" y="3233738"/>
            <a:ext cx="1325562" cy="392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3745" name="Line 17"/>
          <p:cNvSpPr>
            <a:spLocks noChangeShapeType="1"/>
          </p:cNvSpPr>
          <p:nvPr/>
        </p:nvSpPr>
        <p:spPr bwMode="auto">
          <a:xfrm flipH="1" flipV="1">
            <a:off x="1828800" y="3287713"/>
            <a:ext cx="481013" cy="3508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136209" name="Object 18"/>
          <p:cNvGraphicFramePr>
            <a:graphicFrameLocks/>
          </p:cNvGraphicFramePr>
          <p:nvPr/>
        </p:nvGraphicFramePr>
        <p:xfrm>
          <a:off x="3554413" y="3325813"/>
          <a:ext cx="195897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339" name="Equation" r:id="rId16" imgW="1470025" imgH="274638" progId="Equation.3">
                  <p:embed/>
                </p:oleObj>
              </mc:Choice>
              <mc:Fallback>
                <p:oleObj name="Equation" r:id="rId16" imgW="1470025" imgH="274638" progId="Equation.3">
                  <p:embed/>
                  <p:pic>
                    <p:nvPicPr>
                      <p:cNvPr id="136209" name="Object 18"/>
                      <p:cNvPicPr>
                        <a:picLocks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4413" y="3325813"/>
                        <a:ext cx="1958975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10" name="Object 19"/>
          <p:cNvGraphicFramePr>
            <a:graphicFrameLocks/>
          </p:cNvGraphicFramePr>
          <p:nvPr/>
        </p:nvGraphicFramePr>
        <p:xfrm>
          <a:off x="36513" y="3408363"/>
          <a:ext cx="1958975" cy="26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340" name="Equation" r:id="rId18" imgW="1470025" imgH="274638" progId="Equation.3">
                  <p:embed/>
                </p:oleObj>
              </mc:Choice>
              <mc:Fallback>
                <p:oleObj name="Equation" r:id="rId18" imgW="1470025" imgH="274638" progId="Equation.3">
                  <p:embed/>
                  <p:pic>
                    <p:nvPicPr>
                      <p:cNvPr id="136210" name="Object 19"/>
                      <p:cNvPicPr>
                        <a:picLocks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3" y="3408363"/>
                        <a:ext cx="1958975" cy="268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6211" name="Group 20"/>
          <p:cNvGrpSpPr>
            <a:grpSpLocks/>
          </p:cNvGrpSpPr>
          <p:nvPr/>
        </p:nvGrpSpPr>
        <p:grpSpPr bwMode="auto">
          <a:xfrm>
            <a:off x="1776413" y="2952750"/>
            <a:ext cx="1981200" cy="260350"/>
            <a:chOff x="839" y="1912"/>
            <a:chExt cx="936" cy="168"/>
          </a:xfrm>
        </p:grpSpPr>
        <p:sp>
          <p:nvSpPr>
            <p:cNvPr id="73751" name="Rectangle 21"/>
            <p:cNvSpPr>
              <a:spLocks noChangeArrowheads="1"/>
            </p:cNvSpPr>
            <p:nvPr/>
          </p:nvSpPr>
          <p:spPr bwMode="auto">
            <a:xfrm>
              <a:off x="839" y="1912"/>
              <a:ext cx="936" cy="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aphicFrame>
          <p:nvGraphicFramePr>
            <p:cNvPr id="136215" name="Object 22"/>
            <p:cNvGraphicFramePr>
              <a:graphicFrameLocks/>
            </p:cNvGraphicFramePr>
            <p:nvPr/>
          </p:nvGraphicFramePr>
          <p:xfrm>
            <a:off x="842" y="1913"/>
            <a:ext cx="927" cy="1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4341" name="Equation" r:id="rId20" imgW="1471613" imgH="265113" progId="Equation.3">
                    <p:embed/>
                  </p:oleObj>
                </mc:Choice>
                <mc:Fallback>
                  <p:oleObj name="Equation" r:id="rId20" imgW="1471613" imgH="265113" progId="Equation.3">
                    <p:embed/>
                    <p:pic>
                      <p:nvPicPr>
                        <p:cNvPr id="136215" name="Object 2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2" y="1913"/>
                          <a:ext cx="927" cy="1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6212" name="Object 23"/>
          <p:cNvGraphicFramePr>
            <a:graphicFrameLocks/>
          </p:cNvGraphicFramePr>
          <p:nvPr/>
        </p:nvGraphicFramePr>
        <p:xfrm>
          <a:off x="5081588" y="5132388"/>
          <a:ext cx="3344862" cy="128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342" name="Equation" r:id="rId22" imgW="1784350" imgH="622300" progId="Equation.3">
                  <p:embed/>
                </p:oleObj>
              </mc:Choice>
              <mc:Fallback>
                <p:oleObj name="Equation" r:id="rId22" imgW="1784350" imgH="622300" progId="Equation.3">
                  <p:embed/>
                  <p:pic>
                    <p:nvPicPr>
                      <p:cNvPr id="136212" name="Object 23"/>
                      <p:cNvPicPr>
                        <a:picLocks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1588" y="5132388"/>
                        <a:ext cx="3344862" cy="128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50" name="AutoShape 24"/>
          <p:cNvSpPr>
            <a:spLocks noChangeArrowheads="1"/>
          </p:cNvSpPr>
          <p:nvPr/>
        </p:nvSpPr>
        <p:spPr bwMode="auto">
          <a:xfrm>
            <a:off x="3956050" y="5283200"/>
            <a:ext cx="558800" cy="349250"/>
          </a:xfrm>
          <a:prstGeom prst="rightArrow">
            <a:avLst>
              <a:gd name="adj1" fmla="val 50000"/>
              <a:gd name="adj2" fmla="val 80022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616564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469900"/>
            <a:ext cx="7772400" cy="811213"/>
          </a:xfrm>
        </p:spPr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 sz="3600"/>
              <a:t>Entrando ou Saindo ?</a:t>
            </a:r>
          </a:p>
        </p:txBody>
      </p:sp>
      <p:sp>
        <p:nvSpPr>
          <p:cNvPr id="74755" name="Line 3"/>
          <p:cNvSpPr>
            <a:spLocks noChangeShapeType="1"/>
          </p:cNvSpPr>
          <p:nvPr/>
        </p:nvSpPr>
        <p:spPr bwMode="auto">
          <a:xfrm flipV="1">
            <a:off x="2360613" y="1687513"/>
            <a:ext cx="2382837" cy="21907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4756" name="Line 4"/>
          <p:cNvSpPr>
            <a:spLocks noChangeShapeType="1"/>
          </p:cNvSpPr>
          <p:nvPr/>
        </p:nvSpPr>
        <p:spPr bwMode="auto">
          <a:xfrm flipH="1" flipV="1">
            <a:off x="2246313" y="3221038"/>
            <a:ext cx="515937" cy="3063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4757" name="Line 5"/>
          <p:cNvSpPr>
            <a:spLocks noChangeShapeType="1"/>
          </p:cNvSpPr>
          <p:nvPr/>
        </p:nvSpPr>
        <p:spPr bwMode="auto">
          <a:xfrm>
            <a:off x="1670050" y="2503488"/>
            <a:ext cx="4424363" cy="2111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138245" name="Object 6"/>
          <p:cNvGraphicFramePr>
            <a:graphicFrameLocks/>
          </p:cNvGraphicFramePr>
          <p:nvPr/>
        </p:nvGraphicFramePr>
        <p:xfrm>
          <a:off x="1441450" y="2225675"/>
          <a:ext cx="341313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57" name="Equation" r:id="rId4" imgW="255145" imgH="301102" progId="Equation.3">
                  <p:embed/>
                </p:oleObj>
              </mc:Choice>
              <mc:Fallback>
                <p:oleObj name="Equation" r:id="rId4" imgW="255145" imgH="301102" progId="Equation.3">
                  <p:embed/>
                  <p:pic>
                    <p:nvPicPr>
                      <p:cNvPr id="138245" name="Object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1450" y="2225675"/>
                        <a:ext cx="341313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6" name="Object 7"/>
          <p:cNvGraphicFramePr>
            <a:graphicFrameLocks/>
          </p:cNvGraphicFramePr>
          <p:nvPr/>
        </p:nvGraphicFramePr>
        <p:xfrm>
          <a:off x="6008688" y="2398713"/>
          <a:ext cx="307975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58" name="Equation" r:id="rId6" imgW="230188" imgH="292100" progId="Equation.3">
                  <p:embed/>
                </p:oleObj>
              </mc:Choice>
              <mc:Fallback>
                <p:oleObj name="Equation" r:id="rId6" imgW="230188" imgH="292100" progId="Equation.3">
                  <p:embed/>
                  <p:pic>
                    <p:nvPicPr>
                      <p:cNvPr id="138246" name="Object 7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8688" y="2398713"/>
                        <a:ext cx="307975" cy="28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7" name="Object 8"/>
          <p:cNvGraphicFramePr>
            <a:graphicFrameLocks/>
          </p:cNvGraphicFramePr>
          <p:nvPr/>
        </p:nvGraphicFramePr>
        <p:xfrm>
          <a:off x="4316413" y="1479550"/>
          <a:ext cx="331787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59" name="Equation" r:id="rId8" imgW="249238" imgH="209550" progId="Equation.3">
                  <p:embed/>
                </p:oleObj>
              </mc:Choice>
              <mc:Fallback>
                <p:oleObj name="Equation" r:id="rId8" imgW="249238" imgH="209550" progId="Equation.3">
                  <p:embed/>
                  <p:pic>
                    <p:nvPicPr>
                      <p:cNvPr id="138247" name="Object 8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6413" y="1479550"/>
                        <a:ext cx="331787" cy="204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8" name="Object 9"/>
          <p:cNvGraphicFramePr>
            <a:graphicFrameLocks/>
          </p:cNvGraphicFramePr>
          <p:nvPr/>
        </p:nvGraphicFramePr>
        <p:xfrm>
          <a:off x="2055813" y="3013075"/>
          <a:ext cx="4095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60" name="Equation" r:id="rId10" imgW="307975" imgH="244475" progId="Equation.3">
                  <p:embed/>
                </p:oleObj>
              </mc:Choice>
              <mc:Fallback>
                <p:oleObj name="Equation" r:id="rId10" imgW="307975" imgH="244475" progId="Equation.3">
                  <p:embed/>
                  <p:pic>
                    <p:nvPicPr>
                      <p:cNvPr id="138248" name="Object 9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5813" y="3013075"/>
                        <a:ext cx="409575" cy="23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9" name="Object 10"/>
          <p:cNvGraphicFramePr>
            <a:graphicFrameLocks/>
          </p:cNvGraphicFramePr>
          <p:nvPr/>
        </p:nvGraphicFramePr>
        <p:xfrm>
          <a:off x="3767138" y="3308350"/>
          <a:ext cx="3490912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61" name="Equation" r:id="rId12" imgW="2617788" imgH="314325" progId="Equation.3">
                  <p:embed/>
                </p:oleObj>
              </mc:Choice>
              <mc:Fallback>
                <p:oleObj name="Equation" r:id="rId12" imgW="2617788" imgH="314325" progId="Equation.3">
                  <p:embed/>
                  <p:pic>
                    <p:nvPicPr>
                      <p:cNvPr id="138249" name="Object 10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7138" y="3308350"/>
                        <a:ext cx="3490912" cy="30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63" name="Line 11"/>
          <p:cNvSpPr>
            <a:spLocks noChangeShapeType="1"/>
          </p:cNvSpPr>
          <p:nvPr/>
        </p:nvSpPr>
        <p:spPr bwMode="auto">
          <a:xfrm flipV="1">
            <a:off x="2433638" y="4383088"/>
            <a:ext cx="2384425" cy="21907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4764" name="Line 12"/>
          <p:cNvSpPr>
            <a:spLocks noChangeShapeType="1"/>
          </p:cNvSpPr>
          <p:nvPr/>
        </p:nvSpPr>
        <p:spPr bwMode="auto">
          <a:xfrm flipH="1" flipV="1">
            <a:off x="2319338" y="5915025"/>
            <a:ext cx="517525" cy="3079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4765" name="Line 13"/>
          <p:cNvSpPr>
            <a:spLocks noChangeShapeType="1"/>
          </p:cNvSpPr>
          <p:nvPr/>
        </p:nvSpPr>
        <p:spPr bwMode="auto">
          <a:xfrm>
            <a:off x="1744663" y="5199063"/>
            <a:ext cx="4422775" cy="2095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138253" name="Object 14"/>
          <p:cNvGraphicFramePr>
            <a:graphicFrameLocks/>
          </p:cNvGraphicFramePr>
          <p:nvPr/>
        </p:nvGraphicFramePr>
        <p:xfrm>
          <a:off x="6018213" y="5087938"/>
          <a:ext cx="339725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62" name="Equation" r:id="rId14" imgW="255145" imgH="301102" progId="Equation.3">
                  <p:embed/>
                </p:oleObj>
              </mc:Choice>
              <mc:Fallback>
                <p:oleObj name="Equation" r:id="rId14" imgW="255145" imgH="301102" progId="Equation.3">
                  <p:embed/>
                  <p:pic>
                    <p:nvPicPr>
                      <p:cNvPr id="138253" name="Object 14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8213" y="5087938"/>
                        <a:ext cx="339725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4" name="Object 15"/>
          <p:cNvGraphicFramePr>
            <a:graphicFrameLocks/>
          </p:cNvGraphicFramePr>
          <p:nvPr/>
        </p:nvGraphicFramePr>
        <p:xfrm>
          <a:off x="1639888" y="4868863"/>
          <a:ext cx="307975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63" name="Equation" r:id="rId16" imgW="230188" imgH="292100" progId="Equation.3">
                  <p:embed/>
                </p:oleObj>
              </mc:Choice>
              <mc:Fallback>
                <p:oleObj name="Equation" r:id="rId16" imgW="230188" imgH="292100" progId="Equation.3">
                  <p:embed/>
                  <p:pic>
                    <p:nvPicPr>
                      <p:cNvPr id="138254" name="Object 15"/>
                      <p:cNvPicPr>
                        <a:picLocks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9888" y="4868863"/>
                        <a:ext cx="307975" cy="28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5" name="Object 16"/>
          <p:cNvGraphicFramePr>
            <a:graphicFrameLocks/>
          </p:cNvGraphicFramePr>
          <p:nvPr/>
        </p:nvGraphicFramePr>
        <p:xfrm>
          <a:off x="4392613" y="4260850"/>
          <a:ext cx="331787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64" name="Equation" r:id="rId18" imgW="249238" imgH="209550" progId="Equation.3">
                  <p:embed/>
                </p:oleObj>
              </mc:Choice>
              <mc:Fallback>
                <p:oleObj name="Equation" r:id="rId18" imgW="249238" imgH="209550" progId="Equation.3">
                  <p:embed/>
                  <p:pic>
                    <p:nvPicPr>
                      <p:cNvPr id="138255" name="Object 16"/>
                      <p:cNvPicPr>
                        <a:picLocks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2613" y="4260850"/>
                        <a:ext cx="331787" cy="204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6" name="Object 17"/>
          <p:cNvGraphicFramePr>
            <a:graphicFrameLocks/>
          </p:cNvGraphicFramePr>
          <p:nvPr/>
        </p:nvGraphicFramePr>
        <p:xfrm>
          <a:off x="2128838" y="5708650"/>
          <a:ext cx="411162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65" name="Equation" r:id="rId20" imgW="307975" imgH="244475" progId="Equation.3">
                  <p:embed/>
                </p:oleObj>
              </mc:Choice>
              <mc:Fallback>
                <p:oleObj name="Equation" r:id="rId20" imgW="307975" imgH="244475" progId="Equation.3">
                  <p:embed/>
                  <p:pic>
                    <p:nvPicPr>
                      <p:cNvPr id="138256" name="Object 17"/>
                      <p:cNvPicPr>
                        <a:picLocks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8838" y="5708650"/>
                        <a:ext cx="411162" cy="23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7" name="Object 18"/>
          <p:cNvGraphicFramePr>
            <a:graphicFrameLocks/>
          </p:cNvGraphicFramePr>
          <p:nvPr/>
        </p:nvGraphicFramePr>
        <p:xfrm>
          <a:off x="3862388" y="6003925"/>
          <a:ext cx="346075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66" name="Equation" r:id="rId22" imgW="2595563" imgH="323850" progId="Equation.3">
                  <p:embed/>
                </p:oleObj>
              </mc:Choice>
              <mc:Fallback>
                <p:oleObj name="Equation" r:id="rId22" imgW="2595563" imgH="323850" progId="Equation.3">
                  <p:embed/>
                  <p:pic>
                    <p:nvPicPr>
                      <p:cNvPr id="138257" name="Object 18"/>
                      <p:cNvPicPr>
                        <a:picLocks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2388" y="6003925"/>
                        <a:ext cx="3460750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753091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3867150" y="3757613"/>
            <a:ext cx="1739900" cy="11303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title"/>
          </p:nvPr>
        </p:nvSpPr>
        <p:spPr>
          <a:xfrm>
            <a:off x="866775" y="0"/>
            <a:ext cx="7446963" cy="1143000"/>
          </a:xfrm>
        </p:spPr>
        <p:txBody>
          <a:bodyPr/>
          <a:lstStyle/>
          <a:p>
            <a:pPr>
              <a:defRPr/>
            </a:pPr>
            <a:r>
              <a:rPr lang="pt-BR" altLang="en-US" sz="2400"/>
              <a:t>Recorte de segmentos com base no algoritmo de Cyrus-Beck</a:t>
            </a:r>
            <a:endParaRPr lang="en-US" altLang="en-US" sz="2400"/>
          </a:p>
        </p:txBody>
      </p:sp>
      <p:sp>
        <p:nvSpPr>
          <p:cNvPr id="75780" name="Line 4"/>
          <p:cNvSpPr>
            <a:spLocks noChangeShapeType="1"/>
          </p:cNvSpPr>
          <p:nvPr/>
        </p:nvSpPr>
        <p:spPr bwMode="auto">
          <a:xfrm flipV="1">
            <a:off x="5613400" y="2305050"/>
            <a:ext cx="0" cy="319881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1" name="Line 5"/>
          <p:cNvSpPr>
            <a:spLocks noChangeShapeType="1"/>
          </p:cNvSpPr>
          <p:nvPr/>
        </p:nvSpPr>
        <p:spPr bwMode="auto">
          <a:xfrm flipV="1">
            <a:off x="3860800" y="2305050"/>
            <a:ext cx="0" cy="32146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2" name="Line 6"/>
          <p:cNvSpPr>
            <a:spLocks noChangeShapeType="1"/>
          </p:cNvSpPr>
          <p:nvPr/>
        </p:nvSpPr>
        <p:spPr bwMode="auto">
          <a:xfrm>
            <a:off x="1508125" y="4894263"/>
            <a:ext cx="547687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>
            <a:off x="2414588" y="3751263"/>
            <a:ext cx="4570412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4" name="Line 8"/>
          <p:cNvSpPr>
            <a:spLocks noChangeShapeType="1"/>
          </p:cNvSpPr>
          <p:nvPr/>
        </p:nvSpPr>
        <p:spPr bwMode="auto">
          <a:xfrm flipV="1">
            <a:off x="2546350" y="2768600"/>
            <a:ext cx="2249488" cy="1471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auto">
          <a:xfrm flipV="1">
            <a:off x="3311525" y="3417888"/>
            <a:ext cx="1757363" cy="1095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6" name="Line 10"/>
          <p:cNvSpPr>
            <a:spLocks noChangeShapeType="1"/>
          </p:cNvSpPr>
          <p:nvPr/>
        </p:nvSpPr>
        <p:spPr bwMode="auto">
          <a:xfrm flipV="1">
            <a:off x="2487613" y="3330575"/>
            <a:ext cx="4714875" cy="1860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87" name="Oval 11"/>
          <p:cNvSpPr>
            <a:spLocks noChangeArrowheads="1"/>
          </p:cNvSpPr>
          <p:nvPr/>
        </p:nvSpPr>
        <p:spPr bwMode="auto">
          <a:xfrm>
            <a:off x="4794250" y="2698750"/>
            <a:ext cx="87313" cy="873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788" name="Oval 12"/>
          <p:cNvSpPr>
            <a:spLocks noChangeArrowheads="1"/>
          </p:cNvSpPr>
          <p:nvPr/>
        </p:nvSpPr>
        <p:spPr bwMode="auto">
          <a:xfrm>
            <a:off x="3249613" y="4484688"/>
            <a:ext cx="87312" cy="8731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789" name="Oval 13"/>
          <p:cNvSpPr>
            <a:spLocks noChangeArrowheads="1"/>
          </p:cNvSpPr>
          <p:nvPr/>
        </p:nvSpPr>
        <p:spPr bwMode="auto">
          <a:xfrm>
            <a:off x="2530475" y="4194175"/>
            <a:ext cx="87313" cy="873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790" name="Oval 14"/>
          <p:cNvSpPr>
            <a:spLocks noChangeArrowheads="1"/>
          </p:cNvSpPr>
          <p:nvPr/>
        </p:nvSpPr>
        <p:spPr bwMode="auto">
          <a:xfrm>
            <a:off x="5056188" y="3349625"/>
            <a:ext cx="87312" cy="873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791" name="Oval 15"/>
          <p:cNvSpPr>
            <a:spLocks noChangeArrowheads="1"/>
          </p:cNvSpPr>
          <p:nvPr/>
        </p:nvSpPr>
        <p:spPr bwMode="auto">
          <a:xfrm>
            <a:off x="2413000" y="5168900"/>
            <a:ext cx="87313" cy="873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792" name="Oval 16"/>
          <p:cNvSpPr>
            <a:spLocks noChangeArrowheads="1"/>
          </p:cNvSpPr>
          <p:nvPr/>
        </p:nvSpPr>
        <p:spPr bwMode="auto">
          <a:xfrm>
            <a:off x="7205663" y="3257550"/>
            <a:ext cx="87312" cy="873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793" name="Line 17"/>
          <p:cNvSpPr>
            <a:spLocks noChangeShapeType="1"/>
          </p:cNvSpPr>
          <p:nvPr/>
        </p:nvSpPr>
        <p:spPr bwMode="auto">
          <a:xfrm flipH="1">
            <a:off x="3573463" y="2828925"/>
            <a:ext cx="287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94" name="Line 18"/>
          <p:cNvSpPr>
            <a:spLocks noChangeShapeType="1"/>
          </p:cNvSpPr>
          <p:nvPr/>
        </p:nvSpPr>
        <p:spPr bwMode="auto">
          <a:xfrm flipV="1">
            <a:off x="2646363" y="3433763"/>
            <a:ext cx="0" cy="315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95" name="Line 19"/>
          <p:cNvSpPr>
            <a:spLocks noChangeShapeType="1"/>
          </p:cNvSpPr>
          <p:nvPr/>
        </p:nvSpPr>
        <p:spPr bwMode="auto">
          <a:xfrm>
            <a:off x="5634038" y="4586288"/>
            <a:ext cx="33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96" name="Line 20"/>
          <p:cNvSpPr>
            <a:spLocks noChangeShapeType="1"/>
          </p:cNvSpPr>
          <p:nvPr/>
        </p:nvSpPr>
        <p:spPr bwMode="auto">
          <a:xfrm>
            <a:off x="5848350" y="4933950"/>
            <a:ext cx="0" cy="287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5797" name="Text Box 21"/>
          <p:cNvSpPr txBox="1">
            <a:spLocks noChangeArrowheads="1"/>
          </p:cNvSpPr>
          <p:nvPr/>
        </p:nvSpPr>
        <p:spPr bwMode="auto">
          <a:xfrm rot="-1931681">
            <a:off x="4198938" y="256857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/>
              <a:t>C</a:t>
            </a:r>
            <a:endParaRPr lang="pt-BR" altLang="en-US" sz="2400"/>
          </a:p>
        </p:txBody>
      </p:sp>
      <p:sp>
        <p:nvSpPr>
          <p:cNvPr id="75798" name="Text Box 22"/>
          <p:cNvSpPr txBox="1">
            <a:spLocks noChangeArrowheads="1"/>
          </p:cNvSpPr>
          <p:nvPr/>
        </p:nvSpPr>
        <p:spPr bwMode="auto">
          <a:xfrm rot="-1898961">
            <a:off x="4110038" y="3859213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/>
              <a:t>B</a:t>
            </a:r>
            <a:endParaRPr lang="pt-BR" altLang="en-US" sz="2400"/>
          </a:p>
        </p:txBody>
      </p:sp>
      <p:sp>
        <p:nvSpPr>
          <p:cNvPr id="75799" name="Text Box 23"/>
          <p:cNvSpPr txBox="1">
            <a:spLocks noChangeArrowheads="1"/>
          </p:cNvSpPr>
          <p:nvPr/>
        </p:nvSpPr>
        <p:spPr bwMode="auto">
          <a:xfrm rot="-1495769">
            <a:off x="6535738" y="3105150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/>
              <a:t>A</a:t>
            </a:r>
            <a:endParaRPr lang="pt-BR" altLang="en-US" sz="2400"/>
          </a:p>
        </p:txBody>
      </p:sp>
      <p:sp>
        <p:nvSpPr>
          <p:cNvPr id="140311" name="Freeform 24"/>
          <p:cNvSpPr>
            <a:spLocks/>
          </p:cNvSpPr>
          <p:nvPr/>
        </p:nvSpPr>
        <p:spPr bwMode="auto">
          <a:xfrm>
            <a:off x="2601913" y="3062288"/>
            <a:ext cx="3025775" cy="1901825"/>
          </a:xfrm>
          <a:custGeom>
            <a:avLst/>
            <a:gdLst>
              <a:gd name="T0" fmla="*/ 0 w 1906"/>
              <a:gd name="T1" fmla="*/ 2147483646 h 1198"/>
              <a:gd name="T2" fmla="*/ 2147483646 w 1906"/>
              <a:gd name="T3" fmla="*/ 0 h 119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906" h="1198">
                <a:moveTo>
                  <a:pt x="0" y="1198"/>
                </a:moveTo>
                <a:lnTo>
                  <a:pt x="1906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312" name="Freeform 25"/>
          <p:cNvSpPr>
            <a:spLocks/>
          </p:cNvSpPr>
          <p:nvPr/>
        </p:nvSpPr>
        <p:spPr bwMode="auto">
          <a:xfrm>
            <a:off x="1406525" y="2184400"/>
            <a:ext cx="4278313" cy="2803525"/>
          </a:xfrm>
          <a:custGeom>
            <a:avLst/>
            <a:gdLst>
              <a:gd name="T0" fmla="*/ 0 w 2552"/>
              <a:gd name="T1" fmla="*/ 2147483646 h 1672"/>
              <a:gd name="T2" fmla="*/ 2147483646 w 2552"/>
              <a:gd name="T3" fmla="*/ 0 h 167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552" h="1672">
                <a:moveTo>
                  <a:pt x="0" y="1672"/>
                </a:moveTo>
                <a:lnTo>
                  <a:pt x="2552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802" name="Rectangle 26"/>
          <p:cNvSpPr>
            <a:spLocks noChangeArrowheads="1"/>
          </p:cNvSpPr>
          <p:nvPr/>
        </p:nvSpPr>
        <p:spPr bwMode="auto">
          <a:xfrm>
            <a:off x="3536950" y="2963863"/>
            <a:ext cx="358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t</a:t>
            </a:r>
            <a:r>
              <a:rPr lang="en-US" altLang="en-US" sz="2400" i="1" baseline="-25000"/>
              <a:t>e</a:t>
            </a:r>
          </a:p>
        </p:txBody>
      </p:sp>
      <p:sp>
        <p:nvSpPr>
          <p:cNvPr id="75803" name="Rectangle 27"/>
          <p:cNvSpPr>
            <a:spLocks noChangeArrowheads="1"/>
          </p:cNvSpPr>
          <p:nvPr/>
        </p:nvSpPr>
        <p:spPr bwMode="auto">
          <a:xfrm>
            <a:off x="2530475" y="4378325"/>
            <a:ext cx="358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t</a:t>
            </a:r>
            <a:r>
              <a:rPr lang="en-US" altLang="en-US" sz="2400" i="1" baseline="-25000"/>
              <a:t>e</a:t>
            </a:r>
          </a:p>
        </p:txBody>
      </p:sp>
      <p:sp>
        <p:nvSpPr>
          <p:cNvPr id="75804" name="Rectangle 28"/>
          <p:cNvSpPr>
            <a:spLocks noChangeArrowheads="1"/>
          </p:cNvSpPr>
          <p:nvPr/>
        </p:nvSpPr>
        <p:spPr bwMode="auto">
          <a:xfrm>
            <a:off x="1309688" y="4327525"/>
            <a:ext cx="358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t</a:t>
            </a:r>
            <a:r>
              <a:rPr lang="en-US" altLang="en-US" sz="2400" i="1" baseline="-25000"/>
              <a:t>e</a:t>
            </a:r>
          </a:p>
        </p:txBody>
      </p:sp>
      <p:sp>
        <p:nvSpPr>
          <p:cNvPr id="75805" name="Oval 29"/>
          <p:cNvSpPr>
            <a:spLocks noChangeArrowheads="1"/>
          </p:cNvSpPr>
          <p:nvPr/>
        </p:nvSpPr>
        <p:spPr bwMode="auto">
          <a:xfrm>
            <a:off x="1535113" y="4849813"/>
            <a:ext cx="87312" cy="873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806" name="Oval 30"/>
          <p:cNvSpPr>
            <a:spLocks noChangeArrowheads="1"/>
          </p:cNvSpPr>
          <p:nvPr/>
        </p:nvSpPr>
        <p:spPr bwMode="auto">
          <a:xfrm>
            <a:off x="3244850" y="3716338"/>
            <a:ext cx="87313" cy="873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807" name="Rectangle 31"/>
          <p:cNvSpPr>
            <a:spLocks noChangeArrowheads="1"/>
          </p:cNvSpPr>
          <p:nvPr/>
        </p:nvSpPr>
        <p:spPr bwMode="auto">
          <a:xfrm>
            <a:off x="2970213" y="3235325"/>
            <a:ext cx="347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t</a:t>
            </a:r>
            <a:r>
              <a:rPr lang="en-US" altLang="en-US" sz="2400" i="1" baseline="-25000"/>
              <a:t>s</a:t>
            </a:r>
          </a:p>
        </p:txBody>
      </p:sp>
      <p:sp>
        <p:nvSpPr>
          <p:cNvPr id="75808" name="Oval 32"/>
          <p:cNvSpPr>
            <a:spLocks noChangeArrowheads="1"/>
          </p:cNvSpPr>
          <p:nvPr/>
        </p:nvSpPr>
        <p:spPr bwMode="auto">
          <a:xfrm>
            <a:off x="3821113" y="3343275"/>
            <a:ext cx="87312" cy="873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809" name="Oval 33"/>
          <p:cNvSpPr>
            <a:spLocks noChangeArrowheads="1"/>
          </p:cNvSpPr>
          <p:nvPr/>
        </p:nvSpPr>
        <p:spPr bwMode="auto">
          <a:xfrm>
            <a:off x="5573713" y="2200275"/>
            <a:ext cx="87312" cy="873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810" name="Rectangle 34"/>
          <p:cNvSpPr>
            <a:spLocks noChangeArrowheads="1"/>
          </p:cNvSpPr>
          <p:nvPr/>
        </p:nvSpPr>
        <p:spPr bwMode="auto">
          <a:xfrm>
            <a:off x="5629275" y="2024063"/>
            <a:ext cx="347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t</a:t>
            </a:r>
            <a:r>
              <a:rPr lang="en-US" altLang="en-US" sz="2400" i="1" baseline="-25000"/>
              <a:t>s</a:t>
            </a:r>
          </a:p>
        </p:txBody>
      </p:sp>
      <p:sp>
        <p:nvSpPr>
          <p:cNvPr id="75811" name="Oval 35"/>
          <p:cNvSpPr>
            <a:spLocks noChangeArrowheads="1"/>
          </p:cNvSpPr>
          <p:nvPr/>
        </p:nvSpPr>
        <p:spPr bwMode="auto">
          <a:xfrm>
            <a:off x="3201988" y="4851400"/>
            <a:ext cx="87312" cy="873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812" name="Oval 36"/>
          <p:cNvSpPr>
            <a:spLocks noChangeArrowheads="1"/>
          </p:cNvSpPr>
          <p:nvPr/>
        </p:nvSpPr>
        <p:spPr bwMode="auto">
          <a:xfrm>
            <a:off x="3821113" y="4605338"/>
            <a:ext cx="87312" cy="873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813" name="Rectangle 37"/>
          <p:cNvSpPr>
            <a:spLocks noChangeArrowheads="1"/>
          </p:cNvSpPr>
          <p:nvPr/>
        </p:nvSpPr>
        <p:spPr bwMode="auto">
          <a:xfrm>
            <a:off x="3138488" y="4843463"/>
            <a:ext cx="358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t</a:t>
            </a:r>
            <a:r>
              <a:rPr lang="en-US" altLang="en-US" sz="2400" i="1" baseline="-25000"/>
              <a:t>e</a:t>
            </a:r>
          </a:p>
        </p:txBody>
      </p:sp>
      <p:sp>
        <p:nvSpPr>
          <p:cNvPr id="75814" name="Rectangle 38"/>
          <p:cNvSpPr>
            <a:spLocks noChangeArrowheads="1"/>
          </p:cNvSpPr>
          <p:nvPr/>
        </p:nvSpPr>
        <p:spPr bwMode="auto">
          <a:xfrm>
            <a:off x="3875088" y="4448175"/>
            <a:ext cx="358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t</a:t>
            </a:r>
            <a:r>
              <a:rPr lang="en-US" altLang="en-US" sz="2400" i="1" baseline="-25000"/>
              <a:t>e</a:t>
            </a:r>
          </a:p>
        </p:txBody>
      </p:sp>
      <p:sp>
        <p:nvSpPr>
          <p:cNvPr id="75815" name="Oval 39"/>
          <p:cNvSpPr>
            <a:spLocks noChangeArrowheads="1"/>
          </p:cNvSpPr>
          <p:nvPr/>
        </p:nvSpPr>
        <p:spPr bwMode="auto">
          <a:xfrm>
            <a:off x="5573713" y="3919538"/>
            <a:ext cx="87312" cy="873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816" name="Oval 40"/>
          <p:cNvSpPr>
            <a:spLocks noChangeArrowheads="1"/>
          </p:cNvSpPr>
          <p:nvPr/>
        </p:nvSpPr>
        <p:spPr bwMode="auto">
          <a:xfrm>
            <a:off x="6089650" y="3716338"/>
            <a:ext cx="87313" cy="873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817" name="Rectangle 41"/>
          <p:cNvSpPr>
            <a:spLocks noChangeArrowheads="1"/>
          </p:cNvSpPr>
          <p:nvPr/>
        </p:nvSpPr>
        <p:spPr bwMode="auto">
          <a:xfrm>
            <a:off x="5619750" y="3878263"/>
            <a:ext cx="347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t</a:t>
            </a:r>
            <a:r>
              <a:rPr lang="en-US" altLang="en-US" sz="2400" i="1" baseline="-25000"/>
              <a:t>s</a:t>
            </a:r>
          </a:p>
        </p:txBody>
      </p:sp>
      <p:sp>
        <p:nvSpPr>
          <p:cNvPr id="75818" name="Rectangle 42"/>
          <p:cNvSpPr>
            <a:spLocks noChangeArrowheads="1"/>
          </p:cNvSpPr>
          <p:nvPr/>
        </p:nvSpPr>
        <p:spPr bwMode="auto">
          <a:xfrm>
            <a:off x="6080125" y="3640138"/>
            <a:ext cx="347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t</a:t>
            </a:r>
            <a:r>
              <a:rPr lang="en-US" altLang="en-US" sz="2400" i="1" baseline="-25000"/>
              <a:t>s</a:t>
            </a:r>
          </a:p>
        </p:txBody>
      </p:sp>
      <p:sp>
        <p:nvSpPr>
          <p:cNvPr id="75819" name="Oval 43"/>
          <p:cNvSpPr>
            <a:spLocks noChangeArrowheads="1"/>
          </p:cNvSpPr>
          <p:nvPr/>
        </p:nvSpPr>
        <p:spPr bwMode="auto">
          <a:xfrm>
            <a:off x="2668588" y="4851400"/>
            <a:ext cx="87312" cy="873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820" name="Oval 44"/>
          <p:cNvSpPr>
            <a:spLocks noChangeArrowheads="1"/>
          </p:cNvSpPr>
          <p:nvPr/>
        </p:nvSpPr>
        <p:spPr bwMode="auto">
          <a:xfrm>
            <a:off x="3819525" y="4122738"/>
            <a:ext cx="87313" cy="87312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821" name="Oval 45"/>
          <p:cNvSpPr>
            <a:spLocks noChangeArrowheads="1"/>
          </p:cNvSpPr>
          <p:nvPr/>
        </p:nvSpPr>
        <p:spPr bwMode="auto">
          <a:xfrm>
            <a:off x="4479925" y="3708400"/>
            <a:ext cx="87313" cy="873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822" name="Oval 46"/>
          <p:cNvSpPr>
            <a:spLocks noChangeArrowheads="1"/>
          </p:cNvSpPr>
          <p:nvPr/>
        </p:nvSpPr>
        <p:spPr bwMode="auto">
          <a:xfrm>
            <a:off x="5562600" y="3032125"/>
            <a:ext cx="87313" cy="873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5823" name="Rectangle 47"/>
          <p:cNvSpPr>
            <a:spLocks noChangeArrowheads="1"/>
          </p:cNvSpPr>
          <p:nvPr/>
        </p:nvSpPr>
        <p:spPr bwMode="auto">
          <a:xfrm>
            <a:off x="5648325" y="2801938"/>
            <a:ext cx="347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t</a:t>
            </a:r>
            <a:r>
              <a:rPr lang="en-US" altLang="en-US" sz="2400" i="1" baseline="-25000"/>
              <a:t>s</a:t>
            </a:r>
          </a:p>
        </p:txBody>
      </p:sp>
      <p:sp>
        <p:nvSpPr>
          <p:cNvPr id="75824" name="Rectangle 48"/>
          <p:cNvSpPr>
            <a:spLocks noChangeArrowheads="1"/>
          </p:cNvSpPr>
          <p:nvPr/>
        </p:nvSpPr>
        <p:spPr bwMode="auto">
          <a:xfrm>
            <a:off x="4310063" y="3232150"/>
            <a:ext cx="347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t</a:t>
            </a:r>
            <a:r>
              <a:rPr lang="en-US" altLang="en-US" sz="2400" i="1" baseline="-25000"/>
              <a:t>s</a:t>
            </a:r>
          </a:p>
        </p:txBody>
      </p:sp>
      <p:sp>
        <p:nvSpPr>
          <p:cNvPr id="75825" name="Rectangle 49"/>
          <p:cNvSpPr>
            <a:spLocks noChangeArrowheads="1"/>
          </p:cNvSpPr>
          <p:nvPr/>
        </p:nvSpPr>
        <p:spPr bwMode="auto">
          <a:xfrm>
            <a:off x="3519488" y="3751263"/>
            <a:ext cx="358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t</a:t>
            </a:r>
            <a:r>
              <a:rPr lang="en-US" altLang="en-US" sz="2400" i="1" baseline="-25000"/>
              <a:t>e</a:t>
            </a:r>
          </a:p>
        </p:txBody>
      </p:sp>
      <p:sp>
        <p:nvSpPr>
          <p:cNvPr id="75826" name="Text Box 50"/>
          <p:cNvSpPr txBox="1">
            <a:spLocks noChangeArrowheads="1"/>
          </p:cNvSpPr>
          <p:nvPr/>
        </p:nvSpPr>
        <p:spPr bwMode="auto">
          <a:xfrm>
            <a:off x="3313113" y="2409825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pt-BR" altLang="en-US" sz="2400" b="1"/>
              <a:t>n</a:t>
            </a:r>
            <a:endParaRPr lang="en-US" altLang="en-US" sz="2400" b="1"/>
          </a:p>
        </p:txBody>
      </p:sp>
      <p:sp>
        <p:nvSpPr>
          <p:cNvPr id="75827" name="Text Box 51"/>
          <p:cNvSpPr txBox="1">
            <a:spLocks noChangeArrowheads="1"/>
          </p:cNvSpPr>
          <p:nvPr/>
        </p:nvSpPr>
        <p:spPr bwMode="auto">
          <a:xfrm>
            <a:off x="5911850" y="422275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pt-BR" altLang="en-US" sz="2400" b="1"/>
              <a:t>n</a:t>
            </a:r>
            <a:endParaRPr lang="en-US" altLang="en-US" sz="2400" b="1"/>
          </a:p>
        </p:txBody>
      </p:sp>
      <p:sp>
        <p:nvSpPr>
          <p:cNvPr id="75828" name="Text Box 52"/>
          <p:cNvSpPr txBox="1">
            <a:spLocks noChangeArrowheads="1"/>
          </p:cNvSpPr>
          <p:nvPr/>
        </p:nvSpPr>
        <p:spPr bwMode="auto">
          <a:xfrm>
            <a:off x="5800725" y="505142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pt-BR" altLang="en-US" sz="2400" b="1"/>
              <a:t>n</a:t>
            </a:r>
            <a:endParaRPr lang="en-US" altLang="en-US" sz="2400" b="1"/>
          </a:p>
        </p:txBody>
      </p:sp>
      <p:sp>
        <p:nvSpPr>
          <p:cNvPr id="75829" name="Text Box 53"/>
          <p:cNvSpPr txBox="1">
            <a:spLocks noChangeArrowheads="1"/>
          </p:cNvSpPr>
          <p:nvPr/>
        </p:nvSpPr>
        <p:spPr bwMode="auto">
          <a:xfrm>
            <a:off x="2619375" y="308927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pt-BR" altLang="en-US" sz="2400" b="1"/>
              <a:t>n</a:t>
            </a:r>
            <a:endParaRPr lang="en-US" altLang="en-US" sz="2400" b="1"/>
          </a:p>
        </p:txBody>
      </p:sp>
    </p:spTree>
    <p:extLst>
      <p:ext uri="{BB962C8B-B14F-4D97-AF65-F5344CB8AC3E}">
        <p14:creationId xmlns:p14="http://schemas.microsoft.com/office/powerpoint/2010/main" val="1580696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/>
              <a:t>Cyrus-Beck - caso geral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377825" y="1566863"/>
            <a:ext cx="6445250" cy="429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200" b="1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Calcule Ni e escolha um PEi para cada aresta</a:t>
            </a:r>
          </a:p>
          <a:p>
            <a:pPr>
              <a:defRPr/>
            </a:pPr>
            <a:endParaRPr lang="en-US" altLang="en-US" sz="1200" b="1">
              <a:latin typeface="Courier New" charset="0"/>
            </a:endParaRP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tE = 0;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tL = 1;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for (cada aresta ){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if (Ni.(P1-P0)!=0 ){ /* aresta não é paralela ao segmento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calcule t;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use sign of Ni.(P1-P0) para categorizar como PE ou PL;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    if( PE ) tE = max(tE, t);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    if( PL ) tL = min(tL, t);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} else {   /* aresta paralela ao segmento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    if (Ni.(P0-PEi) &gt; 0) /* está fora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        return nil;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}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if (tE &gt; tL)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 return nil;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else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 return P(tE) and P(tL) as true clip intersections;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}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}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}</a:t>
            </a:r>
          </a:p>
          <a:p>
            <a:pPr>
              <a:defRPr/>
            </a:pPr>
            <a:endParaRPr lang="en-US" altLang="en-US" sz="1200" b="1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549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0338"/>
            <a:ext cx="7772400" cy="1143000"/>
          </a:xfrm>
        </p:spPr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/>
              <a:t>Liang e Barsky</a:t>
            </a:r>
            <a:br>
              <a:rPr lang="en-US" altLang="en-US"/>
            </a:br>
            <a:r>
              <a:rPr lang="en-US" altLang="en-US"/>
              <a:t>- caso particular -</a:t>
            </a:r>
          </a:p>
        </p:txBody>
      </p:sp>
      <p:grpSp>
        <p:nvGrpSpPr>
          <p:cNvPr id="143362" name="Group 3"/>
          <p:cNvGrpSpPr>
            <a:grpSpLocks/>
          </p:cNvGrpSpPr>
          <p:nvPr/>
        </p:nvGrpSpPr>
        <p:grpSpPr bwMode="auto">
          <a:xfrm>
            <a:off x="1608138" y="3509963"/>
            <a:ext cx="5803900" cy="3071812"/>
            <a:chOff x="760" y="2272"/>
            <a:chExt cx="2742" cy="1989"/>
          </a:xfrm>
        </p:grpSpPr>
        <p:sp>
          <p:nvSpPr>
            <p:cNvPr id="77841" name="Rectangle 4"/>
            <p:cNvSpPr>
              <a:spLocks noChangeArrowheads="1"/>
            </p:cNvSpPr>
            <p:nvPr/>
          </p:nvSpPr>
          <p:spPr bwMode="auto">
            <a:xfrm>
              <a:off x="796" y="2272"/>
              <a:ext cx="28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i="1"/>
                <a:t>Ei</a:t>
              </a:r>
            </a:p>
          </p:txBody>
        </p:sp>
        <p:sp>
          <p:nvSpPr>
            <p:cNvPr id="77842" name="Rectangle 5"/>
            <p:cNvSpPr>
              <a:spLocks noChangeArrowheads="1"/>
            </p:cNvSpPr>
            <p:nvPr/>
          </p:nvSpPr>
          <p:spPr bwMode="auto">
            <a:xfrm>
              <a:off x="1639" y="2284"/>
              <a:ext cx="35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i="1"/>
                <a:t>N</a:t>
              </a:r>
              <a:r>
                <a:rPr lang="en-US" altLang="en-US" sz="2400" i="1" baseline="-25000"/>
                <a:t>Ei</a:t>
              </a:r>
            </a:p>
          </p:txBody>
        </p:sp>
        <p:sp>
          <p:nvSpPr>
            <p:cNvPr id="77843" name="Rectangle 6"/>
            <p:cNvSpPr>
              <a:spLocks noChangeArrowheads="1"/>
            </p:cNvSpPr>
            <p:nvPr/>
          </p:nvSpPr>
          <p:spPr bwMode="auto">
            <a:xfrm>
              <a:off x="2252" y="2284"/>
              <a:ext cx="34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i="1"/>
                <a:t>P</a:t>
              </a:r>
              <a:r>
                <a:rPr lang="en-US" altLang="en-US" sz="2400" i="1" baseline="-25000"/>
                <a:t>Ei</a:t>
              </a:r>
            </a:p>
          </p:txBody>
        </p:sp>
        <p:sp>
          <p:nvSpPr>
            <p:cNvPr id="77844" name="Rectangle 7"/>
            <p:cNvSpPr>
              <a:spLocks noChangeArrowheads="1"/>
            </p:cNvSpPr>
            <p:nvPr/>
          </p:nvSpPr>
          <p:spPr bwMode="auto">
            <a:xfrm>
              <a:off x="3032" y="2284"/>
              <a:ext cx="17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7620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400" i="1"/>
                <a:t>t</a:t>
              </a:r>
            </a:p>
          </p:txBody>
        </p:sp>
        <p:grpSp>
          <p:nvGrpSpPr>
            <p:cNvPr id="143380" name="Group 8"/>
            <p:cNvGrpSpPr>
              <a:grpSpLocks/>
            </p:cNvGrpSpPr>
            <p:nvPr/>
          </p:nvGrpSpPr>
          <p:grpSpPr bwMode="auto">
            <a:xfrm>
              <a:off x="760" y="2642"/>
              <a:ext cx="2736" cy="326"/>
              <a:chOff x="760" y="2642"/>
              <a:chExt cx="2736" cy="326"/>
            </a:xfrm>
          </p:grpSpPr>
          <p:sp>
            <p:nvSpPr>
              <p:cNvPr id="77864" name="Rectangle 9"/>
              <p:cNvSpPr>
                <a:spLocks noChangeArrowheads="1"/>
              </p:cNvSpPr>
              <p:nvPr/>
            </p:nvSpPr>
            <p:spPr bwMode="auto">
              <a:xfrm>
                <a:off x="760" y="2709"/>
                <a:ext cx="66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/>
                  <a:t>left: x = x</a:t>
                </a:r>
                <a:r>
                  <a:rPr lang="en-US" altLang="en-US" sz="1400" baseline="-25000"/>
                  <a:t>min</a:t>
                </a:r>
              </a:p>
            </p:txBody>
          </p:sp>
          <p:sp>
            <p:nvSpPr>
              <p:cNvPr id="77865" name="Rectangle 10"/>
              <p:cNvSpPr>
                <a:spLocks noChangeArrowheads="1"/>
              </p:cNvSpPr>
              <p:nvPr/>
            </p:nvSpPr>
            <p:spPr bwMode="auto">
              <a:xfrm>
                <a:off x="1620" y="2709"/>
                <a:ext cx="39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/>
                  <a:t>(-1, 0)</a:t>
                </a:r>
              </a:p>
            </p:txBody>
          </p:sp>
          <p:sp>
            <p:nvSpPr>
              <p:cNvPr id="77866" name="Rectangle 11"/>
              <p:cNvSpPr>
                <a:spLocks noChangeArrowheads="1"/>
              </p:cNvSpPr>
              <p:nvPr/>
            </p:nvSpPr>
            <p:spPr bwMode="auto">
              <a:xfrm>
                <a:off x="2190" y="2709"/>
                <a:ext cx="454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/>
                  <a:t>(</a:t>
                </a:r>
                <a:r>
                  <a:rPr lang="en-US" altLang="en-US" sz="1400" i="1"/>
                  <a:t>x</a:t>
                </a:r>
                <a:r>
                  <a:rPr lang="en-US" altLang="en-US" sz="1400" i="1" baseline="-25000"/>
                  <a:t>min</a:t>
                </a:r>
                <a:r>
                  <a:rPr lang="en-US" altLang="en-US" sz="1400"/>
                  <a:t>, </a:t>
                </a:r>
                <a:r>
                  <a:rPr lang="en-US" altLang="en-US" sz="1400" i="1"/>
                  <a:t>y</a:t>
                </a:r>
                <a:r>
                  <a:rPr lang="en-US" altLang="en-US" sz="1400"/>
                  <a:t>)</a:t>
                </a:r>
              </a:p>
            </p:txBody>
          </p:sp>
          <p:sp>
            <p:nvSpPr>
              <p:cNvPr id="77867" name="Rectangle 12"/>
              <p:cNvSpPr>
                <a:spLocks noChangeArrowheads="1"/>
              </p:cNvSpPr>
              <p:nvPr/>
            </p:nvSpPr>
            <p:spPr bwMode="auto">
              <a:xfrm>
                <a:off x="2972" y="2642"/>
                <a:ext cx="509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>
                  <a:defRPr/>
                </a:pPr>
                <a:r>
                  <a:rPr lang="en-US" altLang="en-US" sz="1400"/>
                  <a:t>-(</a:t>
                </a:r>
                <a:r>
                  <a:rPr lang="en-US" altLang="en-US" sz="1400" i="1"/>
                  <a:t>x</a:t>
                </a:r>
                <a:r>
                  <a:rPr lang="en-US" altLang="en-US" sz="1400" i="1" baseline="-25000"/>
                  <a:t>0</a:t>
                </a:r>
                <a:r>
                  <a:rPr lang="en-US" altLang="en-US" sz="1400" i="1"/>
                  <a:t>-x</a:t>
                </a:r>
                <a:r>
                  <a:rPr lang="en-US" altLang="en-US" sz="1400" i="1" baseline="-25000"/>
                  <a:t>min</a:t>
                </a:r>
                <a:r>
                  <a:rPr lang="en-US" altLang="en-US" sz="1400"/>
                  <a:t>)</a:t>
                </a:r>
              </a:p>
              <a:p>
                <a:pPr algn="ctr">
                  <a:defRPr/>
                </a:pPr>
                <a:r>
                  <a:rPr lang="en-US" altLang="en-US" sz="1400"/>
                  <a:t>(</a:t>
                </a:r>
                <a:r>
                  <a:rPr lang="en-US" altLang="en-US" sz="1400" i="1"/>
                  <a:t>x</a:t>
                </a:r>
                <a:r>
                  <a:rPr lang="en-US" altLang="en-US" sz="1400" i="1" baseline="-25000"/>
                  <a:t>1</a:t>
                </a:r>
                <a:r>
                  <a:rPr lang="en-US" altLang="en-US" sz="1400" i="1"/>
                  <a:t>-x</a:t>
                </a:r>
                <a:r>
                  <a:rPr lang="en-US" altLang="en-US" sz="1400" i="1" baseline="-25000"/>
                  <a:t>0</a:t>
                </a:r>
                <a:r>
                  <a:rPr lang="en-US" altLang="en-US" sz="1400"/>
                  <a:t>)</a:t>
                </a:r>
              </a:p>
            </p:txBody>
          </p:sp>
          <p:sp>
            <p:nvSpPr>
              <p:cNvPr id="77868" name="Line 13"/>
              <p:cNvSpPr>
                <a:spLocks noChangeShapeType="1"/>
              </p:cNvSpPr>
              <p:nvPr/>
            </p:nvSpPr>
            <p:spPr bwMode="auto">
              <a:xfrm>
                <a:off x="2957" y="2805"/>
                <a:ext cx="53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43381" name="Group 14"/>
            <p:cNvGrpSpPr>
              <a:grpSpLocks/>
            </p:cNvGrpSpPr>
            <p:nvPr/>
          </p:nvGrpSpPr>
          <p:grpSpPr bwMode="auto">
            <a:xfrm>
              <a:off x="760" y="3146"/>
              <a:ext cx="2742" cy="326"/>
              <a:chOff x="760" y="3146"/>
              <a:chExt cx="2742" cy="326"/>
            </a:xfrm>
          </p:grpSpPr>
          <p:sp>
            <p:nvSpPr>
              <p:cNvPr id="77859" name="Rectangle 15"/>
              <p:cNvSpPr>
                <a:spLocks noChangeArrowheads="1"/>
              </p:cNvSpPr>
              <p:nvPr/>
            </p:nvSpPr>
            <p:spPr bwMode="auto">
              <a:xfrm>
                <a:off x="760" y="3213"/>
                <a:ext cx="74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/>
                  <a:t>right: x = x</a:t>
                </a:r>
                <a:r>
                  <a:rPr lang="en-US" altLang="en-US" sz="1400" baseline="-25000"/>
                  <a:t>max</a:t>
                </a:r>
              </a:p>
            </p:txBody>
          </p:sp>
          <p:sp>
            <p:nvSpPr>
              <p:cNvPr id="77860" name="Rectangle 16"/>
              <p:cNvSpPr>
                <a:spLocks noChangeArrowheads="1"/>
              </p:cNvSpPr>
              <p:nvPr/>
            </p:nvSpPr>
            <p:spPr bwMode="auto">
              <a:xfrm>
                <a:off x="1639" y="3213"/>
                <a:ext cx="35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/>
                  <a:t>(1, 0)</a:t>
                </a:r>
              </a:p>
            </p:txBody>
          </p:sp>
          <p:sp>
            <p:nvSpPr>
              <p:cNvPr id="77861" name="Rectangle 17"/>
              <p:cNvSpPr>
                <a:spLocks noChangeArrowheads="1"/>
              </p:cNvSpPr>
              <p:nvPr/>
            </p:nvSpPr>
            <p:spPr bwMode="auto">
              <a:xfrm>
                <a:off x="2184" y="3213"/>
                <a:ext cx="46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/>
                  <a:t>(</a:t>
                </a:r>
                <a:r>
                  <a:rPr lang="en-US" altLang="en-US" sz="1400" i="1"/>
                  <a:t>x</a:t>
                </a:r>
                <a:r>
                  <a:rPr lang="en-US" altLang="en-US" sz="1400" i="1" baseline="-25000"/>
                  <a:t>max</a:t>
                </a:r>
                <a:r>
                  <a:rPr lang="en-US" altLang="en-US" sz="1400"/>
                  <a:t>, </a:t>
                </a:r>
                <a:r>
                  <a:rPr lang="en-US" altLang="en-US" sz="1400" i="1"/>
                  <a:t>y</a:t>
                </a:r>
                <a:r>
                  <a:rPr lang="en-US" altLang="en-US" sz="1400"/>
                  <a:t>)</a:t>
                </a:r>
              </a:p>
            </p:txBody>
          </p:sp>
          <p:sp>
            <p:nvSpPr>
              <p:cNvPr id="77862" name="Rectangle 18"/>
              <p:cNvSpPr>
                <a:spLocks noChangeArrowheads="1"/>
              </p:cNvSpPr>
              <p:nvPr/>
            </p:nvSpPr>
            <p:spPr bwMode="auto">
              <a:xfrm>
                <a:off x="2991" y="3146"/>
                <a:ext cx="483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>
                  <a:defRPr/>
                </a:pPr>
                <a:r>
                  <a:rPr lang="en-US" altLang="en-US" sz="1400"/>
                  <a:t>(</a:t>
                </a:r>
                <a:r>
                  <a:rPr lang="en-US" altLang="en-US" sz="1400" i="1"/>
                  <a:t>x</a:t>
                </a:r>
                <a:r>
                  <a:rPr lang="en-US" altLang="en-US" sz="1400" i="1" baseline="-25000"/>
                  <a:t>0</a:t>
                </a:r>
                <a:r>
                  <a:rPr lang="en-US" altLang="en-US" sz="1400" i="1"/>
                  <a:t>-x</a:t>
                </a:r>
                <a:r>
                  <a:rPr lang="en-US" altLang="en-US" sz="1400" i="1" baseline="-25000"/>
                  <a:t>max</a:t>
                </a:r>
                <a:r>
                  <a:rPr lang="en-US" altLang="en-US" sz="1400"/>
                  <a:t>)</a:t>
                </a:r>
              </a:p>
              <a:p>
                <a:pPr algn="ctr">
                  <a:defRPr/>
                </a:pPr>
                <a:r>
                  <a:rPr lang="en-US" altLang="en-US" sz="1400"/>
                  <a:t>-(</a:t>
                </a:r>
                <a:r>
                  <a:rPr lang="en-US" altLang="en-US" sz="1400" i="1"/>
                  <a:t>x</a:t>
                </a:r>
                <a:r>
                  <a:rPr lang="en-US" altLang="en-US" sz="1400" i="1" baseline="-25000"/>
                  <a:t>1</a:t>
                </a:r>
                <a:r>
                  <a:rPr lang="en-US" altLang="en-US" sz="1400" i="1"/>
                  <a:t>-x</a:t>
                </a:r>
                <a:r>
                  <a:rPr lang="en-US" altLang="en-US" sz="1400" i="1" baseline="-25000"/>
                  <a:t>0</a:t>
                </a:r>
                <a:r>
                  <a:rPr lang="en-US" altLang="en-US" sz="1400"/>
                  <a:t>)</a:t>
                </a:r>
              </a:p>
            </p:txBody>
          </p:sp>
          <p:sp>
            <p:nvSpPr>
              <p:cNvPr id="77863" name="Line 19"/>
              <p:cNvSpPr>
                <a:spLocks noChangeShapeType="1"/>
              </p:cNvSpPr>
              <p:nvPr/>
            </p:nvSpPr>
            <p:spPr bwMode="auto">
              <a:xfrm>
                <a:off x="2963" y="3309"/>
                <a:ext cx="53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43382" name="Group 20"/>
            <p:cNvGrpSpPr>
              <a:grpSpLocks/>
            </p:cNvGrpSpPr>
            <p:nvPr/>
          </p:nvGrpSpPr>
          <p:grpSpPr bwMode="auto">
            <a:xfrm>
              <a:off x="760" y="3548"/>
              <a:ext cx="2736" cy="326"/>
              <a:chOff x="760" y="3548"/>
              <a:chExt cx="2736" cy="326"/>
            </a:xfrm>
          </p:grpSpPr>
          <p:sp>
            <p:nvSpPr>
              <p:cNvPr id="77854" name="Rectangle 21"/>
              <p:cNvSpPr>
                <a:spLocks noChangeArrowheads="1"/>
              </p:cNvSpPr>
              <p:nvPr/>
            </p:nvSpPr>
            <p:spPr bwMode="auto">
              <a:xfrm>
                <a:off x="760" y="3612"/>
                <a:ext cx="836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/>
                  <a:t>bottom: y = y</a:t>
                </a:r>
                <a:r>
                  <a:rPr lang="en-US" altLang="en-US" sz="1400" baseline="-25000"/>
                  <a:t>min</a:t>
                </a:r>
              </a:p>
            </p:txBody>
          </p:sp>
          <p:sp>
            <p:nvSpPr>
              <p:cNvPr id="77855" name="Rectangle 22"/>
              <p:cNvSpPr>
                <a:spLocks noChangeArrowheads="1"/>
              </p:cNvSpPr>
              <p:nvPr/>
            </p:nvSpPr>
            <p:spPr bwMode="auto">
              <a:xfrm>
                <a:off x="1634" y="3612"/>
                <a:ext cx="368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/>
                  <a:t>(0,-1)</a:t>
                </a:r>
              </a:p>
            </p:txBody>
          </p:sp>
          <p:sp>
            <p:nvSpPr>
              <p:cNvPr id="77856" name="Rectangle 23"/>
              <p:cNvSpPr>
                <a:spLocks noChangeArrowheads="1"/>
              </p:cNvSpPr>
              <p:nvPr/>
            </p:nvSpPr>
            <p:spPr bwMode="auto">
              <a:xfrm>
                <a:off x="2190" y="3612"/>
                <a:ext cx="454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/>
                  <a:t>(</a:t>
                </a:r>
                <a:r>
                  <a:rPr lang="en-US" altLang="en-US" sz="1400" i="1"/>
                  <a:t>x</a:t>
                </a:r>
                <a:r>
                  <a:rPr lang="en-US" altLang="en-US" sz="1400"/>
                  <a:t>, </a:t>
                </a:r>
                <a:r>
                  <a:rPr lang="en-US" altLang="en-US" sz="1400" i="1"/>
                  <a:t>y</a:t>
                </a:r>
                <a:r>
                  <a:rPr lang="en-US" altLang="en-US" sz="1400" i="1" baseline="-25000"/>
                  <a:t>min</a:t>
                </a:r>
                <a:r>
                  <a:rPr lang="en-US" altLang="en-US" sz="1400"/>
                  <a:t>)</a:t>
                </a:r>
              </a:p>
            </p:txBody>
          </p:sp>
          <p:sp>
            <p:nvSpPr>
              <p:cNvPr id="77857" name="Rectangle 24"/>
              <p:cNvSpPr>
                <a:spLocks noChangeArrowheads="1"/>
              </p:cNvSpPr>
              <p:nvPr/>
            </p:nvSpPr>
            <p:spPr bwMode="auto">
              <a:xfrm>
                <a:off x="2972" y="3548"/>
                <a:ext cx="509" cy="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>
                  <a:defRPr/>
                </a:pPr>
                <a:r>
                  <a:rPr lang="en-US" altLang="en-US" sz="1400"/>
                  <a:t>-(</a:t>
                </a:r>
                <a:r>
                  <a:rPr lang="en-US" altLang="en-US" sz="1400" i="1"/>
                  <a:t>y</a:t>
                </a:r>
                <a:r>
                  <a:rPr lang="en-US" altLang="en-US" sz="1400" i="1" baseline="-25000"/>
                  <a:t>0</a:t>
                </a:r>
                <a:r>
                  <a:rPr lang="en-US" altLang="en-US" sz="1400" i="1"/>
                  <a:t>-y</a:t>
                </a:r>
                <a:r>
                  <a:rPr lang="en-US" altLang="en-US" sz="1400" i="1" baseline="-25000"/>
                  <a:t>min</a:t>
                </a:r>
                <a:r>
                  <a:rPr lang="en-US" altLang="en-US" sz="1400"/>
                  <a:t>)</a:t>
                </a:r>
              </a:p>
              <a:p>
                <a:pPr algn="ctr">
                  <a:defRPr/>
                </a:pPr>
                <a:r>
                  <a:rPr lang="en-US" altLang="en-US" sz="1400"/>
                  <a:t>(</a:t>
                </a:r>
                <a:r>
                  <a:rPr lang="en-US" altLang="en-US" sz="1400" i="1"/>
                  <a:t>y</a:t>
                </a:r>
                <a:r>
                  <a:rPr lang="en-US" altLang="en-US" sz="1400" i="1" baseline="-25000"/>
                  <a:t>1</a:t>
                </a:r>
                <a:r>
                  <a:rPr lang="en-US" altLang="en-US" sz="1400" i="1"/>
                  <a:t>-y</a:t>
                </a:r>
                <a:r>
                  <a:rPr lang="en-US" altLang="en-US" sz="1400" i="1" baseline="-25000"/>
                  <a:t>0</a:t>
                </a:r>
                <a:r>
                  <a:rPr lang="en-US" altLang="en-US" sz="1400"/>
                  <a:t>)</a:t>
                </a:r>
              </a:p>
            </p:txBody>
          </p:sp>
          <p:sp>
            <p:nvSpPr>
              <p:cNvPr id="77858" name="Line 25"/>
              <p:cNvSpPr>
                <a:spLocks noChangeShapeType="1"/>
              </p:cNvSpPr>
              <p:nvPr/>
            </p:nvSpPr>
            <p:spPr bwMode="auto">
              <a:xfrm>
                <a:off x="2957" y="3711"/>
                <a:ext cx="53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43383" name="Group 26"/>
            <p:cNvGrpSpPr>
              <a:grpSpLocks/>
            </p:cNvGrpSpPr>
            <p:nvPr/>
          </p:nvGrpSpPr>
          <p:grpSpPr bwMode="auto">
            <a:xfrm>
              <a:off x="760" y="3935"/>
              <a:ext cx="2736" cy="326"/>
              <a:chOff x="760" y="3935"/>
              <a:chExt cx="2736" cy="326"/>
            </a:xfrm>
          </p:grpSpPr>
          <p:sp>
            <p:nvSpPr>
              <p:cNvPr id="77849" name="Rectangle 27"/>
              <p:cNvSpPr>
                <a:spLocks noChangeArrowheads="1"/>
              </p:cNvSpPr>
              <p:nvPr/>
            </p:nvSpPr>
            <p:spPr bwMode="auto">
              <a:xfrm>
                <a:off x="760" y="4002"/>
                <a:ext cx="67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/>
                  <a:t>top: y = y</a:t>
                </a:r>
                <a:r>
                  <a:rPr lang="en-US" altLang="en-US" sz="1400" baseline="-25000"/>
                  <a:t>max</a:t>
                </a:r>
              </a:p>
            </p:txBody>
          </p:sp>
          <p:sp>
            <p:nvSpPr>
              <p:cNvPr id="77850" name="Rectangle 28"/>
              <p:cNvSpPr>
                <a:spLocks noChangeArrowheads="1"/>
              </p:cNvSpPr>
              <p:nvPr/>
            </p:nvSpPr>
            <p:spPr bwMode="auto">
              <a:xfrm>
                <a:off x="1639" y="4002"/>
                <a:ext cx="359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/>
                  <a:t>(0, 1)</a:t>
                </a:r>
              </a:p>
            </p:txBody>
          </p:sp>
          <p:sp>
            <p:nvSpPr>
              <p:cNvPr id="77851" name="Rectangle 29"/>
              <p:cNvSpPr>
                <a:spLocks noChangeArrowheads="1"/>
              </p:cNvSpPr>
              <p:nvPr/>
            </p:nvSpPr>
            <p:spPr bwMode="auto">
              <a:xfrm>
                <a:off x="2184" y="4002"/>
                <a:ext cx="46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1400"/>
                  <a:t>(</a:t>
                </a:r>
                <a:r>
                  <a:rPr lang="en-US" altLang="en-US" sz="1400" i="1"/>
                  <a:t>x</a:t>
                </a:r>
                <a:r>
                  <a:rPr lang="en-US" altLang="en-US" sz="1400"/>
                  <a:t>, </a:t>
                </a:r>
                <a:r>
                  <a:rPr lang="en-US" altLang="en-US" sz="1400" i="1"/>
                  <a:t>y</a:t>
                </a:r>
                <a:r>
                  <a:rPr lang="en-US" altLang="en-US" sz="1400" i="1" baseline="-25000"/>
                  <a:t>max</a:t>
                </a:r>
                <a:r>
                  <a:rPr lang="en-US" altLang="en-US" sz="1400"/>
                  <a:t>)</a:t>
                </a:r>
              </a:p>
            </p:txBody>
          </p:sp>
          <p:sp>
            <p:nvSpPr>
              <p:cNvPr id="77852" name="Rectangle 30"/>
              <p:cNvSpPr>
                <a:spLocks noChangeArrowheads="1"/>
              </p:cNvSpPr>
              <p:nvPr/>
            </p:nvSpPr>
            <p:spPr bwMode="auto">
              <a:xfrm>
                <a:off x="2991" y="3935"/>
                <a:ext cx="483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7620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7620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 algn="ctr">
                  <a:defRPr/>
                </a:pPr>
                <a:r>
                  <a:rPr lang="en-US" altLang="en-US" sz="1400"/>
                  <a:t>(</a:t>
                </a:r>
                <a:r>
                  <a:rPr lang="en-US" altLang="en-US" sz="1400" i="1"/>
                  <a:t>y</a:t>
                </a:r>
                <a:r>
                  <a:rPr lang="en-US" altLang="en-US" sz="1400" i="1" baseline="-25000"/>
                  <a:t>0</a:t>
                </a:r>
                <a:r>
                  <a:rPr lang="en-US" altLang="en-US" sz="1400" i="1"/>
                  <a:t>-y</a:t>
                </a:r>
                <a:r>
                  <a:rPr lang="en-US" altLang="en-US" sz="1400" i="1" baseline="-25000"/>
                  <a:t>max</a:t>
                </a:r>
                <a:r>
                  <a:rPr lang="en-US" altLang="en-US" sz="1400"/>
                  <a:t>)</a:t>
                </a:r>
              </a:p>
              <a:p>
                <a:pPr algn="ctr">
                  <a:defRPr/>
                </a:pPr>
                <a:r>
                  <a:rPr lang="en-US" altLang="en-US" sz="1400"/>
                  <a:t>-(</a:t>
                </a:r>
                <a:r>
                  <a:rPr lang="en-US" altLang="en-US" sz="1400" i="1"/>
                  <a:t>y</a:t>
                </a:r>
                <a:r>
                  <a:rPr lang="en-US" altLang="en-US" sz="1400" i="1" baseline="-25000"/>
                  <a:t>1</a:t>
                </a:r>
                <a:r>
                  <a:rPr lang="en-US" altLang="en-US" sz="1400" i="1"/>
                  <a:t>-y</a:t>
                </a:r>
                <a:r>
                  <a:rPr lang="en-US" altLang="en-US" sz="1400" i="1" baseline="-25000"/>
                  <a:t>0</a:t>
                </a:r>
                <a:r>
                  <a:rPr lang="en-US" altLang="en-US" sz="1400"/>
                  <a:t>)</a:t>
                </a:r>
              </a:p>
            </p:txBody>
          </p:sp>
          <p:sp>
            <p:nvSpPr>
              <p:cNvPr id="77853" name="Line 31"/>
              <p:cNvSpPr>
                <a:spLocks noChangeShapeType="1"/>
              </p:cNvSpPr>
              <p:nvPr/>
            </p:nvSpPr>
            <p:spPr bwMode="auto">
              <a:xfrm>
                <a:off x="2957" y="4099"/>
                <a:ext cx="53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77828" name="Rectangle 32"/>
          <p:cNvSpPr>
            <a:spLocks noChangeArrowheads="1"/>
          </p:cNvSpPr>
          <p:nvPr/>
        </p:nvSpPr>
        <p:spPr bwMode="auto">
          <a:xfrm>
            <a:off x="3511550" y="1839913"/>
            <a:ext cx="2082800" cy="831850"/>
          </a:xfrm>
          <a:prstGeom prst="rect">
            <a:avLst/>
          </a:prstGeom>
          <a:solidFill>
            <a:schemeClr val="folHlink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77829" name="Line 33"/>
          <p:cNvSpPr>
            <a:spLocks noChangeShapeType="1"/>
          </p:cNvSpPr>
          <p:nvPr/>
        </p:nvSpPr>
        <p:spPr bwMode="auto">
          <a:xfrm>
            <a:off x="2381250" y="3021013"/>
            <a:ext cx="4570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7830" name="Line 34"/>
          <p:cNvSpPr>
            <a:spLocks noChangeShapeType="1"/>
          </p:cNvSpPr>
          <p:nvPr/>
        </p:nvSpPr>
        <p:spPr bwMode="auto">
          <a:xfrm flipV="1">
            <a:off x="2782888" y="1265238"/>
            <a:ext cx="0" cy="2008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7831" name="Line 35"/>
          <p:cNvSpPr>
            <a:spLocks noChangeShapeType="1"/>
          </p:cNvSpPr>
          <p:nvPr/>
        </p:nvSpPr>
        <p:spPr bwMode="auto">
          <a:xfrm>
            <a:off x="3479800" y="2947988"/>
            <a:ext cx="0" cy="153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7832" name="Line 36"/>
          <p:cNvSpPr>
            <a:spLocks noChangeShapeType="1"/>
          </p:cNvSpPr>
          <p:nvPr/>
        </p:nvSpPr>
        <p:spPr bwMode="auto">
          <a:xfrm>
            <a:off x="5605463" y="2947988"/>
            <a:ext cx="0" cy="153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7833" name="Line 37"/>
          <p:cNvSpPr>
            <a:spLocks noChangeShapeType="1"/>
          </p:cNvSpPr>
          <p:nvPr/>
        </p:nvSpPr>
        <p:spPr bwMode="auto">
          <a:xfrm flipH="1">
            <a:off x="2690813" y="2690813"/>
            <a:ext cx="2095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7834" name="Line 38"/>
          <p:cNvSpPr>
            <a:spLocks noChangeShapeType="1"/>
          </p:cNvSpPr>
          <p:nvPr/>
        </p:nvSpPr>
        <p:spPr bwMode="auto">
          <a:xfrm flipH="1">
            <a:off x="2690813" y="1825625"/>
            <a:ext cx="2095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7835" name="Rectangle 39"/>
          <p:cNvSpPr>
            <a:spLocks noChangeArrowheads="1"/>
          </p:cNvSpPr>
          <p:nvPr/>
        </p:nvSpPr>
        <p:spPr bwMode="auto">
          <a:xfrm>
            <a:off x="3308350" y="3027363"/>
            <a:ext cx="579438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i="1"/>
              <a:t>x</a:t>
            </a:r>
            <a:r>
              <a:rPr lang="en-US" altLang="en-US" sz="1400" i="1" baseline="-25000"/>
              <a:t>min</a:t>
            </a:r>
          </a:p>
        </p:txBody>
      </p:sp>
      <p:sp>
        <p:nvSpPr>
          <p:cNvPr id="77836" name="Rectangle 40"/>
          <p:cNvSpPr>
            <a:spLocks noChangeArrowheads="1"/>
          </p:cNvSpPr>
          <p:nvPr/>
        </p:nvSpPr>
        <p:spPr bwMode="auto">
          <a:xfrm>
            <a:off x="5416550" y="3027363"/>
            <a:ext cx="604838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i="1"/>
              <a:t>x</a:t>
            </a:r>
            <a:r>
              <a:rPr lang="en-US" altLang="en-US" sz="1400" i="1" baseline="-25000"/>
              <a:t>max</a:t>
            </a:r>
          </a:p>
        </p:txBody>
      </p:sp>
      <p:sp>
        <p:nvSpPr>
          <p:cNvPr id="77837" name="Rectangle 41"/>
          <p:cNvSpPr>
            <a:spLocks noChangeArrowheads="1"/>
          </p:cNvSpPr>
          <p:nvPr/>
        </p:nvSpPr>
        <p:spPr bwMode="auto">
          <a:xfrm>
            <a:off x="2198688" y="2495550"/>
            <a:ext cx="581025" cy="29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i="1"/>
              <a:t>y</a:t>
            </a:r>
            <a:r>
              <a:rPr lang="en-US" altLang="en-US" sz="1400" i="1" baseline="-25000"/>
              <a:t>min</a:t>
            </a:r>
          </a:p>
        </p:txBody>
      </p:sp>
      <p:sp>
        <p:nvSpPr>
          <p:cNvPr id="77838" name="Rectangle 42"/>
          <p:cNvSpPr>
            <a:spLocks noChangeArrowheads="1"/>
          </p:cNvSpPr>
          <p:nvPr/>
        </p:nvSpPr>
        <p:spPr bwMode="auto">
          <a:xfrm>
            <a:off x="2198688" y="1649413"/>
            <a:ext cx="606425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i="1"/>
              <a:t>y</a:t>
            </a:r>
            <a:r>
              <a:rPr lang="en-US" altLang="en-US" sz="1400" i="1" baseline="-25000"/>
              <a:t>max</a:t>
            </a:r>
          </a:p>
        </p:txBody>
      </p:sp>
      <p:sp>
        <p:nvSpPr>
          <p:cNvPr id="77839" name="Rectangle 43"/>
          <p:cNvSpPr>
            <a:spLocks noChangeArrowheads="1"/>
          </p:cNvSpPr>
          <p:nvPr/>
        </p:nvSpPr>
        <p:spPr bwMode="auto">
          <a:xfrm>
            <a:off x="6821488" y="3022600"/>
            <a:ext cx="366712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600" i="1"/>
              <a:t>x</a:t>
            </a:r>
          </a:p>
        </p:txBody>
      </p:sp>
      <p:sp>
        <p:nvSpPr>
          <p:cNvPr id="77840" name="Rectangle 44"/>
          <p:cNvSpPr>
            <a:spLocks noChangeArrowheads="1"/>
          </p:cNvSpPr>
          <p:nvPr/>
        </p:nvSpPr>
        <p:spPr bwMode="auto">
          <a:xfrm>
            <a:off x="2386013" y="1181100"/>
            <a:ext cx="365125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600" i="1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69124715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287338" y="28575"/>
            <a:ext cx="8737600" cy="1143000"/>
          </a:xfrm>
        </p:spPr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 sz="2800"/>
              <a:t>Liang e Barsky</a:t>
            </a:r>
            <a:br>
              <a:rPr lang="en-US" altLang="en-US" sz="2800"/>
            </a:br>
            <a:r>
              <a:rPr lang="en-US" altLang="en-US" sz="2800"/>
              <a:t>- Cálculo da interseção em uma fronteira -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749300" y="1590675"/>
            <a:ext cx="5800725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200" b="1">
                <a:latin typeface="Courier New" charset="0"/>
              </a:rPr>
              <a:t>boolean Clipt(double den, double num, double *tE, double *tL)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double t;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if (den &gt; 0)                 /* intersecao PE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t = num/den;              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if (t &gt; *tL)               /* tE &gt; tL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return FALSE;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else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if (t &gt; *tE) *tE = t;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} 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else if (den &lt; 0)            /* intersecao PL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t=num/den;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if (t &lt; *tE)               /* tL &lt; tE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return FALSE;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else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if (t &lt; *tL) *tL = t;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}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else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if (num &gt; 0)               /* linha esta fora */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return FALSE;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}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return TRUE;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67220216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7800"/>
            <a:ext cx="7772400" cy="1143000"/>
          </a:xfrm>
        </p:spPr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/>
              <a:t>Algoritimo de Liang e Barsky</a:t>
            </a: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390525" y="1693863"/>
            <a:ext cx="6245225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200" b="1">
                <a:latin typeface="Courier New" charset="0"/>
              </a:rPr>
              <a:t>boolean Clip2D(double *x0, double *y0, double *x1, double *y1, 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    double xmin, double max, double ymin, double ymax)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double  dx = *x1 - *x0;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double  dy = *y1 - *y0;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boolean visible = FALSE;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if (dx==0)&amp;&amp;(dy==0)&amp;&amp;ClipPoint(*x0,*y0,xmin,xmax,ymin,ymax)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visible=TRUE;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else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double tE=0.0, tL=1.0;</a:t>
            </a:r>
          </a:p>
          <a:p>
            <a:pPr>
              <a:defRPr/>
            </a:pPr>
            <a:endParaRPr lang="en-US" altLang="en-US" sz="1200" b="1">
              <a:latin typeface="Courier New" charset="0"/>
            </a:endParaRP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if ( Clipt(dx,xmin-*x0,&amp;tE,&amp;tL) )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if ( Clipt(-dx,*x0-max,&amp;tE,&amp;tL) )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if ( Clipt(dy,ymin-*y0,&amp;tE,&amp;tL) )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if ( Clipt(-dy,*y0-ymax,&amp;tE,&amp;tL) ) {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visible=TRUE;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if (tL&lt;1.0) { (*x1)=(*x0)+tL*dx; (*y1)=(*y0)+tE*dy; }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if (tE&gt;0.0) { (*x0)=(*x0)+tE*dx; (*y0)=(*y0)+tE*dy; }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             }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}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 return visible;</a:t>
            </a:r>
          </a:p>
          <a:p>
            <a:pPr>
              <a:defRPr/>
            </a:pPr>
            <a:r>
              <a:rPr lang="en-US" altLang="en-US" sz="1200" b="1">
                <a:latin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2089289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 sz="2400"/>
              <a:t>Recorte de polígonos com base no algoritmo de Hodgman-Sutherland</a:t>
            </a:r>
            <a:endParaRPr lang="en-US" altLang="en-US" sz="2400"/>
          </a:p>
        </p:txBody>
      </p:sp>
      <p:sp>
        <p:nvSpPr>
          <p:cNvPr id="80899" name="Rectangle 5"/>
          <p:cNvSpPr>
            <a:spLocks noChangeAspect="1" noChangeArrowheads="1"/>
          </p:cNvSpPr>
          <p:nvPr/>
        </p:nvSpPr>
        <p:spPr bwMode="auto">
          <a:xfrm>
            <a:off x="2632075" y="1812925"/>
            <a:ext cx="1231900" cy="10731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80900" name="AutoShape 6" descr="Outlined diamond"/>
          <p:cNvSpPr>
            <a:spLocks noChangeAspect="1" noChangeArrowheads="1"/>
          </p:cNvSpPr>
          <p:nvPr/>
        </p:nvSpPr>
        <p:spPr bwMode="auto">
          <a:xfrm rot="480000">
            <a:off x="2714625" y="1554163"/>
            <a:ext cx="1281113" cy="1631950"/>
          </a:xfrm>
          <a:prstGeom prst="upArrow">
            <a:avLst>
              <a:gd name="adj1" fmla="val 50000"/>
              <a:gd name="adj2" fmla="val 63675"/>
            </a:avLst>
          </a:prstGeom>
          <a:pattFill prst="openDmnd">
            <a:fgClr>
              <a:schemeClr val="tx1"/>
            </a:fgClr>
            <a:bgClr>
              <a:srgbClr val="FFFFFF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80901" name="Line 7"/>
          <p:cNvSpPr>
            <a:spLocks noChangeAspect="1" noChangeShapeType="1"/>
          </p:cNvSpPr>
          <p:nvPr/>
        </p:nvSpPr>
        <p:spPr bwMode="auto">
          <a:xfrm>
            <a:off x="2033588" y="1811338"/>
            <a:ext cx="2570162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0902" name="Rectangle 8"/>
          <p:cNvSpPr>
            <a:spLocks noChangeAspect="1" noChangeArrowheads="1"/>
          </p:cNvSpPr>
          <p:nvPr/>
        </p:nvSpPr>
        <p:spPr bwMode="auto">
          <a:xfrm>
            <a:off x="5256213" y="1770063"/>
            <a:ext cx="1231900" cy="10747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49510" name="Freeform 9" descr="Outlined diamond"/>
          <p:cNvSpPr>
            <a:spLocks noChangeAspect="1"/>
          </p:cNvSpPr>
          <p:nvPr/>
        </p:nvSpPr>
        <p:spPr bwMode="auto">
          <a:xfrm>
            <a:off x="5314950" y="1776413"/>
            <a:ext cx="1371600" cy="1427162"/>
          </a:xfrm>
          <a:custGeom>
            <a:avLst/>
            <a:gdLst>
              <a:gd name="T0" fmla="*/ 2147483646 w 864"/>
              <a:gd name="T1" fmla="*/ 2147483646 h 1124"/>
              <a:gd name="T2" fmla="*/ 2147483646 w 864"/>
              <a:gd name="T3" fmla="*/ 2147483646 h 1124"/>
              <a:gd name="T4" fmla="*/ 2147483646 w 864"/>
              <a:gd name="T5" fmla="*/ 2147483646 h 1124"/>
              <a:gd name="T6" fmla="*/ 2147483646 w 864"/>
              <a:gd name="T7" fmla="*/ 2147483646 h 1124"/>
              <a:gd name="T8" fmla="*/ 2147483646 w 864"/>
              <a:gd name="T9" fmla="*/ 2147483646 h 1124"/>
              <a:gd name="T10" fmla="*/ 0 w 864"/>
              <a:gd name="T11" fmla="*/ 2147483646 h 1124"/>
              <a:gd name="T12" fmla="*/ 2147483646 w 864"/>
              <a:gd name="T13" fmla="*/ 0 h 1124"/>
              <a:gd name="T14" fmla="*/ 2147483646 w 864"/>
              <a:gd name="T15" fmla="*/ 0 h 1124"/>
              <a:gd name="T16" fmla="*/ 2147483646 w 864"/>
              <a:gd name="T17" fmla="*/ 2147483646 h 1124"/>
              <a:gd name="T18" fmla="*/ 2147483646 w 864"/>
              <a:gd name="T19" fmla="*/ 2147483646 h 1124"/>
              <a:gd name="T20" fmla="*/ 2147483646 w 864"/>
              <a:gd name="T21" fmla="*/ 2147483646 h 11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64" h="1124">
                <a:moveTo>
                  <a:pt x="579" y="466"/>
                </a:moveTo>
                <a:lnTo>
                  <a:pt x="497" y="1123"/>
                </a:lnTo>
                <a:lnTo>
                  <a:pt x="123" y="1056"/>
                </a:lnTo>
                <a:lnTo>
                  <a:pt x="143" y="835"/>
                </a:lnTo>
                <a:lnTo>
                  <a:pt x="200" y="399"/>
                </a:lnTo>
                <a:lnTo>
                  <a:pt x="0" y="379"/>
                </a:lnTo>
                <a:lnTo>
                  <a:pt x="338" y="0"/>
                </a:lnTo>
                <a:lnTo>
                  <a:pt x="594" y="0"/>
                </a:lnTo>
                <a:lnTo>
                  <a:pt x="863" y="502"/>
                </a:lnTo>
                <a:lnTo>
                  <a:pt x="733" y="487"/>
                </a:lnTo>
                <a:lnTo>
                  <a:pt x="579" y="466"/>
                </a:lnTo>
              </a:path>
            </a:pathLst>
          </a:custGeom>
          <a:pattFill prst="openDmnd">
            <a:fgClr>
              <a:schemeClr val="tx1"/>
            </a:fgClr>
            <a:bgClr>
              <a:srgbClr val="FFFFFF"/>
            </a:bgClr>
          </a:patt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Line 10"/>
          <p:cNvSpPr>
            <a:spLocks noChangeAspect="1" noChangeShapeType="1"/>
          </p:cNvSpPr>
          <p:nvPr/>
        </p:nvSpPr>
        <p:spPr bwMode="auto">
          <a:xfrm rot="5400000">
            <a:off x="5669756" y="2285207"/>
            <a:ext cx="1639887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0905" name="Rectangle 11"/>
          <p:cNvSpPr>
            <a:spLocks noChangeAspect="1" noChangeArrowheads="1"/>
          </p:cNvSpPr>
          <p:nvPr/>
        </p:nvSpPr>
        <p:spPr bwMode="auto">
          <a:xfrm>
            <a:off x="5268913" y="3517900"/>
            <a:ext cx="1231900" cy="107473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49513" name="Freeform 12" descr="Outlined diamond"/>
          <p:cNvSpPr>
            <a:spLocks noChangeAspect="1"/>
          </p:cNvSpPr>
          <p:nvPr/>
        </p:nvSpPr>
        <p:spPr bwMode="auto">
          <a:xfrm>
            <a:off x="5343525" y="3513138"/>
            <a:ext cx="1173163" cy="1427162"/>
          </a:xfrm>
          <a:custGeom>
            <a:avLst/>
            <a:gdLst>
              <a:gd name="T0" fmla="*/ 2147483646 w 739"/>
              <a:gd name="T1" fmla="*/ 2147483646 h 1124"/>
              <a:gd name="T2" fmla="*/ 2147483646 w 739"/>
              <a:gd name="T3" fmla="*/ 2147483646 h 1124"/>
              <a:gd name="T4" fmla="*/ 2147483646 w 739"/>
              <a:gd name="T5" fmla="*/ 2147483646 h 1124"/>
              <a:gd name="T6" fmla="*/ 2147483646 w 739"/>
              <a:gd name="T7" fmla="*/ 2147483646 h 1124"/>
              <a:gd name="T8" fmla="*/ 2147483646 w 739"/>
              <a:gd name="T9" fmla="*/ 2147483646 h 1124"/>
              <a:gd name="T10" fmla="*/ 0 w 739"/>
              <a:gd name="T11" fmla="*/ 2147483646 h 1124"/>
              <a:gd name="T12" fmla="*/ 2147483646 w 739"/>
              <a:gd name="T13" fmla="*/ 0 h 1124"/>
              <a:gd name="T14" fmla="*/ 2147483646 w 739"/>
              <a:gd name="T15" fmla="*/ 0 h 1124"/>
              <a:gd name="T16" fmla="*/ 2147483646 w 739"/>
              <a:gd name="T17" fmla="*/ 2147483646 h 1124"/>
              <a:gd name="T18" fmla="*/ 2147483646 w 739"/>
              <a:gd name="T19" fmla="*/ 2147483646 h 1124"/>
              <a:gd name="T20" fmla="*/ 2147483646 w 739"/>
              <a:gd name="T21" fmla="*/ 2147483646 h 11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39" h="1124">
                <a:moveTo>
                  <a:pt x="579" y="466"/>
                </a:moveTo>
                <a:lnTo>
                  <a:pt x="497" y="1123"/>
                </a:lnTo>
                <a:lnTo>
                  <a:pt x="123" y="1056"/>
                </a:lnTo>
                <a:lnTo>
                  <a:pt x="143" y="835"/>
                </a:lnTo>
                <a:lnTo>
                  <a:pt x="200" y="399"/>
                </a:lnTo>
                <a:lnTo>
                  <a:pt x="0" y="379"/>
                </a:lnTo>
                <a:lnTo>
                  <a:pt x="338" y="0"/>
                </a:lnTo>
                <a:lnTo>
                  <a:pt x="594" y="0"/>
                </a:lnTo>
                <a:lnTo>
                  <a:pt x="738" y="322"/>
                </a:lnTo>
                <a:lnTo>
                  <a:pt x="733" y="487"/>
                </a:lnTo>
                <a:lnTo>
                  <a:pt x="579" y="466"/>
                </a:lnTo>
              </a:path>
            </a:pathLst>
          </a:custGeom>
          <a:pattFill prst="openDmnd">
            <a:fgClr>
              <a:schemeClr val="tx1"/>
            </a:fgClr>
            <a:bgClr>
              <a:srgbClr val="FFFFFF"/>
            </a:bgClr>
          </a:patt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7" name="Rectangle 13"/>
          <p:cNvSpPr>
            <a:spLocks noChangeAspect="1" noChangeArrowheads="1"/>
          </p:cNvSpPr>
          <p:nvPr/>
        </p:nvSpPr>
        <p:spPr bwMode="auto">
          <a:xfrm>
            <a:off x="5287963" y="5130800"/>
            <a:ext cx="1231900" cy="107473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49515" name="Freeform 14" descr="Outlined diamond"/>
          <p:cNvSpPr>
            <a:spLocks noChangeAspect="1"/>
          </p:cNvSpPr>
          <p:nvPr/>
        </p:nvSpPr>
        <p:spPr bwMode="auto">
          <a:xfrm>
            <a:off x="5362575" y="5126038"/>
            <a:ext cx="1173163" cy="1089025"/>
          </a:xfrm>
          <a:custGeom>
            <a:avLst/>
            <a:gdLst>
              <a:gd name="T0" fmla="*/ 2147483646 w 739"/>
              <a:gd name="T1" fmla="*/ 2147483646 h 858"/>
              <a:gd name="T2" fmla="*/ 2147483646 w 739"/>
              <a:gd name="T3" fmla="*/ 2147483646 h 858"/>
              <a:gd name="T4" fmla="*/ 2147483646 w 739"/>
              <a:gd name="T5" fmla="*/ 2147483646 h 858"/>
              <a:gd name="T6" fmla="*/ 2147483646 w 739"/>
              <a:gd name="T7" fmla="*/ 2147483646 h 858"/>
              <a:gd name="T8" fmla="*/ 2147483646 w 739"/>
              <a:gd name="T9" fmla="*/ 2147483646 h 858"/>
              <a:gd name="T10" fmla="*/ 0 w 739"/>
              <a:gd name="T11" fmla="*/ 2147483646 h 858"/>
              <a:gd name="T12" fmla="*/ 2147483646 w 739"/>
              <a:gd name="T13" fmla="*/ 0 h 858"/>
              <a:gd name="T14" fmla="*/ 2147483646 w 739"/>
              <a:gd name="T15" fmla="*/ 0 h 858"/>
              <a:gd name="T16" fmla="*/ 2147483646 w 739"/>
              <a:gd name="T17" fmla="*/ 2147483646 h 858"/>
              <a:gd name="T18" fmla="*/ 2147483646 w 739"/>
              <a:gd name="T19" fmla="*/ 2147483646 h 858"/>
              <a:gd name="T20" fmla="*/ 2147483646 w 739"/>
              <a:gd name="T21" fmla="*/ 2147483646 h 85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39" h="858">
                <a:moveTo>
                  <a:pt x="579" y="466"/>
                </a:moveTo>
                <a:lnTo>
                  <a:pt x="533" y="857"/>
                </a:lnTo>
                <a:lnTo>
                  <a:pt x="143" y="857"/>
                </a:lnTo>
                <a:lnTo>
                  <a:pt x="164" y="697"/>
                </a:lnTo>
                <a:lnTo>
                  <a:pt x="200" y="400"/>
                </a:lnTo>
                <a:lnTo>
                  <a:pt x="0" y="379"/>
                </a:lnTo>
                <a:lnTo>
                  <a:pt x="338" y="0"/>
                </a:lnTo>
                <a:lnTo>
                  <a:pt x="594" y="0"/>
                </a:lnTo>
                <a:lnTo>
                  <a:pt x="738" y="323"/>
                </a:lnTo>
                <a:lnTo>
                  <a:pt x="733" y="487"/>
                </a:lnTo>
                <a:lnTo>
                  <a:pt x="579" y="466"/>
                </a:lnTo>
              </a:path>
            </a:pathLst>
          </a:custGeom>
          <a:pattFill prst="openDmnd">
            <a:fgClr>
              <a:schemeClr val="tx1"/>
            </a:fgClr>
            <a:bgClr>
              <a:srgbClr val="FFFFFF"/>
            </a:bgClr>
          </a:patt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9" name="Line 15"/>
          <p:cNvSpPr>
            <a:spLocks noChangeAspect="1" noChangeShapeType="1"/>
          </p:cNvSpPr>
          <p:nvPr/>
        </p:nvSpPr>
        <p:spPr bwMode="auto">
          <a:xfrm rot="5400000">
            <a:off x="4451350" y="5672138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0910" name="Rectangle 16"/>
          <p:cNvSpPr>
            <a:spLocks noChangeAspect="1" noChangeArrowheads="1"/>
          </p:cNvSpPr>
          <p:nvPr/>
        </p:nvSpPr>
        <p:spPr bwMode="auto">
          <a:xfrm>
            <a:off x="2686050" y="5130800"/>
            <a:ext cx="1231900" cy="107473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49518" name="Freeform 17" descr="Outlined diamond"/>
          <p:cNvSpPr>
            <a:spLocks noChangeAspect="1"/>
          </p:cNvSpPr>
          <p:nvPr/>
        </p:nvSpPr>
        <p:spPr bwMode="auto">
          <a:xfrm>
            <a:off x="2760663" y="5126038"/>
            <a:ext cx="1173162" cy="1089025"/>
          </a:xfrm>
          <a:custGeom>
            <a:avLst/>
            <a:gdLst>
              <a:gd name="T0" fmla="*/ 2147483646 w 739"/>
              <a:gd name="T1" fmla="*/ 2147483646 h 858"/>
              <a:gd name="T2" fmla="*/ 2147483646 w 739"/>
              <a:gd name="T3" fmla="*/ 2147483646 h 858"/>
              <a:gd name="T4" fmla="*/ 2147483646 w 739"/>
              <a:gd name="T5" fmla="*/ 2147483646 h 858"/>
              <a:gd name="T6" fmla="*/ 2147483646 w 739"/>
              <a:gd name="T7" fmla="*/ 2147483646 h 858"/>
              <a:gd name="T8" fmla="*/ 2147483646 w 739"/>
              <a:gd name="T9" fmla="*/ 2147483646 h 858"/>
              <a:gd name="T10" fmla="*/ 0 w 739"/>
              <a:gd name="T11" fmla="*/ 2147483646 h 858"/>
              <a:gd name="T12" fmla="*/ 2147483646 w 739"/>
              <a:gd name="T13" fmla="*/ 0 h 858"/>
              <a:gd name="T14" fmla="*/ 2147483646 w 739"/>
              <a:gd name="T15" fmla="*/ 0 h 858"/>
              <a:gd name="T16" fmla="*/ 2147483646 w 739"/>
              <a:gd name="T17" fmla="*/ 2147483646 h 858"/>
              <a:gd name="T18" fmla="*/ 2147483646 w 739"/>
              <a:gd name="T19" fmla="*/ 2147483646 h 858"/>
              <a:gd name="T20" fmla="*/ 2147483646 w 739"/>
              <a:gd name="T21" fmla="*/ 2147483646 h 85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39" h="858">
                <a:moveTo>
                  <a:pt x="579" y="466"/>
                </a:moveTo>
                <a:lnTo>
                  <a:pt x="533" y="857"/>
                </a:lnTo>
                <a:lnTo>
                  <a:pt x="143" y="857"/>
                </a:lnTo>
                <a:lnTo>
                  <a:pt x="164" y="697"/>
                </a:lnTo>
                <a:lnTo>
                  <a:pt x="200" y="400"/>
                </a:lnTo>
                <a:lnTo>
                  <a:pt x="0" y="379"/>
                </a:lnTo>
                <a:lnTo>
                  <a:pt x="338" y="0"/>
                </a:lnTo>
                <a:lnTo>
                  <a:pt x="594" y="0"/>
                </a:lnTo>
                <a:lnTo>
                  <a:pt x="738" y="323"/>
                </a:lnTo>
                <a:lnTo>
                  <a:pt x="733" y="487"/>
                </a:lnTo>
                <a:lnTo>
                  <a:pt x="579" y="466"/>
                </a:lnTo>
              </a:path>
            </a:pathLst>
          </a:custGeom>
          <a:pattFill prst="openDmnd">
            <a:fgClr>
              <a:schemeClr val="tx1"/>
            </a:fgClr>
            <a:bgClr>
              <a:srgbClr val="FFFFFF"/>
            </a:bgClr>
          </a:patt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2" name="Text Box 18"/>
          <p:cNvSpPr txBox="1">
            <a:spLocks noChangeArrowheads="1"/>
          </p:cNvSpPr>
          <p:nvPr/>
        </p:nvSpPr>
        <p:spPr bwMode="auto">
          <a:xfrm>
            <a:off x="1608138" y="1624013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2400">
                <a:latin typeface="Courier New" charset="0"/>
                <a:sym typeface="Wingdings 2" charset="2"/>
              </a:rPr>
              <a:t></a:t>
            </a:r>
          </a:p>
        </p:txBody>
      </p:sp>
      <p:sp>
        <p:nvSpPr>
          <p:cNvPr id="80913" name="Text Box 20"/>
          <p:cNvSpPr txBox="1">
            <a:spLocks noChangeArrowheads="1"/>
          </p:cNvSpPr>
          <p:nvPr/>
        </p:nvSpPr>
        <p:spPr bwMode="auto">
          <a:xfrm rot="10800000">
            <a:off x="7140575" y="43688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2400">
                <a:latin typeface="Courier New" charset="0"/>
                <a:sym typeface="Wingdings 2" charset="2"/>
              </a:rPr>
              <a:t></a:t>
            </a:r>
          </a:p>
        </p:txBody>
      </p:sp>
      <p:sp>
        <p:nvSpPr>
          <p:cNvPr id="80914" name="Text Box 21"/>
          <p:cNvSpPr txBox="1">
            <a:spLocks noChangeArrowheads="1"/>
          </p:cNvSpPr>
          <p:nvPr/>
        </p:nvSpPr>
        <p:spPr bwMode="auto">
          <a:xfrm rot="-5400000">
            <a:off x="5054600" y="63627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2400">
                <a:latin typeface="Courier New" charset="0"/>
                <a:sym typeface="Wingdings 2" charset="2"/>
              </a:rPr>
              <a:t></a:t>
            </a:r>
          </a:p>
        </p:txBody>
      </p:sp>
      <p:sp>
        <p:nvSpPr>
          <p:cNvPr id="80915" name="Line 22"/>
          <p:cNvSpPr>
            <a:spLocks noChangeAspect="1" noChangeShapeType="1"/>
          </p:cNvSpPr>
          <p:nvPr/>
        </p:nvSpPr>
        <p:spPr bwMode="auto">
          <a:xfrm>
            <a:off x="5030788" y="4594225"/>
            <a:ext cx="2205037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9523" name="Arc 23"/>
          <p:cNvSpPr>
            <a:spLocks/>
          </p:cNvSpPr>
          <p:nvPr/>
        </p:nvSpPr>
        <p:spPr bwMode="auto">
          <a:xfrm>
            <a:off x="4087813" y="2971800"/>
            <a:ext cx="838200" cy="2097088"/>
          </a:xfrm>
          <a:custGeom>
            <a:avLst/>
            <a:gdLst>
              <a:gd name="T0" fmla="*/ 2147483646 w 21600"/>
              <a:gd name="T1" fmla="*/ 0 h 41600"/>
              <a:gd name="T2" fmla="*/ 2147483646 w 21600"/>
              <a:gd name="T3" fmla="*/ 2147483646 h 41600"/>
              <a:gd name="T4" fmla="*/ 0 w 21600"/>
              <a:gd name="T5" fmla="*/ 2147483646 h 4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1600" fill="none" extrusionOk="0">
                <a:moveTo>
                  <a:pt x="5314" y="-1"/>
                </a:moveTo>
                <a:cubicBezTo>
                  <a:pt x="14892" y="2431"/>
                  <a:pt x="21600" y="11053"/>
                  <a:pt x="21600" y="20936"/>
                </a:cubicBezTo>
                <a:cubicBezTo>
                  <a:pt x="21600" y="30442"/>
                  <a:pt x="15384" y="38831"/>
                  <a:pt x="6289" y="41599"/>
                </a:cubicBezTo>
              </a:path>
              <a:path w="21600" h="41600" stroke="0" extrusionOk="0">
                <a:moveTo>
                  <a:pt x="5314" y="-1"/>
                </a:moveTo>
                <a:cubicBezTo>
                  <a:pt x="14892" y="2431"/>
                  <a:pt x="21600" y="11053"/>
                  <a:pt x="21600" y="20936"/>
                </a:cubicBezTo>
                <a:cubicBezTo>
                  <a:pt x="21600" y="30442"/>
                  <a:pt x="15384" y="38831"/>
                  <a:pt x="6289" y="41599"/>
                </a:cubicBezTo>
                <a:lnTo>
                  <a:pt x="0" y="20936"/>
                </a:lnTo>
                <a:lnTo>
                  <a:pt x="5314" y="-1"/>
                </a:lnTo>
                <a:close/>
              </a:path>
            </a:pathLst>
          </a:custGeom>
          <a:noFill/>
          <a:ln w="31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7" name="Text Box 19"/>
          <p:cNvSpPr txBox="1">
            <a:spLocks noChangeArrowheads="1"/>
          </p:cNvSpPr>
          <p:nvPr/>
        </p:nvSpPr>
        <p:spPr bwMode="auto">
          <a:xfrm rot="5400000">
            <a:off x="6192838" y="1373188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2400">
                <a:latin typeface="Courier New" charset="0"/>
                <a:sym typeface="Wingdings 2" charset="2"/>
              </a:rPr>
              <a:t></a:t>
            </a:r>
          </a:p>
        </p:txBody>
      </p:sp>
      <p:sp>
        <p:nvSpPr>
          <p:cNvPr id="80918" name="Rectangle 26"/>
          <p:cNvSpPr>
            <a:spLocks noChangeArrowheads="1"/>
          </p:cNvSpPr>
          <p:nvPr/>
        </p:nvSpPr>
        <p:spPr bwMode="auto">
          <a:xfrm>
            <a:off x="635000" y="3573463"/>
            <a:ext cx="27257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 i="1"/>
              <a:t> Clip contra uma aresta (plano) de cada vez</a:t>
            </a:r>
          </a:p>
        </p:txBody>
      </p:sp>
    </p:spTree>
    <p:extLst>
      <p:ext uri="{BB962C8B-B14F-4D97-AF65-F5344CB8AC3E}">
        <p14:creationId xmlns:p14="http://schemas.microsoft.com/office/powerpoint/2010/main" val="6156587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4"/>
          <p:cNvSpPr>
            <a:spLocks noGrp="1" noChangeArrowheads="1"/>
          </p:cNvSpPr>
          <p:nvPr>
            <p:ph type="title"/>
          </p:nvPr>
        </p:nvSpPr>
        <p:spPr>
          <a:xfrm>
            <a:off x="530225" y="74613"/>
            <a:ext cx="7843838" cy="1143000"/>
          </a:xfrm>
        </p:spPr>
        <p:txBody>
          <a:bodyPr/>
          <a:lstStyle/>
          <a:p>
            <a:pPr>
              <a:defRPr/>
            </a:pPr>
            <a:r>
              <a:rPr lang="pt-BR" altLang="en-US" sz="2400"/>
              <a:t>Classificação de um segmento contra um hiperplano </a:t>
            </a:r>
            <a:r>
              <a:rPr lang="en-US" altLang="en-US" sz="2400"/>
              <a:t>no algoritmo de Hodgman-Sutherland</a:t>
            </a:r>
          </a:p>
        </p:txBody>
      </p:sp>
      <p:sp>
        <p:nvSpPr>
          <p:cNvPr id="81923" name="Rectangle 12"/>
          <p:cNvSpPr>
            <a:spLocks noChangeArrowheads="1"/>
          </p:cNvSpPr>
          <p:nvPr/>
        </p:nvSpPr>
        <p:spPr bwMode="auto">
          <a:xfrm>
            <a:off x="1417638" y="5121275"/>
            <a:ext cx="1020762" cy="4095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7"/>
              </a:scheme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/>
              <a:t>Saída: </a:t>
            </a:r>
            <a:r>
              <a:rPr lang="en-US" altLang="en-US" sz="1800" b="1"/>
              <a:t>p</a:t>
            </a:r>
          </a:p>
        </p:txBody>
      </p:sp>
      <p:sp>
        <p:nvSpPr>
          <p:cNvPr id="81924" name="Rectangle 27"/>
          <p:cNvSpPr>
            <a:spLocks noChangeArrowheads="1"/>
          </p:cNvSpPr>
          <p:nvPr/>
        </p:nvSpPr>
        <p:spPr bwMode="auto">
          <a:xfrm>
            <a:off x="2971800" y="5121275"/>
            <a:ext cx="963613" cy="4095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7"/>
              </a:scheme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/>
              <a:t>Saída: </a:t>
            </a:r>
            <a:r>
              <a:rPr lang="en-US" altLang="en-US" b="1"/>
              <a:t>i</a:t>
            </a:r>
          </a:p>
        </p:txBody>
      </p:sp>
      <p:sp>
        <p:nvSpPr>
          <p:cNvPr id="81925" name="Rectangle 48"/>
          <p:cNvSpPr>
            <a:spLocks noChangeArrowheads="1"/>
          </p:cNvSpPr>
          <p:nvPr/>
        </p:nvSpPr>
        <p:spPr bwMode="auto">
          <a:xfrm>
            <a:off x="5915025" y="5121275"/>
            <a:ext cx="1211263" cy="4095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7"/>
              </a:scheme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/>
              <a:t>Saída:</a:t>
            </a:r>
            <a:r>
              <a:rPr lang="en-US" altLang="en-US" i="1"/>
              <a:t> </a:t>
            </a:r>
            <a:r>
              <a:rPr lang="en-US" altLang="en-US" sz="1800" b="1"/>
              <a:t>i</a:t>
            </a:r>
            <a:r>
              <a:rPr lang="en-US" altLang="en-US"/>
              <a:t>, </a:t>
            </a:r>
            <a:r>
              <a:rPr lang="en-US" altLang="en-US" sz="1800" b="1"/>
              <a:t>p</a:t>
            </a:r>
          </a:p>
        </p:txBody>
      </p:sp>
      <p:sp>
        <p:nvSpPr>
          <p:cNvPr id="81926" name="Text Box 55"/>
          <p:cNvSpPr txBox="1">
            <a:spLocks noChangeArrowheads="1"/>
          </p:cNvSpPr>
          <p:nvPr/>
        </p:nvSpPr>
        <p:spPr bwMode="auto">
          <a:xfrm>
            <a:off x="1690688" y="5702300"/>
            <a:ext cx="83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interno</a:t>
            </a:r>
            <a:endParaRPr lang="pt-BR" altLang="en-US" sz="1800"/>
          </a:p>
        </p:txBody>
      </p:sp>
      <p:sp>
        <p:nvSpPr>
          <p:cNvPr id="81927" name="Text Box 56"/>
          <p:cNvSpPr txBox="1">
            <a:spLocks noChangeArrowheads="1"/>
          </p:cNvSpPr>
          <p:nvPr/>
        </p:nvSpPr>
        <p:spPr bwMode="auto">
          <a:xfrm>
            <a:off x="3303588" y="5702300"/>
            <a:ext cx="781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saindo</a:t>
            </a:r>
            <a:endParaRPr lang="pt-BR" altLang="en-US" sz="1800"/>
          </a:p>
        </p:txBody>
      </p:sp>
      <p:sp>
        <p:nvSpPr>
          <p:cNvPr id="81928" name="Text Box 57"/>
          <p:cNvSpPr txBox="1">
            <a:spLocks noChangeArrowheads="1"/>
          </p:cNvSpPr>
          <p:nvPr/>
        </p:nvSpPr>
        <p:spPr bwMode="auto">
          <a:xfrm>
            <a:off x="4711700" y="5702300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externo</a:t>
            </a:r>
            <a:endParaRPr lang="pt-BR" altLang="en-US" sz="1800"/>
          </a:p>
        </p:txBody>
      </p:sp>
      <p:sp>
        <p:nvSpPr>
          <p:cNvPr id="81929" name="Text Box 58"/>
          <p:cNvSpPr txBox="1">
            <a:spLocks noChangeArrowheads="1"/>
          </p:cNvSpPr>
          <p:nvPr/>
        </p:nvSpPr>
        <p:spPr bwMode="auto">
          <a:xfrm>
            <a:off x="6176963" y="5702300"/>
            <a:ext cx="984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entrando</a:t>
            </a:r>
            <a:endParaRPr lang="pt-BR" altLang="en-US" sz="1800"/>
          </a:p>
        </p:txBody>
      </p:sp>
      <p:sp>
        <p:nvSpPr>
          <p:cNvPr id="81930" name="Text Box 59"/>
          <p:cNvSpPr txBox="1">
            <a:spLocks noChangeArrowheads="1"/>
          </p:cNvSpPr>
          <p:nvPr/>
        </p:nvSpPr>
        <p:spPr bwMode="auto">
          <a:xfrm>
            <a:off x="1390650" y="57023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/>
              <a:t>(a)</a:t>
            </a:r>
          </a:p>
        </p:txBody>
      </p:sp>
      <p:sp>
        <p:nvSpPr>
          <p:cNvPr id="81931" name="Text Box 60"/>
          <p:cNvSpPr txBox="1">
            <a:spLocks noChangeArrowheads="1"/>
          </p:cNvSpPr>
          <p:nvPr/>
        </p:nvSpPr>
        <p:spPr bwMode="auto">
          <a:xfrm>
            <a:off x="2981325" y="5702300"/>
            <a:ext cx="45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/>
              <a:t>(b)</a:t>
            </a:r>
          </a:p>
        </p:txBody>
      </p:sp>
      <p:sp>
        <p:nvSpPr>
          <p:cNvPr id="81932" name="Text Box 61"/>
          <p:cNvSpPr txBox="1">
            <a:spLocks noChangeArrowheads="1"/>
          </p:cNvSpPr>
          <p:nvPr/>
        </p:nvSpPr>
        <p:spPr bwMode="auto">
          <a:xfrm>
            <a:off x="4424363" y="57023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/>
              <a:t>(c)</a:t>
            </a:r>
          </a:p>
        </p:txBody>
      </p:sp>
      <p:sp>
        <p:nvSpPr>
          <p:cNvPr id="81933" name="Text Box 62"/>
          <p:cNvSpPr txBox="1">
            <a:spLocks noChangeArrowheads="1"/>
          </p:cNvSpPr>
          <p:nvPr/>
        </p:nvSpPr>
        <p:spPr bwMode="auto">
          <a:xfrm>
            <a:off x="5853113" y="5702300"/>
            <a:ext cx="45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/>
              <a:t>(d)</a:t>
            </a:r>
          </a:p>
        </p:txBody>
      </p:sp>
      <p:sp>
        <p:nvSpPr>
          <p:cNvPr id="81934" name="Rectangle 63"/>
          <p:cNvSpPr>
            <a:spLocks noChangeArrowheads="1"/>
          </p:cNvSpPr>
          <p:nvPr/>
        </p:nvSpPr>
        <p:spPr bwMode="auto">
          <a:xfrm>
            <a:off x="427038" y="1722438"/>
            <a:ext cx="8267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buFontTx/>
              <a:buChar char="•"/>
              <a:defRPr/>
            </a:pPr>
            <a:r>
              <a:rPr lang="en-US" altLang="en-US" i="1"/>
              <a:t> Para cada aresta (hiperplano) da região de recorte</a:t>
            </a:r>
          </a:p>
          <a:p>
            <a:pPr lvl="1">
              <a:buFontTx/>
              <a:buChar char="•"/>
              <a:defRPr/>
            </a:pPr>
            <a:r>
              <a:rPr lang="en-US" altLang="en-US" i="1"/>
              <a:t>Para cada segmento do polígono</a:t>
            </a:r>
          </a:p>
          <a:p>
            <a:pPr lvl="2">
              <a:buFontTx/>
              <a:buChar char="•"/>
              <a:defRPr/>
            </a:pPr>
            <a:r>
              <a:rPr lang="en-US" altLang="en-US" i="1"/>
              <a:t> Existem quatro casos possiveis para um vértice e  seu antessessor</a:t>
            </a:r>
          </a:p>
        </p:txBody>
      </p:sp>
      <p:grpSp>
        <p:nvGrpSpPr>
          <p:cNvPr id="150542" name="Group 68"/>
          <p:cNvGrpSpPr>
            <a:grpSpLocks/>
          </p:cNvGrpSpPr>
          <p:nvPr/>
        </p:nvGrpSpPr>
        <p:grpSpPr bwMode="auto">
          <a:xfrm>
            <a:off x="1490663" y="2984500"/>
            <a:ext cx="1243012" cy="1968500"/>
            <a:chOff x="899" y="2139"/>
            <a:chExt cx="783" cy="1240"/>
          </a:xfrm>
        </p:grpSpPr>
        <p:sp>
          <p:nvSpPr>
            <p:cNvPr id="150577" name="AutoShape 6"/>
            <p:cNvSpPr>
              <a:spLocks noChangeArrowheads="1"/>
            </p:cNvSpPr>
            <p:nvPr/>
          </p:nvSpPr>
          <p:spPr bwMode="auto">
            <a:xfrm rot="10800000" flipH="1" flipV="1">
              <a:off x="929" y="2560"/>
              <a:ext cx="550" cy="5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6 w 21600"/>
                <a:gd name="T13" fmla="*/ 4488 h 21600"/>
                <a:gd name="T14" fmla="*/ 17084 w 21600"/>
                <a:gd name="T15" fmla="*/ 171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7" y="21600"/>
                  </a:lnTo>
                  <a:lnTo>
                    <a:pt x="1620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71" name="Line 7"/>
            <p:cNvSpPr>
              <a:spLocks noChangeShapeType="1"/>
            </p:cNvSpPr>
            <p:nvPr/>
          </p:nvSpPr>
          <p:spPr bwMode="auto">
            <a:xfrm flipH="1">
              <a:off x="1160" y="2371"/>
              <a:ext cx="125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72" name="Rectangle 8"/>
            <p:cNvSpPr>
              <a:spLocks noChangeArrowheads="1"/>
            </p:cNvSpPr>
            <p:nvPr/>
          </p:nvSpPr>
          <p:spPr bwMode="auto">
            <a:xfrm>
              <a:off x="1504" y="2395"/>
              <a:ext cx="1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b="1"/>
                <a:t>s</a:t>
              </a:r>
            </a:p>
          </p:txBody>
        </p:sp>
        <p:sp>
          <p:nvSpPr>
            <p:cNvPr id="81973" name="Rectangle 10"/>
            <p:cNvSpPr>
              <a:spLocks noChangeArrowheads="1"/>
            </p:cNvSpPr>
            <p:nvPr/>
          </p:nvSpPr>
          <p:spPr bwMode="auto">
            <a:xfrm>
              <a:off x="1317" y="303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p</a:t>
              </a:r>
            </a:p>
          </p:txBody>
        </p:sp>
        <p:sp>
          <p:nvSpPr>
            <p:cNvPr id="81974" name="Oval 11"/>
            <p:cNvSpPr>
              <a:spLocks noChangeArrowheads="1"/>
            </p:cNvSpPr>
            <p:nvPr/>
          </p:nvSpPr>
          <p:spPr bwMode="auto">
            <a:xfrm>
              <a:off x="1319" y="3083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1975" name="Line 31"/>
            <p:cNvSpPr>
              <a:spLocks noChangeShapeType="1"/>
            </p:cNvSpPr>
            <p:nvPr/>
          </p:nvSpPr>
          <p:spPr bwMode="auto">
            <a:xfrm flipH="1" flipV="1">
              <a:off x="899" y="3248"/>
              <a:ext cx="269" cy="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76" name="Text Box 34"/>
            <p:cNvSpPr txBox="1">
              <a:spLocks noChangeArrowheads="1"/>
            </p:cNvSpPr>
            <p:nvPr/>
          </p:nvSpPr>
          <p:spPr bwMode="auto">
            <a:xfrm rot="6003549">
              <a:off x="1119" y="2163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2400">
                  <a:latin typeface="Courier New" charset="0"/>
                  <a:sym typeface="Wingdings 2" charset="2"/>
                </a:rPr>
                <a:t></a:t>
              </a:r>
            </a:p>
          </p:txBody>
        </p:sp>
        <p:sp>
          <p:nvSpPr>
            <p:cNvPr id="81977" name="Line 38"/>
            <p:cNvSpPr>
              <a:spLocks noChangeShapeType="1"/>
            </p:cNvSpPr>
            <p:nvPr/>
          </p:nvSpPr>
          <p:spPr bwMode="auto">
            <a:xfrm flipH="1">
              <a:off x="1336" y="2549"/>
              <a:ext cx="139" cy="5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78" name="Oval 9"/>
            <p:cNvSpPr>
              <a:spLocks noChangeArrowheads="1"/>
            </p:cNvSpPr>
            <p:nvPr/>
          </p:nvSpPr>
          <p:spPr bwMode="auto">
            <a:xfrm>
              <a:off x="1457" y="2536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50543" name="Group 70"/>
          <p:cNvGrpSpPr>
            <a:grpSpLocks/>
          </p:cNvGrpSpPr>
          <p:nvPr/>
        </p:nvGrpSpPr>
        <p:grpSpPr bwMode="auto">
          <a:xfrm>
            <a:off x="4368800" y="2921000"/>
            <a:ext cx="1108075" cy="2089150"/>
            <a:chOff x="2712" y="2099"/>
            <a:chExt cx="698" cy="1316"/>
          </a:xfrm>
        </p:grpSpPr>
        <p:sp>
          <p:nvSpPr>
            <p:cNvPr id="150568" name="AutoShape 14"/>
            <p:cNvSpPr>
              <a:spLocks noChangeArrowheads="1"/>
            </p:cNvSpPr>
            <p:nvPr/>
          </p:nvSpPr>
          <p:spPr bwMode="auto">
            <a:xfrm rot="10800000" flipH="1" flipV="1">
              <a:off x="2860" y="2596"/>
              <a:ext cx="550" cy="5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6 w 21600"/>
                <a:gd name="T13" fmla="*/ 4488 h 21600"/>
                <a:gd name="T14" fmla="*/ 17084 w 21600"/>
                <a:gd name="T15" fmla="*/ 171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7" y="21600"/>
                  </a:lnTo>
                  <a:lnTo>
                    <a:pt x="1620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62" name="Line 15"/>
            <p:cNvSpPr>
              <a:spLocks noChangeShapeType="1"/>
            </p:cNvSpPr>
            <p:nvPr/>
          </p:nvSpPr>
          <p:spPr bwMode="auto">
            <a:xfrm flipH="1">
              <a:off x="3091" y="2407"/>
              <a:ext cx="125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63" name="Rectangle 16"/>
            <p:cNvSpPr>
              <a:spLocks noChangeArrowheads="1"/>
            </p:cNvSpPr>
            <p:nvPr/>
          </p:nvSpPr>
          <p:spPr bwMode="auto">
            <a:xfrm>
              <a:off x="2904" y="3077"/>
              <a:ext cx="1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s</a:t>
              </a:r>
            </a:p>
          </p:txBody>
        </p:sp>
        <p:sp>
          <p:nvSpPr>
            <p:cNvPr id="81964" name="Rectangle 18"/>
            <p:cNvSpPr>
              <a:spLocks noChangeArrowheads="1"/>
            </p:cNvSpPr>
            <p:nvPr/>
          </p:nvSpPr>
          <p:spPr bwMode="auto">
            <a:xfrm>
              <a:off x="2712" y="2374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p</a:t>
              </a:r>
            </a:p>
          </p:txBody>
        </p:sp>
        <p:sp>
          <p:nvSpPr>
            <p:cNvPr id="81965" name="Oval 19"/>
            <p:cNvSpPr>
              <a:spLocks noChangeArrowheads="1"/>
            </p:cNvSpPr>
            <p:nvPr/>
          </p:nvSpPr>
          <p:spPr bwMode="auto">
            <a:xfrm>
              <a:off x="2836" y="2578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1966" name="Line 33"/>
            <p:cNvSpPr>
              <a:spLocks noChangeShapeType="1"/>
            </p:cNvSpPr>
            <p:nvPr/>
          </p:nvSpPr>
          <p:spPr bwMode="auto">
            <a:xfrm flipH="1" flipV="1">
              <a:off x="2929" y="2446"/>
              <a:ext cx="269" cy="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67" name="Text Box 36"/>
            <p:cNvSpPr txBox="1">
              <a:spLocks noChangeArrowheads="1"/>
            </p:cNvSpPr>
            <p:nvPr/>
          </p:nvSpPr>
          <p:spPr bwMode="auto">
            <a:xfrm rot="6003549">
              <a:off x="3055" y="2123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2400">
                  <a:latin typeface="Courier New" charset="0"/>
                  <a:sym typeface="Wingdings 2" charset="2"/>
                </a:rPr>
                <a:t></a:t>
              </a:r>
            </a:p>
          </p:txBody>
        </p:sp>
        <p:sp>
          <p:nvSpPr>
            <p:cNvPr id="81968" name="Line 37"/>
            <p:cNvSpPr>
              <a:spLocks noChangeShapeType="1"/>
            </p:cNvSpPr>
            <p:nvPr/>
          </p:nvSpPr>
          <p:spPr bwMode="auto">
            <a:xfrm flipH="1" flipV="1">
              <a:off x="2864" y="2630"/>
              <a:ext cx="140" cy="5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69" name="Oval 17"/>
            <p:cNvSpPr>
              <a:spLocks noChangeArrowheads="1"/>
            </p:cNvSpPr>
            <p:nvPr/>
          </p:nvSpPr>
          <p:spPr bwMode="auto">
            <a:xfrm>
              <a:off x="2980" y="3119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50544" name="Group 69"/>
          <p:cNvGrpSpPr>
            <a:grpSpLocks/>
          </p:cNvGrpSpPr>
          <p:nvPr/>
        </p:nvGrpSpPr>
        <p:grpSpPr bwMode="auto">
          <a:xfrm>
            <a:off x="3054350" y="2968625"/>
            <a:ext cx="968375" cy="1978025"/>
            <a:chOff x="1884" y="2129"/>
            <a:chExt cx="610" cy="1246"/>
          </a:xfrm>
        </p:grpSpPr>
        <p:sp>
          <p:nvSpPr>
            <p:cNvPr id="150557" name="AutoShape 21"/>
            <p:cNvSpPr>
              <a:spLocks noChangeArrowheads="1"/>
            </p:cNvSpPr>
            <p:nvPr/>
          </p:nvSpPr>
          <p:spPr bwMode="auto">
            <a:xfrm rot="10800000" flipH="1" flipV="1">
              <a:off x="1903" y="2556"/>
              <a:ext cx="550" cy="5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6 w 21600"/>
                <a:gd name="T13" fmla="*/ 4488 h 21600"/>
                <a:gd name="T14" fmla="*/ 17084 w 21600"/>
                <a:gd name="T15" fmla="*/ 171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7" y="21600"/>
                  </a:lnTo>
                  <a:lnTo>
                    <a:pt x="1620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51" name="Line 22"/>
            <p:cNvSpPr>
              <a:spLocks noChangeShapeType="1"/>
            </p:cNvSpPr>
            <p:nvPr/>
          </p:nvSpPr>
          <p:spPr bwMode="auto">
            <a:xfrm flipH="1">
              <a:off x="2134" y="2367"/>
              <a:ext cx="125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52" name="Rectangle 23"/>
            <p:cNvSpPr>
              <a:spLocks noChangeArrowheads="1"/>
            </p:cNvSpPr>
            <p:nvPr/>
          </p:nvSpPr>
          <p:spPr bwMode="auto">
            <a:xfrm>
              <a:off x="2322" y="3049"/>
              <a:ext cx="1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s</a:t>
              </a:r>
            </a:p>
          </p:txBody>
        </p:sp>
        <p:sp>
          <p:nvSpPr>
            <p:cNvPr id="81953" name="Rectangle 25"/>
            <p:cNvSpPr>
              <a:spLocks noChangeArrowheads="1"/>
            </p:cNvSpPr>
            <p:nvPr/>
          </p:nvSpPr>
          <p:spPr bwMode="auto">
            <a:xfrm>
              <a:off x="1884" y="3055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p</a:t>
              </a:r>
            </a:p>
          </p:txBody>
        </p:sp>
        <p:sp>
          <p:nvSpPr>
            <p:cNvPr id="81954" name="Oval 26"/>
            <p:cNvSpPr>
              <a:spLocks noChangeArrowheads="1"/>
            </p:cNvSpPr>
            <p:nvPr/>
          </p:nvSpPr>
          <p:spPr bwMode="auto">
            <a:xfrm>
              <a:off x="2017" y="3079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1955" name="Rectangle 30"/>
            <p:cNvSpPr>
              <a:spLocks noChangeArrowheads="1"/>
            </p:cNvSpPr>
            <p:nvPr/>
          </p:nvSpPr>
          <p:spPr bwMode="auto">
            <a:xfrm>
              <a:off x="2151" y="3052"/>
              <a:ext cx="1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b="1"/>
                <a:t>i</a:t>
              </a:r>
            </a:p>
          </p:txBody>
        </p:sp>
        <p:sp>
          <p:nvSpPr>
            <p:cNvPr id="81956" name="Line 32"/>
            <p:cNvSpPr>
              <a:spLocks noChangeShapeType="1"/>
            </p:cNvSpPr>
            <p:nvPr/>
          </p:nvSpPr>
          <p:spPr bwMode="auto">
            <a:xfrm flipH="1" flipV="1">
              <a:off x="1975" y="2406"/>
              <a:ext cx="269" cy="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57" name="Text Box 35"/>
            <p:cNvSpPr txBox="1">
              <a:spLocks noChangeArrowheads="1"/>
            </p:cNvSpPr>
            <p:nvPr/>
          </p:nvSpPr>
          <p:spPr bwMode="auto">
            <a:xfrm rot="6003549">
              <a:off x="2092" y="2153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2400">
                  <a:latin typeface="Courier New" charset="0"/>
                  <a:sym typeface="Wingdings 2" charset="2"/>
                </a:rPr>
                <a:t></a:t>
              </a:r>
            </a:p>
          </p:txBody>
        </p:sp>
        <p:sp>
          <p:nvSpPr>
            <p:cNvPr id="81958" name="Line 39"/>
            <p:cNvSpPr>
              <a:spLocks noChangeShapeType="1"/>
            </p:cNvSpPr>
            <p:nvPr/>
          </p:nvSpPr>
          <p:spPr bwMode="auto">
            <a:xfrm flipH="1">
              <a:off x="2041" y="3095"/>
              <a:ext cx="27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59" name="Oval 24"/>
            <p:cNvSpPr>
              <a:spLocks noChangeArrowheads="1"/>
            </p:cNvSpPr>
            <p:nvPr/>
          </p:nvSpPr>
          <p:spPr bwMode="auto">
            <a:xfrm>
              <a:off x="2302" y="3073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1960" name="Oval 65"/>
            <p:cNvSpPr>
              <a:spLocks noChangeArrowheads="1"/>
            </p:cNvSpPr>
            <p:nvPr/>
          </p:nvSpPr>
          <p:spPr bwMode="auto">
            <a:xfrm>
              <a:off x="2150" y="3076"/>
              <a:ext cx="40" cy="4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50545" name="Group 71"/>
          <p:cNvGrpSpPr>
            <a:grpSpLocks/>
          </p:cNvGrpSpPr>
          <p:nvPr/>
        </p:nvGrpSpPr>
        <p:grpSpPr bwMode="auto">
          <a:xfrm>
            <a:off x="5818188" y="2981325"/>
            <a:ext cx="1323975" cy="2044700"/>
            <a:chOff x="3625" y="2137"/>
            <a:chExt cx="834" cy="1288"/>
          </a:xfrm>
        </p:grpSpPr>
        <p:sp>
          <p:nvSpPr>
            <p:cNvPr id="81939" name="Rectangle 41"/>
            <p:cNvSpPr>
              <a:spLocks noChangeArrowheads="1"/>
            </p:cNvSpPr>
            <p:nvPr/>
          </p:nvSpPr>
          <p:spPr bwMode="auto">
            <a:xfrm>
              <a:off x="3625" y="2336"/>
              <a:ext cx="1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s</a:t>
              </a:r>
            </a:p>
          </p:txBody>
        </p:sp>
        <p:sp>
          <p:nvSpPr>
            <p:cNvPr id="150547" name="AutoShape 43"/>
            <p:cNvSpPr>
              <a:spLocks noChangeArrowheads="1"/>
            </p:cNvSpPr>
            <p:nvPr/>
          </p:nvSpPr>
          <p:spPr bwMode="auto">
            <a:xfrm rot="10800000" flipH="1" flipV="1">
              <a:off x="3763" y="2606"/>
              <a:ext cx="550" cy="5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6 w 21600"/>
                <a:gd name="T13" fmla="*/ 4488 h 21600"/>
                <a:gd name="T14" fmla="*/ 17084 w 21600"/>
                <a:gd name="T15" fmla="*/ 171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7" y="21600"/>
                  </a:lnTo>
                  <a:lnTo>
                    <a:pt x="1620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41" name="Line 44"/>
            <p:cNvSpPr>
              <a:spLocks noChangeShapeType="1"/>
            </p:cNvSpPr>
            <p:nvPr/>
          </p:nvSpPr>
          <p:spPr bwMode="auto">
            <a:xfrm flipH="1">
              <a:off x="3994" y="2417"/>
              <a:ext cx="125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2" name="Rectangle 46"/>
            <p:cNvSpPr>
              <a:spLocks noChangeArrowheads="1"/>
            </p:cNvSpPr>
            <p:nvPr/>
          </p:nvSpPr>
          <p:spPr bwMode="auto">
            <a:xfrm>
              <a:off x="4263" y="235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p</a:t>
              </a:r>
            </a:p>
          </p:txBody>
        </p:sp>
        <p:sp>
          <p:nvSpPr>
            <p:cNvPr id="81943" name="Oval 47"/>
            <p:cNvSpPr>
              <a:spLocks noChangeArrowheads="1"/>
            </p:cNvSpPr>
            <p:nvPr/>
          </p:nvSpPr>
          <p:spPr bwMode="auto">
            <a:xfrm>
              <a:off x="4297" y="2588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1944" name="Rectangle 51"/>
            <p:cNvSpPr>
              <a:spLocks noChangeArrowheads="1"/>
            </p:cNvSpPr>
            <p:nvPr/>
          </p:nvSpPr>
          <p:spPr bwMode="auto">
            <a:xfrm>
              <a:off x="3922" y="2351"/>
              <a:ext cx="1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i</a:t>
              </a:r>
            </a:p>
          </p:txBody>
        </p:sp>
        <p:sp>
          <p:nvSpPr>
            <p:cNvPr id="81945" name="Line 52"/>
            <p:cNvSpPr>
              <a:spLocks noChangeShapeType="1"/>
            </p:cNvSpPr>
            <p:nvPr/>
          </p:nvSpPr>
          <p:spPr bwMode="auto">
            <a:xfrm flipH="1" flipV="1">
              <a:off x="3718" y="3255"/>
              <a:ext cx="269" cy="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6" name="Text Box 53"/>
            <p:cNvSpPr txBox="1">
              <a:spLocks noChangeArrowheads="1"/>
            </p:cNvSpPr>
            <p:nvPr/>
          </p:nvSpPr>
          <p:spPr bwMode="auto">
            <a:xfrm rot="6003549">
              <a:off x="3948" y="2161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2400">
                  <a:latin typeface="Courier New" charset="0"/>
                  <a:sym typeface="Wingdings 2" charset="2"/>
                </a:rPr>
                <a:t></a:t>
              </a:r>
            </a:p>
          </p:txBody>
        </p:sp>
        <p:sp>
          <p:nvSpPr>
            <p:cNvPr id="81947" name="Line 54"/>
            <p:cNvSpPr>
              <a:spLocks noChangeShapeType="1"/>
            </p:cNvSpPr>
            <p:nvPr/>
          </p:nvSpPr>
          <p:spPr bwMode="auto">
            <a:xfrm>
              <a:off x="3767" y="2607"/>
              <a:ext cx="525" cy="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948" name="Oval 45"/>
            <p:cNvSpPr>
              <a:spLocks noChangeArrowheads="1"/>
            </p:cNvSpPr>
            <p:nvPr/>
          </p:nvSpPr>
          <p:spPr bwMode="auto">
            <a:xfrm>
              <a:off x="3745" y="2588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1949" name="Oval 67"/>
            <p:cNvSpPr>
              <a:spLocks noChangeArrowheads="1"/>
            </p:cNvSpPr>
            <p:nvPr/>
          </p:nvSpPr>
          <p:spPr bwMode="auto">
            <a:xfrm>
              <a:off x="4082" y="2587"/>
              <a:ext cx="40" cy="4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665552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 sz="2800"/>
              <a:t>Exemplo do algoritmo de Hodgman-Sutherland</a:t>
            </a:r>
            <a:endParaRPr lang="en-US" altLang="en-US" sz="2800"/>
          </a:p>
        </p:txBody>
      </p:sp>
      <p:grpSp>
        <p:nvGrpSpPr>
          <p:cNvPr id="151554" name="Group 114"/>
          <p:cNvGrpSpPr>
            <a:grpSpLocks/>
          </p:cNvGrpSpPr>
          <p:nvPr/>
        </p:nvGrpSpPr>
        <p:grpSpPr bwMode="auto">
          <a:xfrm>
            <a:off x="6715125" y="1820863"/>
            <a:ext cx="1651000" cy="2255837"/>
            <a:chOff x="3744" y="1141"/>
            <a:chExt cx="1040" cy="1421"/>
          </a:xfrm>
        </p:grpSpPr>
        <p:sp>
          <p:nvSpPr>
            <p:cNvPr id="151675" name="Freeform 42" descr="10%"/>
            <p:cNvSpPr>
              <a:spLocks/>
            </p:cNvSpPr>
            <p:nvPr/>
          </p:nvSpPr>
          <p:spPr bwMode="auto">
            <a:xfrm>
              <a:off x="3975" y="1349"/>
              <a:ext cx="649" cy="411"/>
            </a:xfrm>
            <a:custGeom>
              <a:avLst/>
              <a:gdLst>
                <a:gd name="T0" fmla="*/ 775 w 385"/>
                <a:gd name="T1" fmla="*/ 37863 h 227"/>
                <a:gd name="T2" fmla="*/ 0 w 385"/>
                <a:gd name="T3" fmla="*/ 0 h 227"/>
                <a:gd name="T4" fmla="*/ 31863 w 385"/>
                <a:gd name="T5" fmla="*/ 0 h 227"/>
                <a:gd name="T6" fmla="*/ 42124 w 385"/>
                <a:gd name="T7" fmla="*/ 18001 h 227"/>
                <a:gd name="T8" fmla="*/ 42202 w 385"/>
                <a:gd name="T9" fmla="*/ 47289 h 227"/>
                <a:gd name="T10" fmla="*/ 28146 w 385"/>
                <a:gd name="T11" fmla="*/ 46425 h 227"/>
                <a:gd name="T12" fmla="*/ 19232 w 385"/>
                <a:gd name="T13" fmla="*/ 2118 h 227"/>
                <a:gd name="T14" fmla="*/ 12963 w 385"/>
                <a:gd name="T15" fmla="*/ 1514 h 227"/>
                <a:gd name="T16" fmla="*/ 775 w 385"/>
                <a:gd name="T17" fmla="*/ 37863 h 2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85" h="227">
                  <a:moveTo>
                    <a:pt x="7" y="181"/>
                  </a:moveTo>
                  <a:lnTo>
                    <a:pt x="0" y="0"/>
                  </a:lnTo>
                  <a:lnTo>
                    <a:pt x="290" y="0"/>
                  </a:lnTo>
                  <a:lnTo>
                    <a:pt x="383" y="86"/>
                  </a:lnTo>
                  <a:lnTo>
                    <a:pt x="384" y="226"/>
                  </a:lnTo>
                  <a:lnTo>
                    <a:pt x="256" y="222"/>
                  </a:lnTo>
                  <a:lnTo>
                    <a:pt x="175" y="10"/>
                  </a:lnTo>
                  <a:lnTo>
                    <a:pt x="118" y="7"/>
                  </a:lnTo>
                  <a:lnTo>
                    <a:pt x="7" y="181"/>
                  </a:lnTo>
                </a:path>
              </a:pathLst>
            </a:custGeom>
            <a:pattFill prst="pct10">
              <a:fgClr>
                <a:schemeClr val="folHlink"/>
              </a:fgClr>
              <a:bgClr>
                <a:schemeClr val="bg1"/>
              </a:bgClr>
            </a:patt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69" name="Rectangle 43"/>
            <p:cNvSpPr>
              <a:spLocks noChangeArrowheads="1"/>
            </p:cNvSpPr>
            <p:nvPr/>
          </p:nvSpPr>
          <p:spPr bwMode="auto">
            <a:xfrm>
              <a:off x="3744" y="1356"/>
              <a:ext cx="870" cy="120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70" name="Rectangle 44"/>
            <p:cNvSpPr>
              <a:spLocks noChangeArrowheads="1"/>
            </p:cNvSpPr>
            <p:nvPr/>
          </p:nvSpPr>
          <p:spPr bwMode="auto">
            <a:xfrm>
              <a:off x="3936" y="1684"/>
              <a:ext cx="145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1</a:t>
              </a:r>
            </a:p>
          </p:txBody>
        </p:sp>
        <p:sp>
          <p:nvSpPr>
            <p:cNvPr id="83071" name="Rectangle 45"/>
            <p:cNvSpPr>
              <a:spLocks noChangeArrowheads="1"/>
            </p:cNvSpPr>
            <p:nvPr/>
          </p:nvSpPr>
          <p:spPr bwMode="auto">
            <a:xfrm>
              <a:off x="4346" y="1746"/>
              <a:ext cx="145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5</a:t>
              </a:r>
            </a:p>
          </p:txBody>
        </p:sp>
        <p:sp>
          <p:nvSpPr>
            <p:cNvPr id="83072" name="Rectangle 46"/>
            <p:cNvSpPr>
              <a:spLocks noChangeArrowheads="1"/>
            </p:cNvSpPr>
            <p:nvPr/>
          </p:nvSpPr>
          <p:spPr bwMode="auto">
            <a:xfrm>
              <a:off x="3831" y="1141"/>
              <a:ext cx="187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A</a:t>
              </a:r>
            </a:p>
          </p:txBody>
        </p:sp>
        <p:sp>
          <p:nvSpPr>
            <p:cNvPr id="83073" name="Rectangle 47"/>
            <p:cNvSpPr>
              <a:spLocks noChangeArrowheads="1"/>
            </p:cNvSpPr>
            <p:nvPr/>
          </p:nvSpPr>
          <p:spPr bwMode="auto">
            <a:xfrm>
              <a:off x="4452" y="1141"/>
              <a:ext cx="172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B</a:t>
              </a:r>
            </a:p>
          </p:txBody>
        </p:sp>
        <p:sp>
          <p:nvSpPr>
            <p:cNvPr id="83074" name="Rectangle 48"/>
            <p:cNvSpPr>
              <a:spLocks noChangeArrowheads="1"/>
            </p:cNvSpPr>
            <p:nvPr/>
          </p:nvSpPr>
          <p:spPr bwMode="auto">
            <a:xfrm>
              <a:off x="4315" y="1366"/>
              <a:ext cx="174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C</a:t>
              </a:r>
            </a:p>
          </p:txBody>
        </p:sp>
        <p:sp>
          <p:nvSpPr>
            <p:cNvPr id="83075" name="Rectangle 49"/>
            <p:cNvSpPr>
              <a:spLocks noChangeArrowheads="1"/>
            </p:cNvSpPr>
            <p:nvPr/>
          </p:nvSpPr>
          <p:spPr bwMode="auto">
            <a:xfrm>
              <a:off x="4106" y="1373"/>
              <a:ext cx="182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D</a:t>
              </a:r>
            </a:p>
          </p:txBody>
        </p:sp>
        <p:sp>
          <p:nvSpPr>
            <p:cNvPr id="83076" name="Rectangle 54"/>
            <p:cNvSpPr>
              <a:spLocks noChangeArrowheads="1"/>
            </p:cNvSpPr>
            <p:nvPr/>
          </p:nvSpPr>
          <p:spPr bwMode="auto">
            <a:xfrm>
              <a:off x="4620" y="1324"/>
              <a:ext cx="164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E</a:t>
              </a:r>
            </a:p>
          </p:txBody>
        </p:sp>
        <p:sp>
          <p:nvSpPr>
            <p:cNvPr id="83077" name="Rectangle 55"/>
            <p:cNvSpPr>
              <a:spLocks noChangeArrowheads="1"/>
            </p:cNvSpPr>
            <p:nvPr/>
          </p:nvSpPr>
          <p:spPr bwMode="auto">
            <a:xfrm>
              <a:off x="4622" y="1762"/>
              <a:ext cx="155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F</a:t>
              </a:r>
            </a:p>
          </p:txBody>
        </p:sp>
        <p:sp>
          <p:nvSpPr>
            <p:cNvPr id="83078" name="Oval 69"/>
            <p:cNvSpPr>
              <a:spLocks noChangeArrowheads="1"/>
            </p:cNvSpPr>
            <p:nvPr/>
          </p:nvSpPr>
          <p:spPr bwMode="auto">
            <a:xfrm>
              <a:off x="3943" y="1328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79" name="Oval 70"/>
            <p:cNvSpPr>
              <a:spLocks noChangeArrowheads="1"/>
            </p:cNvSpPr>
            <p:nvPr/>
          </p:nvSpPr>
          <p:spPr bwMode="auto">
            <a:xfrm>
              <a:off x="4152" y="1328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80" name="Oval 71"/>
            <p:cNvSpPr>
              <a:spLocks noChangeArrowheads="1"/>
            </p:cNvSpPr>
            <p:nvPr/>
          </p:nvSpPr>
          <p:spPr bwMode="auto">
            <a:xfrm>
              <a:off x="4237" y="1328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81" name="Oval 72"/>
            <p:cNvSpPr>
              <a:spLocks noChangeArrowheads="1"/>
            </p:cNvSpPr>
            <p:nvPr/>
          </p:nvSpPr>
          <p:spPr bwMode="auto">
            <a:xfrm>
              <a:off x="4451" y="1322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82" name="Oval 73"/>
            <p:cNvSpPr>
              <a:spLocks noChangeArrowheads="1"/>
            </p:cNvSpPr>
            <p:nvPr/>
          </p:nvSpPr>
          <p:spPr bwMode="auto">
            <a:xfrm>
              <a:off x="4598" y="1491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83" name="Oval 74"/>
            <p:cNvSpPr>
              <a:spLocks noChangeArrowheads="1"/>
            </p:cNvSpPr>
            <p:nvPr/>
          </p:nvSpPr>
          <p:spPr bwMode="auto">
            <a:xfrm>
              <a:off x="4592" y="1723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84" name="Oval 75"/>
            <p:cNvSpPr>
              <a:spLocks noChangeArrowheads="1"/>
            </p:cNvSpPr>
            <p:nvPr/>
          </p:nvSpPr>
          <p:spPr bwMode="auto">
            <a:xfrm>
              <a:off x="4383" y="1723"/>
              <a:ext cx="55" cy="5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85" name="Oval 76"/>
            <p:cNvSpPr>
              <a:spLocks noChangeArrowheads="1"/>
            </p:cNvSpPr>
            <p:nvPr/>
          </p:nvSpPr>
          <p:spPr bwMode="auto">
            <a:xfrm>
              <a:off x="3959" y="1644"/>
              <a:ext cx="55" cy="5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51555" name="Group 111"/>
          <p:cNvGrpSpPr>
            <a:grpSpLocks/>
          </p:cNvGrpSpPr>
          <p:nvPr/>
        </p:nvGrpSpPr>
        <p:grpSpPr bwMode="auto">
          <a:xfrm>
            <a:off x="139700" y="1585913"/>
            <a:ext cx="2600325" cy="2478087"/>
            <a:chOff x="88" y="999"/>
            <a:chExt cx="1638" cy="1561"/>
          </a:xfrm>
        </p:grpSpPr>
        <p:sp>
          <p:nvSpPr>
            <p:cNvPr id="83044" name="Rectangle 5"/>
            <p:cNvSpPr>
              <a:spLocks noChangeArrowheads="1"/>
            </p:cNvSpPr>
            <p:nvPr/>
          </p:nvSpPr>
          <p:spPr bwMode="auto">
            <a:xfrm>
              <a:off x="422" y="1409"/>
              <a:ext cx="880" cy="115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45" name="Rectangle 6"/>
            <p:cNvSpPr>
              <a:spLocks noChangeArrowheads="1"/>
            </p:cNvSpPr>
            <p:nvPr/>
          </p:nvSpPr>
          <p:spPr bwMode="auto">
            <a:xfrm>
              <a:off x="564" y="1732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 sz="1800"/>
                <a:t>1</a:t>
              </a:r>
            </a:p>
          </p:txBody>
        </p:sp>
        <p:sp>
          <p:nvSpPr>
            <p:cNvPr id="151653" name="Freeform 7"/>
            <p:cNvSpPr>
              <a:spLocks/>
            </p:cNvSpPr>
            <p:nvPr/>
          </p:nvSpPr>
          <p:spPr bwMode="auto">
            <a:xfrm>
              <a:off x="628" y="1140"/>
              <a:ext cx="973" cy="674"/>
            </a:xfrm>
            <a:custGeom>
              <a:avLst/>
              <a:gdLst>
                <a:gd name="T0" fmla="*/ 0 w 973"/>
                <a:gd name="T1" fmla="*/ 588 h 674"/>
                <a:gd name="T2" fmla="*/ 0 w 973"/>
                <a:gd name="T3" fmla="*/ 0 h 674"/>
                <a:gd name="T4" fmla="*/ 222 w 973"/>
                <a:gd name="T5" fmla="*/ 0 h 674"/>
                <a:gd name="T6" fmla="*/ 972 w 973"/>
                <a:gd name="T7" fmla="*/ 673 h 674"/>
                <a:gd name="T8" fmla="*/ 456 w 973"/>
                <a:gd name="T9" fmla="*/ 673 h 674"/>
                <a:gd name="T10" fmla="*/ 264 w 973"/>
                <a:gd name="T11" fmla="*/ 174 h 674"/>
                <a:gd name="T12" fmla="*/ 0 w 973"/>
                <a:gd name="T13" fmla="*/ 588 h 6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73" h="674">
                  <a:moveTo>
                    <a:pt x="0" y="588"/>
                  </a:moveTo>
                  <a:lnTo>
                    <a:pt x="0" y="0"/>
                  </a:lnTo>
                  <a:lnTo>
                    <a:pt x="222" y="0"/>
                  </a:lnTo>
                  <a:lnTo>
                    <a:pt x="972" y="673"/>
                  </a:lnTo>
                  <a:lnTo>
                    <a:pt x="456" y="673"/>
                  </a:lnTo>
                  <a:lnTo>
                    <a:pt x="264" y="174"/>
                  </a:lnTo>
                  <a:lnTo>
                    <a:pt x="0" y="58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47" name="Rectangle 8"/>
            <p:cNvSpPr>
              <a:spLocks noChangeArrowheads="1"/>
            </p:cNvSpPr>
            <p:nvPr/>
          </p:nvSpPr>
          <p:spPr bwMode="auto">
            <a:xfrm>
              <a:off x="858" y="1005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 sz="1800"/>
                <a:t>3</a:t>
              </a:r>
            </a:p>
          </p:txBody>
        </p:sp>
        <p:sp>
          <p:nvSpPr>
            <p:cNvPr id="83048" name="Rectangle 9"/>
            <p:cNvSpPr>
              <a:spLocks noChangeArrowheads="1"/>
            </p:cNvSpPr>
            <p:nvPr/>
          </p:nvSpPr>
          <p:spPr bwMode="auto">
            <a:xfrm>
              <a:off x="468" y="999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 sz="1800"/>
                <a:t>2</a:t>
              </a:r>
            </a:p>
          </p:txBody>
        </p:sp>
        <p:sp>
          <p:nvSpPr>
            <p:cNvPr id="83049" name="Rectangle 10"/>
            <p:cNvSpPr>
              <a:spLocks noChangeArrowheads="1"/>
            </p:cNvSpPr>
            <p:nvPr/>
          </p:nvSpPr>
          <p:spPr bwMode="auto">
            <a:xfrm>
              <a:off x="1538" y="1756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 sz="1800"/>
                <a:t>4</a:t>
              </a:r>
            </a:p>
          </p:txBody>
        </p:sp>
        <p:sp>
          <p:nvSpPr>
            <p:cNvPr id="83050" name="Rectangle 11"/>
            <p:cNvSpPr>
              <a:spLocks noChangeArrowheads="1"/>
            </p:cNvSpPr>
            <p:nvPr/>
          </p:nvSpPr>
          <p:spPr bwMode="auto">
            <a:xfrm>
              <a:off x="996" y="1792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 sz="1800"/>
                <a:t>5</a:t>
              </a:r>
            </a:p>
          </p:txBody>
        </p:sp>
        <p:sp>
          <p:nvSpPr>
            <p:cNvPr id="83051" name="Rectangle 12"/>
            <p:cNvSpPr>
              <a:spLocks noChangeArrowheads="1"/>
            </p:cNvSpPr>
            <p:nvPr/>
          </p:nvSpPr>
          <p:spPr bwMode="auto">
            <a:xfrm>
              <a:off x="708" y="1191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 sz="1800"/>
                <a:t>6</a:t>
              </a:r>
            </a:p>
          </p:txBody>
        </p:sp>
        <p:sp>
          <p:nvSpPr>
            <p:cNvPr id="83052" name="Rectangle 13"/>
            <p:cNvSpPr>
              <a:spLocks noChangeArrowheads="1"/>
            </p:cNvSpPr>
            <p:nvPr/>
          </p:nvSpPr>
          <p:spPr bwMode="auto">
            <a:xfrm>
              <a:off x="458" y="1197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 sz="1800"/>
                <a:t>A</a:t>
              </a:r>
            </a:p>
          </p:txBody>
        </p:sp>
        <p:sp>
          <p:nvSpPr>
            <p:cNvPr id="83053" name="Rectangle 14"/>
            <p:cNvSpPr>
              <a:spLocks noChangeArrowheads="1"/>
            </p:cNvSpPr>
            <p:nvPr/>
          </p:nvSpPr>
          <p:spPr bwMode="auto">
            <a:xfrm>
              <a:off x="1110" y="1197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 sz="1800"/>
                <a:t>B</a:t>
              </a:r>
            </a:p>
          </p:txBody>
        </p:sp>
        <p:sp>
          <p:nvSpPr>
            <p:cNvPr id="83054" name="Rectangle 15"/>
            <p:cNvSpPr>
              <a:spLocks noChangeArrowheads="1"/>
            </p:cNvSpPr>
            <p:nvPr/>
          </p:nvSpPr>
          <p:spPr bwMode="auto">
            <a:xfrm>
              <a:off x="966" y="1420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 sz="1800"/>
                <a:t>C</a:t>
              </a:r>
            </a:p>
          </p:txBody>
        </p:sp>
        <p:sp>
          <p:nvSpPr>
            <p:cNvPr id="83055" name="Rectangle 16"/>
            <p:cNvSpPr>
              <a:spLocks noChangeArrowheads="1"/>
            </p:cNvSpPr>
            <p:nvPr/>
          </p:nvSpPr>
          <p:spPr bwMode="auto">
            <a:xfrm>
              <a:off x="746" y="1426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 sz="1800"/>
                <a:t>D</a:t>
              </a:r>
            </a:p>
          </p:txBody>
        </p:sp>
        <p:sp>
          <p:nvSpPr>
            <p:cNvPr id="83056" name="Line 21"/>
            <p:cNvSpPr>
              <a:spLocks noChangeAspect="1" noChangeShapeType="1"/>
            </p:cNvSpPr>
            <p:nvPr/>
          </p:nvSpPr>
          <p:spPr bwMode="auto">
            <a:xfrm>
              <a:off x="324" y="1414"/>
              <a:ext cx="111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057" name="Text Box 22"/>
            <p:cNvSpPr txBox="1">
              <a:spLocks noChangeArrowheads="1"/>
            </p:cNvSpPr>
            <p:nvPr/>
          </p:nvSpPr>
          <p:spPr bwMode="auto">
            <a:xfrm>
              <a:off x="88" y="1277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pt-BR" altLang="en-US" sz="2400">
                  <a:latin typeface="Courier New" charset="0"/>
                  <a:sym typeface="Wingdings 2" charset="2"/>
                </a:rPr>
                <a:t></a:t>
              </a:r>
            </a:p>
          </p:txBody>
        </p:sp>
        <p:sp>
          <p:nvSpPr>
            <p:cNvPr id="83058" name="Oval 61"/>
            <p:cNvSpPr>
              <a:spLocks noChangeArrowheads="1"/>
            </p:cNvSpPr>
            <p:nvPr/>
          </p:nvSpPr>
          <p:spPr bwMode="auto">
            <a:xfrm>
              <a:off x="594" y="1384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59" name="Oval 62"/>
            <p:cNvSpPr>
              <a:spLocks noChangeArrowheads="1"/>
            </p:cNvSpPr>
            <p:nvPr/>
          </p:nvSpPr>
          <p:spPr bwMode="auto">
            <a:xfrm>
              <a:off x="803" y="1384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60" name="Oval 63"/>
            <p:cNvSpPr>
              <a:spLocks noChangeArrowheads="1"/>
            </p:cNvSpPr>
            <p:nvPr/>
          </p:nvSpPr>
          <p:spPr bwMode="auto">
            <a:xfrm>
              <a:off x="893" y="1384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61" name="Oval 64"/>
            <p:cNvSpPr>
              <a:spLocks noChangeArrowheads="1"/>
            </p:cNvSpPr>
            <p:nvPr/>
          </p:nvSpPr>
          <p:spPr bwMode="auto">
            <a:xfrm>
              <a:off x="1119" y="1384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62" name="Oval 80"/>
            <p:cNvSpPr>
              <a:spLocks noChangeArrowheads="1"/>
            </p:cNvSpPr>
            <p:nvPr/>
          </p:nvSpPr>
          <p:spPr bwMode="auto">
            <a:xfrm>
              <a:off x="1565" y="1785"/>
              <a:ext cx="55" cy="5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63" name="Oval 81"/>
            <p:cNvSpPr>
              <a:spLocks noChangeArrowheads="1"/>
            </p:cNvSpPr>
            <p:nvPr/>
          </p:nvSpPr>
          <p:spPr bwMode="auto">
            <a:xfrm>
              <a:off x="1057" y="1779"/>
              <a:ext cx="55" cy="5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64" name="Oval 82"/>
            <p:cNvSpPr>
              <a:spLocks noChangeArrowheads="1"/>
            </p:cNvSpPr>
            <p:nvPr/>
          </p:nvSpPr>
          <p:spPr bwMode="auto">
            <a:xfrm>
              <a:off x="599" y="1694"/>
              <a:ext cx="55" cy="5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65" name="Oval 83"/>
            <p:cNvSpPr>
              <a:spLocks noChangeArrowheads="1"/>
            </p:cNvSpPr>
            <p:nvPr/>
          </p:nvSpPr>
          <p:spPr bwMode="auto">
            <a:xfrm>
              <a:off x="599" y="1118"/>
              <a:ext cx="55" cy="5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66" name="Oval 84"/>
            <p:cNvSpPr>
              <a:spLocks noChangeArrowheads="1"/>
            </p:cNvSpPr>
            <p:nvPr/>
          </p:nvSpPr>
          <p:spPr bwMode="auto">
            <a:xfrm>
              <a:off x="814" y="1118"/>
              <a:ext cx="55" cy="5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67" name="Oval 85"/>
            <p:cNvSpPr>
              <a:spLocks noChangeArrowheads="1"/>
            </p:cNvSpPr>
            <p:nvPr/>
          </p:nvSpPr>
          <p:spPr bwMode="auto">
            <a:xfrm>
              <a:off x="865" y="1282"/>
              <a:ext cx="55" cy="5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51556" name="Group 279"/>
          <p:cNvGrpSpPr>
            <a:grpSpLocks/>
          </p:cNvGrpSpPr>
          <p:nvPr/>
        </p:nvGrpSpPr>
        <p:grpSpPr bwMode="auto">
          <a:xfrm>
            <a:off x="3394075" y="1555750"/>
            <a:ext cx="2024063" cy="2497138"/>
            <a:chOff x="1986" y="980"/>
            <a:chExt cx="1275" cy="1573"/>
          </a:xfrm>
        </p:grpSpPr>
        <p:sp>
          <p:nvSpPr>
            <p:cNvPr id="151629" name="Freeform 120"/>
            <p:cNvSpPr>
              <a:spLocks/>
            </p:cNvSpPr>
            <p:nvPr/>
          </p:nvSpPr>
          <p:spPr bwMode="auto">
            <a:xfrm>
              <a:off x="2215" y="1403"/>
              <a:ext cx="932" cy="389"/>
            </a:xfrm>
            <a:custGeom>
              <a:avLst/>
              <a:gdLst>
                <a:gd name="T0" fmla="*/ 934 w 542"/>
                <a:gd name="T1" fmla="*/ 24025 h 226"/>
                <a:gd name="T2" fmla="*/ 0 w 542"/>
                <a:gd name="T3" fmla="*/ 0 h 226"/>
                <a:gd name="T4" fmla="*/ 38007 w 542"/>
                <a:gd name="T5" fmla="*/ 0 h 226"/>
                <a:gd name="T6" fmla="*/ 71099 w 542"/>
                <a:gd name="T7" fmla="*/ 29807 h 226"/>
                <a:gd name="T8" fmla="*/ 33996 w 542"/>
                <a:gd name="T9" fmla="*/ 29807 h 226"/>
                <a:gd name="T10" fmla="*/ 22490 w 542"/>
                <a:gd name="T11" fmla="*/ 394 h 226"/>
                <a:gd name="T12" fmla="*/ 16272 w 542"/>
                <a:gd name="T13" fmla="*/ 0 h 226"/>
                <a:gd name="T14" fmla="*/ 934 w 542"/>
                <a:gd name="T15" fmla="*/ 24025 h 2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42" h="226">
                  <a:moveTo>
                    <a:pt x="7" y="181"/>
                  </a:moveTo>
                  <a:lnTo>
                    <a:pt x="0" y="0"/>
                  </a:lnTo>
                  <a:lnTo>
                    <a:pt x="289" y="0"/>
                  </a:lnTo>
                  <a:lnTo>
                    <a:pt x="541" y="225"/>
                  </a:lnTo>
                  <a:lnTo>
                    <a:pt x="259" y="225"/>
                  </a:lnTo>
                  <a:lnTo>
                    <a:pt x="171" y="3"/>
                  </a:lnTo>
                  <a:lnTo>
                    <a:pt x="124" y="0"/>
                  </a:lnTo>
                  <a:lnTo>
                    <a:pt x="7" y="181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23" name="Rectangle 121"/>
            <p:cNvSpPr>
              <a:spLocks noChangeArrowheads="1"/>
            </p:cNvSpPr>
            <p:nvPr/>
          </p:nvSpPr>
          <p:spPr bwMode="auto">
            <a:xfrm>
              <a:off x="1986" y="1410"/>
              <a:ext cx="881" cy="114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24" name="Rectangle 122"/>
            <p:cNvSpPr>
              <a:spLocks noChangeArrowheads="1"/>
            </p:cNvSpPr>
            <p:nvPr/>
          </p:nvSpPr>
          <p:spPr bwMode="auto">
            <a:xfrm>
              <a:off x="2177" y="1720"/>
              <a:ext cx="146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1</a:t>
              </a:r>
            </a:p>
          </p:txBody>
        </p:sp>
        <p:sp>
          <p:nvSpPr>
            <p:cNvPr id="83025" name="Rectangle 123"/>
            <p:cNvSpPr>
              <a:spLocks noChangeArrowheads="1"/>
            </p:cNvSpPr>
            <p:nvPr/>
          </p:nvSpPr>
          <p:spPr bwMode="auto">
            <a:xfrm>
              <a:off x="3115" y="1747"/>
              <a:ext cx="146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4</a:t>
              </a:r>
            </a:p>
          </p:txBody>
        </p:sp>
        <p:sp>
          <p:nvSpPr>
            <p:cNvPr id="83026" name="Rectangle 124"/>
            <p:cNvSpPr>
              <a:spLocks noChangeArrowheads="1"/>
            </p:cNvSpPr>
            <p:nvPr/>
          </p:nvSpPr>
          <p:spPr bwMode="auto">
            <a:xfrm>
              <a:off x="2595" y="1778"/>
              <a:ext cx="146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5</a:t>
              </a:r>
            </a:p>
          </p:txBody>
        </p:sp>
        <p:sp>
          <p:nvSpPr>
            <p:cNvPr id="83027" name="Rectangle 125"/>
            <p:cNvSpPr>
              <a:spLocks noChangeArrowheads="1"/>
            </p:cNvSpPr>
            <p:nvPr/>
          </p:nvSpPr>
          <p:spPr bwMode="auto">
            <a:xfrm>
              <a:off x="2072" y="1205"/>
              <a:ext cx="183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A</a:t>
              </a:r>
            </a:p>
          </p:txBody>
        </p:sp>
        <p:sp>
          <p:nvSpPr>
            <p:cNvPr id="83028" name="Rectangle 126"/>
            <p:cNvSpPr>
              <a:spLocks noChangeArrowheads="1"/>
            </p:cNvSpPr>
            <p:nvPr/>
          </p:nvSpPr>
          <p:spPr bwMode="auto">
            <a:xfrm>
              <a:off x="2705" y="1205"/>
              <a:ext cx="174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B</a:t>
              </a:r>
            </a:p>
          </p:txBody>
        </p:sp>
        <p:sp>
          <p:nvSpPr>
            <p:cNvPr id="83029" name="Rectangle 127"/>
            <p:cNvSpPr>
              <a:spLocks noChangeArrowheads="1"/>
            </p:cNvSpPr>
            <p:nvPr/>
          </p:nvSpPr>
          <p:spPr bwMode="auto">
            <a:xfrm>
              <a:off x="2566" y="1418"/>
              <a:ext cx="174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C</a:t>
              </a:r>
            </a:p>
          </p:txBody>
        </p:sp>
        <p:sp>
          <p:nvSpPr>
            <p:cNvPr id="83030" name="Rectangle 128"/>
            <p:cNvSpPr>
              <a:spLocks noChangeArrowheads="1"/>
            </p:cNvSpPr>
            <p:nvPr/>
          </p:nvSpPr>
          <p:spPr bwMode="auto">
            <a:xfrm>
              <a:off x="2351" y="1425"/>
              <a:ext cx="182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D</a:t>
              </a:r>
            </a:p>
          </p:txBody>
        </p:sp>
        <p:sp>
          <p:nvSpPr>
            <p:cNvPr id="83031" name="Rectangle 129"/>
            <p:cNvSpPr>
              <a:spLocks noChangeArrowheads="1"/>
            </p:cNvSpPr>
            <p:nvPr/>
          </p:nvSpPr>
          <p:spPr bwMode="auto">
            <a:xfrm>
              <a:off x="2875" y="1379"/>
              <a:ext cx="165" cy="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E</a:t>
              </a:r>
            </a:p>
          </p:txBody>
        </p:sp>
        <p:sp>
          <p:nvSpPr>
            <p:cNvPr id="83032" name="Rectangle 130"/>
            <p:cNvSpPr>
              <a:spLocks noChangeArrowheads="1"/>
            </p:cNvSpPr>
            <p:nvPr/>
          </p:nvSpPr>
          <p:spPr bwMode="auto">
            <a:xfrm>
              <a:off x="2880" y="1794"/>
              <a:ext cx="155" cy="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en-US" altLang="en-US"/>
                <a:t>F</a:t>
              </a:r>
            </a:p>
          </p:txBody>
        </p:sp>
        <p:sp>
          <p:nvSpPr>
            <p:cNvPr id="83033" name="Line 131"/>
            <p:cNvSpPr>
              <a:spLocks noChangeAspect="1" noChangeShapeType="1"/>
            </p:cNvSpPr>
            <p:nvPr/>
          </p:nvSpPr>
          <p:spPr bwMode="auto">
            <a:xfrm rot="5400000">
              <a:off x="2313" y="1771"/>
              <a:ext cx="111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034" name="Text Box 132"/>
            <p:cNvSpPr txBox="1">
              <a:spLocks noChangeArrowheads="1"/>
            </p:cNvSpPr>
            <p:nvPr/>
          </p:nvSpPr>
          <p:spPr bwMode="auto">
            <a:xfrm rot="5400000">
              <a:off x="2693" y="1004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r">
                <a:defRPr/>
              </a:pPr>
              <a:r>
                <a:rPr lang="pt-BR" altLang="en-US" sz="2400">
                  <a:latin typeface="Courier New" charset="0"/>
                  <a:sym typeface="Wingdings 2" charset="2"/>
                </a:rPr>
                <a:t></a:t>
              </a:r>
            </a:p>
          </p:txBody>
        </p:sp>
        <p:sp>
          <p:nvSpPr>
            <p:cNvPr id="83035" name="Oval 133"/>
            <p:cNvSpPr>
              <a:spLocks noChangeArrowheads="1"/>
            </p:cNvSpPr>
            <p:nvPr/>
          </p:nvSpPr>
          <p:spPr bwMode="auto">
            <a:xfrm>
              <a:off x="2192" y="1390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36" name="Oval 134"/>
            <p:cNvSpPr>
              <a:spLocks noChangeArrowheads="1"/>
            </p:cNvSpPr>
            <p:nvPr/>
          </p:nvSpPr>
          <p:spPr bwMode="auto">
            <a:xfrm>
              <a:off x="2401" y="1390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37" name="Oval 135"/>
            <p:cNvSpPr>
              <a:spLocks noChangeArrowheads="1"/>
            </p:cNvSpPr>
            <p:nvPr/>
          </p:nvSpPr>
          <p:spPr bwMode="auto">
            <a:xfrm>
              <a:off x="2486" y="1390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38" name="Oval 136"/>
            <p:cNvSpPr>
              <a:spLocks noChangeArrowheads="1"/>
            </p:cNvSpPr>
            <p:nvPr/>
          </p:nvSpPr>
          <p:spPr bwMode="auto">
            <a:xfrm>
              <a:off x="2700" y="1384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39" name="Oval 137"/>
            <p:cNvSpPr>
              <a:spLocks noChangeArrowheads="1"/>
            </p:cNvSpPr>
            <p:nvPr/>
          </p:nvSpPr>
          <p:spPr bwMode="auto">
            <a:xfrm>
              <a:off x="3112" y="1762"/>
              <a:ext cx="55" cy="5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40" name="Oval 138"/>
            <p:cNvSpPr>
              <a:spLocks noChangeArrowheads="1"/>
            </p:cNvSpPr>
            <p:nvPr/>
          </p:nvSpPr>
          <p:spPr bwMode="auto">
            <a:xfrm>
              <a:off x="2644" y="1751"/>
              <a:ext cx="55" cy="5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41" name="Oval 139"/>
            <p:cNvSpPr>
              <a:spLocks noChangeArrowheads="1"/>
            </p:cNvSpPr>
            <p:nvPr/>
          </p:nvSpPr>
          <p:spPr bwMode="auto">
            <a:xfrm>
              <a:off x="2203" y="1677"/>
              <a:ext cx="55" cy="55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42" name="Oval 140"/>
            <p:cNvSpPr>
              <a:spLocks noChangeArrowheads="1"/>
            </p:cNvSpPr>
            <p:nvPr/>
          </p:nvSpPr>
          <p:spPr bwMode="auto">
            <a:xfrm>
              <a:off x="2841" y="1520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3043" name="Oval 141"/>
            <p:cNvSpPr>
              <a:spLocks noChangeArrowheads="1"/>
            </p:cNvSpPr>
            <p:nvPr/>
          </p:nvSpPr>
          <p:spPr bwMode="auto">
            <a:xfrm>
              <a:off x="2836" y="1757"/>
              <a:ext cx="55" cy="5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aphicFrame>
        <p:nvGraphicFramePr>
          <p:cNvPr id="315805" name="Group 413"/>
          <p:cNvGraphicFramePr>
            <a:graphicFrameLocks noGrp="1"/>
          </p:cNvGraphicFramePr>
          <p:nvPr/>
        </p:nvGraphicFramePr>
        <p:xfrm>
          <a:off x="1689100" y="4448175"/>
          <a:ext cx="1035050" cy="1958978"/>
        </p:xfrm>
        <a:graphic>
          <a:graphicData uri="http://schemas.openxmlformats.org/drawingml/2006/table">
            <a:tbl>
              <a:tblPr/>
              <a:tblGrid>
                <a:gridCol w="26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p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saída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A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1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4213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defTabSz="684213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defTabSz="684213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defTabSz="684213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defTabSz="684213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defTabSz="684213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defTabSz="684213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defTabSz="684213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defTabSz="684213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684213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 e 4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C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 e 1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15957" name="Group 565"/>
          <p:cNvGraphicFramePr>
            <a:graphicFrameLocks noGrp="1"/>
          </p:cNvGraphicFramePr>
          <p:nvPr/>
        </p:nvGraphicFramePr>
        <p:xfrm>
          <a:off x="5149850" y="4249738"/>
          <a:ext cx="1085850" cy="2197104"/>
        </p:xfrm>
        <a:graphic>
          <a:graphicData uri="http://schemas.openxmlformats.org/drawingml/2006/table">
            <a:tbl>
              <a:tblPr/>
              <a:tblGrid>
                <a:gridCol w="293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8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p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saída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A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F e 5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C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C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C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6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A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75000"/>
                        <a:buFont typeface="Monotype Sorts" charset="2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200"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60000"/>
                        <a:buFont typeface="Monotype Sorts" charset="2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30000"/>
                        </a:spcBef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SzPct val="100000"/>
                        <a:defRPr sz="10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A</a:t>
                      </a:r>
                      <a:endParaRPr kumimoji="0" lang="pt-BR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252854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/>
          <a:lstStyle/>
          <a:p>
            <a:pPr>
              <a:defRPr/>
            </a:pPr>
            <a:r>
              <a:rPr lang="en-US" altLang="en-US" i="1"/>
              <a:t>Clipping </a:t>
            </a:r>
            <a:r>
              <a:rPr lang="en-US" altLang="en-US"/>
              <a:t>de polígonos</a:t>
            </a:r>
            <a:br>
              <a:rPr lang="en-US" altLang="en-US"/>
            </a:br>
            <a:r>
              <a:rPr lang="en-US" altLang="en-US"/>
              <a:t>(Exemplo 1)</a:t>
            </a: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2497138" y="2384425"/>
            <a:ext cx="1863725" cy="17795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52579" name="Freeform 4"/>
          <p:cNvSpPr>
            <a:spLocks/>
          </p:cNvSpPr>
          <p:nvPr/>
        </p:nvSpPr>
        <p:spPr bwMode="auto">
          <a:xfrm>
            <a:off x="1168400" y="2751138"/>
            <a:ext cx="2541588" cy="1039812"/>
          </a:xfrm>
          <a:custGeom>
            <a:avLst/>
            <a:gdLst>
              <a:gd name="T0" fmla="*/ 2147483646 w 1201"/>
              <a:gd name="T1" fmla="*/ 2147483646 h 673"/>
              <a:gd name="T2" fmla="*/ 0 w 1201"/>
              <a:gd name="T3" fmla="*/ 0 h 673"/>
              <a:gd name="T4" fmla="*/ 2147483646 w 1201"/>
              <a:gd name="T5" fmla="*/ 2147483646 h 673"/>
              <a:gd name="T6" fmla="*/ 2147483646 w 1201"/>
              <a:gd name="T7" fmla="*/ 2147483646 h 673"/>
              <a:gd name="T8" fmla="*/ 2147483646 w 1201"/>
              <a:gd name="T9" fmla="*/ 2147483646 h 673"/>
              <a:gd name="T10" fmla="*/ 2147483646 w 1201"/>
              <a:gd name="T11" fmla="*/ 2147483646 h 673"/>
              <a:gd name="T12" fmla="*/ 2147483646 w 1201"/>
              <a:gd name="T13" fmla="*/ 2147483646 h 6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01" h="673">
                <a:moveTo>
                  <a:pt x="336" y="330"/>
                </a:moveTo>
                <a:lnTo>
                  <a:pt x="0" y="0"/>
                </a:lnTo>
                <a:lnTo>
                  <a:pt x="1032" y="138"/>
                </a:lnTo>
                <a:lnTo>
                  <a:pt x="1200" y="414"/>
                </a:lnTo>
                <a:lnTo>
                  <a:pt x="1002" y="672"/>
                </a:lnTo>
                <a:lnTo>
                  <a:pt x="36" y="630"/>
                </a:lnTo>
                <a:lnTo>
                  <a:pt x="336" y="33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1782763" y="3033713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1</a:t>
            </a:r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868363" y="2438400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2</a:t>
            </a:r>
          </a:p>
        </p:txBody>
      </p: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3230563" y="2643188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3</a:t>
            </a: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3687763" y="3181350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4</a:t>
            </a:r>
          </a:p>
        </p:txBody>
      </p:sp>
      <p:sp>
        <p:nvSpPr>
          <p:cNvPr id="83977" name="Rectangle 9"/>
          <p:cNvSpPr>
            <a:spLocks noChangeArrowheads="1"/>
          </p:cNvSpPr>
          <p:nvPr/>
        </p:nvSpPr>
        <p:spPr bwMode="auto">
          <a:xfrm>
            <a:off x="3243263" y="3719513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5</a:t>
            </a:r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906463" y="3690938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6</a:t>
            </a:r>
          </a:p>
        </p:txBody>
      </p:sp>
      <p:sp>
        <p:nvSpPr>
          <p:cNvPr id="83979" name="Rectangle 11"/>
          <p:cNvSpPr>
            <a:spLocks noChangeArrowheads="1"/>
          </p:cNvSpPr>
          <p:nvPr/>
        </p:nvSpPr>
        <p:spPr bwMode="auto">
          <a:xfrm>
            <a:off x="2451100" y="2559050"/>
            <a:ext cx="4318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i="1"/>
              <a:t>A</a:t>
            </a:r>
          </a:p>
        </p:txBody>
      </p:sp>
      <p:sp>
        <p:nvSpPr>
          <p:cNvPr id="83980" name="Rectangle 12"/>
          <p:cNvSpPr>
            <a:spLocks noChangeArrowheads="1"/>
          </p:cNvSpPr>
          <p:nvPr/>
        </p:nvSpPr>
        <p:spPr bwMode="auto">
          <a:xfrm>
            <a:off x="2489200" y="3738563"/>
            <a:ext cx="431800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i="1"/>
              <a:t>B</a:t>
            </a:r>
          </a:p>
        </p:txBody>
      </p:sp>
      <p:sp>
        <p:nvSpPr>
          <p:cNvPr id="83981" name="Oval 13"/>
          <p:cNvSpPr>
            <a:spLocks noChangeArrowheads="1"/>
          </p:cNvSpPr>
          <p:nvPr/>
        </p:nvSpPr>
        <p:spPr bwMode="auto">
          <a:xfrm>
            <a:off x="2446338" y="2840038"/>
            <a:ext cx="85725" cy="619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83982" name="Oval 14"/>
          <p:cNvSpPr>
            <a:spLocks noChangeArrowheads="1"/>
          </p:cNvSpPr>
          <p:nvPr/>
        </p:nvSpPr>
        <p:spPr bwMode="auto">
          <a:xfrm>
            <a:off x="2446338" y="3721100"/>
            <a:ext cx="85725" cy="619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83983" name="Rectangle 15"/>
          <p:cNvSpPr>
            <a:spLocks noChangeArrowheads="1"/>
          </p:cNvSpPr>
          <p:nvPr/>
        </p:nvSpPr>
        <p:spPr bwMode="auto">
          <a:xfrm>
            <a:off x="5557838" y="2068513"/>
            <a:ext cx="41592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S</a:t>
            </a:r>
          </a:p>
        </p:txBody>
      </p:sp>
      <p:sp>
        <p:nvSpPr>
          <p:cNvPr id="83984" name="Rectangle 16"/>
          <p:cNvSpPr>
            <a:spLocks noChangeArrowheads="1"/>
          </p:cNvSpPr>
          <p:nvPr/>
        </p:nvSpPr>
        <p:spPr bwMode="auto">
          <a:xfrm>
            <a:off x="6065838" y="2068513"/>
            <a:ext cx="41592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P</a:t>
            </a:r>
          </a:p>
        </p:txBody>
      </p:sp>
      <p:sp>
        <p:nvSpPr>
          <p:cNvPr id="83985" name="Rectangle 17"/>
          <p:cNvSpPr>
            <a:spLocks noChangeArrowheads="1"/>
          </p:cNvSpPr>
          <p:nvPr/>
        </p:nvSpPr>
        <p:spPr bwMode="auto">
          <a:xfrm>
            <a:off x="6819900" y="2068513"/>
            <a:ext cx="8890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Ação</a:t>
            </a:r>
          </a:p>
        </p:txBody>
      </p:sp>
      <p:sp>
        <p:nvSpPr>
          <p:cNvPr id="83986" name="Rectangle 18"/>
          <p:cNvSpPr>
            <a:spLocks noChangeArrowheads="1"/>
          </p:cNvSpPr>
          <p:nvPr/>
        </p:nvSpPr>
        <p:spPr bwMode="auto">
          <a:xfrm>
            <a:off x="5567363" y="2466975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1</a:t>
            </a:r>
          </a:p>
        </p:txBody>
      </p:sp>
      <p:sp>
        <p:nvSpPr>
          <p:cNvPr id="83987" name="Rectangle 19"/>
          <p:cNvSpPr>
            <a:spLocks noChangeArrowheads="1"/>
          </p:cNvSpPr>
          <p:nvPr/>
        </p:nvSpPr>
        <p:spPr bwMode="auto">
          <a:xfrm>
            <a:off x="6075363" y="2466975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2</a:t>
            </a:r>
          </a:p>
        </p:txBody>
      </p:sp>
      <p:sp>
        <p:nvSpPr>
          <p:cNvPr id="83988" name="Rectangle 20"/>
          <p:cNvSpPr>
            <a:spLocks noChangeArrowheads="1"/>
          </p:cNvSpPr>
          <p:nvPr/>
        </p:nvSpPr>
        <p:spPr bwMode="auto">
          <a:xfrm>
            <a:off x="6862763" y="2466975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x</a:t>
            </a:r>
          </a:p>
        </p:txBody>
      </p:sp>
      <p:sp>
        <p:nvSpPr>
          <p:cNvPr id="83989" name="Rectangle 21"/>
          <p:cNvSpPr>
            <a:spLocks noChangeArrowheads="1"/>
          </p:cNvSpPr>
          <p:nvPr/>
        </p:nvSpPr>
        <p:spPr bwMode="auto">
          <a:xfrm>
            <a:off x="5567363" y="2801938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2</a:t>
            </a:r>
          </a:p>
        </p:txBody>
      </p:sp>
      <p:sp>
        <p:nvSpPr>
          <p:cNvPr id="83990" name="Rectangle 22"/>
          <p:cNvSpPr>
            <a:spLocks noChangeArrowheads="1"/>
          </p:cNvSpPr>
          <p:nvPr/>
        </p:nvSpPr>
        <p:spPr bwMode="auto">
          <a:xfrm>
            <a:off x="6075363" y="2801938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3</a:t>
            </a:r>
          </a:p>
        </p:txBody>
      </p:sp>
      <p:sp>
        <p:nvSpPr>
          <p:cNvPr id="83991" name="Rectangle 23"/>
          <p:cNvSpPr>
            <a:spLocks noChangeArrowheads="1"/>
          </p:cNvSpPr>
          <p:nvPr/>
        </p:nvSpPr>
        <p:spPr bwMode="auto">
          <a:xfrm>
            <a:off x="6862763" y="2801938"/>
            <a:ext cx="13620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store A,3</a:t>
            </a:r>
          </a:p>
        </p:txBody>
      </p:sp>
      <p:sp>
        <p:nvSpPr>
          <p:cNvPr id="83992" name="Rectangle 24"/>
          <p:cNvSpPr>
            <a:spLocks noChangeArrowheads="1"/>
          </p:cNvSpPr>
          <p:nvPr/>
        </p:nvSpPr>
        <p:spPr bwMode="auto">
          <a:xfrm>
            <a:off x="5567363" y="3135313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3</a:t>
            </a:r>
          </a:p>
        </p:txBody>
      </p:sp>
      <p:sp>
        <p:nvSpPr>
          <p:cNvPr id="83993" name="Rectangle 25"/>
          <p:cNvSpPr>
            <a:spLocks noChangeArrowheads="1"/>
          </p:cNvSpPr>
          <p:nvPr/>
        </p:nvSpPr>
        <p:spPr bwMode="auto">
          <a:xfrm>
            <a:off x="6075363" y="3135313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4</a:t>
            </a:r>
          </a:p>
        </p:txBody>
      </p:sp>
      <p:sp>
        <p:nvSpPr>
          <p:cNvPr id="83994" name="Rectangle 26"/>
          <p:cNvSpPr>
            <a:spLocks noChangeArrowheads="1"/>
          </p:cNvSpPr>
          <p:nvPr/>
        </p:nvSpPr>
        <p:spPr bwMode="auto">
          <a:xfrm>
            <a:off x="6862763" y="3135313"/>
            <a:ext cx="10668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store 4</a:t>
            </a:r>
          </a:p>
        </p:txBody>
      </p:sp>
      <p:sp>
        <p:nvSpPr>
          <p:cNvPr id="83995" name="Rectangle 27"/>
          <p:cNvSpPr>
            <a:spLocks noChangeArrowheads="1"/>
          </p:cNvSpPr>
          <p:nvPr/>
        </p:nvSpPr>
        <p:spPr bwMode="auto">
          <a:xfrm>
            <a:off x="5567363" y="3468688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4</a:t>
            </a:r>
          </a:p>
        </p:txBody>
      </p:sp>
      <p:sp>
        <p:nvSpPr>
          <p:cNvPr id="83996" name="Rectangle 28"/>
          <p:cNvSpPr>
            <a:spLocks noChangeArrowheads="1"/>
          </p:cNvSpPr>
          <p:nvPr/>
        </p:nvSpPr>
        <p:spPr bwMode="auto">
          <a:xfrm>
            <a:off x="6075363" y="3468688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5</a:t>
            </a:r>
          </a:p>
        </p:txBody>
      </p:sp>
      <p:sp>
        <p:nvSpPr>
          <p:cNvPr id="83997" name="Rectangle 29"/>
          <p:cNvSpPr>
            <a:spLocks noChangeArrowheads="1"/>
          </p:cNvSpPr>
          <p:nvPr/>
        </p:nvSpPr>
        <p:spPr bwMode="auto">
          <a:xfrm>
            <a:off x="6862763" y="3468688"/>
            <a:ext cx="10668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store 5</a:t>
            </a:r>
          </a:p>
        </p:txBody>
      </p:sp>
      <p:sp>
        <p:nvSpPr>
          <p:cNvPr id="83998" name="Rectangle 30"/>
          <p:cNvSpPr>
            <a:spLocks noChangeArrowheads="1"/>
          </p:cNvSpPr>
          <p:nvPr/>
        </p:nvSpPr>
        <p:spPr bwMode="auto">
          <a:xfrm>
            <a:off x="5567363" y="3802063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5</a:t>
            </a:r>
          </a:p>
        </p:txBody>
      </p:sp>
      <p:sp>
        <p:nvSpPr>
          <p:cNvPr id="83999" name="Rectangle 31"/>
          <p:cNvSpPr>
            <a:spLocks noChangeArrowheads="1"/>
          </p:cNvSpPr>
          <p:nvPr/>
        </p:nvSpPr>
        <p:spPr bwMode="auto">
          <a:xfrm>
            <a:off x="6075363" y="3802063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6</a:t>
            </a:r>
          </a:p>
        </p:txBody>
      </p:sp>
      <p:sp>
        <p:nvSpPr>
          <p:cNvPr id="84000" name="Rectangle 32"/>
          <p:cNvSpPr>
            <a:spLocks noChangeArrowheads="1"/>
          </p:cNvSpPr>
          <p:nvPr/>
        </p:nvSpPr>
        <p:spPr bwMode="auto">
          <a:xfrm>
            <a:off x="6862763" y="3802063"/>
            <a:ext cx="1117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store B</a:t>
            </a:r>
          </a:p>
        </p:txBody>
      </p:sp>
      <p:sp>
        <p:nvSpPr>
          <p:cNvPr id="84001" name="Rectangle 33"/>
          <p:cNvSpPr>
            <a:spLocks noChangeArrowheads="1"/>
          </p:cNvSpPr>
          <p:nvPr/>
        </p:nvSpPr>
        <p:spPr bwMode="auto">
          <a:xfrm>
            <a:off x="5567363" y="4138613"/>
            <a:ext cx="3968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6</a:t>
            </a:r>
          </a:p>
        </p:txBody>
      </p:sp>
      <p:sp>
        <p:nvSpPr>
          <p:cNvPr id="84002" name="Rectangle 34"/>
          <p:cNvSpPr>
            <a:spLocks noChangeArrowheads="1"/>
          </p:cNvSpPr>
          <p:nvPr/>
        </p:nvSpPr>
        <p:spPr bwMode="auto">
          <a:xfrm>
            <a:off x="6075363" y="4138613"/>
            <a:ext cx="3968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1</a:t>
            </a:r>
          </a:p>
        </p:txBody>
      </p:sp>
      <p:sp>
        <p:nvSpPr>
          <p:cNvPr id="84003" name="Rectangle 35"/>
          <p:cNvSpPr>
            <a:spLocks noChangeArrowheads="1"/>
          </p:cNvSpPr>
          <p:nvPr/>
        </p:nvSpPr>
        <p:spPr bwMode="auto">
          <a:xfrm>
            <a:off x="6862763" y="4138613"/>
            <a:ext cx="3968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x</a:t>
            </a:r>
          </a:p>
        </p:txBody>
      </p:sp>
      <p:sp>
        <p:nvSpPr>
          <p:cNvPr id="84004" name="Line 36"/>
          <p:cNvSpPr>
            <a:spLocks noChangeAspect="1" noChangeShapeType="1"/>
          </p:cNvSpPr>
          <p:nvPr/>
        </p:nvSpPr>
        <p:spPr bwMode="auto">
          <a:xfrm rot="5400000">
            <a:off x="1236663" y="3254375"/>
            <a:ext cx="2514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4005" name="Text Box 37"/>
          <p:cNvSpPr txBox="1">
            <a:spLocks noChangeArrowheads="1"/>
          </p:cNvSpPr>
          <p:nvPr/>
        </p:nvSpPr>
        <p:spPr bwMode="auto">
          <a:xfrm rot="5400000">
            <a:off x="2219325" y="1639888"/>
            <a:ext cx="5175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2400">
                <a:latin typeface="Courier New" charset="0"/>
                <a:sym typeface="Wingdings 2" charset="2"/>
              </a:rPr>
              <a:t></a:t>
            </a:r>
          </a:p>
        </p:txBody>
      </p:sp>
    </p:spTree>
    <p:extLst>
      <p:ext uri="{BB962C8B-B14F-4D97-AF65-F5344CB8AC3E}">
        <p14:creationId xmlns:p14="http://schemas.microsoft.com/office/powerpoint/2010/main" val="1974674188"/>
      </p:ext>
    </p:extLst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/>
          <a:lstStyle/>
          <a:p>
            <a:pPr>
              <a:defRPr/>
            </a:pPr>
            <a:r>
              <a:rPr lang="en-US" altLang="en-US" i="1"/>
              <a:t>Clipping </a:t>
            </a:r>
            <a:r>
              <a:rPr lang="en-US" altLang="en-US"/>
              <a:t>de polígonos</a:t>
            </a:r>
            <a:br>
              <a:rPr lang="en-US" altLang="en-US"/>
            </a:br>
            <a:r>
              <a:rPr lang="en-US" altLang="en-US"/>
              <a:t>(Exemplo 2)</a:t>
            </a: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915988" y="2900363"/>
            <a:ext cx="1863725" cy="177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1217613" y="3400425"/>
            <a:ext cx="3968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1</a:t>
            </a:r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5640388" y="2628900"/>
            <a:ext cx="41592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S</a:t>
            </a:r>
          </a:p>
        </p:txBody>
      </p:sp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6148388" y="2628900"/>
            <a:ext cx="41592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P</a:t>
            </a:r>
          </a:p>
        </p:txBody>
      </p:sp>
      <p:sp>
        <p:nvSpPr>
          <p:cNvPr id="84999" name="Rectangle 7"/>
          <p:cNvSpPr>
            <a:spLocks noChangeArrowheads="1"/>
          </p:cNvSpPr>
          <p:nvPr/>
        </p:nvSpPr>
        <p:spPr bwMode="auto">
          <a:xfrm>
            <a:off x="6889750" y="2638425"/>
            <a:ext cx="8890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Ação</a:t>
            </a:r>
          </a:p>
        </p:txBody>
      </p:sp>
      <p:grpSp>
        <p:nvGrpSpPr>
          <p:cNvPr id="154631" name="Group 8"/>
          <p:cNvGrpSpPr>
            <a:grpSpLocks/>
          </p:cNvGrpSpPr>
          <p:nvPr/>
        </p:nvGrpSpPr>
        <p:grpSpPr bwMode="auto">
          <a:xfrm>
            <a:off x="5649913" y="2925763"/>
            <a:ext cx="2657475" cy="1608137"/>
            <a:chOff x="2669" y="1894"/>
            <a:chExt cx="1256" cy="1041"/>
          </a:xfrm>
        </p:grpSpPr>
        <p:sp>
          <p:nvSpPr>
            <p:cNvPr id="85028" name="Rectangle 9"/>
            <p:cNvSpPr>
              <a:spLocks noChangeArrowheads="1"/>
            </p:cNvSpPr>
            <p:nvPr/>
          </p:nvSpPr>
          <p:spPr bwMode="auto">
            <a:xfrm>
              <a:off x="2669" y="1894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1</a:t>
              </a:r>
            </a:p>
          </p:txBody>
        </p:sp>
        <p:sp>
          <p:nvSpPr>
            <p:cNvPr id="85029" name="Rectangle 10"/>
            <p:cNvSpPr>
              <a:spLocks noChangeArrowheads="1"/>
            </p:cNvSpPr>
            <p:nvPr/>
          </p:nvSpPr>
          <p:spPr bwMode="auto">
            <a:xfrm>
              <a:off x="2909" y="1894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2</a:t>
              </a:r>
            </a:p>
          </p:txBody>
        </p:sp>
        <p:sp>
          <p:nvSpPr>
            <p:cNvPr id="85030" name="Rectangle 11"/>
            <p:cNvSpPr>
              <a:spLocks noChangeArrowheads="1"/>
            </p:cNvSpPr>
            <p:nvPr/>
          </p:nvSpPr>
          <p:spPr bwMode="auto">
            <a:xfrm>
              <a:off x="3281" y="1894"/>
              <a:ext cx="5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/>
                <a:t>store A</a:t>
              </a:r>
            </a:p>
          </p:txBody>
        </p:sp>
        <p:sp>
          <p:nvSpPr>
            <p:cNvPr id="85031" name="Rectangle 12"/>
            <p:cNvSpPr>
              <a:spLocks noChangeArrowheads="1"/>
            </p:cNvSpPr>
            <p:nvPr/>
          </p:nvSpPr>
          <p:spPr bwMode="auto">
            <a:xfrm>
              <a:off x="2669" y="2055"/>
              <a:ext cx="188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2</a:t>
              </a:r>
            </a:p>
          </p:txBody>
        </p:sp>
        <p:sp>
          <p:nvSpPr>
            <p:cNvPr id="85032" name="Rectangle 13"/>
            <p:cNvSpPr>
              <a:spLocks noChangeArrowheads="1"/>
            </p:cNvSpPr>
            <p:nvPr/>
          </p:nvSpPr>
          <p:spPr bwMode="auto">
            <a:xfrm>
              <a:off x="2909" y="2055"/>
              <a:ext cx="188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3</a:t>
              </a:r>
            </a:p>
          </p:txBody>
        </p:sp>
        <p:sp>
          <p:nvSpPr>
            <p:cNvPr id="85033" name="Rectangle 14"/>
            <p:cNvSpPr>
              <a:spLocks noChangeArrowheads="1"/>
            </p:cNvSpPr>
            <p:nvPr/>
          </p:nvSpPr>
          <p:spPr bwMode="auto">
            <a:xfrm>
              <a:off x="3281" y="2055"/>
              <a:ext cx="188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/>
                <a:t>x</a:t>
              </a:r>
            </a:p>
          </p:txBody>
        </p:sp>
        <p:sp>
          <p:nvSpPr>
            <p:cNvPr id="85034" name="Rectangle 15"/>
            <p:cNvSpPr>
              <a:spLocks noChangeArrowheads="1"/>
            </p:cNvSpPr>
            <p:nvPr/>
          </p:nvSpPr>
          <p:spPr bwMode="auto">
            <a:xfrm>
              <a:off x="2669" y="221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3</a:t>
              </a:r>
            </a:p>
          </p:txBody>
        </p:sp>
        <p:sp>
          <p:nvSpPr>
            <p:cNvPr id="85035" name="Rectangle 16"/>
            <p:cNvSpPr>
              <a:spLocks noChangeArrowheads="1"/>
            </p:cNvSpPr>
            <p:nvPr/>
          </p:nvSpPr>
          <p:spPr bwMode="auto">
            <a:xfrm>
              <a:off x="2909" y="2217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4</a:t>
              </a:r>
            </a:p>
          </p:txBody>
        </p:sp>
        <p:sp>
          <p:nvSpPr>
            <p:cNvPr id="85036" name="Rectangle 17"/>
            <p:cNvSpPr>
              <a:spLocks noChangeArrowheads="1"/>
            </p:cNvSpPr>
            <p:nvPr/>
          </p:nvSpPr>
          <p:spPr bwMode="auto">
            <a:xfrm>
              <a:off x="3281" y="2217"/>
              <a:ext cx="6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/>
                <a:t>store B,4</a:t>
              </a:r>
            </a:p>
          </p:txBody>
        </p:sp>
        <p:sp>
          <p:nvSpPr>
            <p:cNvPr id="85037" name="Rectangle 18"/>
            <p:cNvSpPr>
              <a:spLocks noChangeArrowheads="1"/>
            </p:cNvSpPr>
            <p:nvPr/>
          </p:nvSpPr>
          <p:spPr bwMode="auto">
            <a:xfrm>
              <a:off x="2669" y="2379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4</a:t>
              </a:r>
            </a:p>
          </p:txBody>
        </p:sp>
        <p:sp>
          <p:nvSpPr>
            <p:cNvPr id="85038" name="Rectangle 19"/>
            <p:cNvSpPr>
              <a:spLocks noChangeArrowheads="1"/>
            </p:cNvSpPr>
            <p:nvPr/>
          </p:nvSpPr>
          <p:spPr bwMode="auto">
            <a:xfrm>
              <a:off x="2909" y="2379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5</a:t>
              </a:r>
            </a:p>
          </p:txBody>
        </p:sp>
        <p:sp>
          <p:nvSpPr>
            <p:cNvPr id="85039" name="Rectangle 20"/>
            <p:cNvSpPr>
              <a:spLocks noChangeArrowheads="1"/>
            </p:cNvSpPr>
            <p:nvPr/>
          </p:nvSpPr>
          <p:spPr bwMode="auto">
            <a:xfrm>
              <a:off x="3281" y="2379"/>
              <a:ext cx="50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/>
                <a:t>store 5</a:t>
              </a:r>
            </a:p>
          </p:txBody>
        </p:sp>
        <p:sp>
          <p:nvSpPr>
            <p:cNvPr id="85040" name="Rectangle 21"/>
            <p:cNvSpPr>
              <a:spLocks noChangeArrowheads="1"/>
            </p:cNvSpPr>
            <p:nvPr/>
          </p:nvSpPr>
          <p:spPr bwMode="auto">
            <a:xfrm>
              <a:off x="2669" y="2540"/>
              <a:ext cx="188" cy="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5</a:t>
              </a:r>
            </a:p>
          </p:txBody>
        </p:sp>
        <p:sp>
          <p:nvSpPr>
            <p:cNvPr id="85041" name="Rectangle 22"/>
            <p:cNvSpPr>
              <a:spLocks noChangeArrowheads="1"/>
            </p:cNvSpPr>
            <p:nvPr/>
          </p:nvSpPr>
          <p:spPr bwMode="auto">
            <a:xfrm>
              <a:off x="2909" y="2540"/>
              <a:ext cx="188" cy="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6</a:t>
              </a:r>
            </a:p>
          </p:txBody>
        </p:sp>
        <p:sp>
          <p:nvSpPr>
            <p:cNvPr id="85042" name="Rectangle 23"/>
            <p:cNvSpPr>
              <a:spLocks noChangeArrowheads="1"/>
            </p:cNvSpPr>
            <p:nvPr/>
          </p:nvSpPr>
          <p:spPr bwMode="auto">
            <a:xfrm>
              <a:off x="3281" y="2540"/>
              <a:ext cx="527" cy="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/>
                <a:t>store C</a:t>
              </a:r>
            </a:p>
          </p:txBody>
        </p:sp>
        <p:sp>
          <p:nvSpPr>
            <p:cNvPr id="85043" name="Rectangle 24"/>
            <p:cNvSpPr>
              <a:spLocks noChangeArrowheads="1"/>
            </p:cNvSpPr>
            <p:nvPr/>
          </p:nvSpPr>
          <p:spPr bwMode="auto">
            <a:xfrm>
              <a:off x="2669" y="2704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6</a:t>
              </a:r>
            </a:p>
          </p:txBody>
        </p:sp>
        <p:sp>
          <p:nvSpPr>
            <p:cNvPr id="85044" name="Rectangle 25"/>
            <p:cNvSpPr>
              <a:spLocks noChangeArrowheads="1"/>
            </p:cNvSpPr>
            <p:nvPr/>
          </p:nvSpPr>
          <p:spPr bwMode="auto">
            <a:xfrm>
              <a:off x="2909" y="2704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1</a:t>
              </a:r>
            </a:p>
          </p:txBody>
        </p:sp>
        <p:sp>
          <p:nvSpPr>
            <p:cNvPr id="85045" name="Rectangle 26"/>
            <p:cNvSpPr>
              <a:spLocks noChangeArrowheads="1"/>
            </p:cNvSpPr>
            <p:nvPr/>
          </p:nvSpPr>
          <p:spPr bwMode="auto">
            <a:xfrm>
              <a:off x="3281" y="2704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800"/>
                <a:t>store D,1</a:t>
              </a:r>
            </a:p>
          </p:txBody>
        </p:sp>
      </p:grpSp>
      <p:sp>
        <p:nvSpPr>
          <p:cNvPr id="154632" name="Freeform 27"/>
          <p:cNvSpPr>
            <a:spLocks/>
          </p:cNvSpPr>
          <p:nvPr/>
        </p:nvSpPr>
        <p:spPr bwMode="auto">
          <a:xfrm>
            <a:off x="1352550" y="2486025"/>
            <a:ext cx="2058988" cy="1039813"/>
          </a:xfrm>
          <a:custGeom>
            <a:avLst/>
            <a:gdLst>
              <a:gd name="T0" fmla="*/ 0 w 973"/>
              <a:gd name="T1" fmla="*/ 2147483646 h 674"/>
              <a:gd name="T2" fmla="*/ 0 w 973"/>
              <a:gd name="T3" fmla="*/ 0 h 674"/>
              <a:gd name="T4" fmla="*/ 2147483646 w 973"/>
              <a:gd name="T5" fmla="*/ 0 h 674"/>
              <a:gd name="T6" fmla="*/ 2147483646 w 973"/>
              <a:gd name="T7" fmla="*/ 2147483646 h 674"/>
              <a:gd name="T8" fmla="*/ 2147483646 w 973"/>
              <a:gd name="T9" fmla="*/ 2147483646 h 674"/>
              <a:gd name="T10" fmla="*/ 2147483646 w 973"/>
              <a:gd name="T11" fmla="*/ 2147483646 h 674"/>
              <a:gd name="T12" fmla="*/ 0 w 973"/>
              <a:gd name="T13" fmla="*/ 2147483646 h 67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73" h="674">
                <a:moveTo>
                  <a:pt x="0" y="588"/>
                </a:moveTo>
                <a:lnTo>
                  <a:pt x="0" y="0"/>
                </a:lnTo>
                <a:lnTo>
                  <a:pt x="222" y="0"/>
                </a:lnTo>
                <a:lnTo>
                  <a:pt x="972" y="673"/>
                </a:lnTo>
                <a:lnTo>
                  <a:pt x="456" y="673"/>
                </a:lnTo>
                <a:lnTo>
                  <a:pt x="264" y="174"/>
                </a:lnTo>
                <a:lnTo>
                  <a:pt x="0" y="588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2" name="Rectangle 28"/>
          <p:cNvSpPr>
            <a:spLocks noChangeArrowheads="1"/>
          </p:cNvSpPr>
          <p:nvPr/>
        </p:nvSpPr>
        <p:spPr bwMode="auto">
          <a:xfrm>
            <a:off x="1839913" y="2276475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3</a:t>
            </a:r>
          </a:p>
        </p:txBody>
      </p:sp>
      <p:sp>
        <p:nvSpPr>
          <p:cNvPr id="85003" name="Rectangle 29"/>
          <p:cNvSpPr>
            <a:spLocks noChangeArrowheads="1"/>
          </p:cNvSpPr>
          <p:nvPr/>
        </p:nvSpPr>
        <p:spPr bwMode="auto">
          <a:xfrm>
            <a:off x="1014413" y="2266950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2</a:t>
            </a:r>
          </a:p>
        </p:txBody>
      </p:sp>
      <p:sp>
        <p:nvSpPr>
          <p:cNvPr id="85004" name="Rectangle 30"/>
          <p:cNvSpPr>
            <a:spLocks noChangeArrowheads="1"/>
          </p:cNvSpPr>
          <p:nvPr/>
        </p:nvSpPr>
        <p:spPr bwMode="auto">
          <a:xfrm>
            <a:off x="3363913" y="3436938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4</a:t>
            </a:r>
          </a:p>
        </p:txBody>
      </p:sp>
      <p:sp>
        <p:nvSpPr>
          <p:cNvPr id="85005" name="Rectangle 31"/>
          <p:cNvSpPr>
            <a:spLocks noChangeArrowheads="1"/>
          </p:cNvSpPr>
          <p:nvPr/>
        </p:nvSpPr>
        <p:spPr bwMode="auto">
          <a:xfrm>
            <a:off x="2132013" y="3492500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5</a:t>
            </a:r>
          </a:p>
        </p:txBody>
      </p:sp>
      <p:sp>
        <p:nvSpPr>
          <p:cNvPr id="85006" name="Rectangle 32"/>
          <p:cNvSpPr>
            <a:spLocks noChangeArrowheads="1"/>
          </p:cNvSpPr>
          <p:nvPr/>
        </p:nvSpPr>
        <p:spPr bwMode="auto">
          <a:xfrm>
            <a:off x="1522413" y="2563813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6</a:t>
            </a:r>
          </a:p>
        </p:txBody>
      </p:sp>
      <p:sp>
        <p:nvSpPr>
          <p:cNvPr id="85007" name="Rectangle 33"/>
          <p:cNvSpPr>
            <a:spLocks noChangeArrowheads="1"/>
          </p:cNvSpPr>
          <p:nvPr/>
        </p:nvSpPr>
        <p:spPr bwMode="auto">
          <a:xfrm>
            <a:off x="992188" y="2573338"/>
            <a:ext cx="46672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A</a:t>
            </a:r>
          </a:p>
        </p:txBody>
      </p:sp>
      <p:sp>
        <p:nvSpPr>
          <p:cNvPr id="85008" name="Rectangle 34"/>
          <p:cNvSpPr>
            <a:spLocks noChangeArrowheads="1"/>
          </p:cNvSpPr>
          <p:nvPr/>
        </p:nvSpPr>
        <p:spPr bwMode="auto">
          <a:xfrm>
            <a:off x="2373313" y="2573338"/>
            <a:ext cx="4476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B</a:t>
            </a:r>
          </a:p>
        </p:txBody>
      </p:sp>
      <p:sp>
        <p:nvSpPr>
          <p:cNvPr id="85009" name="Rectangle 35"/>
          <p:cNvSpPr>
            <a:spLocks noChangeArrowheads="1"/>
          </p:cNvSpPr>
          <p:nvPr/>
        </p:nvSpPr>
        <p:spPr bwMode="auto">
          <a:xfrm>
            <a:off x="2068513" y="2917825"/>
            <a:ext cx="4476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C</a:t>
            </a:r>
          </a:p>
        </p:txBody>
      </p:sp>
      <p:sp>
        <p:nvSpPr>
          <p:cNvPr id="85010" name="Rectangle 36"/>
          <p:cNvSpPr>
            <a:spLocks noChangeArrowheads="1"/>
          </p:cNvSpPr>
          <p:nvPr/>
        </p:nvSpPr>
        <p:spPr bwMode="auto">
          <a:xfrm>
            <a:off x="1601788" y="2927350"/>
            <a:ext cx="46672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D</a:t>
            </a:r>
          </a:p>
        </p:txBody>
      </p:sp>
      <p:sp>
        <p:nvSpPr>
          <p:cNvPr id="85011" name="Rectangle 37"/>
          <p:cNvSpPr>
            <a:spLocks noChangeArrowheads="1"/>
          </p:cNvSpPr>
          <p:nvPr/>
        </p:nvSpPr>
        <p:spPr bwMode="auto">
          <a:xfrm>
            <a:off x="1179513" y="2754313"/>
            <a:ext cx="346075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200" b="1"/>
              <a:t>x</a:t>
            </a:r>
          </a:p>
        </p:txBody>
      </p:sp>
      <p:sp>
        <p:nvSpPr>
          <p:cNvPr id="85012" name="Rectangle 38"/>
          <p:cNvSpPr>
            <a:spLocks noChangeArrowheads="1"/>
          </p:cNvSpPr>
          <p:nvPr/>
        </p:nvSpPr>
        <p:spPr bwMode="auto">
          <a:xfrm>
            <a:off x="1624013" y="2754313"/>
            <a:ext cx="346075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200" b="1"/>
              <a:t>x</a:t>
            </a:r>
          </a:p>
        </p:txBody>
      </p:sp>
      <p:sp>
        <p:nvSpPr>
          <p:cNvPr id="85013" name="Rectangle 39"/>
          <p:cNvSpPr>
            <a:spLocks noChangeArrowheads="1"/>
          </p:cNvSpPr>
          <p:nvPr/>
        </p:nvSpPr>
        <p:spPr bwMode="auto">
          <a:xfrm>
            <a:off x="1827213" y="2754313"/>
            <a:ext cx="346075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200" b="1"/>
              <a:t>x</a:t>
            </a:r>
          </a:p>
        </p:txBody>
      </p:sp>
      <p:sp>
        <p:nvSpPr>
          <p:cNvPr id="85014" name="Rectangle 40"/>
          <p:cNvSpPr>
            <a:spLocks noChangeArrowheads="1"/>
          </p:cNvSpPr>
          <p:nvPr/>
        </p:nvSpPr>
        <p:spPr bwMode="auto">
          <a:xfrm>
            <a:off x="2259013" y="2754313"/>
            <a:ext cx="346075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200" b="1"/>
              <a:t>x</a:t>
            </a:r>
          </a:p>
        </p:txBody>
      </p:sp>
      <p:sp>
        <p:nvSpPr>
          <p:cNvPr id="154646" name="Freeform 41"/>
          <p:cNvSpPr>
            <a:spLocks/>
          </p:cNvSpPr>
          <p:nvPr/>
        </p:nvSpPr>
        <p:spPr bwMode="auto">
          <a:xfrm>
            <a:off x="2813050" y="5246688"/>
            <a:ext cx="2058988" cy="1041400"/>
          </a:xfrm>
          <a:custGeom>
            <a:avLst/>
            <a:gdLst>
              <a:gd name="T0" fmla="*/ 0 w 973"/>
              <a:gd name="T1" fmla="*/ 2147483646 h 674"/>
              <a:gd name="T2" fmla="*/ 0 w 973"/>
              <a:gd name="T3" fmla="*/ 0 h 674"/>
              <a:gd name="T4" fmla="*/ 2147483646 w 973"/>
              <a:gd name="T5" fmla="*/ 0 h 674"/>
              <a:gd name="T6" fmla="*/ 2147483646 w 973"/>
              <a:gd name="T7" fmla="*/ 2147483646 h 674"/>
              <a:gd name="T8" fmla="*/ 2147483646 w 973"/>
              <a:gd name="T9" fmla="*/ 2147483646 h 674"/>
              <a:gd name="T10" fmla="*/ 2147483646 w 973"/>
              <a:gd name="T11" fmla="*/ 2147483646 h 674"/>
              <a:gd name="T12" fmla="*/ 0 w 973"/>
              <a:gd name="T13" fmla="*/ 2147483646 h 67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73" h="674">
                <a:moveTo>
                  <a:pt x="0" y="588"/>
                </a:moveTo>
                <a:lnTo>
                  <a:pt x="0" y="0"/>
                </a:lnTo>
                <a:lnTo>
                  <a:pt x="222" y="0"/>
                </a:lnTo>
                <a:lnTo>
                  <a:pt x="972" y="673"/>
                </a:lnTo>
                <a:lnTo>
                  <a:pt x="456" y="673"/>
                </a:lnTo>
                <a:lnTo>
                  <a:pt x="264" y="174"/>
                </a:lnTo>
                <a:lnTo>
                  <a:pt x="0" y="588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6" name="Rectangle 42"/>
          <p:cNvSpPr>
            <a:spLocks noChangeArrowheads="1"/>
          </p:cNvSpPr>
          <p:nvPr/>
        </p:nvSpPr>
        <p:spPr bwMode="auto">
          <a:xfrm>
            <a:off x="2006600" y="5235575"/>
            <a:ext cx="3302000" cy="49212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85017" name="Line 43"/>
          <p:cNvSpPr>
            <a:spLocks noChangeShapeType="1"/>
          </p:cNvSpPr>
          <p:nvPr/>
        </p:nvSpPr>
        <p:spPr bwMode="auto">
          <a:xfrm>
            <a:off x="2808288" y="5748338"/>
            <a:ext cx="12430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5018" name="Line 44"/>
          <p:cNvSpPr>
            <a:spLocks noChangeShapeType="1"/>
          </p:cNvSpPr>
          <p:nvPr/>
        </p:nvSpPr>
        <p:spPr bwMode="auto">
          <a:xfrm>
            <a:off x="3176588" y="5745163"/>
            <a:ext cx="3032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5019" name="Rectangle 45"/>
          <p:cNvSpPr>
            <a:spLocks noChangeArrowheads="1"/>
          </p:cNvSpPr>
          <p:nvPr/>
        </p:nvSpPr>
        <p:spPr bwMode="auto">
          <a:xfrm>
            <a:off x="2614613" y="6207125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1</a:t>
            </a:r>
          </a:p>
        </p:txBody>
      </p:sp>
      <p:sp>
        <p:nvSpPr>
          <p:cNvPr id="85020" name="Rectangle 46"/>
          <p:cNvSpPr>
            <a:spLocks noChangeArrowheads="1"/>
          </p:cNvSpPr>
          <p:nvPr/>
        </p:nvSpPr>
        <p:spPr bwMode="auto">
          <a:xfrm>
            <a:off x="4760913" y="6245225"/>
            <a:ext cx="3968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4</a:t>
            </a:r>
          </a:p>
        </p:txBody>
      </p:sp>
      <p:sp>
        <p:nvSpPr>
          <p:cNvPr id="85021" name="Rectangle 47"/>
          <p:cNvSpPr>
            <a:spLocks noChangeArrowheads="1"/>
          </p:cNvSpPr>
          <p:nvPr/>
        </p:nvSpPr>
        <p:spPr bwMode="auto">
          <a:xfrm>
            <a:off x="3570288" y="6238875"/>
            <a:ext cx="398462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5</a:t>
            </a:r>
          </a:p>
        </p:txBody>
      </p:sp>
      <p:sp>
        <p:nvSpPr>
          <p:cNvPr id="85022" name="Rectangle 48"/>
          <p:cNvSpPr>
            <a:spLocks noChangeArrowheads="1"/>
          </p:cNvSpPr>
          <p:nvPr/>
        </p:nvSpPr>
        <p:spPr bwMode="auto">
          <a:xfrm>
            <a:off x="3960813" y="5427663"/>
            <a:ext cx="4476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B</a:t>
            </a:r>
          </a:p>
        </p:txBody>
      </p:sp>
      <p:sp>
        <p:nvSpPr>
          <p:cNvPr id="85023" name="Rectangle 49"/>
          <p:cNvSpPr>
            <a:spLocks noChangeArrowheads="1"/>
          </p:cNvSpPr>
          <p:nvPr/>
        </p:nvSpPr>
        <p:spPr bwMode="auto">
          <a:xfrm>
            <a:off x="3363913" y="5434013"/>
            <a:ext cx="4476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C</a:t>
            </a:r>
          </a:p>
        </p:txBody>
      </p:sp>
      <p:sp>
        <p:nvSpPr>
          <p:cNvPr id="85024" name="Rectangle 50"/>
          <p:cNvSpPr>
            <a:spLocks noChangeArrowheads="1"/>
          </p:cNvSpPr>
          <p:nvPr/>
        </p:nvSpPr>
        <p:spPr bwMode="auto">
          <a:xfrm>
            <a:off x="2871788" y="5445125"/>
            <a:ext cx="46672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D</a:t>
            </a:r>
          </a:p>
        </p:txBody>
      </p:sp>
      <p:sp>
        <p:nvSpPr>
          <p:cNvPr id="85025" name="Rectangle 51"/>
          <p:cNvSpPr>
            <a:spLocks noChangeArrowheads="1"/>
          </p:cNvSpPr>
          <p:nvPr/>
        </p:nvSpPr>
        <p:spPr bwMode="auto">
          <a:xfrm>
            <a:off x="2393950" y="5434013"/>
            <a:ext cx="465138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A</a:t>
            </a:r>
          </a:p>
        </p:txBody>
      </p:sp>
      <p:sp>
        <p:nvSpPr>
          <p:cNvPr id="85026" name="Line 52"/>
          <p:cNvSpPr>
            <a:spLocks noChangeAspect="1" noChangeShapeType="1"/>
          </p:cNvSpPr>
          <p:nvPr/>
        </p:nvSpPr>
        <p:spPr bwMode="auto">
          <a:xfrm>
            <a:off x="709613" y="2908300"/>
            <a:ext cx="23495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5027" name="Text Box 53"/>
          <p:cNvSpPr txBox="1">
            <a:spLocks noChangeArrowheads="1"/>
          </p:cNvSpPr>
          <p:nvPr/>
        </p:nvSpPr>
        <p:spPr bwMode="auto">
          <a:xfrm>
            <a:off x="209550" y="2697163"/>
            <a:ext cx="7112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2400">
                <a:latin typeface="Courier New" charset="0"/>
                <a:sym typeface="Wingdings 2" charset="2"/>
              </a:rPr>
              <a:t></a:t>
            </a:r>
          </a:p>
        </p:txBody>
      </p:sp>
    </p:spTree>
    <p:extLst>
      <p:ext uri="{BB962C8B-B14F-4D97-AF65-F5344CB8AC3E}">
        <p14:creationId xmlns:p14="http://schemas.microsoft.com/office/powerpoint/2010/main" val="2643067356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Freeform 2" descr="10%"/>
          <p:cNvSpPr>
            <a:spLocks/>
          </p:cNvSpPr>
          <p:nvPr/>
        </p:nvSpPr>
        <p:spPr bwMode="auto">
          <a:xfrm>
            <a:off x="1377950" y="2341563"/>
            <a:ext cx="1462088" cy="623887"/>
          </a:xfrm>
          <a:custGeom>
            <a:avLst/>
            <a:gdLst>
              <a:gd name="T0" fmla="*/ 2147483646 w 691"/>
              <a:gd name="T1" fmla="*/ 2147483646 h 404"/>
              <a:gd name="T2" fmla="*/ 0 w 691"/>
              <a:gd name="T3" fmla="*/ 0 h 404"/>
              <a:gd name="T4" fmla="*/ 2147483646 w 691"/>
              <a:gd name="T5" fmla="*/ 0 h 404"/>
              <a:gd name="T6" fmla="*/ 2147483646 w 691"/>
              <a:gd name="T7" fmla="*/ 2147483646 h 404"/>
              <a:gd name="T8" fmla="*/ 2147483646 w 691"/>
              <a:gd name="T9" fmla="*/ 2147483646 h 404"/>
              <a:gd name="T10" fmla="*/ 2147483646 w 691"/>
              <a:gd name="T11" fmla="*/ 2147483646 h 404"/>
              <a:gd name="T12" fmla="*/ 2147483646 w 691"/>
              <a:gd name="T13" fmla="*/ 2147483646 h 404"/>
              <a:gd name="T14" fmla="*/ 2147483646 w 691"/>
              <a:gd name="T15" fmla="*/ 2147483646 h 404"/>
              <a:gd name="T16" fmla="*/ 2147483646 w 691"/>
              <a:gd name="T17" fmla="*/ 2147483646 h 4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91" h="404">
                <a:moveTo>
                  <a:pt x="12" y="324"/>
                </a:moveTo>
                <a:lnTo>
                  <a:pt x="0" y="0"/>
                </a:lnTo>
                <a:lnTo>
                  <a:pt x="516" y="0"/>
                </a:lnTo>
                <a:lnTo>
                  <a:pt x="690" y="156"/>
                </a:lnTo>
                <a:lnTo>
                  <a:pt x="684" y="403"/>
                </a:lnTo>
                <a:lnTo>
                  <a:pt x="456" y="396"/>
                </a:lnTo>
                <a:lnTo>
                  <a:pt x="312" y="18"/>
                </a:lnTo>
                <a:lnTo>
                  <a:pt x="210" y="12"/>
                </a:lnTo>
                <a:lnTo>
                  <a:pt x="12" y="324"/>
                </a:lnTo>
              </a:path>
            </a:pathLst>
          </a:custGeom>
          <a:pattFill prst="pct10">
            <a:fgClr>
              <a:schemeClr val="folHlink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6674" name="Freeform 3"/>
          <p:cNvSpPr>
            <a:spLocks/>
          </p:cNvSpPr>
          <p:nvPr/>
        </p:nvSpPr>
        <p:spPr bwMode="auto">
          <a:xfrm>
            <a:off x="1377950" y="2341563"/>
            <a:ext cx="2046288" cy="623887"/>
          </a:xfrm>
          <a:custGeom>
            <a:avLst/>
            <a:gdLst>
              <a:gd name="T0" fmla="*/ 2147483646 w 967"/>
              <a:gd name="T1" fmla="*/ 2147483646 h 404"/>
              <a:gd name="T2" fmla="*/ 0 w 967"/>
              <a:gd name="T3" fmla="*/ 0 h 404"/>
              <a:gd name="T4" fmla="*/ 2147483646 w 967"/>
              <a:gd name="T5" fmla="*/ 0 h 404"/>
              <a:gd name="T6" fmla="*/ 2147483646 w 967"/>
              <a:gd name="T7" fmla="*/ 2147483646 h 404"/>
              <a:gd name="T8" fmla="*/ 2147483646 w 967"/>
              <a:gd name="T9" fmla="*/ 2147483646 h 404"/>
              <a:gd name="T10" fmla="*/ 2147483646 w 967"/>
              <a:gd name="T11" fmla="*/ 2147483646 h 404"/>
              <a:gd name="T12" fmla="*/ 2147483646 w 967"/>
              <a:gd name="T13" fmla="*/ 0 h 404"/>
              <a:gd name="T14" fmla="*/ 2147483646 w 967"/>
              <a:gd name="T15" fmla="*/ 2147483646 h 4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67" h="404">
                <a:moveTo>
                  <a:pt x="12" y="324"/>
                </a:moveTo>
                <a:lnTo>
                  <a:pt x="0" y="0"/>
                </a:lnTo>
                <a:lnTo>
                  <a:pt x="516" y="0"/>
                </a:lnTo>
                <a:lnTo>
                  <a:pt x="966" y="403"/>
                </a:lnTo>
                <a:lnTo>
                  <a:pt x="462" y="403"/>
                </a:lnTo>
                <a:lnTo>
                  <a:pt x="306" y="6"/>
                </a:lnTo>
                <a:lnTo>
                  <a:pt x="222" y="0"/>
                </a:lnTo>
                <a:lnTo>
                  <a:pt x="12" y="324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/>
          <a:lstStyle/>
          <a:p>
            <a:pPr>
              <a:defRPr/>
            </a:pPr>
            <a:r>
              <a:rPr lang="en-US" altLang="en-US" i="1"/>
              <a:t>Clipping </a:t>
            </a:r>
            <a:r>
              <a:rPr lang="en-US" altLang="en-US"/>
              <a:t>de polígonos</a:t>
            </a:r>
            <a:br>
              <a:rPr lang="en-US" altLang="en-US"/>
            </a:br>
            <a:r>
              <a:rPr lang="en-US" altLang="en-US"/>
              <a:t>(Exemplo 2)</a:t>
            </a: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954088" y="2347913"/>
            <a:ext cx="1863725" cy="17795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1255713" y="2847975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1</a:t>
            </a:r>
          </a:p>
        </p:txBody>
      </p:sp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5767388" y="2058988"/>
            <a:ext cx="41592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S</a:t>
            </a:r>
          </a:p>
        </p:txBody>
      </p:sp>
      <p:sp>
        <p:nvSpPr>
          <p:cNvPr id="86024" name="Rectangle 8"/>
          <p:cNvSpPr>
            <a:spLocks noChangeArrowheads="1"/>
          </p:cNvSpPr>
          <p:nvPr/>
        </p:nvSpPr>
        <p:spPr bwMode="auto">
          <a:xfrm>
            <a:off x="6275388" y="2058988"/>
            <a:ext cx="41592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P</a:t>
            </a:r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7067550" y="2058988"/>
            <a:ext cx="8890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Ação</a:t>
            </a:r>
          </a:p>
        </p:txBody>
      </p:sp>
      <p:sp>
        <p:nvSpPr>
          <p:cNvPr id="86026" name="Rectangle 10"/>
          <p:cNvSpPr>
            <a:spLocks noChangeArrowheads="1"/>
          </p:cNvSpPr>
          <p:nvPr/>
        </p:nvSpPr>
        <p:spPr bwMode="auto">
          <a:xfrm>
            <a:off x="5776913" y="4016375"/>
            <a:ext cx="3968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1</a:t>
            </a:r>
          </a:p>
        </p:txBody>
      </p:sp>
      <p:sp>
        <p:nvSpPr>
          <p:cNvPr id="86027" name="Rectangle 11"/>
          <p:cNvSpPr>
            <a:spLocks noChangeArrowheads="1"/>
          </p:cNvSpPr>
          <p:nvPr/>
        </p:nvSpPr>
        <p:spPr bwMode="auto">
          <a:xfrm>
            <a:off x="6249988" y="4016375"/>
            <a:ext cx="46672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A</a:t>
            </a:r>
          </a:p>
        </p:txBody>
      </p:sp>
      <p:sp>
        <p:nvSpPr>
          <p:cNvPr id="86028" name="Rectangle 12"/>
          <p:cNvSpPr>
            <a:spLocks noChangeArrowheads="1"/>
          </p:cNvSpPr>
          <p:nvPr/>
        </p:nvSpPr>
        <p:spPr bwMode="auto">
          <a:xfrm>
            <a:off x="7072313" y="4016375"/>
            <a:ext cx="14382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store 1, A</a:t>
            </a:r>
          </a:p>
        </p:txBody>
      </p:sp>
      <p:sp>
        <p:nvSpPr>
          <p:cNvPr id="86029" name="Rectangle 13"/>
          <p:cNvSpPr>
            <a:spLocks noChangeArrowheads="1"/>
          </p:cNvSpPr>
          <p:nvPr/>
        </p:nvSpPr>
        <p:spPr bwMode="auto">
          <a:xfrm>
            <a:off x="5741988" y="2373313"/>
            <a:ext cx="46672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A</a:t>
            </a:r>
          </a:p>
        </p:txBody>
      </p:sp>
      <p:sp>
        <p:nvSpPr>
          <p:cNvPr id="86030" name="Rectangle 14"/>
          <p:cNvSpPr>
            <a:spLocks noChangeArrowheads="1"/>
          </p:cNvSpPr>
          <p:nvPr/>
        </p:nvSpPr>
        <p:spPr bwMode="auto">
          <a:xfrm>
            <a:off x="6259513" y="2373313"/>
            <a:ext cx="4476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B</a:t>
            </a:r>
          </a:p>
        </p:txBody>
      </p:sp>
      <p:sp>
        <p:nvSpPr>
          <p:cNvPr id="86031" name="Rectangle 15"/>
          <p:cNvSpPr>
            <a:spLocks noChangeArrowheads="1"/>
          </p:cNvSpPr>
          <p:nvPr/>
        </p:nvSpPr>
        <p:spPr bwMode="auto">
          <a:xfrm>
            <a:off x="7072313" y="2373313"/>
            <a:ext cx="1117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store B</a:t>
            </a:r>
          </a:p>
        </p:txBody>
      </p:sp>
      <p:sp>
        <p:nvSpPr>
          <p:cNvPr id="86032" name="Rectangle 16"/>
          <p:cNvSpPr>
            <a:spLocks noChangeArrowheads="1"/>
          </p:cNvSpPr>
          <p:nvPr/>
        </p:nvSpPr>
        <p:spPr bwMode="auto">
          <a:xfrm>
            <a:off x="5751513" y="2652713"/>
            <a:ext cx="4476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B</a:t>
            </a:r>
          </a:p>
        </p:txBody>
      </p:sp>
      <p:sp>
        <p:nvSpPr>
          <p:cNvPr id="86033" name="Rectangle 17"/>
          <p:cNvSpPr>
            <a:spLocks noChangeArrowheads="1"/>
          </p:cNvSpPr>
          <p:nvPr/>
        </p:nvSpPr>
        <p:spPr bwMode="auto">
          <a:xfrm>
            <a:off x="6284913" y="2652713"/>
            <a:ext cx="3968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4</a:t>
            </a:r>
          </a:p>
        </p:txBody>
      </p:sp>
      <p:sp>
        <p:nvSpPr>
          <p:cNvPr id="86034" name="Rectangle 18"/>
          <p:cNvSpPr>
            <a:spLocks noChangeArrowheads="1"/>
          </p:cNvSpPr>
          <p:nvPr/>
        </p:nvSpPr>
        <p:spPr bwMode="auto">
          <a:xfrm>
            <a:off x="7072313" y="2652713"/>
            <a:ext cx="1100137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store E</a:t>
            </a:r>
          </a:p>
        </p:txBody>
      </p:sp>
      <p:sp>
        <p:nvSpPr>
          <p:cNvPr id="86035" name="Rectangle 19"/>
          <p:cNvSpPr>
            <a:spLocks noChangeArrowheads="1"/>
          </p:cNvSpPr>
          <p:nvPr/>
        </p:nvSpPr>
        <p:spPr bwMode="auto">
          <a:xfrm>
            <a:off x="5776913" y="2930525"/>
            <a:ext cx="3968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4</a:t>
            </a:r>
          </a:p>
        </p:txBody>
      </p:sp>
      <p:sp>
        <p:nvSpPr>
          <p:cNvPr id="86036" name="Rectangle 20"/>
          <p:cNvSpPr>
            <a:spLocks noChangeArrowheads="1"/>
          </p:cNvSpPr>
          <p:nvPr/>
        </p:nvSpPr>
        <p:spPr bwMode="auto">
          <a:xfrm>
            <a:off x="6284913" y="2930525"/>
            <a:ext cx="3968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5</a:t>
            </a:r>
          </a:p>
        </p:txBody>
      </p:sp>
      <p:sp>
        <p:nvSpPr>
          <p:cNvPr id="86037" name="Rectangle 21"/>
          <p:cNvSpPr>
            <a:spLocks noChangeArrowheads="1"/>
          </p:cNvSpPr>
          <p:nvPr/>
        </p:nvSpPr>
        <p:spPr bwMode="auto">
          <a:xfrm>
            <a:off x="7072313" y="2930525"/>
            <a:ext cx="13112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store F,5</a:t>
            </a:r>
          </a:p>
        </p:txBody>
      </p:sp>
      <p:sp>
        <p:nvSpPr>
          <p:cNvPr id="86038" name="Rectangle 22"/>
          <p:cNvSpPr>
            <a:spLocks noChangeArrowheads="1"/>
          </p:cNvSpPr>
          <p:nvPr/>
        </p:nvSpPr>
        <p:spPr bwMode="auto">
          <a:xfrm>
            <a:off x="5776913" y="3206750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5</a:t>
            </a:r>
          </a:p>
        </p:txBody>
      </p:sp>
      <p:sp>
        <p:nvSpPr>
          <p:cNvPr id="86039" name="Rectangle 23"/>
          <p:cNvSpPr>
            <a:spLocks noChangeArrowheads="1"/>
          </p:cNvSpPr>
          <p:nvPr/>
        </p:nvSpPr>
        <p:spPr bwMode="auto">
          <a:xfrm>
            <a:off x="6259513" y="3206750"/>
            <a:ext cx="4476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C</a:t>
            </a:r>
          </a:p>
        </p:txBody>
      </p:sp>
      <p:sp>
        <p:nvSpPr>
          <p:cNvPr id="86040" name="Rectangle 24"/>
          <p:cNvSpPr>
            <a:spLocks noChangeArrowheads="1"/>
          </p:cNvSpPr>
          <p:nvPr/>
        </p:nvSpPr>
        <p:spPr bwMode="auto">
          <a:xfrm>
            <a:off x="7072313" y="3206750"/>
            <a:ext cx="1117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store C</a:t>
            </a:r>
          </a:p>
        </p:txBody>
      </p:sp>
      <p:sp>
        <p:nvSpPr>
          <p:cNvPr id="86041" name="Rectangle 25"/>
          <p:cNvSpPr>
            <a:spLocks noChangeArrowheads="1"/>
          </p:cNvSpPr>
          <p:nvPr/>
        </p:nvSpPr>
        <p:spPr bwMode="auto">
          <a:xfrm>
            <a:off x="5751513" y="3482975"/>
            <a:ext cx="4476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C</a:t>
            </a:r>
          </a:p>
        </p:txBody>
      </p:sp>
      <p:sp>
        <p:nvSpPr>
          <p:cNvPr id="86042" name="Rectangle 26"/>
          <p:cNvSpPr>
            <a:spLocks noChangeArrowheads="1"/>
          </p:cNvSpPr>
          <p:nvPr/>
        </p:nvSpPr>
        <p:spPr bwMode="auto">
          <a:xfrm>
            <a:off x="6249988" y="3482975"/>
            <a:ext cx="46672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D</a:t>
            </a:r>
          </a:p>
        </p:txBody>
      </p:sp>
      <p:sp>
        <p:nvSpPr>
          <p:cNvPr id="86043" name="Rectangle 27"/>
          <p:cNvSpPr>
            <a:spLocks noChangeArrowheads="1"/>
          </p:cNvSpPr>
          <p:nvPr/>
        </p:nvSpPr>
        <p:spPr bwMode="auto">
          <a:xfrm>
            <a:off x="7072313" y="3482975"/>
            <a:ext cx="11334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store D</a:t>
            </a:r>
          </a:p>
        </p:txBody>
      </p:sp>
      <p:sp>
        <p:nvSpPr>
          <p:cNvPr id="86044" name="Rectangle 28"/>
          <p:cNvSpPr>
            <a:spLocks noChangeArrowheads="1"/>
          </p:cNvSpPr>
          <p:nvPr/>
        </p:nvSpPr>
        <p:spPr bwMode="auto">
          <a:xfrm>
            <a:off x="3402013" y="2886075"/>
            <a:ext cx="3968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4</a:t>
            </a:r>
          </a:p>
        </p:txBody>
      </p:sp>
      <p:sp>
        <p:nvSpPr>
          <p:cNvPr id="86045" name="Rectangle 29"/>
          <p:cNvSpPr>
            <a:spLocks noChangeArrowheads="1"/>
          </p:cNvSpPr>
          <p:nvPr/>
        </p:nvSpPr>
        <p:spPr bwMode="auto">
          <a:xfrm>
            <a:off x="2170113" y="2941638"/>
            <a:ext cx="3968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5</a:t>
            </a:r>
          </a:p>
        </p:txBody>
      </p:sp>
      <p:sp>
        <p:nvSpPr>
          <p:cNvPr id="86046" name="Rectangle 30"/>
          <p:cNvSpPr>
            <a:spLocks noChangeArrowheads="1"/>
          </p:cNvSpPr>
          <p:nvPr/>
        </p:nvSpPr>
        <p:spPr bwMode="auto">
          <a:xfrm>
            <a:off x="1030288" y="2022475"/>
            <a:ext cx="46672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A</a:t>
            </a:r>
          </a:p>
        </p:txBody>
      </p:sp>
      <p:sp>
        <p:nvSpPr>
          <p:cNvPr id="86047" name="Rectangle 31"/>
          <p:cNvSpPr>
            <a:spLocks noChangeArrowheads="1"/>
          </p:cNvSpPr>
          <p:nvPr/>
        </p:nvSpPr>
        <p:spPr bwMode="auto">
          <a:xfrm>
            <a:off x="2411413" y="2022475"/>
            <a:ext cx="4476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B</a:t>
            </a:r>
          </a:p>
        </p:txBody>
      </p:sp>
      <p:sp>
        <p:nvSpPr>
          <p:cNvPr id="86048" name="Rectangle 32"/>
          <p:cNvSpPr>
            <a:spLocks noChangeArrowheads="1"/>
          </p:cNvSpPr>
          <p:nvPr/>
        </p:nvSpPr>
        <p:spPr bwMode="auto">
          <a:xfrm>
            <a:off x="2106613" y="2365375"/>
            <a:ext cx="4476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C</a:t>
            </a:r>
          </a:p>
        </p:txBody>
      </p:sp>
      <p:sp>
        <p:nvSpPr>
          <p:cNvPr id="86049" name="Rectangle 33"/>
          <p:cNvSpPr>
            <a:spLocks noChangeArrowheads="1"/>
          </p:cNvSpPr>
          <p:nvPr/>
        </p:nvSpPr>
        <p:spPr bwMode="auto">
          <a:xfrm>
            <a:off x="1639888" y="2373313"/>
            <a:ext cx="46672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D</a:t>
            </a:r>
          </a:p>
        </p:txBody>
      </p:sp>
      <p:sp>
        <p:nvSpPr>
          <p:cNvPr id="86050" name="Rectangle 34"/>
          <p:cNvSpPr>
            <a:spLocks noChangeArrowheads="1"/>
          </p:cNvSpPr>
          <p:nvPr/>
        </p:nvSpPr>
        <p:spPr bwMode="auto">
          <a:xfrm>
            <a:off x="1217613" y="2200275"/>
            <a:ext cx="346075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200" b="1"/>
              <a:t>x</a:t>
            </a:r>
          </a:p>
        </p:txBody>
      </p:sp>
      <p:sp>
        <p:nvSpPr>
          <p:cNvPr id="86051" name="Rectangle 35"/>
          <p:cNvSpPr>
            <a:spLocks noChangeArrowheads="1"/>
          </p:cNvSpPr>
          <p:nvPr/>
        </p:nvSpPr>
        <p:spPr bwMode="auto">
          <a:xfrm>
            <a:off x="1662113" y="2200275"/>
            <a:ext cx="346075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200" b="1"/>
              <a:t>x</a:t>
            </a:r>
          </a:p>
        </p:txBody>
      </p:sp>
      <p:sp>
        <p:nvSpPr>
          <p:cNvPr id="86052" name="Rectangle 36"/>
          <p:cNvSpPr>
            <a:spLocks noChangeArrowheads="1"/>
          </p:cNvSpPr>
          <p:nvPr/>
        </p:nvSpPr>
        <p:spPr bwMode="auto">
          <a:xfrm>
            <a:off x="1865313" y="2200275"/>
            <a:ext cx="346075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200" b="1"/>
              <a:t>x</a:t>
            </a:r>
          </a:p>
        </p:txBody>
      </p:sp>
      <p:sp>
        <p:nvSpPr>
          <p:cNvPr id="86053" name="Rectangle 37"/>
          <p:cNvSpPr>
            <a:spLocks noChangeArrowheads="1"/>
          </p:cNvSpPr>
          <p:nvPr/>
        </p:nvSpPr>
        <p:spPr bwMode="auto">
          <a:xfrm>
            <a:off x="2297113" y="2200275"/>
            <a:ext cx="346075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200" b="1"/>
              <a:t>x</a:t>
            </a:r>
          </a:p>
        </p:txBody>
      </p:sp>
      <p:sp>
        <p:nvSpPr>
          <p:cNvPr id="86054" name="Rectangle 38"/>
          <p:cNvSpPr>
            <a:spLocks noChangeArrowheads="1"/>
          </p:cNvSpPr>
          <p:nvPr/>
        </p:nvSpPr>
        <p:spPr bwMode="auto">
          <a:xfrm>
            <a:off x="2787650" y="2300288"/>
            <a:ext cx="4318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E</a:t>
            </a:r>
          </a:p>
        </p:txBody>
      </p:sp>
      <p:sp>
        <p:nvSpPr>
          <p:cNvPr id="86055" name="Rectangle 39"/>
          <p:cNvSpPr>
            <a:spLocks noChangeArrowheads="1"/>
          </p:cNvSpPr>
          <p:nvPr/>
        </p:nvSpPr>
        <p:spPr bwMode="auto">
          <a:xfrm>
            <a:off x="2795588" y="2968625"/>
            <a:ext cx="41592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F</a:t>
            </a:r>
          </a:p>
        </p:txBody>
      </p:sp>
      <p:sp>
        <p:nvSpPr>
          <p:cNvPr id="86056" name="Rectangle 40"/>
          <p:cNvSpPr>
            <a:spLocks noChangeArrowheads="1"/>
          </p:cNvSpPr>
          <p:nvPr/>
        </p:nvSpPr>
        <p:spPr bwMode="auto">
          <a:xfrm>
            <a:off x="2652713" y="2441575"/>
            <a:ext cx="346075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200" b="1"/>
              <a:t>x</a:t>
            </a:r>
          </a:p>
        </p:txBody>
      </p:sp>
      <p:sp>
        <p:nvSpPr>
          <p:cNvPr id="86057" name="Rectangle 41"/>
          <p:cNvSpPr>
            <a:spLocks noChangeArrowheads="1"/>
          </p:cNvSpPr>
          <p:nvPr/>
        </p:nvSpPr>
        <p:spPr bwMode="auto">
          <a:xfrm>
            <a:off x="2652713" y="2824163"/>
            <a:ext cx="346075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200" b="1"/>
              <a:t>x</a:t>
            </a:r>
          </a:p>
        </p:txBody>
      </p:sp>
      <p:sp>
        <p:nvSpPr>
          <p:cNvPr id="86058" name="Rectangle 42"/>
          <p:cNvSpPr>
            <a:spLocks noChangeArrowheads="1"/>
          </p:cNvSpPr>
          <p:nvPr/>
        </p:nvSpPr>
        <p:spPr bwMode="auto">
          <a:xfrm>
            <a:off x="5741988" y="3724275"/>
            <a:ext cx="46672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D</a:t>
            </a:r>
          </a:p>
        </p:txBody>
      </p:sp>
      <p:sp>
        <p:nvSpPr>
          <p:cNvPr id="86059" name="Rectangle 43"/>
          <p:cNvSpPr>
            <a:spLocks noChangeArrowheads="1"/>
          </p:cNvSpPr>
          <p:nvPr/>
        </p:nvSpPr>
        <p:spPr bwMode="auto">
          <a:xfrm>
            <a:off x="6284913" y="3724275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1</a:t>
            </a:r>
          </a:p>
        </p:txBody>
      </p:sp>
      <p:sp>
        <p:nvSpPr>
          <p:cNvPr id="86060" name="Rectangle 44"/>
          <p:cNvSpPr>
            <a:spLocks noChangeArrowheads="1"/>
          </p:cNvSpPr>
          <p:nvPr/>
        </p:nvSpPr>
        <p:spPr bwMode="auto">
          <a:xfrm>
            <a:off x="7072313" y="3724275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x</a:t>
            </a:r>
          </a:p>
        </p:txBody>
      </p:sp>
      <p:sp>
        <p:nvSpPr>
          <p:cNvPr id="86061" name="Rectangle 45"/>
          <p:cNvSpPr>
            <a:spLocks noChangeArrowheads="1"/>
          </p:cNvSpPr>
          <p:nvPr/>
        </p:nvSpPr>
        <p:spPr bwMode="auto">
          <a:xfrm>
            <a:off x="1944688" y="4914900"/>
            <a:ext cx="4316412" cy="5175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7"/>
              </a:scheme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2800" b="1" i="1"/>
              <a:t>B, E, F, 5, C, D, 1, A</a:t>
            </a:r>
          </a:p>
        </p:txBody>
      </p:sp>
      <p:sp>
        <p:nvSpPr>
          <p:cNvPr id="86062" name="Line 46"/>
          <p:cNvSpPr>
            <a:spLocks noChangeAspect="1" noChangeShapeType="1"/>
          </p:cNvSpPr>
          <p:nvPr/>
        </p:nvSpPr>
        <p:spPr bwMode="auto">
          <a:xfrm rot="5400000">
            <a:off x="1569243" y="3098007"/>
            <a:ext cx="2500313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6063" name="Text Box 47"/>
          <p:cNvSpPr txBox="1">
            <a:spLocks noChangeArrowheads="1"/>
          </p:cNvSpPr>
          <p:nvPr/>
        </p:nvSpPr>
        <p:spPr bwMode="auto">
          <a:xfrm rot="5400000">
            <a:off x="2545557" y="1489869"/>
            <a:ext cx="51911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2400">
                <a:latin typeface="Courier New" charset="0"/>
                <a:sym typeface="Wingdings 2" charset="2"/>
              </a:rPr>
              <a:t></a:t>
            </a:r>
          </a:p>
        </p:txBody>
      </p:sp>
    </p:spTree>
    <p:extLst>
      <p:ext uri="{BB962C8B-B14F-4D97-AF65-F5344CB8AC3E}">
        <p14:creationId xmlns:p14="http://schemas.microsoft.com/office/powerpoint/2010/main" val="433379700"/>
      </p:ext>
    </p:extLst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/>
          <a:lstStyle/>
          <a:p>
            <a:pPr>
              <a:defRPr/>
            </a:pPr>
            <a:r>
              <a:rPr lang="en-US" altLang="en-US" i="1"/>
              <a:t>Clipping </a:t>
            </a:r>
            <a:r>
              <a:rPr lang="en-US" altLang="en-US"/>
              <a:t>de polígonos</a:t>
            </a:r>
            <a:br>
              <a:rPr lang="en-US" altLang="en-US"/>
            </a:br>
            <a:r>
              <a:rPr lang="en-US" altLang="en-US"/>
              <a:t>(Concatenação de planos)</a:t>
            </a:r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5370513" y="4670425"/>
            <a:ext cx="3968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1</a:t>
            </a: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5218113" y="4287838"/>
            <a:ext cx="465137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A</a:t>
            </a: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5141913" y="4038600"/>
            <a:ext cx="4476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B</a:t>
            </a:r>
          </a:p>
        </p:txBody>
      </p:sp>
      <p:sp>
        <p:nvSpPr>
          <p:cNvPr id="87046" name="Rectangle 6"/>
          <p:cNvSpPr>
            <a:spLocks noChangeArrowheads="1"/>
          </p:cNvSpPr>
          <p:nvPr/>
        </p:nvSpPr>
        <p:spPr bwMode="auto">
          <a:xfrm>
            <a:off x="5249863" y="3816350"/>
            <a:ext cx="50165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4</a:t>
            </a:r>
          </a:p>
        </p:txBody>
      </p:sp>
      <p:sp>
        <p:nvSpPr>
          <p:cNvPr id="87047" name="Rectangle 7"/>
          <p:cNvSpPr>
            <a:spLocks noChangeArrowheads="1"/>
          </p:cNvSpPr>
          <p:nvPr/>
        </p:nvSpPr>
        <p:spPr bwMode="auto">
          <a:xfrm>
            <a:off x="5099050" y="3681413"/>
            <a:ext cx="398463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5</a:t>
            </a:r>
          </a:p>
        </p:txBody>
      </p:sp>
      <p:sp>
        <p:nvSpPr>
          <p:cNvPr id="87048" name="Rectangle 8"/>
          <p:cNvSpPr>
            <a:spLocks noChangeArrowheads="1"/>
          </p:cNvSpPr>
          <p:nvPr/>
        </p:nvSpPr>
        <p:spPr bwMode="auto">
          <a:xfrm>
            <a:off x="5175250" y="3457575"/>
            <a:ext cx="449263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C</a:t>
            </a:r>
          </a:p>
        </p:txBody>
      </p:sp>
      <p:grpSp>
        <p:nvGrpSpPr>
          <p:cNvPr id="158728" name="Group 9"/>
          <p:cNvGrpSpPr>
            <a:grpSpLocks/>
          </p:cNvGrpSpPr>
          <p:nvPr/>
        </p:nvGrpSpPr>
        <p:grpSpPr bwMode="auto">
          <a:xfrm>
            <a:off x="690563" y="3411538"/>
            <a:ext cx="1589087" cy="1174750"/>
            <a:chOff x="326" y="2209"/>
            <a:chExt cx="751" cy="760"/>
          </a:xfrm>
        </p:grpSpPr>
        <p:sp>
          <p:nvSpPr>
            <p:cNvPr id="158779" name="Freeform 10"/>
            <p:cNvSpPr>
              <a:spLocks/>
            </p:cNvSpPr>
            <p:nvPr/>
          </p:nvSpPr>
          <p:spPr bwMode="auto">
            <a:xfrm>
              <a:off x="436" y="2324"/>
              <a:ext cx="542" cy="226"/>
            </a:xfrm>
            <a:custGeom>
              <a:avLst/>
              <a:gdLst>
                <a:gd name="T0" fmla="*/ 7 w 542"/>
                <a:gd name="T1" fmla="*/ 181 h 226"/>
                <a:gd name="T2" fmla="*/ 0 w 542"/>
                <a:gd name="T3" fmla="*/ 0 h 226"/>
                <a:gd name="T4" fmla="*/ 289 w 542"/>
                <a:gd name="T5" fmla="*/ 0 h 226"/>
                <a:gd name="T6" fmla="*/ 541 w 542"/>
                <a:gd name="T7" fmla="*/ 225 h 226"/>
                <a:gd name="T8" fmla="*/ 259 w 542"/>
                <a:gd name="T9" fmla="*/ 225 h 226"/>
                <a:gd name="T10" fmla="*/ 171 w 542"/>
                <a:gd name="T11" fmla="*/ 3 h 226"/>
                <a:gd name="T12" fmla="*/ 124 w 542"/>
                <a:gd name="T13" fmla="*/ 0 h 226"/>
                <a:gd name="T14" fmla="*/ 7 w 542"/>
                <a:gd name="T15" fmla="*/ 181 h 2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42" h="226">
                  <a:moveTo>
                    <a:pt x="7" y="181"/>
                  </a:moveTo>
                  <a:lnTo>
                    <a:pt x="0" y="0"/>
                  </a:lnTo>
                  <a:lnTo>
                    <a:pt x="289" y="0"/>
                  </a:lnTo>
                  <a:lnTo>
                    <a:pt x="541" y="225"/>
                  </a:lnTo>
                  <a:lnTo>
                    <a:pt x="259" y="225"/>
                  </a:lnTo>
                  <a:lnTo>
                    <a:pt x="171" y="3"/>
                  </a:lnTo>
                  <a:lnTo>
                    <a:pt x="124" y="0"/>
                  </a:lnTo>
                  <a:lnTo>
                    <a:pt x="7" y="181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1" name="Rectangle 11"/>
            <p:cNvSpPr>
              <a:spLocks noChangeArrowheads="1"/>
            </p:cNvSpPr>
            <p:nvPr/>
          </p:nvSpPr>
          <p:spPr bwMode="auto">
            <a:xfrm>
              <a:off x="326" y="2328"/>
              <a:ext cx="489" cy="64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7102" name="Rectangle 12"/>
            <p:cNvSpPr>
              <a:spLocks noChangeArrowheads="1"/>
            </p:cNvSpPr>
            <p:nvPr/>
          </p:nvSpPr>
          <p:spPr bwMode="auto">
            <a:xfrm>
              <a:off x="403" y="2508"/>
              <a:ext cx="106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1</a:t>
              </a:r>
            </a:p>
          </p:txBody>
        </p:sp>
        <p:sp>
          <p:nvSpPr>
            <p:cNvPr id="87103" name="Rectangle 13"/>
            <p:cNvSpPr>
              <a:spLocks noChangeArrowheads="1"/>
            </p:cNvSpPr>
            <p:nvPr/>
          </p:nvSpPr>
          <p:spPr bwMode="auto">
            <a:xfrm>
              <a:off x="971" y="2521"/>
              <a:ext cx="106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4</a:t>
              </a:r>
            </a:p>
          </p:txBody>
        </p:sp>
        <p:sp>
          <p:nvSpPr>
            <p:cNvPr id="87104" name="Rectangle 14"/>
            <p:cNvSpPr>
              <a:spLocks noChangeArrowheads="1"/>
            </p:cNvSpPr>
            <p:nvPr/>
          </p:nvSpPr>
          <p:spPr bwMode="auto">
            <a:xfrm>
              <a:off x="646" y="2542"/>
              <a:ext cx="106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5</a:t>
              </a:r>
            </a:p>
          </p:txBody>
        </p:sp>
        <p:sp>
          <p:nvSpPr>
            <p:cNvPr id="87105" name="Rectangle 15"/>
            <p:cNvSpPr>
              <a:spLocks noChangeArrowheads="1"/>
            </p:cNvSpPr>
            <p:nvPr/>
          </p:nvSpPr>
          <p:spPr bwMode="auto">
            <a:xfrm>
              <a:off x="344" y="2209"/>
              <a:ext cx="124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A</a:t>
              </a:r>
            </a:p>
          </p:txBody>
        </p:sp>
        <p:sp>
          <p:nvSpPr>
            <p:cNvPr id="87106" name="Rectangle 16"/>
            <p:cNvSpPr>
              <a:spLocks noChangeArrowheads="1"/>
            </p:cNvSpPr>
            <p:nvPr/>
          </p:nvSpPr>
          <p:spPr bwMode="auto">
            <a:xfrm>
              <a:off x="710" y="2209"/>
              <a:ext cx="119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B</a:t>
              </a:r>
            </a:p>
          </p:txBody>
        </p:sp>
        <p:sp>
          <p:nvSpPr>
            <p:cNvPr id="87107" name="Rectangle 17"/>
            <p:cNvSpPr>
              <a:spLocks noChangeArrowheads="1"/>
            </p:cNvSpPr>
            <p:nvPr/>
          </p:nvSpPr>
          <p:spPr bwMode="auto">
            <a:xfrm>
              <a:off x="629" y="2333"/>
              <a:ext cx="119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C</a:t>
              </a:r>
            </a:p>
          </p:txBody>
        </p:sp>
        <p:sp>
          <p:nvSpPr>
            <p:cNvPr id="87108" name="Rectangle 18"/>
            <p:cNvSpPr>
              <a:spLocks noChangeArrowheads="1"/>
            </p:cNvSpPr>
            <p:nvPr/>
          </p:nvSpPr>
          <p:spPr bwMode="auto">
            <a:xfrm>
              <a:off x="506" y="2337"/>
              <a:ext cx="124" cy="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D</a:t>
              </a:r>
            </a:p>
          </p:txBody>
        </p:sp>
        <p:sp>
          <p:nvSpPr>
            <p:cNvPr id="87109" name="Rectangle 19"/>
            <p:cNvSpPr>
              <a:spLocks noChangeArrowheads="1"/>
            </p:cNvSpPr>
            <p:nvPr/>
          </p:nvSpPr>
          <p:spPr bwMode="auto">
            <a:xfrm>
              <a:off x="395" y="2277"/>
              <a:ext cx="90" cy="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110" name="Rectangle 20"/>
            <p:cNvSpPr>
              <a:spLocks noChangeArrowheads="1"/>
            </p:cNvSpPr>
            <p:nvPr/>
          </p:nvSpPr>
          <p:spPr bwMode="auto">
            <a:xfrm>
              <a:off x="512" y="2277"/>
              <a:ext cx="90" cy="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111" name="Rectangle 21"/>
            <p:cNvSpPr>
              <a:spLocks noChangeArrowheads="1"/>
            </p:cNvSpPr>
            <p:nvPr/>
          </p:nvSpPr>
          <p:spPr bwMode="auto">
            <a:xfrm>
              <a:off x="566" y="2277"/>
              <a:ext cx="90" cy="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112" name="Rectangle 22"/>
            <p:cNvSpPr>
              <a:spLocks noChangeArrowheads="1"/>
            </p:cNvSpPr>
            <p:nvPr/>
          </p:nvSpPr>
          <p:spPr bwMode="auto">
            <a:xfrm>
              <a:off x="680" y="2277"/>
              <a:ext cx="90" cy="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113" name="Rectangle 23"/>
            <p:cNvSpPr>
              <a:spLocks noChangeArrowheads="1"/>
            </p:cNvSpPr>
            <p:nvPr/>
          </p:nvSpPr>
          <p:spPr bwMode="auto">
            <a:xfrm>
              <a:off x="810" y="2310"/>
              <a:ext cx="115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E</a:t>
              </a:r>
            </a:p>
          </p:txBody>
        </p:sp>
        <p:sp>
          <p:nvSpPr>
            <p:cNvPr id="87114" name="Rectangle 24"/>
            <p:cNvSpPr>
              <a:spLocks noChangeArrowheads="1"/>
            </p:cNvSpPr>
            <p:nvPr/>
          </p:nvSpPr>
          <p:spPr bwMode="auto">
            <a:xfrm>
              <a:off x="811" y="2551"/>
              <a:ext cx="110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F</a:t>
              </a:r>
            </a:p>
          </p:txBody>
        </p:sp>
        <p:sp>
          <p:nvSpPr>
            <p:cNvPr id="87115" name="Rectangle 25"/>
            <p:cNvSpPr>
              <a:spLocks noChangeArrowheads="1"/>
            </p:cNvSpPr>
            <p:nvPr/>
          </p:nvSpPr>
          <p:spPr bwMode="auto">
            <a:xfrm>
              <a:off x="774" y="2365"/>
              <a:ext cx="90" cy="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116" name="Rectangle 26"/>
            <p:cNvSpPr>
              <a:spLocks noChangeArrowheads="1"/>
            </p:cNvSpPr>
            <p:nvPr/>
          </p:nvSpPr>
          <p:spPr bwMode="auto">
            <a:xfrm>
              <a:off x="774" y="2503"/>
              <a:ext cx="90" cy="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</p:grpSp>
      <p:sp>
        <p:nvSpPr>
          <p:cNvPr id="87050" name="Rectangle 27"/>
          <p:cNvSpPr>
            <a:spLocks noChangeArrowheads="1"/>
          </p:cNvSpPr>
          <p:nvPr/>
        </p:nvSpPr>
        <p:spPr bwMode="auto">
          <a:xfrm>
            <a:off x="5149850" y="3217863"/>
            <a:ext cx="465138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D</a:t>
            </a:r>
          </a:p>
        </p:txBody>
      </p:sp>
      <p:sp>
        <p:nvSpPr>
          <p:cNvPr id="87051" name="Rectangle 28"/>
          <p:cNvSpPr>
            <a:spLocks noChangeArrowheads="1"/>
          </p:cNvSpPr>
          <p:nvPr/>
        </p:nvSpPr>
        <p:spPr bwMode="auto">
          <a:xfrm>
            <a:off x="3738563" y="5608638"/>
            <a:ext cx="4319587" cy="5175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7"/>
              </a:scheme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2800" b="1" i="1"/>
              <a:t>1, A, B, E, F, 5, C, D</a:t>
            </a:r>
          </a:p>
        </p:txBody>
      </p:sp>
      <p:sp>
        <p:nvSpPr>
          <p:cNvPr id="87052" name="Rectangle 29"/>
          <p:cNvSpPr>
            <a:spLocks noChangeArrowheads="1"/>
          </p:cNvSpPr>
          <p:nvPr/>
        </p:nvSpPr>
        <p:spPr bwMode="auto">
          <a:xfrm>
            <a:off x="5411788" y="2257425"/>
            <a:ext cx="398462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1</a:t>
            </a:r>
          </a:p>
        </p:txBody>
      </p:sp>
      <p:sp>
        <p:nvSpPr>
          <p:cNvPr id="87053" name="Rectangle 30"/>
          <p:cNvSpPr>
            <a:spLocks noChangeArrowheads="1"/>
          </p:cNvSpPr>
          <p:nvPr/>
        </p:nvSpPr>
        <p:spPr bwMode="auto">
          <a:xfrm>
            <a:off x="5734050" y="2060575"/>
            <a:ext cx="398463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2</a:t>
            </a:r>
          </a:p>
        </p:txBody>
      </p:sp>
      <p:sp>
        <p:nvSpPr>
          <p:cNvPr id="87054" name="Rectangle 31"/>
          <p:cNvSpPr>
            <a:spLocks noChangeArrowheads="1"/>
          </p:cNvSpPr>
          <p:nvPr/>
        </p:nvSpPr>
        <p:spPr bwMode="auto">
          <a:xfrm>
            <a:off x="6038850" y="1779588"/>
            <a:ext cx="398463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3</a:t>
            </a:r>
          </a:p>
        </p:txBody>
      </p:sp>
      <p:sp>
        <p:nvSpPr>
          <p:cNvPr id="87055" name="Rectangle 32"/>
          <p:cNvSpPr>
            <a:spLocks noChangeArrowheads="1"/>
          </p:cNvSpPr>
          <p:nvPr/>
        </p:nvSpPr>
        <p:spPr bwMode="auto">
          <a:xfrm>
            <a:off x="6427788" y="1695450"/>
            <a:ext cx="398462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4</a:t>
            </a:r>
          </a:p>
        </p:txBody>
      </p:sp>
      <p:sp>
        <p:nvSpPr>
          <p:cNvPr id="87056" name="Rectangle 33"/>
          <p:cNvSpPr>
            <a:spLocks noChangeArrowheads="1"/>
          </p:cNvSpPr>
          <p:nvPr/>
        </p:nvSpPr>
        <p:spPr bwMode="auto">
          <a:xfrm>
            <a:off x="6970713" y="1611313"/>
            <a:ext cx="396875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5</a:t>
            </a:r>
          </a:p>
        </p:txBody>
      </p:sp>
      <p:sp>
        <p:nvSpPr>
          <p:cNvPr id="87057" name="Rectangle 34"/>
          <p:cNvSpPr>
            <a:spLocks noChangeArrowheads="1"/>
          </p:cNvSpPr>
          <p:nvPr/>
        </p:nvSpPr>
        <p:spPr bwMode="auto">
          <a:xfrm>
            <a:off x="7427913" y="1504950"/>
            <a:ext cx="396875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/>
              <a:t>6</a:t>
            </a:r>
          </a:p>
        </p:txBody>
      </p:sp>
      <p:grpSp>
        <p:nvGrpSpPr>
          <p:cNvPr id="158737" name="Group 35"/>
          <p:cNvGrpSpPr>
            <a:grpSpLocks/>
          </p:cNvGrpSpPr>
          <p:nvPr/>
        </p:nvGrpSpPr>
        <p:grpSpPr bwMode="auto">
          <a:xfrm>
            <a:off x="690563" y="1671638"/>
            <a:ext cx="1589087" cy="1346200"/>
            <a:chOff x="326" y="1082"/>
            <a:chExt cx="751" cy="872"/>
          </a:xfrm>
        </p:grpSpPr>
        <p:sp>
          <p:nvSpPr>
            <p:cNvPr id="87084" name="Rectangle 36"/>
            <p:cNvSpPr>
              <a:spLocks noChangeArrowheads="1"/>
            </p:cNvSpPr>
            <p:nvPr/>
          </p:nvSpPr>
          <p:spPr bwMode="auto">
            <a:xfrm>
              <a:off x="326" y="1312"/>
              <a:ext cx="489" cy="6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7085" name="Rectangle 37"/>
            <p:cNvSpPr>
              <a:spLocks noChangeArrowheads="1"/>
            </p:cNvSpPr>
            <p:nvPr/>
          </p:nvSpPr>
          <p:spPr bwMode="auto">
            <a:xfrm>
              <a:off x="403" y="1493"/>
              <a:ext cx="106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1</a:t>
              </a:r>
            </a:p>
          </p:txBody>
        </p:sp>
        <p:sp>
          <p:nvSpPr>
            <p:cNvPr id="158765" name="Freeform 38"/>
            <p:cNvSpPr>
              <a:spLocks/>
            </p:cNvSpPr>
            <p:nvPr/>
          </p:nvSpPr>
          <p:spPr bwMode="auto">
            <a:xfrm>
              <a:off x="440" y="1160"/>
              <a:ext cx="544" cy="378"/>
            </a:xfrm>
            <a:custGeom>
              <a:avLst/>
              <a:gdLst>
                <a:gd name="T0" fmla="*/ 0 w 544"/>
                <a:gd name="T1" fmla="*/ 330 h 378"/>
                <a:gd name="T2" fmla="*/ 0 w 544"/>
                <a:gd name="T3" fmla="*/ 0 h 378"/>
                <a:gd name="T4" fmla="*/ 124 w 544"/>
                <a:gd name="T5" fmla="*/ 0 h 378"/>
                <a:gd name="T6" fmla="*/ 543 w 544"/>
                <a:gd name="T7" fmla="*/ 377 h 378"/>
                <a:gd name="T8" fmla="*/ 255 w 544"/>
                <a:gd name="T9" fmla="*/ 377 h 378"/>
                <a:gd name="T10" fmla="*/ 147 w 544"/>
                <a:gd name="T11" fmla="*/ 98 h 378"/>
                <a:gd name="T12" fmla="*/ 0 w 544"/>
                <a:gd name="T13" fmla="*/ 33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44" h="378">
                  <a:moveTo>
                    <a:pt x="0" y="330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543" y="377"/>
                  </a:lnTo>
                  <a:lnTo>
                    <a:pt x="255" y="377"/>
                  </a:lnTo>
                  <a:lnTo>
                    <a:pt x="147" y="98"/>
                  </a:lnTo>
                  <a:lnTo>
                    <a:pt x="0" y="33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87" name="Rectangle 39"/>
            <p:cNvSpPr>
              <a:spLocks noChangeArrowheads="1"/>
            </p:cNvSpPr>
            <p:nvPr/>
          </p:nvSpPr>
          <p:spPr bwMode="auto">
            <a:xfrm>
              <a:off x="568" y="1085"/>
              <a:ext cx="106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3</a:t>
              </a:r>
            </a:p>
          </p:txBody>
        </p:sp>
        <p:sp>
          <p:nvSpPr>
            <p:cNvPr id="87088" name="Rectangle 40"/>
            <p:cNvSpPr>
              <a:spLocks noChangeArrowheads="1"/>
            </p:cNvSpPr>
            <p:nvPr/>
          </p:nvSpPr>
          <p:spPr bwMode="auto">
            <a:xfrm>
              <a:off x="350" y="1082"/>
              <a:ext cx="106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2</a:t>
              </a:r>
            </a:p>
          </p:txBody>
        </p:sp>
        <p:sp>
          <p:nvSpPr>
            <p:cNvPr id="87089" name="Rectangle 41"/>
            <p:cNvSpPr>
              <a:spLocks noChangeArrowheads="1"/>
            </p:cNvSpPr>
            <p:nvPr/>
          </p:nvSpPr>
          <p:spPr bwMode="auto">
            <a:xfrm>
              <a:off x="971" y="1506"/>
              <a:ext cx="106" cy="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4</a:t>
              </a:r>
            </a:p>
          </p:txBody>
        </p:sp>
        <p:sp>
          <p:nvSpPr>
            <p:cNvPr id="87090" name="Rectangle 42"/>
            <p:cNvSpPr>
              <a:spLocks noChangeArrowheads="1"/>
            </p:cNvSpPr>
            <p:nvPr/>
          </p:nvSpPr>
          <p:spPr bwMode="auto">
            <a:xfrm>
              <a:off x="646" y="1526"/>
              <a:ext cx="106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5</a:t>
              </a:r>
            </a:p>
          </p:txBody>
        </p:sp>
        <p:sp>
          <p:nvSpPr>
            <p:cNvPr id="87091" name="Rectangle 43"/>
            <p:cNvSpPr>
              <a:spLocks noChangeArrowheads="1"/>
            </p:cNvSpPr>
            <p:nvPr/>
          </p:nvSpPr>
          <p:spPr bwMode="auto">
            <a:xfrm>
              <a:off x="484" y="1189"/>
              <a:ext cx="106" cy="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6</a:t>
              </a:r>
            </a:p>
          </p:txBody>
        </p:sp>
        <p:sp>
          <p:nvSpPr>
            <p:cNvPr id="87092" name="Rectangle 44"/>
            <p:cNvSpPr>
              <a:spLocks noChangeArrowheads="1"/>
            </p:cNvSpPr>
            <p:nvPr/>
          </p:nvSpPr>
          <p:spPr bwMode="auto">
            <a:xfrm>
              <a:off x="344" y="1193"/>
              <a:ext cx="124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A</a:t>
              </a:r>
            </a:p>
          </p:txBody>
        </p:sp>
        <p:sp>
          <p:nvSpPr>
            <p:cNvPr id="87093" name="Rectangle 45"/>
            <p:cNvSpPr>
              <a:spLocks noChangeArrowheads="1"/>
            </p:cNvSpPr>
            <p:nvPr/>
          </p:nvSpPr>
          <p:spPr bwMode="auto">
            <a:xfrm>
              <a:off x="710" y="1193"/>
              <a:ext cx="119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B</a:t>
              </a:r>
            </a:p>
          </p:txBody>
        </p:sp>
        <p:sp>
          <p:nvSpPr>
            <p:cNvPr id="87094" name="Rectangle 46"/>
            <p:cNvSpPr>
              <a:spLocks noChangeArrowheads="1"/>
            </p:cNvSpPr>
            <p:nvPr/>
          </p:nvSpPr>
          <p:spPr bwMode="auto">
            <a:xfrm>
              <a:off x="629" y="1319"/>
              <a:ext cx="119" cy="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C</a:t>
              </a:r>
            </a:p>
          </p:txBody>
        </p:sp>
        <p:sp>
          <p:nvSpPr>
            <p:cNvPr id="87095" name="Rectangle 47"/>
            <p:cNvSpPr>
              <a:spLocks noChangeArrowheads="1"/>
            </p:cNvSpPr>
            <p:nvPr/>
          </p:nvSpPr>
          <p:spPr bwMode="auto">
            <a:xfrm>
              <a:off x="506" y="1321"/>
              <a:ext cx="124" cy="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D</a:t>
              </a:r>
            </a:p>
          </p:txBody>
        </p:sp>
        <p:sp>
          <p:nvSpPr>
            <p:cNvPr id="87096" name="Rectangle 48"/>
            <p:cNvSpPr>
              <a:spLocks noChangeArrowheads="1"/>
            </p:cNvSpPr>
            <p:nvPr/>
          </p:nvSpPr>
          <p:spPr bwMode="auto">
            <a:xfrm>
              <a:off x="395" y="1262"/>
              <a:ext cx="90" cy="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097" name="Rectangle 49"/>
            <p:cNvSpPr>
              <a:spLocks noChangeArrowheads="1"/>
            </p:cNvSpPr>
            <p:nvPr/>
          </p:nvSpPr>
          <p:spPr bwMode="auto">
            <a:xfrm>
              <a:off x="512" y="1262"/>
              <a:ext cx="90" cy="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098" name="Rectangle 50"/>
            <p:cNvSpPr>
              <a:spLocks noChangeArrowheads="1"/>
            </p:cNvSpPr>
            <p:nvPr/>
          </p:nvSpPr>
          <p:spPr bwMode="auto">
            <a:xfrm>
              <a:off x="566" y="1262"/>
              <a:ext cx="90" cy="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099" name="Rectangle 51"/>
            <p:cNvSpPr>
              <a:spLocks noChangeArrowheads="1"/>
            </p:cNvSpPr>
            <p:nvPr/>
          </p:nvSpPr>
          <p:spPr bwMode="auto">
            <a:xfrm>
              <a:off x="680" y="1262"/>
              <a:ext cx="90" cy="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</p:grpSp>
      <p:grpSp>
        <p:nvGrpSpPr>
          <p:cNvPr id="158738" name="Group 52"/>
          <p:cNvGrpSpPr>
            <a:grpSpLocks/>
          </p:cNvGrpSpPr>
          <p:nvPr/>
        </p:nvGrpSpPr>
        <p:grpSpPr bwMode="auto">
          <a:xfrm>
            <a:off x="690563" y="5032375"/>
            <a:ext cx="1266825" cy="1173163"/>
            <a:chOff x="326" y="3258"/>
            <a:chExt cx="599" cy="760"/>
          </a:xfrm>
        </p:grpSpPr>
        <p:sp>
          <p:nvSpPr>
            <p:cNvPr id="158747" name="Freeform 53" descr="10%"/>
            <p:cNvSpPr>
              <a:spLocks/>
            </p:cNvSpPr>
            <p:nvPr/>
          </p:nvSpPr>
          <p:spPr bwMode="auto">
            <a:xfrm>
              <a:off x="436" y="3373"/>
              <a:ext cx="385" cy="227"/>
            </a:xfrm>
            <a:custGeom>
              <a:avLst/>
              <a:gdLst>
                <a:gd name="T0" fmla="*/ 7 w 385"/>
                <a:gd name="T1" fmla="*/ 181 h 227"/>
                <a:gd name="T2" fmla="*/ 0 w 385"/>
                <a:gd name="T3" fmla="*/ 0 h 227"/>
                <a:gd name="T4" fmla="*/ 290 w 385"/>
                <a:gd name="T5" fmla="*/ 0 h 227"/>
                <a:gd name="T6" fmla="*/ 383 w 385"/>
                <a:gd name="T7" fmla="*/ 86 h 227"/>
                <a:gd name="T8" fmla="*/ 384 w 385"/>
                <a:gd name="T9" fmla="*/ 226 h 227"/>
                <a:gd name="T10" fmla="*/ 256 w 385"/>
                <a:gd name="T11" fmla="*/ 222 h 227"/>
                <a:gd name="T12" fmla="*/ 175 w 385"/>
                <a:gd name="T13" fmla="*/ 10 h 227"/>
                <a:gd name="T14" fmla="*/ 118 w 385"/>
                <a:gd name="T15" fmla="*/ 7 h 227"/>
                <a:gd name="T16" fmla="*/ 7 w 385"/>
                <a:gd name="T17" fmla="*/ 181 h 2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85" h="227">
                  <a:moveTo>
                    <a:pt x="7" y="181"/>
                  </a:moveTo>
                  <a:lnTo>
                    <a:pt x="0" y="0"/>
                  </a:lnTo>
                  <a:lnTo>
                    <a:pt x="290" y="0"/>
                  </a:lnTo>
                  <a:lnTo>
                    <a:pt x="383" y="86"/>
                  </a:lnTo>
                  <a:lnTo>
                    <a:pt x="384" y="226"/>
                  </a:lnTo>
                  <a:lnTo>
                    <a:pt x="256" y="222"/>
                  </a:lnTo>
                  <a:lnTo>
                    <a:pt x="175" y="10"/>
                  </a:lnTo>
                  <a:lnTo>
                    <a:pt x="118" y="7"/>
                  </a:lnTo>
                  <a:lnTo>
                    <a:pt x="7" y="181"/>
                  </a:lnTo>
                </a:path>
              </a:pathLst>
            </a:custGeom>
            <a:pattFill prst="pct10">
              <a:fgClr>
                <a:schemeClr val="folHlink"/>
              </a:fgClr>
              <a:bgClr>
                <a:schemeClr val="bg1"/>
              </a:bgClr>
            </a:patt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69" name="Rectangle 54"/>
            <p:cNvSpPr>
              <a:spLocks noChangeArrowheads="1"/>
            </p:cNvSpPr>
            <p:nvPr/>
          </p:nvSpPr>
          <p:spPr bwMode="auto">
            <a:xfrm>
              <a:off x="326" y="3377"/>
              <a:ext cx="489" cy="64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7070" name="Rectangle 55"/>
            <p:cNvSpPr>
              <a:spLocks noChangeArrowheads="1"/>
            </p:cNvSpPr>
            <p:nvPr/>
          </p:nvSpPr>
          <p:spPr bwMode="auto">
            <a:xfrm>
              <a:off x="403" y="3558"/>
              <a:ext cx="106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1</a:t>
              </a:r>
            </a:p>
          </p:txBody>
        </p:sp>
        <p:sp>
          <p:nvSpPr>
            <p:cNvPr id="87071" name="Rectangle 56"/>
            <p:cNvSpPr>
              <a:spLocks noChangeArrowheads="1"/>
            </p:cNvSpPr>
            <p:nvPr/>
          </p:nvSpPr>
          <p:spPr bwMode="auto">
            <a:xfrm>
              <a:off x="646" y="3592"/>
              <a:ext cx="107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5</a:t>
              </a:r>
            </a:p>
          </p:txBody>
        </p:sp>
        <p:sp>
          <p:nvSpPr>
            <p:cNvPr id="87072" name="Rectangle 57"/>
            <p:cNvSpPr>
              <a:spLocks noChangeArrowheads="1"/>
            </p:cNvSpPr>
            <p:nvPr/>
          </p:nvSpPr>
          <p:spPr bwMode="auto">
            <a:xfrm>
              <a:off x="344" y="3258"/>
              <a:ext cx="124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A</a:t>
              </a:r>
            </a:p>
          </p:txBody>
        </p:sp>
        <p:sp>
          <p:nvSpPr>
            <p:cNvPr id="87073" name="Rectangle 58"/>
            <p:cNvSpPr>
              <a:spLocks noChangeArrowheads="1"/>
            </p:cNvSpPr>
            <p:nvPr/>
          </p:nvSpPr>
          <p:spPr bwMode="auto">
            <a:xfrm>
              <a:off x="710" y="3258"/>
              <a:ext cx="119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B</a:t>
              </a:r>
            </a:p>
          </p:txBody>
        </p:sp>
        <p:sp>
          <p:nvSpPr>
            <p:cNvPr id="87074" name="Rectangle 59"/>
            <p:cNvSpPr>
              <a:spLocks noChangeArrowheads="1"/>
            </p:cNvSpPr>
            <p:nvPr/>
          </p:nvSpPr>
          <p:spPr bwMode="auto">
            <a:xfrm>
              <a:off x="629" y="3382"/>
              <a:ext cx="119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C</a:t>
              </a:r>
            </a:p>
          </p:txBody>
        </p:sp>
        <p:sp>
          <p:nvSpPr>
            <p:cNvPr id="87075" name="Rectangle 60"/>
            <p:cNvSpPr>
              <a:spLocks noChangeArrowheads="1"/>
            </p:cNvSpPr>
            <p:nvPr/>
          </p:nvSpPr>
          <p:spPr bwMode="auto">
            <a:xfrm>
              <a:off x="506" y="3386"/>
              <a:ext cx="124" cy="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D</a:t>
              </a:r>
            </a:p>
          </p:txBody>
        </p:sp>
        <p:sp>
          <p:nvSpPr>
            <p:cNvPr id="87076" name="Rectangle 61"/>
            <p:cNvSpPr>
              <a:spLocks noChangeArrowheads="1"/>
            </p:cNvSpPr>
            <p:nvPr/>
          </p:nvSpPr>
          <p:spPr bwMode="auto">
            <a:xfrm>
              <a:off x="395" y="3326"/>
              <a:ext cx="90" cy="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077" name="Rectangle 62"/>
            <p:cNvSpPr>
              <a:spLocks noChangeArrowheads="1"/>
            </p:cNvSpPr>
            <p:nvPr/>
          </p:nvSpPr>
          <p:spPr bwMode="auto">
            <a:xfrm>
              <a:off x="512" y="3326"/>
              <a:ext cx="90" cy="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078" name="Rectangle 63"/>
            <p:cNvSpPr>
              <a:spLocks noChangeArrowheads="1"/>
            </p:cNvSpPr>
            <p:nvPr/>
          </p:nvSpPr>
          <p:spPr bwMode="auto">
            <a:xfrm>
              <a:off x="566" y="3326"/>
              <a:ext cx="90" cy="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079" name="Rectangle 64"/>
            <p:cNvSpPr>
              <a:spLocks noChangeArrowheads="1"/>
            </p:cNvSpPr>
            <p:nvPr/>
          </p:nvSpPr>
          <p:spPr bwMode="auto">
            <a:xfrm>
              <a:off x="680" y="3326"/>
              <a:ext cx="90" cy="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080" name="Rectangle 65"/>
            <p:cNvSpPr>
              <a:spLocks noChangeArrowheads="1"/>
            </p:cNvSpPr>
            <p:nvPr/>
          </p:nvSpPr>
          <p:spPr bwMode="auto">
            <a:xfrm>
              <a:off x="810" y="3359"/>
              <a:ext cx="115" cy="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E</a:t>
              </a:r>
            </a:p>
          </p:txBody>
        </p:sp>
        <p:sp>
          <p:nvSpPr>
            <p:cNvPr id="87081" name="Rectangle 66"/>
            <p:cNvSpPr>
              <a:spLocks noChangeArrowheads="1"/>
            </p:cNvSpPr>
            <p:nvPr/>
          </p:nvSpPr>
          <p:spPr bwMode="auto">
            <a:xfrm>
              <a:off x="811" y="3601"/>
              <a:ext cx="110" cy="1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000"/>
                <a:t>F</a:t>
              </a:r>
            </a:p>
          </p:txBody>
        </p:sp>
        <p:sp>
          <p:nvSpPr>
            <p:cNvPr id="87082" name="Rectangle 67"/>
            <p:cNvSpPr>
              <a:spLocks noChangeArrowheads="1"/>
            </p:cNvSpPr>
            <p:nvPr/>
          </p:nvSpPr>
          <p:spPr bwMode="auto">
            <a:xfrm>
              <a:off x="774" y="3414"/>
              <a:ext cx="90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  <p:sp>
          <p:nvSpPr>
            <p:cNvPr id="87083" name="Rectangle 68"/>
            <p:cNvSpPr>
              <a:spLocks noChangeArrowheads="1"/>
            </p:cNvSpPr>
            <p:nvPr/>
          </p:nvSpPr>
          <p:spPr bwMode="auto">
            <a:xfrm>
              <a:off x="774" y="3553"/>
              <a:ext cx="90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52388" tIns="25400" rIns="52388" bIns="25400">
              <a:spAutoFit/>
            </a:bodyPr>
            <a:lstStyle>
              <a:lvl1pPr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28733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28733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600" b="1"/>
                <a:t>x</a:t>
              </a:r>
            </a:p>
          </p:txBody>
        </p:sp>
      </p:grpSp>
      <p:grpSp>
        <p:nvGrpSpPr>
          <p:cNvPr id="158739" name="Group 69"/>
          <p:cNvGrpSpPr>
            <a:grpSpLocks/>
          </p:cNvGrpSpPr>
          <p:nvPr/>
        </p:nvGrpSpPr>
        <p:grpSpPr bwMode="auto">
          <a:xfrm>
            <a:off x="4538663" y="2536825"/>
            <a:ext cx="1949450" cy="1189038"/>
            <a:chOff x="2144" y="1642"/>
            <a:chExt cx="921" cy="770"/>
          </a:xfrm>
        </p:grpSpPr>
        <p:sp>
          <p:nvSpPr>
            <p:cNvPr id="158745" name="Freeform 70"/>
            <p:cNvSpPr>
              <a:spLocks/>
            </p:cNvSpPr>
            <p:nvPr/>
          </p:nvSpPr>
          <p:spPr bwMode="auto">
            <a:xfrm>
              <a:off x="2608" y="1706"/>
              <a:ext cx="457" cy="706"/>
            </a:xfrm>
            <a:custGeom>
              <a:avLst/>
              <a:gdLst>
                <a:gd name="T0" fmla="*/ 208 w 457"/>
                <a:gd name="T1" fmla="*/ 0 h 706"/>
                <a:gd name="T2" fmla="*/ 128 w 457"/>
                <a:gd name="T3" fmla="*/ 80 h 706"/>
                <a:gd name="T4" fmla="*/ 128 w 457"/>
                <a:gd name="T5" fmla="*/ 152 h 706"/>
                <a:gd name="T6" fmla="*/ 456 w 457"/>
                <a:gd name="T7" fmla="*/ 152 h 706"/>
                <a:gd name="T8" fmla="*/ 456 w 457"/>
                <a:gd name="T9" fmla="*/ 504 h 706"/>
                <a:gd name="T10" fmla="*/ 0 w 457"/>
                <a:gd name="T11" fmla="*/ 504 h 706"/>
                <a:gd name="T12" fmla="*/ 0 w 457"/>
                <a:gd name="T13" fmla="*/ 592 h 706"/>
                <a:gd name="T14" fmla="*/ 112 w 457"/>
                <a:gd name="T15" fmla="*/ 705 h 7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7" h="706">
                  <a:moveTo>
                    <a:pt x="208" y="0"/>
                  </a:moveTo>
                  <a:lnTo>
                    <a:pt x="128" y="80"/>
                  </a:lnTo>
                  <a:lnTo>
                    <a:pt x="128" y="152"/>
                  </a:lnTo>
                  <a:lnTo>
                    <a:pt x="456" y="152"/>
                  </a:lnTo>
                  <a:lnTo>
                    <a:pt x="456" y="504"/>
                  </a:lnTo>
                  <a:lnTo>
                    <a:pt x="0" y="504"/>
                  </a:lnTo>
                  <a:lnTo>
                    <a:pt x="0" y="592"/>
                  </a:lnTo>
                  <a:lnTo>
                    <a:pt x="112" y="705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746" name="Freeform 71"/>
            <p:cNvSpPr>
              <a:spLocks/>
            </p:cNvSpPr>
            <p:nvPr/>
          </p:nvSpPr>
          <p:spPr bwMode="auto">
            <a:xfrm>
              <a:off x="2144" y="1642"/>
              <a:ext cx="425" cy="706"/>
            </a:xfrm>
            <a:custGeom>
              <a:avLst/>
              <a:gdLst>
                <a:gd name="T0" fmla="*/ 231 w 425"/>
                <a:gd name="T1" fmla="*/ 705 h 706"/>
                <a:gd name="T2" fmla="*/ 305 w 425"/>
                <a:gd name="T3" fmla="*/ 624 h 706"/>
                <a:gd name="T4" fmla="*/ 305 w 425"/>
                <a:gd name="T5" fmla="*/ 552 h 706"/>
                <a:gd name="T6" fmla="*/ 0 w 425"/>
                <a:gd name="T7" fmla="*/ 552 h 706"/>
                <a:gd name="T8" fmla="*/ 0 w 425"/>
                <a:gd name="T9" fmla="*/ 200 h 706"/>
                <a:gd name="T10" fmla="*/ 424 w 425"/>
                <a:gd name="T11" fmla="*/ 200 h 706"/>
                <a:gd name="T12" fmla="*/ 424 w 425"/>
                <a:gd name="T13" fmla="*/ 112 h 706"/>
                <a:gd name="T14" fmla="*/ 320 w 425"/>
                <a:gd name="T15" fmla="*/ 0 h 7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25" h="706">
                  <a:moveTo>
                    <a:pt x="231" y="705"/>
                  </a:moveTo>
                  <a:lnTo>
                    <a:pt x="305" y="624"/>
                  </a:lnTo>
                  <a:lnTo>
                    <a:pt x="305" y="552"/>
                  </a:lnTo>
                  <a:lnTo>
                    <a:pt x="0" y="552"/>
                  </a:lnTo>
                  <a:lnTo>
                    <a:pt x="0" y="200"/>
                  </a:lnTo>
                  <a:lnTo>
                    <a:pt x="424" y="200"/>
                  </a:lnTo>
                  <a:lnTo>
                    <a:pt x="424" y="112"/>
                  </a:lnTo>
                  <a:lnTo>
                    <a:pt x="320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8740" name="Group 72"/>
          <p:cNvGrpSpPr>
            <a:grpSpLocks/>
          </p:cNvGrpSpPr>
          <p:nvPr/>
        </p:nvGrpSpPr>
        <p:grpSpPr bwMode="auto">
          <a:xfrm>
            <a:off x="4605338" y="4318000"/>
            <a:ext cx="1949450" cy="1190625"/>
            <a:chOff x="2176" y="2796"/>
            <a:chExt cx="921" cy="770"/>
          </a:xfrm>
        </p:grpSpPr>
        <p:sp>
          <p:nvSpPr>
            <p:cNvPr id="158743" name="Freeform 73"/>
            <p:cNvSpPr>
              <a:spLocks/>
            </p:cNvSpPr>
            <p:nvPr/>
          </p:nvSpPr>
          <p:spPr bwMode="auto">
            <a:xfrm>
              <a:off x="2176" y="2860"/>
              <a:ext cx="457" cy="706"/>
            </a:xfrm>
            <a:custGeom>
              <a:avLst/>
              <a:gdLst>
                <a:gd name="T0" fmla="*/ 248 w 457"/>
                <a:gd name="T1" fmla="*/ 0 h 706"/>
                <a:gd name="T2" fmla="*/ 328 w 457"/>
                <a:gd name="T3" fmla="*/ 80 h 706"/>
                <a:gd name="T4" fmla="*/ 328 w 457"/>
                <a:gd name="T5" fmla="*/ 152 h 706"/>
                <a:gd name="T6" fmla="*/ 0 w 457"/>
                <a:gd name="T7" fmla="*/ 152 h 706"/>
                <a:gd name="T8" fmla="*/ 0 w 457"/>
                <a:gd name="T9" fmla="*/ 504 h 706"/>
                <a:gd name="T10" fmla="*/ 456 w 457"/>
                <a:gd name="T11" fmla="*/ 504 h 706"/>
                <a:gd name="T12" fmla="*/ 456 w 457"/>
                <a:gd name="T13" fmla="*/ 592 h 706"/>
                <a:gd name="T14" fmla="*/ 344 w 457"/>
                <a:gd name="T15" fmla="*/ 705 h 7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7" h="706">
                  <a:moveTo>
                    <a:pt x="248" y="0"/>
                  </a:moveTo>
                  <a:lnTo>
                    <a:pt x="328" y="80"/>
                  </a:lnTo>
                  <a:lnTo>
                    <a:pt x="328" y="152"/>
                  </a:lnTo>
                  <a:lnTo>
                    <a:pt x="0" y="152"/>
                  </a:lnTo>
                  <a:lnTo>
                    <a:pt x="0" y="504"/>
                  </a:lnTo>
                  <a:lnTo>
                    <a:pt x="456" y="504"/>
                  </a:lnTo>
                  <a:lnTo>
                    <a:pt x="456" y="592"/>
                  </a:lnTo>
                  <a:lnTo>
                    <a:pt x="344" y="705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744" name="Freeform 74"/>
            <p:cNvSpPr>
              <a:spLocks/>
            </p:cNvSpPr>
            <p:nvPr/>
          </p:nvSpPr>
          <p:spPr bwMode="auto">
            <a:xfrm>
              <a:off x="2672" y="2796"/>
              <a:ext cx="425" cy="705"/>
            </a:xfrm>
            <a:custGeom>
              <a:avLst/>
              <a:gdLst>
                <a:gd name="T0" fmla="*/ 193 w 425"/>
                <a:gd name="T1" fmla="*/ 704 h 705"/>
                <a:gd name="T2" fmla="*/ 119 w 425"/>
                <a:gd name="T3" fmla="*/ 624 h 705"/>
                <a:gd name="T4" fmla="*/ 119 w 425"/>
                <a:gd name="T5" fmla="*/ 552 h 705"/>
                <a:gd name="T6" fmla="*/ 424 w 425"/>
                <a:gd name="T7" fmla="*/ 552 h 705"/>
                <a:gd name="T8" fmla="*/ 424 w 425"/>
                <a:gd name="T9" fmla="*/ 200 h 705"/>
                <a:gd name="T10" fmla="*/ 0 w 425"/>
                <a:gd name="T11" fmla="*/ 200 h 705"/>
                <a:gd name="T12" fmla="*/ 0 w 425"/>
                <a:gd name="T13" fmla="*/ 112 h 705"/>
                <a:gd name="T14" fmla="*/ 104 w 425"/>
                <a:gd name="T15" fmla="*/ 0 h 7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25" h="705">
                  <a:moveTo>
                    <a:pt x="193" y="704"/>
                  </a:moveTo>
                  <a:lnTo>
                    <a:pt x="119" y="624"/>
                  </a:lnTo>
                  <a:lnTo>
                    <a:pt x="119" y="552"/>
                  </a:lnTo>
                  <a:lnTo>
                    <a:pt x="424" y="552"/>
                  </a:lnTo>
                  <a:lnTo>
                    <a:pt x="424" y="200"/>
                  </a:lnTo>
                  <a:lnTo>
                    <a:pt x="0" y="200"/>
                  </a:lnTo>
                  <a:lnTo>
                    <a:pt x="0" y="112"/>
                  </a:lnTo>
                  <a:lnTo>
                    <a:pt x="104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7062" name="Rectangle 75"/>
          <p:cNvSpPr>
            <a:spLocks noChangeArrowheads="1"/>
          </p:cNvSpPr>
          <p:nvPr/>
        </p:nvSpPr>
        <p:spPr bwMode="auto">
          <a:xfrm>
            <a:off x="6775450" y="2879725"/>
            <a:ext cx="84455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200" b="1"/>
              <a:t>first[0]</a:t>
            </a:r>
          </a:p>
          <a:p>
            <a:pPr algn="ctr">
              <a:defRPr/>
            </a:pPr>
            <a:r>
              <a:rPr lang="en-US" altLang="en-US" sz="1200" b="1"/>
              <a:t>S[0]</a:t>
            </a:r>
          </a:p>
          <a:p>
            <a:pPr algn="ctr">
              <a:defRPr/>
            </a:pPr>
            <a:r>
              <a:rPr lang="en-US" altLang="en-US" sz="1200" b="1"/>
              <a:t>P[0]</a:t>
            </a:r>
          </a:p>
        </p:txBody>
      </p:sp>
      <p:sp>
        <p:nvSpPr>
          <p:cNvPr id="87063" name="Rectangle 76"/>
          <p:cNvSpPr>
            <a:spLocks noChangeArrowheads="1"/>
          </p:cNvSpPr>
          <p:nvPr/>
        </p:nvSpPr>
        <p:spPr bwMode="auto">
          <a:xfrm>
            <a:off x="6961188" y="4659313"/>
            <a:ext cx="844550" cy="62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200" b="1"/>
              <a:t>first[1]</a:t>
            </a:r>
          </a:p>
          <a:p>
            <a:pPr algn="ctr">
              <a:defRPr/>
            </a:pPr>
            <a:r>
              <a:rPr lang="en-US" altLang="en-US" sz="1200" b="1"/>
              <a:t>S[1]</a:t>
            </a:r>
          </a:p>
          <a:p>
            <a:pPr algn="ctr">
              <a:defRPr/>
            </a:pPr>
            <a:r>
              <a:rPr lang="en-US" altLang="en-US" sz="1200" b="1"/>
              <a:t>P[1]</a:t>
            </a:r>
          </a:p>
        </p:txBody>
      </p:sp>
    </p:spTree>
    <p:extLst>
      <p:ext uri="{BB962C8B-B14F-4D97-AF65-F5344CB8AC3E}">
        <p14:creationId xmlns:p14="http://schemas.microsoft.com/office/powerpoint/2010/main" val="2912096080"/>
      </p:ext>
    </p:extLst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8925"/>
            <a:ext cx="7772400" cy="779463"/>
          </a:xfrm>
        </p:spPr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/>
              <a:t>APIs para definição de polígonos</a:t>
            </a: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542925" y="1116013"/>
            <a:ext cx="4505325" cy="7429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>
                <a:latin typeface="Courier New" charset="0"/>
              </a:rPr>
              <a:t>int npoints; double x[10],y[10];</a:t>
            </a:r>
          </a:p>
          <a:p>
            <a:pPr>
              <a:defRPr/>
            </a:pPr>
            <a:endParaRPr lang="en-US" altLang="en-US" sz="1400" b="1">
              <a:latin typeface="Courier New" charset="0"/>
            </a:endParaRP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FillPoly(npoints, x, y);</a:t>
            </a:r>
          </a:p>
        </p:txBody>
      </p:sp>
      <p:sp>
        <p:nvSpPr>
          <p:cNvPr id="448516" name="Rectangle 4"/>
          <p:cNvSpPr>
            <a:spLocks noChangeArrowheads="1"/>
          </p:cNvSpPr>
          <p:nvPr/>
        </p:nvSpPr>
        <p:spPr bwMode="auto">
          <a:xfrm>
            <a:off x="4191000" y="2179638"/>
            <a:ext cx="4386263" cy="1168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>
                <a:latin typeface="Courier New" charset="0"/>
              </a:rPr>
              <a:t>typedef struct { double x,y; } Point; </a:t>
            </a:r>
          </a:p>
          <a:p>
            <a:pPr>
              <a:defRPr/>
            </a:pPr>
            <a:endParaRPr lang="en-US" altLang="en-US" sz="1400" b="1">
              <a:latin typeface="Courier New" charset="0"/>
            </a:endParaRP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Point vertex[10];</a:t>
            </a:r>
          </a:p>
          <a:p>
            <a:pPr>
              <a:defRPr/>
            </a:pPr>
            <a:endParaRPr lang="en-US" altLang="en-US" sz="1400" b="1">
              <a:latin typeface="Courier New" charset="0"/>
            </a:endParaRP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FillPoly(npoints, vertex)</a:t>
            </a:r>
          </a:p>
        </p:txBody>
      </p:sp>
      <p:sp>
        <p:nvSpPr>
          <p:cNvPr id="448517" name="Rectangle 5"/>
          <p:cNvSpPr>
            <a:spLocks noChangeArrowheads="1"/>
          </p:cNvSpPr>
          <p:nvPr/>
        </p:nvSpPr>
        <p:spPr bwMode="auto">
          <a:xfrm>
            <a:off x="661988" y="3479800"/>
            <a:ext cx="2111375" cy="1168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>
                <a:latin typeface="Courier New" charset="0"/>
              </a:rPr>
              <a:t>Begin(FILL);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Vertex(30.,20.);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Vertex(15.,18.);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…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End( );</a:t>
            </a:r>
          </a:p>
        </p:txBody>
      </p:sp>
      <p:sp>
        <p:nvSpPr>
          <p:cNvPr id="448518" name="Rectangle 6"/>
          <p:cNvSpPr>
            <a:spLocks noChangeArrowheads="1"/>
          </p:cNvSpPr>
          <p:nvPr/>
        </p:nvSpPr>
        <p:spPr bwMode="auto">
          <a:xfrm>
            <a:off x="2792413" y="3349625"/>
            <a:ext cx="455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400">
                <a:latin typeface="Wingdings" charset="2"/>
              </a:rPr>
              <a:t>þ</a:t>
            </a:r>
          </a:p>
        </p:txBody>
      </p:sp>
      <p:sp>
        <p:nvSpPr>
          <p:cNvPr id="448519" name="Rectangle 7"/>
          <p:cNvSpPr>
            <a:spLocks noChangeArrowheads="1"/>
          </p:cNvSpPr>
          <p:nvPr/>
        </p:nvSpPr>
        <p:spPr bwMode="auto">
          <a:xfrm>
            <a:off x="3659188" y="4138613"/>
            <a:ext cx="4664075" cy="9556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>
                <a:latin typeface="Courier New" charset="0"/>
              </a:rPr>
              <a:t>void Vertex(double x, double y, double z) 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ClipAtPlane( x, y, z);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}</a:t>
            </a:r>
          </a:p>
        </p:txBody>
      </p:sp>
      <p:sp>
        <p:nvSpPr>
          <p:cNvPr id="448520" name="Rectangle 8"/>
          <p:cNvSpPr>
            <a:spLocks noChangeArrowheads="1"/>
          </p:cNvSpPr>
          <p:nvPr/>
        </p:nvSpPr>
        <p:spPr bwMode="auto">
          <a:xfrm>
            <a:off x="671513" y="5391150"/>
            <a:ext cx="2643187" cy="9556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>
                <a:latin typeface="Courier New" charset="0"/>
              </a:rPr>
              <a:t>void End( );{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ClipAtPlane(xf,yf,zf);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FillSavedPoly( 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3776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8516" grpId="0" animBg="1"/>
      <p:bldP spid="448517" grpId="0" animBg="1"/>
      <p:bldP spid="448518" grpId="0"/>
      <p:bldP spid="448519" grpId="0" animBg="1"/>
      <p:bldP spid="448520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ChangeArrowheads="1"/>
          </p:cNvSpPr>
          <p:nvPr>
            <p:ph type="title"/>
          </p:nvPr>
        </p:nvSpPr>
        <p:spPr>
          <a:xfrm>
            <a:off x="249238" y="323850"/>
            <a:ext cx="8462962" cy="48895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l" defTabSz="762000"/>
            <a:r>
              <a:rPr lang="en-US" altLang="en-US"/>
              <a:t>Recorte</a:t>
            </a:r>
            <a:r>
              <a:rPr lang="en-US" altLang="en-US" i="1"/>
              <a:t> </a:t>
            </a:r>
            <a:r>
              <a:rPr lang="en-US" altLang="en-US"/>
              <a:t>de polígono contra um plano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387350" y="4187825"/>
            <a:ext cx="8032750" cy="2444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>
                <a:latin typeface="Courier New" charset="0"/>
              </a:rPr>
              <a:t>void ClipAtPlane( double x0, double y0, double x1, double y1, int plane )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double d0 = Distance(x0,y0, plane);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double d1 = Distance(x1,y1, plane);</a:t>
            </a:r>
          </a:p>
          <a:p>
            <a:pPr>
              <a:defRPr/>
            </a:pPr>
            <a:endParaRPr lang="en-US" altLang="en-US" sz="1400" b="1">
              <a:latin typeface="Courier New" charset="0"/>
            </a:endParaRP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if ((d0&lt;0)^(d1&lt;0)) 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  double t=d0/(d0-d1);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  SaveVertex(x0+t*(x1-x0),y0+t*(y1-y0),plane);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}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if (d1&lt;=0.0) SaveVertex(x1,y1,plane);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}</a:t>
            </a:r>
          </a:p>
        </p:txBody>
      </p:sp>
      <p:sp>
        <p:nvSpPr>
          <p:cNvPr id="89092" name="Rectangle 17"/>
          <p:cNvSpPr>
            <a:spLocks noChangeArrowheads="1"/>
          </p:cNvSpPr>
          <p:nvPr/>
        </p:nvSpPr>
        <p:spPr bwMode="auto">
          <a:xfrm>
            <a:off x="1223963" y="3162300"/>
            <a:ext cx="1020762" cy="4095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7"/>
              </a:scheme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/>
              <a:t>Saída: </a:t>
            </a:r>
            <a:r>
              <a:rPr lang="en-US" altLang="en-US" sz="1800" b="1"/>
              <a:t>p</a:t>
            </a:r>
          </a:p>
        </p:txBody>
      </p:sp>
      <p:sp>
        <p:nvSpPr>
          <p:cNvPr id="89093" name="Rectangle 18"/>
          <p:cNvSpPr>
            <a:spLocks noChangeArrowheads="1"/>
          </p:cNvSpPr>
          <p:nvPr/>
        </p:nvSpPr>
        <p:spPr bwMode="auto">
          <a:xfrm>
            <a:off x="2778125" y="3162300"/>
            <a:ext cx="963613" cy="4095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7"/>
              </a:scheme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/>
              <a:t>Saída: </a:t>
            </a:r>
            <a:r>
              <a:rPr lang="en-US" altLang="en-US" b="1"/>
              <a:t>i</a:t>
            </a:r>
          </a:p>
        </p:txBody>
      </p:sp>
      <p:sp>
        <p:nvSpPr>
          <p:cNvPr id="89094" name="Rectangle 19"/>
          <p:cNvSpPr>
            <a:spLocks noChangeArrowheads="1"/>
          </p:cNvSpPr>
          <p:nvPr/>
        </p:nvSpPr>
        <p:spPr bwMode="auto">
          <a:xfrm>
            <a:off x="5721350" y="3162300"/>
            <a:ext cx="1211263" cy="4095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7"/>
              </a:schemeClr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/>
              <a:t>Saída:</a:t>
            </a:r>
            <a:r>
              <a:rPr lang="en-US" altLang="en-US" i="1"/>
              <a:t> </a:t>
            </a:r>
            <a:r>
              <a:rPr lang="en-US" altLang="en-US" sz="1800" b="1"/>
              <a:t>i</a:t>
            </a:r>
            <a:r>
              <a:rPr lang="en-US" altLang="en-US"/>
              <a:t>, </a:t>
            </a:r>
            <a:r>
              <a:rPr lang="en-US" altLang="en-US" sz="1800" b="1"/>
              <a:t>p</a:t>
            </a:r>
          </a:p>
        </p:txBody>
      </p:sp>
      <p:sp>
        <p:nvSpPr>
          <p:cNvPr id="89095" name="Text Box 20"/>
          <p:cNvSpPr txBox="1">
            <a:spLocks noChangeArrowheads="1"/>
          </p:cNvSpPr>
          <p:nvPr/>
        </p:nvSpPr>
        <p:spPr bwMode="auto">
          <a:xfrm>
            <a:off x="1497013" y="3743325"/>
            <a:ext cx="83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interno</a:t>
            </a:r>
            <a:endParaRPr lang="pt-BR" altLang="en-US" sz="1800"/>
          </a:p>
        </p:txBody>
      </p:sp>
      <p:sp>
        <p:nvSpPr>
          <p:cNvPr id="89096" name="Text Box 21"/>
          <p:cNvSpPr txBox="1">
            <a:spLocks noChangeArrowheads="1"/>
          </p:cNvSpPr>
          <p:nvPr/>
        </p:nvSpPr>
        <p:spPr bwMode="auto">
          <a:xfrm>
            <a:off x="3109913" y="3743325"/>
            <a:ext cx="781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saindo</a:t>
            </a:r>
            <a:endParaRPr lang="pt-BR" altLang="en-US" sz="1800"/>
          </a:p>
        </p:txBody>
      </p:sp>
      <p:sp>
        <p:nvSpPr>
          <p:cNvPr id="89097" name="Text Box 22"/>
          <p:cNvSpPr txBox="1">
            <a:spLocks noChangeArrowheads="1"/>
          </p:cNvSpPr>
          <p:nvPr/>
        </p:nvSpPr>
        <p:spPr bwMode="auto">
          <a:xfrm>
            <a:off x="4518025" y="3743325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externo</a:t>
            </a:r>
            <a:endParaRPr lang="pt-BR" altLang="en-US" sz="1800"/>
          </a:p>
        </p:txBody>
      </p:sp>
      <p:sp>
        <p:nvSpPr>
          <p:cNvPr id="89098" name="Text Box 23"/>
          <p:cNvSpPr txBox="1">
            <a:spLocks noChangeArrowheads="1"/>
          </p:cNvSpPr>
          <p:nvPr/>
        </p:nvSpPr>
        <p:spPr bwMode="auto">
          <a:xfrm>
            <a:off x="5983288" y="3743325"/>
            <a:ext cx="984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/>
              <a:t>entrando</a:t>
            </a:r>
            <a:endParaRPr lang="pt-BR" altLang="en-US" sz="1800"/>
          </a:p>
        </p:txBody>
      </p:sp>
      <p:sp>
        <p:nvSpPr>
          <p:cNvPr id="89099" name="Text Box 24"/>
          <p:cNvSpPr txBox="1">
            <a:spLocks noChangeArrowheads="1"/>
          </p:cNvSpPr>
          <p:nvPr/>
        </p:nvSpPr>
        <p:spPr bwMode="auto">
          <a:xfrm>
            <a:off x="1196975" y="37433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/>
              <a:t>(a)</a:t>
            </a:r>
          </a:p>
        </p:txBody>
      </p:sp>
      <p:sp>
        <p:nvSpPr>
          <p:cNvPr id="89100" name="Text Box 25"/>
          <p:cNvSpPr txBox="1">
            <a:spLocks noChangeArrowheads="1"/>
          </p:cNvSpPr>
          <p:nvPr/>
        </p:nvSpPr>
        <p:spPr bwMode="auto">
          <a:xfrm>
            <a:off x="2787650" y="3743325"/>
            <a:ext cx="45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/>
              <a:t>(b)</a:t>
            </a:r>
          </a:p>
        </p:txBody>
      </p:sp>
      <p:sp>
        <p:nvSpPr>
          <p:cNvPr id="89101" name="Text Box 26"/>
          <p:cNvSpPr txBox="1">
            <a:spLocks noChangeArrowheads="1"/>
          </p:cNvSpPr>
          <p:nvPr/>
        </p:nvSpPr>
        <p:spPr bwMode="auto">
          <a:xfrm>
            <a:off x="4230688" y="37433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/>
              <a:t>(c)</a:t>
            </a:r>
          </a:p>
        </p:txBody>
      </p:sp>
      <p:sp>
        <p:nvSpPr>
          <p:cNvPr id="89102" name="Text Box 27"/>
          <p:cNvSpPr txBox="1">
            <a:spLocks noChangeArrowheads="1"/>
          </p:cNvSpPr>
          <p:nvPr/>
        </p:nvSpPr>
        <p:spPr bwMode="auto">
          <a:xfrm>
            <a:off x="5659438" y="3743325"/>
            <a:ext cx="45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pt-BR" altLang="en-US" sz="1800"/>
              <a:t>(d)</a:t>
            </a:r>
          </a:p>
        </p:txBody>
      </p:sp>
      <p:grpSp>
        <p:nvGrpSpPr>
          <p:cNvPr id="162830" name="Group 28"/>
          <p:cNvGrpSpPr>
            <a:grpSpLocks/>
          </p:cNvGrpSpPr>
          <p:nvPr/>
        </p:nvGrpSpPr>
        <p:grpSpPr bwMode="auto">
          <a:xfrm>
            <a:off x="1296988" y="1025525"/>
            <a:ext cx="1243012" cy="1968500"/>
            <a:chOff x="899" y="2139"/>
            <a:chExt cx="783" cy="1240"/>
          </a:xfrm>
        </p:grpSpPr>
        <p:sp>
          <p:nvSpPr>
            <p:cNvPr id="162865" name="AutoShape 29"/>
            <p:cNvSpPr>
              <a:spLocks noChangeArrowheads="1"/>
            </p:cNvSpPr>
            <p:nvPr/>
          </p:nvSpPr>
          <p:spPr bwMode="auto">
            <a:xfrm rot="10800000" flipH="1" flipV="1">
              <a:off x="929" y="2560"/>
              <a:ext cx="550" cy="5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6 w 21600"/>
                <a:gd name="T13" fmla="*/ 4488 h 21600"/>
                <a:gd name="T14" fmla="*/ 17084 w 21600"/>
                <a:gd name="T15" fmla="*/ 171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7" y="21600"/>
                  </a:lnTo>
                  <a:lnTo>
                    <a:pt x="1620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39" name="Line 30"/>
            <p:cNvSpPr>
              <a:spLocks noChangeShapeType="1"/>
            </p:cNvSpPr>
            <p:nvPr/>
          </p:nvSpPr>
          <p:spPr bwMode="auto">
            <a:xfrm flipH="1">
              <a:off x="1160" y="2371"/>
              <a:ext cx="125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140" name="Rectangle 31"/>
            <p:cNvSpPr>
              <a:spLocks noChangeArrowheads="1"/>
            </p:cNvSpPr>
            <p:nvPr/>
          </p:nvSpPr>
          <p:spPr bwMode="auto">
            <a:xfrm>
              <a:off x="1504" y="2395"/>
              <a:ext cx="1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b="1"/>
                <a:t>s</a:t>
              </a:r>
            </a:p>
          </p:txBody>
        </p:sp>
        <p:sp>
          <p:nvSpPr>
            <p:cNvPr id="89141" name="Rectangle 32"/>
            <p:cNvSpPr>
              <a:spLocks noChangeArrowheads="1"/>
            </p:cNvSpPr>
            <p:nvPr/>
          </p:nvSpPr>
          <p:spPr bwMode="auto">
            <a:xfrm>
              <a:off x="1317" y="303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p</a:t>
              </a:r>
            </a:p>
          </p:txBody>
        </p:sp>
        <p:sp>
          <p:nvSpPr>
            <p:cNvPr id="89142" name="Oval 33"/>
            <p:cNvSpPr>
              <a:spLocks noChangeArrowheads="1"/>
            </p:cNvSpPr>
            <p:nvPr/>
          </p:nvSpPr>
          <p:spPr bwMode="auto">
            <a:xfrm>
              <a:off x="1319" y="3083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9143" name="Line 34"/>
            <p:cNvSpPr>
              <a:spLocks noChangeShapeType="1"/>
            </p:cNvSpPr>
            <p:nvPr/>
          </p:nvSpPr>
          <p:spPr bwMode="auto">
            <a:xfrm flipH="1" flipV="1">
              <a:off x="899" y="3248"/>
              <a:ext cx="269" cy="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144" name="Text Box 35"/>
            <p:cNvSpPr txBox="1">
              <a:spLocks noChangeArrowheads="1"/>
            </p:cNvSpPr>
            <p:nvPr/>
          </p:nvSpPr>
          <p:spPr bwMode="auto">
            <a:xfrm rot="6003549">
              <a:off x="1119" y="2163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2400">
                  <a:latin typeface="Courier New" charset="0"/>
                  <a:sym typeface="Wingdings 2" charset="2"/>
                </a:rPr>
                <a:t></a:t>
              </a:r>
            </a:p>
          </p:txBody>
        </p:sp>
        <p:sp>
          <p:nvSpPr>
            <p:cNvPr id="89145" name="Line 36"/>
            <p:cNvSpPr>
              <a:spLocks noChangeShapeType="1"/>
            </p:cNvSpPr>
            <p:nvPr/>
          </p:nvSpPr>
          <p:spPr bwMode="auto">
            <a:xfrm flipH="1">
              <a:off x="1336" y="2549"/>
              <a:ext cx="139" cy="5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146" name="Oval 37"/>
            <p:cNvSpPr>
              <a:spLocks noChangeArrowheads="1"/>
            </p:cNvSpPr>
            <p:nvPr/>
          </p:nvSpPr>
          <p:spPr bwMode="auto">
            <a:xfrm>
              <a:off x="1457" y="2536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62831" name="Group 38"/>
          <p:cNvGrpSpPr>
            <a:grpSpLocks/>
          </p:cNvGrpSpPr>
          <p:nvPr/>
        </p:nvGrpSpPr>
        <p:grpSpPr bwMode="auto">
          <a:xfrm>
            <a:off x="4175125" y="962025"/>
            <a:ext cx="1108075" cy="2089150"/>
            <a:chOff x="2712" y="2099"/>
            <a:chExt cx="698" cy="1316"/>
          </a:xfrm>
        </p:grpSpPr>
        <p:sp>
          <p:nvSpPr>
            <p:cNvPr id="162856" name="AutoShape 39"/>
            <p:cNvSpPr>
              <a:spLocks noChangeArrowheads="1"/>
            </p:cNvSpPr>
            <p:nvPr/>
          </p:nvSpPr>
          <p:spPr bwMode="auto">
            <a:xfrm rot="10800000" flipH="1" flipV="1">
              <a:off x="2860" y="2596"/>
              <a:ext cx="550" cy="5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6 w 21600"/>
                <a:gd name="T13" fmla="*/ 4488 h 21600"/>
                <a:gd name="T14" fmla="*/ 17084 w 21600"/>
                <a:gd name="T15" fmla="*/ 171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7" y="21600"/>
                  </a:lnTo>
                  <a:lnTo>
                    <a:pt x="1620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30" name="Line 40"/>
            <p:cNvSpPr>
              <a:spLocks noChangeShapeType="1"/>
            </p:cNvSpPr>
            <p:nvPr/>
          </p:nvSpPr>
          <p:spPr bwMode="auto">
            <a:xfrm flipH="1">
              <a:off x="3091" y="2407"/>
              <a:ext cx="125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131" name="Rectangle 41"/>
            <p:cNvSpPr>
              <a:spLocks noChangeArrowheads="1"/>
            </p:cNvSpPr>
            <p:nvPr/>
          </p:nvSpPr>
          <p:spPr bwMode="auto">
            <a:xfrm>
              <a:off x="2904" y="3077"/>
              <a:ext cx="1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s</a:t>
              </a:r>
            </a:p>
          </p:txBody>
        </p:sp>
        <p:sp>
          <p:nvSpPr>
            <p:cNvPr id="89132" name="Rectangle 42"/>
            <p:cNvSpPr>
              <a:spLocks noChangeArrowheads="1"/>
            </p:cNvSpPr>
            <p:nvPr/>
          </p:nvSpPr>
          <p:spPr bwMode="auto">
            <a:xfrm>
              <a:off x="2712" y="2374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p</a:t>
              </a:r>
            </a:p>
          </p:txBody>
        </p:sp>
        <p:sp>
          <p:nvSpPr>
            <p:cNvPr id="89133" name="Oval 43"/>
            <p:cNvSpPr>
              <a:spLocks noChangeArrowheads="1"/>
            </p:cNvSpPr>
            <p:nvPr/>
          </p:nvSpPr>
          <p:spPr bwMode="auto">
            <a:xfrm>
              <a:off x="2836" y="2578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9134" name="Line 44"/>
            <p:cNvSpPr>
              <a:spLocks noChangeShapeType="1"/>
            </p:cNvSpPr>
            <p:nvPr/>
          </p:nvSpPr>
          <p:spPr bwMode="auto">
            <a:xfrm flipH="1" flipV="1">
              <a:off x="2929" y="2446"/>
              <a:ext cx="269" cy="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135" name="Text Box 45"/>
            <p:cNvSpPr txBox="1">
              <a:spLocks noChangeArrowheads="1"/>
            </p:cNvSpPr>
            <p:nvPr/>
          </p:nvSpPr>
          <p:spPr bwMode="auto">
            <a:xfrm rot="6003549">
              <a:off x="3055" y="2123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2400">
                  <a:latin typeface="Courier New" charset="0"/>
                  <a:sym typeface="Wingdings 2" charset="2"/>
                </a:rPr>
                <a:t></a:t>
              </a:r>
            </a:p>
          </p:txBody>
        </p:sp>
        <p:sp>
          <p:nvSpPr>
            <p:cNvPr id="89136" name="Line 46"/>
            <p:cNvSpPr>
              <a:spLocks noChangeShapeType="1"/>
            </p:cNvSpPr>
            <p:nvPr/>
          </p:nvSpPr>
          <p:spPr bwMode="auto">
            <a:xfrm flipH="1" flipV="1">
              <a:off x="2864" y="2630"/>
              <a:ext cx="140" cy="50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137" name="Oval 47"/>
            <p:cNvSpPr>
              <a:spLocks noChangeArrowheads="1"/>
            </p:cNvSpPr>
            <p:nvPr/>
          </p:nvSpPr>
          <p:spPr bwMode="auto">
            <a:xfrm>
              <a:off x="2980" y="3119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62832" name="Group 48"/>
          <p:cNvGrpSpPr>
            <a:grpSpLocks/>
          </p:cNvGrpSpPr>
          <p:nvPr/>
        </p:nvGrpSpPr>
        <p:grpSpPr bwMode="auto">
          <a:xfrm>
            <a:off x="2860675" y="1009650"/>
            <a:ext cx="968375" cy="1978025"/>
            <a:chOff x="1884" y="2129"/>
            <a:chExt cx="610" cy="1246"/>
          </a:xfrm>
        </p:grpSpPr>
        <p:sp>
          <p:nvSpPr>
            <p:cNvPr id="162845" name="AutoShape 49"/>
            <p:cNvSpPr>
              <a:spLocks noChangeArrowheads="1"/>
            </p:cNvSpPr>
            <p:nvPr/>
          </p:nvSpPr>
          <p:spPr bwMode="auto">
            <a:xfrm rot="10800000" flipH="1" flipV="1">
              <a:off x="1903" y="2556"/>
              <a:ext cx="550" cy="5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6 w 21600"/>
                <a:gd name="T13" fmla="*/ 4488 h 21600"/>
                <a:gd name="T14" fmla="*/ 17084 w 21600"/>
                <a:gd name="T15" fmla="*/ 171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7" y="21600"/>
                  </a:lnTo>
                  <a:lnTo>
                    <a:pt x="1620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9" name="Line 50"/>
            <p:cNvSpPr>
              <a:spLocks noChangeShapeType="1"/>
            </p:cNvSpPr>
            <p:nvPr/>
          </p:nvSpPr>
          <p:spPr bwMode="auto">
            <a:xfrm flipH="1">
              <a:off x="2134" y="2367"/>
              <a:ext cx="125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120" name="Rectangle 51"/>
            <p:cNvSpPr>
              <a:spLocks noChangeArrowheads="1"/>
            </p:cNvSpPr>
            <p:nvPr/>
          </p:nvSpPr>
          <p:spPr bwMode="auto">
            <a:xfrm>
              <a:off x="2322" y="3049"/>
              <a:ext cx="1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s</a:t>
              </a:r>
            </a:p>
          </p:txBody>
        </p:sp>
        <p:sp>
          <p:nvSpPr>
            <p:cNvPr id="89121" name="Rectangle 52"/>
            <p:cNvSpPr>
              <a:spLocks noChangeArrowheads="1"/>
            </p:cNvSpPr>
            <p:nvPr/>
          </p:nvSpPr>
          <p:spPr bwMode="auto">
            <a:xfrm>
              <a:off x="1884" y="3055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p</a:t>
              </a:r>
            </a:p>
          </p:txBody>
        </p:sp>
        <p:sp>
          <p:nvSpPr>
            <p:cNvPr id="89122" name="Oval 53"/>
            <p:cNvSpPr>
              <a:spLocks noChangeArrowheads="1"/>
            </p:cNvSpPr>
            <p:nvPr/>
          </p:nvSpPr>
          <p:spPr bwMode="auto">
            <a:xfrm>
              <a:off x="2017" y="3079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9123" name="Rectangle 54"/>
            <p:cNvSpPr>
              <a:spLocks noChangeArrowheads="1"/>
            </p:cNvSpPr>
            <p:nvPr/>
          </p:nvSpPr>
          <p:spPr bwMode="auto">
            <a:xfrm>
              <a:off x="2151" y="3052"/>
              <a:ext cx="1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b="1"/>
                <a:t>i</a:t>
              </a:r>
            </a:p>
          </p:txBody>
        </p:sp>
        <p:sp>
          <p:nvSpPr>
            <p:cNvPr id="89124" name="Line 55"/>
            <p:cNvSpPr>
              <a:spLocks noChangeShapeType="1"/>
            </p:cNvSpPr>
            <p:nvPr/>
          </p:nvSpPr>
          <p:spPr bwMode="auto">
            <a:xfrm flipH="1" flipV="1">
              <a:off x="1975" y="2406"/>
              <a:ext cx="269" cy="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125" name="Text Box 56"/>
            <p:cNvSpPr txBox="1">
              <a:spLocks noChangeArrowheads="1"/>
            </p:cNvSpPr>
            <p:nvPr/>
          </p:nvSpPr>
          <p:spPr bwMode="auto">
            <a:xfrm rot="6003549">
              <a:off x="2092" y="2153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2400">
                  <a:latin typeface="Courier New" charset="0"/>
                  <a:sym typeface="Wingdings 2" charset="2"/>
                </a:rPr>
                <a:t></a:t>
              </a:r>
            </a:p>
          </p:txBody>
        </p:sp>
        <p:sp>
          <p:nvSpPr>
            <p:cNvPr id="89126" name="Line 57"/>
            <p:cNvSpPr>
              <a:spLocks noChangeShapeType="1"/>
            </p:cNvSpPr>
            <p:nvPr/>
          </p:nvSpPr>
          <p:spPr bwMode="auto">
            <a:xfrm flipH="1">
              <a:off x="2041" y="3095"/>
              <a:ext cx="27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127" name="Oval 58"/>
            <p:cNvSpPr>
              <a:spLocks noChangeArrowheads="1"/>
            </p:cNvSpPr>
            <p:nvPr/>
          </p:nvSpPr>
          <p:spPr bwMode="auto">
            <a:xfrm>
              <a:off x="2302" y="3073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9128" name="Oval 59"/>
            <p:cNvSpPr>
              <a:spLocks noChangeArrowheads="1"/>
            </p:cNvSpPr>
            <p:nvPr/>
          </p:nvSpPr>
          <p:spPr bwMode="auto">
            <a:xfrm>
              <a:off x="2150" y="3076"/>
              <a:ext cx="40" cy="4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62833" name="Group 60"/>
          <p:cNvGrpSpPr>
            <a:grpSpLocks/>
          </p:cNvGrpSpPr>
          <p:nvPr/>
        </p:nvGrpSpPr>
        <p:grpSpPr bwMode="auto">
          <a:xfrm>
            <a:off x="5624513" y="1022350"/>
            <a:ext cx="1323975" cy="2044700"/>
            <a:chOff x="3625" y="2137"/>
            <a:chExt cx="834" cy="1288"/>
          </a:xfrm>
        </p:grpSpPr>
        <p:sp>
          <p:nvSpPr>
            <p:cNvPr id="89107" name="Rectangle 61"/>
            <p:cNvSpPr>
              <a:spLocks noChangeArrowheads="1"/>
            </p:cNvSpPr>
            <p:nvPr/>
          </p:nvSpPr>
          <p:spPr bwMode="auto">
            <a:xfrm>
              <a:off x="3625" y="2336"/>
              <a:ext cx="1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s</a:t>
              </a:r>
            </a:p>
          </p:txBody>
        </p:sp>
        <p:sp>
          <p:nvSpPr>
            <p:cNvPr id="162835" name="AutoShape 62"/>
            <p:cNvSpPr>
              <a:spLocks noChangeArrowheads="1"/>
            </p:cNvSpPr>
            <p:nvPr/>
          </p:nvSpPr>
          <p:spPr bwMode="auto">
            <a:xfrm rot="10800000" flipH="1" flipV="1">
              <a:off x="3763" y="2606"/>
              <a:ext cx="550" cy="5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16 w 21600"/>
                <a:gd name="T13" fmla="*/ 4488 h 21600"/>
                <a:gd name="T14" fmla="*/ 17084 w 21600"/>
                <a:gd name="T15" fmla="*/ 171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397" y="21600"/>
                  </a:lnTo>
                  <a:lnTo>
                    <a:pt x="1620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09" name="Line 63"/>
            <p:cNvSpPr>
              <a:spLocks noChangeShapeType="1"/>
            </p:cNvSpPr>
            <p:nvPr/>
          </p:nvSpPr>
          <p:spPr bwMode="auto">
            <a:xfrm flipH="1">
              <a:off x="3994" y="2417"/>
              <a:ext cx="125" cy="10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110" name="Rectangle 64"/>
            <p:cNvSpPr>
              <a:spLocks noChangeArrowheads="1"/>
            </p:cNvSpPr>
            <p:nvPr/>
          </p:nvSpPr>
          <p:spPr bwMode="auto">
            <a:xfrm>
              <a:off x="4263" y="235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p</a:t>
              </a:r>
            </a:p>
          </p:txBody>
        </p:sp>
        <p:sp>
          <p:nvSpPr>
            <p:cNvPr id="89111" name="Oval 65"/>
            <p:cNvSpPr>
              <a:spLocks noChangeArrowheads="1"/>
            </p:cNvSpPr>
            <p:nvPr/>
          </p:nvSpPr>
          <p:spPr bwMode="auto">
            <a:xfrm>
              <a:off x="4297" y="2588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9112" name="Rectangle 66"/>
            <p:cNvSpPr>
              <a:spLocks noChangeArrowheads="1"/>
            </p:cNvSpPr>
            <p:nvPr/>
          </p:nvSpPr>
          <p:spPr bwMode="auto">
            <a:xfrm>
              <a:off x="3922" y="2351"/>
              <a:ext cx="1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b="1"/>
                <a:t>i</a:t>
              </a:r>
            </a:p>
          </p:txBody>
        </p:sp>
        <p:sp>
          <p:nvSpPr>
            <p:cNvPr id="89113" name="Line 67"/>
            <p:cNvSpPr>
              <a:spLocks noChangeShapeType="1"/>
            </p:cNvSpPr>
            <p:nvPr/>
          </p:nvSpPr>
          <p:spPr bwMode="auto">
            <a:xfrm flipH="1" flipV="1">
              <a:off x="3718" y="3255"/>
              <a:ext cx="269" cy="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114" name="Text Box 68"/>
            <p:cNvSpPr txBox="1">
              <a:spLocks noChangeArrowheads="1"/>
            </p:cNvSpPr>
            <p:nvPr/>
          </p:nvSpPr>
          <p:spPr bwMode="auto">
            <a:xfrm rot="6003549">
              <a:off x="3948" y="2161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2400">
                  <a:latin typeface="Courier New" charset="0"/>
                  <a:sym typeface="Wingdings 2" charset="2"/>
                </a:rPr>
                <a:t></a:t>
              </a:r>
            </a:p>
          </p:txBody>
        </p:sp>
        <p:sp>
          <p:nvSpPr>
            <p:cNvPr id="89115" name="Line 69"/>
            <p:cNvSpPr>
              <a:spLocks noChangeShapeType="1"/>
            </p:cNvSpPr>
            <p:nvPr/>
          </p:nvSpPr>
          <p:spPr bwMode="auto">
            <a:xfrm>
              <a:off x="3767" y="2607"/>
              <a:ext cx="525" cy="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116" name="Oval 70"/>
            <p:cNvSpPr>
              <a:spLocks noChangeArrowheads="1"/>
            </p:cNvSpPr>
            <p:nvPr/>
          </p:nvSpPr>
          <p:spPr bwMode="auto">
            <a:xfrm>
              <a:off x="3745" y="2588"/>
              <a:ext cx="40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89117" name="Oval 71"/>
            <p:cNvSpPr>
              <a:spLocks noChangeArrowheads="1"/>
            </p:cNvSpPr>
            <p:nvPr/>
          </p:nvSpPr>
          <p:spPr bwMode="auto">
            <a:xfrm>
              <a:off x="4082" y="2587"/>
              <a:ext cx="40" cy="4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9584738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/>
          <p:cNvSpPr>
            <a:spLocks noGrp="1" noChangeArrowheads="1"/>
          </p:cNvSpPr>
          <p:nvPr>
            <p:ph type="title"/>
          </p:nvPr>
        </p:nvSpPr>
        <p:spPr>
          <a:xfrm>
            <a:off x="249238" y="323850"/>
            <a:ext cx="8462962" cy="48895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l" defTabSz="762000"/>
            <a:r>
              <a:rPr lang="en-US" altLang="en-US"/>
              <a:t>Recorte</a:t>
            </a:r>
            <a:r>
              <a:rPr lang="en-US" altLang="en-US" i="1"/>
              <a:t> </a:t>
            </a:r>
            <a:r>
              <a:rPr lang="en-US" altLang="en-US"/>
              <a:t>de polígono contra um plano</a:t>
            </a: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506413" y="3781425"/>
            <a:ext cx="8032750" cy="2444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double Distance (double x, double y, </a:t>
            </a:r>
            <a:r>
              <a:rPr lang="en-US" altLang="en-US" sz="1400" b="1" dirty="0" err="1">
                <a:latin typeface="Courier New" charset="0"/>
              </a:rPr>
              <a:t>int</a:t>
            </a:r>
            <a:r>
              <a:rPr lang="en-US" altLang="en-US" sz="1400" b="1" dirty="0">
                <a:latin typeface="Courier New" charset="0"/>
              </a:rPr>
              <a:t> plane )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switch( plane )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{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 case 0: return( </a:t>
            </a:r>
            <a:r>
              <a:rPr lang="en-US" altLang="en-US" sz="1400" b="1" dirty="0" err="1">
                <a:latin typeface="Courier New" charset="0"/>
              </a:rPr>
              <a:t>x_min</a:t>
            </a:r>
            <a:r>
              <a:rPr lang="en-US" altLang="en-US" sz="1400" b="1" dirty="0">
                <a:latin typeface="Courier New" charset="0"/>
              </a:rPr>
              <a:t> - x     );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 case 1: return( x     - </a:t>
            </a:r>
            <a:r>
              <a:rPr lang="en-US" altLang="en-US" sz="1400" b="1" dirty="0" err="1">
                <a:latin typeface="Courier New" charset="0"/>
              </a:rPr>
              <a:t>x_max</a:t>
            </a:r>
            <a:r>
              <a:rPr lang="en-US" altLang="en-US" sz="1400" b="1" dirty="0">
                <a:latin typeface="Courier New" charset="0"/>
              </a:rPr>
              <a:t> );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 case 2: return( </a:t>
            </a:r>
            <a:r>
              <a:rPr lang="en-US" altLang="en-US" sz="1400" b="1" dirty="0" err="1">
                <a:latin typeface="Courier New" charset="0"/>
              </a:rPr>
              <a:t>y_min</a:t>
            </a:r>
            <a:r>
              <a:rPr lang="en-US" altLang="en-US" sz="1400" b="1" dirty="0">
                <a:latin typeface="Courier New" charset="0"/>
              </a:rPr>
              <a:t> - y     );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 case 3: return( y     - </a:t>
            </a:r>
            <a:r>
              <a:rPr lang="en-US" altLang="en-US" sz="1400" b="1" dirty="0" err="1">
                <a:latin typeface="Courier New" charset="0"/>
              </a:rPr>
              <a:t>y_max</a:t>
            </a:r>
            <a:r>
              <a:rPr lang="en-US" altLang="en-US" sz="1400" b="1" dirty="0">
                <a:latin typeface="Courier New" charset="0"/>
              </a:rPr>
              <a:t> );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}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return( 0.0 );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}</a:t>
            </a:r>
          </a:p>
        </p:txBody>
      </p:sp>
      <p:sp>
        <p:nvSpPr>
          <p:cNvPr id="90116" name="Rectangle 5"/>
          <p:cNvSpPr>
            <a:spLocks noChangeArrowheads="1"/>
          </p:cNvSpPr>
          <p:nvPr/>
        </p:nvSpPr>
        <p:spPr bwMode="auto">
          <a:xfrm>
            <a:off x="3511550" y="1839913"/>
            <a:ext cx="2082800" cy="8318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90117" name="Line 6"/>
          <p:cNvSpPr>
            <a:spLocks noChangeShapeType="1"/>
          </p:cNvSpPr>
          <p:nvPr/>
        </p:nvSpPr>
        <p:spPr bwMode="auto">
          <a:xfrm>
            <a:off x="2381250" y="3021013"/>
            <a:ext cx="45704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18" name="Line 7"/>
          <p:cNvSpPr>
            <a:spLocks noChangeShapeType="1"/>
          </p:cNvSpPr>
          <p:nvPr/>
        </p:nvSpPr>
        <p:spPr bwMode="auto">
          <a:xfrm flipV="1">
            <a:off x="2782888" y="1265238"/>
            <a:ext cx="0" cy="2008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19" name="Line 8"/>
          <p:cNvSpPr>
            <a:spLocks noChangeShapeType="1"/>
          </p:cNvSpPr>
          <p:nvPr/>
        </p:nvSpPr>
        <p:spPr bwMode="auto">
          <a:xfrm>
            <a:off x="3479800" y="2947988"/>
            <a:ext cx="0" cy="153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20" name="Line 9"/>
          <p:cNvSpPr>
            <a:spLocks noChangeShapeType="1"/>
          </p:cNvSpPr>
          <p:nvPr/>
        </p:nvSpPr>
        <p:spPr bwMode="auto">
          <a:xfrm>
            <a:off x="5605463" y="2947988"/>
            <a:ext cx="0" cy="153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21" name="Line 10"/>
          <p:cNvSpPr>
            <a:spLocks noChangeShapeType="1"/>
          </p:cNvSpPr>
          <p:nvPr/>
        </p:nvSpPr>
        <p:spPr bwMode="auto">
          <a:xfrm flipH="1">
            <a:off x="2690813" y="2690813"/>
            <a:ext cx="2095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22" name="Line 11"/>
          <p:cNvSpPr>
            <a:spLocks noChangeShapeType="1"/>
          </p:cNvSpPr>
          <p:nvPr/>
        </p:nvSpPr>
        <p:spPr bwMode="auto">
          <a:xfrm flipH="1">
            <a:off x="2690813" y="1825625"/>
            <a:ext cx="2095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123" name="Rectangle 12"/>
          <p:cNvSpPr>
            <a:spLocks noChangeArrowheads="1"/>
          </p:cNvSpPr>
          <p:nvPr/>
        </p:nvSpPr>
        <p:spPr bwMode="auto">
          <a:xfrm>
            <a:off x="3308350" y="3027363"/>
            <a:ext cx="514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i="1"/>
              <a:t>x</a:t>
            </a:r>
            <a:r>
              <a:rPr lang="en-US" altLang="en-US" sz="1800" i="1" baseline="-25000"/>
              <a:t>min</a:t>
            </a:r>
          </a:p>
        </p:txBody>
      </p:sp>
      <p:sp>
        <p:nvSpPr>
          <p:cNvPr id="90124" name="Rectangle 13"/>
          <p:cNvSpPr>
            <a:spLocks noChangeArrowheads="1"/>
          </p:cNvSpPr>
          <p:nvPr/>
        </p:nvSpPr>
        <p:spPr bwMode="auto">
          <a:xfrm>
            <a:off x="5416550" y="3027363"/>
            <a:ext cx="539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i="1"/>
              <a:t>x</a:t>
            </a:r>
            <a:r>
              <a:rPr lang="en-US" altLang="en-US" sz="1800" i="1" baseline="-25000"/>
              <a:t>max</a:t>
            </a:r>
          </a:p>
        </p:txBody>
      </p:sp>
      <p:sp>
        <p:nvSpPr>
          <p:cNvPr id="90125" name="Rectangle 14"/>
          <p:cNvSpPr>
            <a:spLocks noChangeArrowheads="1"/>
          </p:cNvSpPr>
          <p:nvPr/>
        </p:nvSpPr>
        <p:spPr bwMode="auto">
          <a:xfrm>
            <a:off x="2198688" y="2495550"/>
            <a:ext cx="514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i="1"/>
              <a:t>y</a:t>
            </a:r>
            <a:r>
              <a:rPr lang="en-US" altLang="en-US" sz="1800" i="1" baseline="-25000"/>
              <a:t>min</a:t>
            </a:r>
          </a:p>
        </p:txBody>
      </p:sp>
      <p:sp>
        <p:nvSpPr>
          <p:cNvPr id="90126" name="Rectangle 15"/>
          <p:cNvSpPr>
            <a:spLocks noChangeArrowheads="1"/>
          </p:cNvSpPr>
          <p:nvPr/>
        </p:nvSpPr>
        <p:spPr bwMode="auto">
          <a:xfrm>
            <a:off x="2198688" y="1649413"/>
            <a:ext cx="539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i="1"/>
              <a:t>y</a:t>
            </a:r>
            <a:r>
              <a:rPr lang="en-US" altLang="en-US" sz="1800" i="1" baseline="-25000"/>
              <a:t>max</a:t>
            </a:r>
          </a:p>
        </p:txBody>
      </p:sp>
      <p:sp>
        <p:nvSpPr>
          <p:cNvPr id="90127" name="Rectangle 16"/>
          <p:cNvSpPr>
            <a:spLocks noChangeArrowheads="1"/>
          </p:cNvSpPr>
          <p:nvPr/>
        </p:nvSpPr>
        <p:spPr bwMode="auto">
          <a:xfrm>
            <a:off x="6821488" y="3022600"/>
            <a:ext cx="296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i="1"/>
              <a:t>x</a:t>
            </a:r>
          </a:p>
        </p:txBody>
      </p:sp>
      <p:sp>
        <p:nvSpPr>
          <p:cNvPr id="90128" name="Rectangle 17"/>
          <p:cNvSpPr>
            <a:spLocks noChangeArrowheads="1"/>
          </p:cNvSpPr>
          <p:nvPr/>
        </p:nvSpPr>
        <p:spPr bwMode="auto">
          <a:xfrm>
            <a:off x="2386013" y="1181100"/>
            <a:ext cx="296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i="1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28932661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2"/>
          <p:cNvSpPr>
            <a:spLocks noGrp="1" noChangeArrowheads="1"/>
          </p:cNvSpPr>
          <p:nvPr>
            <p:ph type="title"/>
          </p:nvPr>
        </p:nvSpPr>
        <p:spPr>
          <a:xfrm>
            <a:off x="249238" y="323850"/>
            <a:ext cx="8462962" cy="48895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l" defTabSz="762000"/>
            <a:r>
              <a:rPr lang="en-US" altLang="en-US"/>
              <a:t>Recorte</a:t>
            </a:r>
            <a:r>
              <a:rPr lang="en-US" altLang="en-US" i="1"/>
              <a:t> </a:t>
            </a:r>
            <a:r>
              <a:rPr lang="en-US" altLang="en-US"/>
              <a:t>de polígono contra um plano</a:t>
            </a:r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433388" y="1655763"/>
            <a:ext cx="8032750" cy="32956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>
                <a:latin typeface="Courier New" charset="0"/>
              </a:rPr>
              <a:t>void ClipVertex(double x, double y, int plane, int last)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static int first=1;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static double x_first, y_first;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static double x_previous, y_previous;</a:t>
            </a:r>
          </a:p>
          <a:p>
            <a:pPr>
              <a:defRPr/>
            </a:pPr>
            <a:endParaRPr lang="en-US" altLang="en-US" sz="1400" b="1">
              <a:latin typeface="Courier New" charset="0"/>
            </a:endParaRP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if (first) 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  x_first=x, y_first=y; first =0;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} else if (!last) 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  ClipAtPlane(x_previous,y_previous,x,y, plane);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} else 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   ClipAtPlane(x_previous,y_previous,x_first, y_first, plane);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}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x_previous=x; y_previous=y; 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7664329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/>
          <p:cNvSpPr>
            <a:spLocks noGrp="1" noChangeArrowheads="1"/>
          </p:cNvSpPr>
          <p:nvPr>
            <p:ph type="title"/>
          </p:nvPr>
        </p:nvSpPr>
        <p:spPr>
          <a:xfrm>
            <a:off x="249238" y="323850"/>
            <a:ext cx="8462962" cy="48895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l" defTabSz="762000"/>
            <a:r>
              <a:rPr lang="en-US" altLang="en-US"/>
              <a:t>Recorte</a:t>
            </a:r>
            <a:r>
              <a:rPr lang="en-US" altLang="en-US" i="1"/>
              <a:t> </a:t>
            </a:r>
            <a:r>
              <a:rPr lang="en-US" altLang="en-US"/>
              <a:t>de polígono contra um plano</a:t>
            </a: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377825" y="2100263"/>
            <a:ext cx="8032750" cy="26574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>
                <a:latin typeface="Courier New" charset="0"/>
              </a:rPr>
              <a:t>void Begin(void){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}</a:t>
            </a:r>
          </a:p>
          <a:p>
            <a:pPr>
              <a:defRPr/>
            </a:pPr>
            <a:endParaRPr lang="en-US" altLang="en-US" sz="1400" b="1">
              <a:latin typeface="Courier New" charset="0"/>
            </a:endParaRP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void Vertex(double x, double y) 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int plane = 0;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int last = 0;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ClipVertex(x,y,plane,last);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}</a:t>
            </a:r>
          </a:p>
          <a:p>
            <a:pPr>
              <a:defRPr/>
            </a:pPr>
            <a:endParaRPr lang="en-US" altLang="en-US" sz="1400" b="1">
              <a:latin typeface="Courier New" charset="0"/>
            </a:endParaRP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void End(void) {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   ClipVertex(0,0,0,1);</a:t>
            </a:r>
          </a:p>
          <a:p>
            <a:pPr>
              <a:defRPr/>
            </a:pPr>
            <a:r>
              <a:rPr lang="en-US" altLang="en-US" sz="1400" b="1">
                <a:latin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491324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Regiões de recorte do </a:t>
            </a:r>
            <a:br>
              <a:rPr lang="pt-BR" altLang="en-US"/>
            </a:br>
            <a:r>
              <a:rPr lang="pt-BR" altLang="en-US" i="1"/>
              <a:t>rendering</a:t>
            </a:r>
            <a:r>
              <a:rPr lang="pt-BR" altLang="en-US"/>
              <a:t> </a:t>
            </a:r>
            <a:r>
              <a:rPr lang="pt-BR" altLang="en-US" i="1"/>
              <a:t>pipeline </a:t>
            </a:r>
            <a:endParaRPr lang="en-US" altLang="en-US"/>
          </a:p>
        </p:txBody>
      </p:sp>
      <p:sp>
        <p:nvSpPr>
          <p:cNvPr id="93187" name="Line 51"/>
          <p:cNvSpPr>
            <a:spLocks noChangeShapeType="1"/>
          </p:cNvSpPr>
          <p:nvPr/>
        </p:nvSpPr>
        <p:spPr bwMode="auto">
          <a:xfrm>
            <a:off x="4114800" y="2605088"/>
            <a:ext cx="17463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171011" name="Group 94"/>
          <p:cNvGrpSpPr>
            <a:grpSpLocks/>
          </p:cNvGrpSpPr>
          <p:nvPr/>
        </p:nvGrpSpPr>
        <p:grpSpPr bwMode="auto">
          <a:xfrm>
            <a:off x="2736850" y="2592388"/>
            <a:ext cx="2674938" cy="1541462"/>
            <a:chOff x="2253" y="1372"/>
            <a:chExt cx="1685" cy="971"/>
          </a:xfrm>
        </p:grpSpPr>
        <p:sp>
          <p:nvSpPr>
            <p:cNvPr id="171062" name="Freeform 40"/>
            <p:cNvSpPr>
              <a:spLocks/>
            </p:cNvSpPr>
            <p:nvPr/>
          </p:nvSpPr>
          <p:spPr bwMode="auto">
            <a:xfrm>
              <a:off x="3034" y="1630"/>
              <a:ext cx="186" cy="451"/>
            </a:xfrm>
            <a:custGeom>
              <a:avLst/>
              <a:gdLst>
                <a:gd name="T0" fmla="*/ 0 w 268"/>
                <a:gd name="T1" fmla="*/ 0 h 627"/>
                <a:gd name="T2" fmla="*/ 0 w 268"/>
                <a:gd name="T3" fmla="*/ 23 h 627"/>
                <a:gd name="T4" fmla="*/ 10 w 268"/>
                <a:gd name="T5" fmla="*/ 32 h 627"/>
                <a:gd name="T6" fmla="*/ 10 w 268"/>
                <a:gd name="T7" fmla="*/ 9 h 627"/>
                <a:gd name="T8" fmla="*/ 0 w 268"/>
                <a:gd name="T9" fmla="*/ 0 h 6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627">
                  <a:moveTo>
                    <a:pt x="0" y="0"/>
                  </a:moveTo>
                  <a:lnTo>
                    <a:pt x="0" y="447"/>
                  </a:lnTo>
                  <a:lnTo>
                    <a:pt x="267" y="626"/>
                  </a:lnTo>
                  <a:lnTo>
                    <a:pt x="267" y="179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40" name="Line 41"/>
            <p:cNvSpPr>
              <a:spLocks noChangeShapeType="1"/>
            </p:cNvSpPr>
            <p:nvPr/>
          </p:nvSpPr>
          <p:spPr bwMode="auto">
            <a:xfrm flipV="1">
              <a:off x="3028" y="1372"/>
              <a:ext cx="504" cy="25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41" name="Line 42"/>
            <p:cNvSpPr>
              <a:spLocks noChangeShapeType="1"/>
            </p:cNvSpPr>
            <p:nvPr/>
          </p:nvSpPr>
          <p:spPr bwMode="auto">
            <a:xfrm>
              <a:off x="3220" y="2081"/>
              <a:ext cx="714" cy="2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42" name="Line 44"/>
            <p:cNvSpPr>
              <a:spLocks noChangeShapeType="1"/>
            </p:cNvSpPr>
            <p:nvPr/>
          </p:nvSpPr>
          <p:spPr bwMode="auto">
            <a:xfrm>
              <a:off x="3209" y="2076"/>
              <a:ext cx="7" cy="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1066" name="Freeform 45"/>
            <p:cNvSpPr>
              <a:spLocks/>
            </p:cNvSpPr>
            <p:nvPr/>
          </p:nvSpPr>
          <p:spPr bwMode="auto">
            <a:xfrm>
              <a:off x="3527" y="1372"/>
              <a:ext cx="410" cy="971"/>
            </a:xfrm>
            <a:custGeom>
              <a:avLst/>
              <a:gdLst>
                <a:gd name="T0" fmla="*/ 0 w 587"/>
                <a:gd name="T1" fmla="*/ 0 h 1349"/>
                <a:gd name="T2" fmla="*/ 23 w 587"/>
                <a:gd name="T3" fmla="*/ 21 h 1349"/>
                <a:gd name="T4" fmla="*/ 23 w 587"/>
                <a:gd name="T5" fmla="*/ 70 h 134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87" h="1349">
                  <a:moveTo>
                    <a:pt x="0" y="0"/>
                  </a:moveTo>
                  <a:lnTo>
                    <a:pt x="586" y="399"/>
                  </a:lnTo>
                  <a:lnTo>
                    <a:pt x="586" y="1348"/>
                  </a:lnTo>
                </a:path>
              </a:pathLst>
            </a:custGeom>
            <a:noFill/>
            <a:ln w="2857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1067" name="Group 47"/>
            <p:cNvGrpSpPr>
              <a:grpSpLocks/>
            </p:cNvGrpSpPr>
            <p:nvPr/>
          </p:nvGrpSpPr>
          <p:grpSpPr bwMode="auto">
            <a:xfrm>
              <a:off x="2349" y="1825"/>
              <a:ext cx="229" cy="48"/>
              <a:chOff x="186" y="1790"/>
              <a:chExt cx="329" cy="67"/>
            </a:xfrm>
          </p:grpSpPr>
          <p:sp>
            <p:nvSpPr>
              <p:cNvPr id="171087" name="Freeform 48"/>
              <p:cNvSpPr>
                <a:spLocks/>
              </p:cNvSpPr>
              <p:nvPr/>
            </p:nvSpPr>
            <p:spPr bwMode="auto">
              <a:xfrm>
                <a:off x="248" y="1820"/>
                <a:ext cx="267" cy="17"/>
              </a:xfrm>
              <a:custGeom>
                <a:avLst/>
                <a:gdLst>
                  <a:gd name="T0" fmla="*/ 0 w 267"/>
                  <a:gd name="T1" fmla="*/ 8 h 17"/>
                  <a:gd name="T2" fmla="*/ 0 w 267"/>
                  <a:gd name="T3" fmla="*/ 0 h 17"/>
                  <a:gd name="T4" fmla="*/ 266 w 267"/>
                  <a:gd name="T5" fmla="*/ 0 h 17"/>
                  <a:gd name="T6" fmla="*/ 266 w 267"/>
                  <a:gd name="T7" fmla="*/ 16 h 17"/>
                  <a:gd name="T8" fmla="*/ 0 w 267"/>
                  <a:gd name="T9" fmla="*/ 16 h 17"/>
                  <a:gd name="T10" fmla="*/ 0 w 267"/>
                  <a:gd name="T11" fmla="*/ 8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7" h="17">
                    <a:moveTo>
                      <a:pt x="0" y="8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66" y="16"/>
                    </a:lnTo>
                    <a:lnTo>
                      <a:pt x="0" y="16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088" name="Freeform 49"/>
              <p:cNvSpPr>
                <a:spLocks/>
              </p:cNvSpPr>
              <p:nvPr/>
            </p:nvSpPr>
            <p:spPr bwMode="auto">
              <a:xfrm>
                <a:off x="186" y="1790"/>
                <a:ext cx="62" cy="67"/>
              </a:xfrm>
              <a:custGeom>
                <a:avLst/>
                <a:gdLst>
                  <a:gd name="T0" fmla="*/ 0 w 62"/>
                  <a:gd name="T1" fmla="*/ 34 h 67"/>
                  <a:gd name="T2" fmla="*/ 61 w 62"/>
                  <a:gd name="T3" fmla="*/ 0 h 67"/>
                  <a:gd name="T4" fmla="*/ 0 w 62"/>
                  <a:gd name="T5" fmla="*/ 34 h 67"/>
                  <a:gd name="T6" fmla="*/ 61 w 62"/>
                  <a:gd name="T7" fmla="*/ 66 h 67"/>
                  <a:gd name="T8" fmla="*/ 61 w 62"/>
                  <a:gd name="T9" fmla="*/ 0 h 67"/>
                  <a:gd name="T10" fmla="*/ 0 w 62"/>
                  <a:gd name="T11" fmla="*/ 34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2" h="67">
                    <a:moveTo>
                      <a:pt x="0" y="34"/>
                    </a:moveTo>
                    <a:lnTo>
                      <a:pt x="61" y="0"/>
                    </a:lnTo>
                    <a:lnTo>
                      <a:pt x="0" y="34"/>
                    </a:lnTo>
                    <a:lnTo>
                      <a:pt x="61" y="66"/>
                    </a:lnTo>
                    <a:lnTo>
                      <a:pt x="61" y="0"/>
                    </a:lnTo>
                    <a:lnTo>
                      <a:pt x="0" y="34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1068" name="Freeform 50"/>
            <p:cNvSpPr>
              <a:spLocks/>
            </p:cNvSpPr>
            <p:nvPr/>
          </p:nvSpPr>
          <p:spPr bwMode="auto">
            <a:xfrm>
              <a:off x="2587" y="1684"/>
              <a:ext cx="12" cy="163"/>
            </a:xfrm>
            <a:custGeom>
              <a:avLst/>
              <a:gdLst>
                <a:gd name="T0" fmla="*/ 1 w 17"/>
                <a:gd name="T1" fmla="*/ 0 h 227"/>
                <a:gd name="T2" fmla="*/ 0 w 17"/>
                <a:gd name="T3" fmla="*/ 0 h 227"/>
                <a:gd name="T4" fmla="*/ 0 w 17"/>
                <a:gd name="T5" fmla="*/ 11 h 227"/>
                <a:gd name="T6" fmla="*/ 1 w 17"/>
                <a:gd name="T7" fmla="*/ 11 h 227"/>
                <a:gd name="T8" fmla="*/ 1 w 17"/>
                <a:gd name="T9" fmla="*/ 0 h 227"/>
                <a:gd name="T10" fmla="*/ 1 w 17"/>
                <a:gd name="T11" fmla="*/ 0 h 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227">
                  <a:moveTo>
                    <a:pt x="9" y="0"/>
                  </a:moveTo>
                  <a:lnTo>
                    <a:pt x="0" y="0"/>
                  </a:lnTo>
                  <a:lnTo>
                    <a:pt x="0" y="226"/>
                  </a:lnTo>
                  <a:lnTo>
                    <a:pt x="16" y="226"/>
                  </a:lnTo>
                  <a:lnTo>
                    <a:pt x="16" y="0"/>
                  </a:lnTo>
                  <a:lnTo>
                    <a:pt x="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69" name="Freeform 52"/>
            <p:cNvSpPr>
              <a:spLocks/>
            </p:cNvSpPr>
            <p:nvPr/>
          </p:nvSpPr>
          <p:spPr bwMode="auto">
            <a:xfrm>
              <a:off x="2589" y="1848"/>
              <a:ext cx="92" cy="132"/>
            </a:xfrm>
            <a:custGeom>
              <a:avLst/>
              <a:gdLst>
                <a:gd name="T0" fmla="*/ 5 w 133"/>
                <a:gd name="T1" fmla="*/ 9 h 184"/>
                <a:gd name="T2" fmla="*/ 5 w 133"/>
                <a:gd name="T3" fmla="*/ 9 h 184"/>
                <a:gd name="T4" fmla="*/ 1 w 133"/>
                <a:gd name="T5" fmla="*/ 0 h 184"/>
                <a:gd name="T6" fmla="*/ 0 w 133"/>
                <a:gd name="T7" fmla="*/ 1 h 184"/>
                <a:gd name="T8" fmla="*/ 4 w 133"/>
                <a:gd name="T9" fmla="*/ 9 h 184"/>
                <a:gd name="T10" fmla="*/ 5 w 133"/>
                <a:gd name="T11" fmla="*/ 9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3" h="184">
                  <a:moveTo>
                    <a:pt x="126" y="179"/>
                  </a:moveTo>
                  <a:lnTo>
                    <a:pt x="132" y="175"/>
                  </a:lnTo>
                  <a:lnTo>
                    <a:pt x="12" y="0"/>
                  </a:lnTo>
                  <a:lnTo>
                    <a:pt x="0" y="8"/>
                  </a:lnTo>
                  <a:lnTo>
                    <a:pt x="120" y="183"/>
                  </a:lnTo>
                  <a:lnTo>
                    <a:pt x="126" y="17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70" name="Freeform 53"/>
            <p:cNvSpPr>
              <a:spLocks/>
            </p:cNvSpPr>
            <p:nvPr/>
          </p:nvSpPr>
          <p:spPr bwMode="auto">
            <a:xfrm>
              <a:off x="2658" y="1963"/>
              <a:ext cx="44" cy="50"/>
            </a:xfrm>
            <a:custGeom>
              <a:avLst/>
              <a:gdLst>
                <a:gd name="T0" fmla="*/ 2 w 64"/>
                <a:gd name="T1" fmla="*/ 3 h 70"/>
                <a:gd name="T2" fmla="*/ 2 w 64"/>
                <a:gd name="T3" fmla="*/ 0 h 70"/>
                <a:gd name="T4" fmla="*/ 2 w 64"/>
                <a:gd name="T5" fmla="*/ 3 h 70"/>
                <a:gd name="T6" fmla="*/ 0 w 64"/>
                <a:gd name="T7" fmla="*/ 2 h 70"/>
                <a:gd name="T8" fmla="*/ 2 w 64"/>
                <a:gd name="T9" fmla="*/ 0 h 70"/>
                <a:gd name="T10" fmla="*/ 2 w 64"/>
                <a:gd name="T11" fmla="*/ 3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" h="70">
                  <a:moveTo>
                    <a:pt x="63" y="69"/>
                  </a:moveTo>
                  <a:lnTo>
                    <a:pt x="55" y="0"/>
                  </a:lnTo>
                  <a:lnTo>
                    <a:pt x="63" y="69"/>
                  </a:lnTo>
                  <a:lnTo>
                    <a:pt x="0" y="39"/>
                  </a:lnTo>
                  <a:lnTo>
                    <a:pt x="55" y="0"/>
                  </a:lnTo>
                  <a:lnTo>
                    <a:pt x="63" y="6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71" name="Freeform 54"/>
            <p:cNvSpPr>
              <a:spLocks/>
            </p:cNvSpPr>
            <p:nvPr/>
          </p:nvSpPr>
          <p:spPr bwMode="auto">
            <a:xfrm>
              <a:off x="2572" y="1651"/>
              <a:ext cx="38" cy="38"/>
            </a:xfrm>
            <a:custGeom>
              <a:avLst/>
              <a:gdLst>
                <a:gd name="T0" fmla="*/ 0 w 54"/>
                <a:gd name="T1" fmla="*/ 3 h 53"/>
                <a:gd name="T2" fmla="*/ 1 w 54"/>
                <a:gd name="T3" fmla="*/ 0 h 53"/>
                <a:gd name="T4" fmla="*/ 2 w 54"/>
                <a:gd name="T5" fmla="*/ 3 h 53"/>
                <a:gd name="T6" fmla="*/ 0 w 54"/>
                <a:gd name="T7" fmla="*/ 3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4" h="53">
                  <a:moveTo>
                    <a:pt x="0" y="52"/>
                  </a:moveTo>
                  <a:lnTo>
                    <a:pt x="23" y="0"/>
                  </a:lnTo>
                  <a:lnTo>
                    <a:pt x="53" y="52"/>
                  </a:lnTo>
                  <a:lnTo>
                    <a:pt x="0" y="5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72" name="Freeform 55"/>
            <p:cNvSpPr>
              <a:spLocks/>
            </p:cNvSpPr>
            <p:nvPr/>
          </p:nvSpPr>
          <p:spPr bwMode="auto">
            <a:xfrm>
              <a:off x="2572" y="1651"/>
              <a:ext cx="42" cy="44"/>
            </a:xfrm>
            <a:custGeom>
              <a:avLst/>
              <a:gdLst>
                <a:gd name="T0" fmla="*/ 0 w 60"/>
                <a:gd name="T1" fmla="*/ 3 h 62"/>
                <a:gd name="T2" fmla="*/ 1 w 60"/>
                <a:gd name="T3" fmla="*/ 0 h 62"/>
                <a:gd name="T4" fmla="*/ 3 w 60"/>
                <a:gd name="T5" fmla="*/ 3 h 62"/>
                <a:gd name="T6" fmla="*/ 0 w 60"/>
                <a:gd name="T7" fmla="*/ 3 h 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62">
                  <a:moveTo>
                    <a:pt x="0" y="61"/>
                  </a:moveTo>
                  <a:lnTo>
                    <a:pt x="26" y="0"/>
                  </a:lnTo>
                  <a:lnTo>
                    <a:pt x="59" y="61"/>
                  </a:lnTo>
                  <a:lnTo>
                    <a:pt x="0" y="61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73" name="Freeform 56"/>
            <p:cNvSpPr>
              <a:spLocks/>
            </p:cNvSpPr>
            <p:nvPr/>
          </p:nvSpPr>
          <p:spPr bwMode="auto">
            <a:xfrm>
              <a:off x="2578" y="1833"/>
              <a:ext cx="24" cy="26"/>
            </a:xfrm>
            <a:custGeom>
              <a:avLst/>
              <a:gdLst>
                <a:gd name="T0" fmla="*/ 1 w 35"/>
                <a:gd name="T1" fmla="*/ 2 h 36"/>
                <a:gd name="T2" fmla="*/ 1 w 35"/>
                <a:gd name="T3" fmla="*/ 2 h 36"/>
                <a:gd name="T4" fmla="*/ 1 w 35"/>
                <a:gd name="T5" fmla="*/ 2 h 36"/>
                <a:gd name="T6" fmla="*/ 1 w 35"/>
                <a:gd name="T7" fmla="*/ 2 h 36"/>
                <a:gd name="T8" fmla="*/ 1 w 35"/>
                <a:gd name="T9" fmla="*/ 1 h 36"/>
                <a:gd name="T10" fmla="*/ 1 w 35"/>
                <a:gd name="T11" fmla="*/ 1 h 36"/>
                <a:gd name="T12" fmla="*/ 1 w 35"/>
                <a:gd name="T13" fmla="*/ 1 h 36"/>
                <a:gd name="T14" fmla="*/ 1 w 35"/>
                <a:gd name="T15" fmla="*/ 1 h 36"/>
                <a:gd name="T16" fmla="*/ 1 w 35"/>
                <a:gd name="T17" fmla="*/ 1 h 36"/>
                <a:gd name="T18" fmla="*/ 1 w 35"/>
                <a:gd name="T19" fmla="*/ 0 h 36"/>
                <a:gd name="T20" fmla="*/ 1 w 35"/>
                <a:gd name="T21" fmla="*/ 1 h 36"/>
                <a:gd name="T22" fmla="*/ 1 w 35"/>
                <a:gd name="T23" fmla="*/ 1 h 36"/>
                <a:gd name="T24" fmla="*/ 1 w 35"/>
                <a:gd name="T25" fmla="*/ 1 h 36"/>
                <a:gd name="T26" fmla="*/ 0 w 35"/>
                <a:gd name="T27" fmla="*/ 1 h 36"/>
                <a:gd name="T28" fmla="*/ 1 w 35"/>
                <a:gd name="T29" fmla="*/ 1 h 36"/>
                <a:gd name="T30" fmla="*/ 1 w 35"/>
                <a:gd name="T31" fmla="*/ 2 h 36"/>
                <a:gd name="T32" fmla="*/ 1 w 35"/>
                <a:gd name="T33" fmla="*/ 2 h 36"/>
                <a:gd name="T34" fmla="*/ 1 w 35"/>
                <a:gd name="T35" fmla="*/ 2 h 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36">
                  <a:moveTo>
                    <a:pt x="17" y="35"/>
                  </a:moveTo>
                  <a:lnTo>
                    <a:pt x="17" y="35"/>
                  </a:lnTo>
                  <a:lnTo>
                    <a:pt x="23" y="34"/>
                  </a:lnTo>
                  <a:lnTo>
                    <a:pt x="29" y="30"/>
                  </a:lnTo>
                  <a:lnTo>
                    <a:pt x="33" y="25"/>
                  </a:lnTo>
                  <a:lnTo>
                    <a:pt x="34" y="18"/>
                  </a:lnTo>
                  <a:lnTo>
                    <a:pt x="33" y="10"/>
                  </a:lnTo>
                  <a:lnTo>
                    <a:pt x="29" y="5"/>
                  </a:lnTo>
                  <a:lnTo>
                    <a:pt x="23" y="1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5" y="30"/>
                  </a:lnTo>
                  <a:lnTo>
                    <a:pt x="11" y="34"/>
                  </a:lnTo>
                  <a:lnTo>
                    <a:pt x="17" y="35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51" name="Rectangle 57"/>
            <p:cNvSpPr>
              <a:spLocks noChangeArrowheads="1"/>
            </p:cNvSpPr>
            <p:nvPr/>
          </p:nvSpPr>
          <p:spPr bwMode="auto">
            <a:xfrm>
              <a:off x="2633" y="2004"/>
              <a:ext cx="304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500" b="1" i="1"/>
                <a:t>x</a:t>
              </a:r>
              <a:r>
                <a:rPr lang="en-US" altLang="en-US" sz="2500" b="1" i="1" baseline="-25000"/>
                <a:t>e</a:t>
              </a:r>
            </a:p>
          </p:txBody>
        </p:sp>
        <p:sp>
          <p:nvSpPr>
            <p:cNvPr id="93252" name="Rectangle 58"/>
            <p:cNvSpPr>
              <a:spLocks noChangeArrowheads="1"/>
            </p:cNvSpPr>
            <p:nvPr/>
          </p:nvSpPr>
          <p:spPr bwMode="auto">
            <a:xfrm>
              <a:off x="2357" y="1383"/>
              <a:ext cx="293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500" b="1" i="1"/>
                <a:t>y</a:t>
              </a:r>
              <a:r>
                <a:rPr lang="en-US" altLang="en-US" sz="2500" b="1" i="1" baseline="-25000"/>
                <a:t>e</a:t>
              </a:r>
            </a:p>
          </p:txBody>
        </p:sp>
        <p:sp>
          <p:nvSpPr>
            <p:cNvPr id="93253" name="Rectangle 59"/>
            <p:cNvSpPr>
              <a:spLocks noChangeArrowheads="1"/>
            </p:cNvSpPr>
            <p:nvPr/>
          </p:nvSpPr>
          <p:spPr bwMode="auto">
            <a:xfrm>
              <a:off x="2253" y="1843"/>
              <a:ext cx="281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500" b="1" i="1"/>
                <a:t>z</a:t>
              </a:r>
              <a:r>
                <a:rPr lang="en-US" altLang="en-US" sz="2500" b="1" i="1" baseline="-25000"/>
                <a:t>e</a:t>
              </a:r>
            </a:p>
          </p:txBody>
        </p:sp>
        <p:sp>
          <p:nvSpPr>
            <p:cNvPr id="93254" name="Line 60"/>
            <p:cNvSpPr>
              <a:spLocks noChangeShapeType="1"/>
            </p:cNvSpPr>
            <p:nvPr/>
          </p:nvSpPr>
          <p:spPr bwMode="auto">
            <a:xfrm>
              <a:off x="2596" y="1860"/>
              <a:ext cx="435" cy="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55" name="Line 61"/>
            <p:cNvSpPr>
              <a:spLocks noChangeShapeType="1"/>
            </p:cNvSpPr>
            <p:nvPr/>
          </p:nvSpPr>
          <p:spPr bwMode="auto">
            <a:xfrm flipH="1">
              <a:off x="3528" y="1373"/>
              <a:ext cx="2" cy="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56" name="Line 62"/>
            <p:cNvSpPr>
              <a:spLocks noChangeShapeType="1"/>
            </p:cNvSpPr>
            <p:nvPr/>
          </p:nvSpPr>
          <p:spPr bwMode="auto">
            <a:xfrm>
              <a:off x="3524" y="2064"/>
              <a:ext cx="412" cy="27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57" name="Line 63"/>
            <p:cNvSpPr>
              <a:spLocks noChangeShapeType="1"/>
            </p:cNvSpPr>
            <p:nvPr/>
          </p:nvSpPr>
          <p:spPr bwMode="auto">
            <a:xfrm flipV="1">
              <a:off x="2593" y="1628"/>
              <a:ext cx="435" cy="21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58" name="Line 64"/>
            <p:cNvSpPr>
              <a:spLocks noChangeShapeType="1"/>
            </p:cNvSpPr>
            <p:nvPr/>
          </p:nvSpPr>
          <p:spPr bwMode="auto">
            <a:xfrm>
              <a:off x="2606" y="1860"/>
              <a:ext cx="610" cy="2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59" name="Line 65"/>
            <p:cNvSpPr>
              <a:spLocks noChangeShapeType="1"/>
            </p:cNvSpPr>
            <p:nvPr/>
          </p:nvSpPr>
          <p:spPr bwMode="auto">
            <a:xfrm flipV="1">
              <a:off x="2600" y="1764"/>
              <a:ext cx="612" cy="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60" name="AutoShape 66"/>
            <p:cNvSpPr>
              <a:spLocks noChangeArrowheads="1"/>
            </p:cNvSpPr>
            <p:nvPr/>
          </p:nvSpPr>
          <p:spPr bwMode="auto">
            <a:xfrm rot="-2580000">
              <a:off x="3394" y="1763"/>
              <a:ext cx="228" cy="71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3261" name="AutoShape 67"/>
            <p:cNvSpPr>
              <a:spLocks noChangeArrowheads="1"/>
            </p:cNvSpPr>
            <p:nvPr/>
          </p:nvSpPr>
          <p:spPr bwMode="auto">
            <a:xfrm rot="-2580000">
              <a:off x="3392" y="1827"/>
              <a:ext cx="248" cy="81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3262" name="Line 88"/>
            <p:cNvSpPr>
              <a:spLocks noChangeShapeType="1"/>
            </p:cNvSpPr>
            <p:nvPr/>
          </p:nvSpPr>
          <p:spPr bwMode="auto">
            <a:xfrm>
              <a:off x="3035" y="1955"/>
              <a:ext cx="488" cy="1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63" name="Line 43"/>
            <p:cNvSpPr>
              <a:spLocks noChangeShapeType="1"/>
            </p:cNvSpPr>
            <p:nvPr/>
          </p:nvSpPr>
          <p:spPr bwMode="auto">
            <a:xfrm flipV="1">
              <a:off x="3220" y="1662"/>
              <a:ext cx="718" cy="9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71012" name="Group 93"/>
          <p:cNvGrpSpPr>
            <a:grpSpLocks/>
          </p:cNvGrpSpPr>
          <p:nvPr/>
        </p:nvGrpSpPr>
        <p:grpSpPr bwMode="auto">
          <a:xfrm>
            <a:off x="398463" y="1817688"/>
            <a:ext cx="2695575" cy="2500312"/>
            <a:chOff x="398" y="1185"/>
            <a:chExt cx="1698" cy="1575"/>
          </a:xfrm>
        </p:grpSpPr>
        <p:sp>
          <p:nvSpPr>
            <p:cNvPr id="171035" name="Freeform 36"/>
            <p:cNvSpPr>
              <a:spLocks/>
            </p:cNvSpPr>
            <p:nvPr/>
          </p:nvSpPr>
          <p:spPr bwMode="auto">
            <a:xfrm>
              <a:off x="404" y="2076"/>
              <a:ext cx="1146" cy="674"/>
            </a:xfrm>
            <a:custGeom>
              <a:avLst/>
              <a:gdLst>
                <a:gd name="T0" fmla="*/ 714 w 1146"/>
                <a:gd name="T1" fmla="*/ 0 h 674"/>
                <a:gd name="T2" fmla="*/ 0 w 1146"/>
                <a:gd name="T3" fmla="*/ 526 h 674"/>
                <a:gd name="T4" fmla="*/ 868 w 1146"/>
                <a:gd name="T5" fmla="*/ 674 h 674"/>
                <a:gd name="T6" fmla="*/ 1146 w 1146"/>
                <a:gd name="T7" fmla="*/ 78 h 674"/>
                <a:gd name="T8" fmla="*/ 714 w 1146"/>
                <a:gd name="T9" fmla="*/ 0 h 6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46" h="674">
                  <a:moveTo>
                    <a:pt x="714" y="0"/>
                  </a:moveTo>
                  <a:lnTo>
                    <a:pt x="0" y="526"/>
                  </a:lnTo>
                  <a:lnTo>
                    <a:pt x="868" y="674"/>
                  </a:lnTo>
                  <a:lnTo>
                    <a:pt x="1146" y="78"/>
                  </a:lnTo>
                  <a:lnTo>
                    <a:pt x="714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36" name="Freeform 35"/>
            <p:cNvSpPr>
              <a:spLocks/>
            </p:cNvSpPr>
            <p:nvPr/>
          </p:nvSpPr>
          <p:spPr bwMode="auto">
            <a:xfrm>
              <a:off x="406" y="1834"/>
              <a:ext cx="716" cy="766"/>
            </a:xfrm>
            <a:custGeom>
              <a:avLst/>
              <a:gdLst>
                <a:gd name="T0" fmla="*/ 712 w 716"/>
                <a:gd name="T1" fmla="*/ 0 h 766"/>
                <a:gd name="T2" fmla="*/ 0 w 716"/>
                <a:gd name="T3" fmla="*/ 294 h 766"/>
                <a:gd name="T4" fmla="*/ 0 w 716"/>
                <a:gd name="T5" fmla="*/ 766 h 766"/>
                <a:gd name="T6" fmla="*/ 716 w 716"/>
                <a:gd name="T7" fmla="*/ 240 h 766"/>
                <a:gd name="T8" fmla="*/ 712 w 716"/>
                <a:gd name="T9" fmla="*/ 0 h 7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16" h="766">
                  <a:moveTo>
                    <a:pt x="712" y="0"/>
                  </a:moveTo>
                  <a:lnTo>
                    <a:pt x="0" y="294"/>
                  </a:lnTo>
                  <a:lnTo>
                    <a:pt x="0" y="766"/>
                  </a:lnTo>
                  <a:lnTo>
                    <a:pt x="716" y="240"/>
                  </a:lnTo>
                  <a:lnTo>
                    <a:pt x="712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4" name="Line 7"/>
            <p:cNvSpPr>
              <a:spLocks noChangeShapeType="1"/>
            </p:cNvSpPr>
            <p:nvPr/>
          </p:nvSpPr>
          <p:spPr bwMode="auto">
            <a:xfrm flipV="1">
              <a:off x="1270" y="1541"/>
              <a:ext cx="576" cy="12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15" name="Line 8"/>
            <p:cNvSpPr>
              <a:spLocks noChangeShapeType="1"/>
            </p:cNvSpPr>
            <p:nvPr/>
          </p:nvSpPr>
          <p:spPr bwMode="auto">
            <a:xfrm flipV="1">
              <a:off x="398" y="1549"/>
              <a:ext cx="1438" cy="5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16" name="Line 9"/>
            <p:cNvSpPr>
              <a:spLocks noChangeShapeType="1"/>
            </p:cNvSpPr>
            <p:nvPr/>
          </p:nvSpPr>
          <p:spPr bwMode="auto">
            <a:xfrm flipV="1">
              <a:off x="1447" y="1549"/>
              <a:ext cx="399" cy="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17" name="Line 10"/>
            <p:cNvSpPr>
              <a:spLocks noChangeShapeType="1"/>
            </p:cNvSpPr>
            <p:nvPr/>
          </p:nvSpPr>
          <p:spPr bwMode="auto">
            <a:xfrm flipV="1">
              <a:off x="407" y="1546"/>
              <a:ext cx="1437" cy="10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18" name="AutoShape 11"/>
            <p:cNvSpPr>
              <a:spLocks noChangeArrowheads="1"/>
            </p:cNvSpPr>
            <p:nvPr/>
          </p:nvSpPr>
          <p:spPr bwMode="auto">
            <a:xfrm rot="5400000">
              <a:off x="1174" y="1781"/>
              <a:ext cx="315" cy="426"/>
            </a:xfrm>
            <a:prstGeom prst="parallelogram">
              <a:avLst>
                <a:gd name="adj" fmla="val 24995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3219" name="Line 12"/>
            <p:cNvSpPr>
              <a:spLocks noChangeShapeType="1"/>
            </p:cNvSpPr>
            <p:nvPr/>
          </p:nvSpPr>
          <p:spPr bwMode="auto">
            <a:xfrm flipV="1">
              <a:off x="1178" y="2005"/>
              <a:ext cx="146" cy="1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20" name="Line 13"/>
            <p:cNvSpPr>
              <a:spLocks noChangeShapeType="1"/>
            </p:cNvSpPr>
            <p:nvPr/>
          </p:nvSpPr>
          <p:spPr bwMode="auto">
            <a:xfrm flipV="1">
              <a:off x="1264" y="1549"/>
              <a:ext cx="582" cy="7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21" name="Oval 14"/>
            <p:cNvSpPr>
              <a:spLocks noChangeArrowheads="1"/>
            </p:cNvSpPr>
            <p:nvPr/>
          </p:nvSpPr>
          <p:spPr bwMode="auto">
            <a:xfrm>
              <a:off x="1161" y="2119"/>
              <a:ext cx="39" cy="4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3222" name="Rectangle 15"/>
            <p:cNvSpPr>
              <a:spLocks noChangeArrowheads="1"/>
            </p:cNvSpPr>
            <p:nvPr/>
          </p:nvSpPr>
          <p:spPr bwMode="auto">
            <a:xfrm>
              <a:off x="1185" y="2093"/>
              <a:ext cx="379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 i="1"/>
                <a:t>center</a:t>
              </a:r>
            </a:p>
          </p:txBody>
        </p:sp>
        <p:sp>
          <p:nvSpPr>
            <p:cNvPr id="93223" name="Rectangle 16"/>
            <p:cNvSpPr>
              <a:spLocks noChangeArrowheads="1"/>
            </p:cNvSpPr>
            <p:nvPr/>
          </p:nvSpPr>
          <p:spPr bwMode="auto">
            <a:xfrm>
              <a:off x="1854" y="1526"/>
              <a:ext cx="242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 i="1"/>
                <a:t>eye</a:t>
              </a:r>
            </a:p>
          </p:txBody>
        </p:sp>
        <p:sp>
          <p:nvSpPr>
            <p:cNvPr id="93224" name="Line 17"/>
            <p:cNvSpPr>
              <a:spLocks noChangeShapeType="1"/>
            </p:cNvSpPr>
            <p:nvPr/>
          </p:nvSpPr>
          <p:spPr bwMode="auto">
            <a:xfrm flipV="1">
              <a:off x="1075" y="2023"/>
              <a:ext cx="0" cy="3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25" name="Line 18"/>
            <p:cNvSpPr>
              <a:spLocks noChangeShapeType="1"/>
            </p:cNvSpPr>
            <p:nvPr/>
          </p:nvSpPr>
          <p:spPr bwMode="auto">
            <a:xfrm>
              <a:off x="1010" y="2366"/>
              <a:ext cx="6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26" name="Line 19"/>
            <p:cNvSpPr>
              <a:spLocks noChangeShapeType="1"/>
            </p:cNvSpPr>
            <p:nvPr/>
          </p:nvSpPr>
          <p:spPr bwMode="auto">
            <a:xfrm flipH="1">
              <a:off x="850" y="2331"/>
              <a:ext cx="268" cy="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27" name="AutoShape 20"/>
            <p:cNvSpPr>
              <a:spLocks noChangeArrowheads="1"/>
            </p:cNvSpPr>
            <p:nvPr/>
          </p:nvSpPr>
          <p:spPr bwMode="auto">
            <a:xfrm>
              <a:off x="1045" y="2331"/>
              <a:ext cx="353" cy="73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3228" name="AutoShape 21"/>
            <p:cNvSpPr>
              <a:spLocks noChangeArrowheads="1"/>
            </p:cNvSpPr>
            <p:nvPr/>
          </p:nvSpPr>
          <p:spPr bwMode="auto">
            <a:xfrm>
              <a:off x="972" y="2385"/>
              <a:ext cx="387" cy="82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3229" name="Rectangle 22"/>
            <p:cNvSpPr>
              <a:spLocks noChangeArrowheads="1"/>
            </p:cNvSpPr>
            <p:nvPr/>
          </p:nvSpPr>
          <p:spPr bwMode="auto">
            <a:xfrm>
              <a:off x="869" y="2455"/>
              <a:ext cx="233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 i="1"/>
                <a:t>z</a:t>
              </a:r>
              <a:r>
                <a:rPr lang="en-US" altLang="en-US" sz="2800" b="1" i="1" baseline="-25000"/>
                <a:t>o</a:t>
              </a:r>
            </a:p>
          </p:txBody>
        </p:sp>
        <p:sp>
          <p:nvSpPr>
            <p:cNvPr id="93230" name="Rectangle 23"/>
            <p:cNvSpPr>
              <a:spLocks noChangeArrowheads="1"/>
            </p:cNvSpPr>
            <p:nvPr/>
          </p:nvSpPr>
          <p:spPr bwMode="auto">
            <a:xfrm>
              <a:off x="817" y="1860"/>
              <a:ext cx="243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 i="1"/>
                <a:t>y</a:t>
              </a:r>
              <a:r>
                <a:rPr lang="en-US" altLang="en-US" sz="2800" b="1" i="1" baseline="-25000"/>
                <a:t>o</a:t>
              </a:r>
            </a:p>
          </p:txBody>
        </p:sp>
        <p:sp>
          <p:nvSpPr>
            <p:cNvPr id="93231" name="Rectangle 24"/>
            <p:cNvSpPr>
              <a:spLocks noChangeArrowheads="1"/>
            </p:cNvSpPr>
            <p:nvPr/>
          </p:nvSpPr>
          <p:spPr bwMode="auto">
            <a:xfrm>
              <a:off x="1512" y="2314"/>
              <a:ext cx="252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 i="1"/>
                <a:t>x</a:t>
              </a:r>
              <a:r>
                <a:rPr lang="en-US" altLang="en-US" sz="2800" b="1" i="1" baseline="-25000"/>
                <a:t>o</a:t>
              </a:r>
            </a:p>
          </p:txBody>
        </p:sp>
        <p:sp>
          <p:nvSpPr>
            <p:cNvPr id="93232" name="AutoShape 25"/>
            <p:cNvSpPr>
              <a:spLocks noChangeArrowheads="1"/>
            </p:cNvSpPr>
            <p:nvPr/>
          </p:nvSpPr>
          <p:spPr bwMode="auto">
            <a:xfrm rot="5400000">
              <a:off x="523" y="2009"/>
              <a:ext cx="626" cy="864"/>
            </a:xfrm>
            <a:prstGeom prst="parallelogram">
              <a:avLst>
                <a:gd name="adj" fmla="val 24995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3233" name="Line 30"/>
            <p:cNvSpPr>
              <a:spLocks noChangeShapeType="1"/>
            </p:cNvSpPr>
            <p:nvPr/>
          </p:nvSpPr>
          <p:spPr bwMode="auto">
            <a:xfrm flipV="1">
              <a:off x="1848" y="1185"/>
              <a:ext cx="0" cy="3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1057" name="Freeform 31"/>
            <p:cNvSpPr>
              <a:spLocks/>
            </p:cNvSpPr>
            <p:nvPr/>
          </p:nvSpPr>
          <p:spPr bwMode="auto">
            <a:xfrm>
              <a:off x="1178" y="1188"/>
              <a:ext cx="668" cy="916"/>
            </a:xfrm>
            <a:custGeom>
              <a:avLst/>
              <a:gdLst>
                <a:gd name="T0" fmla="*/ 0 w 1065"/>
                <a:gd name="T1" fmla="*/ 24 h 1440"/>
                <a:gd name="T2" fmla="*/ 1 w 1065"/>
                <a:gd name="T3" fmla="*/ 24 h 1440"/>
                <a:gd name="T4" fmla="*/ 2 w 1065"/>
                <a:gd name="T5" fmla="*/ 20 h 1440"/>
                <a:gd name="T6" fmla="*/ 3 w 1065"/>
                <a:gd name="T7" fmla="*/ 18 h 1440"/>
                <a:gd name="T8" fmla="*/ 3 w 1065"/>
                <a:gd name="T9" fmla="*/ 15 h 1440"/>
                <a:gd name="T10" fmla="*/ 4 w 1065"/>
                <a:gd name="T11" fmla="*/ 14 h 1440"/>
                <a:gd name="T12" fmla="*/ 5 w 1065"/>
                <a:gd name="T13" fmla="*/ 13 h 1440"/>
                <a:gd name="T14" fmla="*/ 5 w 1065"/>
                <a:gd name="T15" fmla="*/ 13 h 1440"/>
                <a:gd name="T16" fmla="*/ 5 w 1065"/>
                <a:gd name="T17" fmla="*/ 13 h 1440"/>
                <a:gd name="T18" fmla="*/ 6 w 1065"/>
                <a:gd name="T19" fmla="*/ 11 h 1440"/>
                <a:gd name="T20" fmla="*/ 8 w 1065"/>
                <a:gd name="T21" fmla="*/ 8 h 1440"/>
                <a:gd name="T22" fmla="*/ 8 w 1065"/>
                <a:gd name="T23" fmla="*/ 8 h 1440"/>
                <a:gd name="T24" fmla="*/ 8 w 1065"/>
                <a:gd name="T25" fmla="*/ 6 h 1440"/>
                <a:gd name="T26" fmla="*/ 9 w 1065"/>
                <a:gd name="T27" fmla="*/ 6 h 1440"/>
                <a:gd name="T28" fmla="*/ 9 w 1065"/>
                <a:gd name="T29" fmla="*/ 6 h 1440"/>
                <a:gd name="T30" fmla="*/ 11 w 1065"/>
                <a:gd name="T31" fmla="*/ 4 h 1440"/>
                <a:gd name="T32" fmla="*/ 11 w 1065"/>
                <a:gd name="T33" fmla="*/ 4 h 1440"/>
                <a:gd name="T34" fmla="*/ 14 w 1065"/>
                <a:gd name="T35" fmla="*/ 4 h 1440"/>
                <a:gd name="T36" fmla="*/ 15 w 1065"/>
                <a:gd name="T37" fmla="*/ 3 h 1440"/>
                <a:gd name="T38" fmla="*/ 15 w 1065"/>
                <a:gd name="T39" fmla="*/ 1 h 1440"/>
                <a:gd name="T40" fmla="*/ 16 w 1065"/>
                <a:gd name="T41" fmla="*/ 1 h 1440"/>
                <a:gd name="T42" fmla="*/ 16 w 1065"/>
                <a:gd name="T43" fmla="*/ 0 h 14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65" h="1440">
                  <a:moveTo>
                    <a:pt x="0" y="1440"/>
                  </a:moveTo>
                  <a:cubicBezTo>
                    <a:pt x="7" y="1418"/>
                    <a:pt x="14" y="1396"/>
                    <a:pt x="22" y="1375"/>
                  </a:cubicBezTo>
                  <a:cubicBezTo>
                    <a:pt x="32" y="1319"/>
                    <a:pt x="94" y="1221"/>
                    <a:pt x="130" y="1174"/>
                  </a:cubicBezTo>
                  <a:cubicBezTo>
                    <a:pt x="144" y="1135"/>
                    <a:pt x="159" y="1094"/>
                    <a:pt x="168" y="1054"/>
                  </a:cubicBezTo>
                  <a:cubicBezTo>
                    <a:pt x="172" y="1003"/>
                    <a:pt x="166" y="910"/>
                    <a:pt x="217" y="875"/>
                  </a:cubicBezTo>
                  <a:cubicBezTo>
                    <a:pt x="237" y="846"/>
                    <a:pt x="268" y="818"/>
                    <a:pt x="293" y="793"/>
                  </a:cubicBezTo>
                  <a:cubicBezTo>
                    <a:pt x="302" y="784"/>
                    <a:pt x="311" y="773"/>
                    <a:pt x="315" y="761"/>
                  </a:cubicBezTo>
                  <a:cubicBezTo>
                    <a:pt x="317" y="755"/>
                    <a:pt x="317" y="749"/>
                    <a:pt x="321" y="744"/>
                  </a:cubicBezTo>
                  <a:cubicBezTo>
                    <a:pt x="325" y="739"/>
                    <a:pt x="332" y="738"/>
                    <a:pt x="337" y="734"/>
                  </a:cubicBezTo>
                  <a:cubicBezTo>
                    <a:pt x="368" y="706"/>
                    <a:pt x="414" y="658"/>
                    <a:pt x="429" y="619"/>
                  </a:cubicBezTo>
                  <a:cubicBezTo>
                    <a:pt x="443" y="582"/>
                    <a:pt x="474" y="529"/>
                    <a:pt x="494" y="495"/>
                  </a:cubicBezTo>
                  <a:cubicBezTo>
                    <a:pt x="501" y="484"/>
                    <a:pt x="511" y="474"/>
                    <a:pt x="516" y="462"/>
                  </a:cubicBezTo>
                  <a:cubicBezTo>
                    <a:pt x="528" y="429"/>
                    <a:pt x="540" y="401"/>
                    <a:pt x="570" y="380"/>
                  </a:cubicBezTo>
                  <a:cubicBezTo>
                    <a:pt x="572" y="375"/>
                    <a:pt x="572" y="368"/>
                    <a:pt x="576" y="364"/>
                  </a:cubicBezTo>
                  <a:cubicBezTo>
                    <a:pt x="585" y="355"/>
                    <a:pt x="609" y="342"/>
                    <a:pt x="609" y="342"/>
                  </a:cubicBezTo>
                  <a:cubicBezTo>
                    <a:pt x="631" y="308"/>
                    <a:pt x="669" y="295"/>
                    <a:pt x="706" y="283"/>
                  </a:cubicBezTo>
                  <a:cubicBezTo>
                    <a:pt x="726" y="277"/>
                    <a:pt x="752" y="265"/>
                    <a:pt x="772" y="261"/>
                  </a:cubicBezTo>
                  <a:cubicBezTo>
                    <a:pt x="830" y="249"/>
                    <a:pt x="879" y="252"/>
                    <a:pt x="929" y="217"/>
                  </a:cubicBezTo>
                  <a:cubicBezTo>
                    <a:pt x="942" y="183"/>
                    <a:pt x="959" y="156"/>
                    <a:pt x="983" y="130"/>
                  </a:cubicBezTo>
                  <a:cubicBezTo>
                    <a:pt x="993" y="103"/>
                    <a:pt x="1002" y="68"/>
                    <a:pt x="1016" y="43"/>
                  </a:cubicBezTo>
                  <a:cubicBezTo>
                    <a:pt x="1022" y="32"/>
                    <a:pt x="1026" y="16"/>
                    <a:pt x="1038" y="11"/>
                  </a:cubicBezTo>
                  <a:cubicBezTo>
                    <a:pt x="1058" y="4"/>
                    <a:pt x="1049" y="7"/>
                    <a:pt x="1065" y="0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35" name="Line 32"/>
            <p:cNvSpPr>
              <a:spLocks noChangeShapeType="1"/>
            </p:cNvSpPr>
            <p:nvPr/>
          </p:nvSpPr>
          <p:spPr bwMode="auto">
            <a:xfrm flipH="1" flipV="1">
              <a:off x="1726" y="1350"/>
              <a:ext cx="114" cy="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36" name="Rectangle 33"/>
            <p:cNvSpPr>
              <a:spLocks noChangeArrowheads="1"/>
            </p:cNvSpPr>
            <p:nvPr/>
          </p:nvSpPr>
          <p:spPr bwMode="auto">
            <a:xfrm>
              <a:off x="1602" y="1190"/>
              <a:ext cx="210" cy="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400" b="1" i="1"/>
                <a:t>up</a:t>
              </a:r>
            </a:p>
          </p:txBody>
        </p:sp>
        <p:sp>
          <p:nvSpPr>
            <p:cNvPr id="93237" name="Line 38"/>
            <p:cNvSpPr>
              <a:spLocks noChangeShapeType="1"/>
            </p:cNvSpPr>
            <p:nvPr/>
          </p:nvSpPr>
          <p:spPr bwMode="auto">
            <a:xfrm flipV="1">
              <a:off x="1266" y="1914"/>
              <a:ext cx="280" cy="36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38" name="Oval 92"/>
            <p:cNvSpPr>
              <a:spLocks noChangeArrowheads="1"/>
            </p:cNvSpPr>
            <p:nvPr/>
          </p:nvSpPr>
          <p:spPr bwMode="auto">
            <a:xfrm>
              <a:off x="1822" y="1526"/>
              <a:ext cx="39" cy="3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71013" name="Group 137"/>
          <p:cNvGrpSpPr>
            <a:grpSpLocks/>
          </p:cNvGrpSpPr>
          <p:nvPr/>
        </p:nvGrpSpPr>
        <p:grpSpPr bwMode="auto">
          <a:xfrm>
            <a:off x="7156450" y="2740025"/>
            <a:ext cx="1697038" cy="1344613"/>
            <a:chOff x="945" y="3172"/>
            <a:chExt cx="1069" cy="847"/>
          </a:xfrm>
        </p:grpSpPr>
        <p:sp>
          <p:nvSpPr>
            <p:cNvPr id="93193" name="Line 96"/>
            <p:cNvSpPr>
              <a:spLocks noChangeShapeType="1"/>
            </p:cNvSpPr>
            <p:nvPr/>
          </p:nvSpPr>
          <p:spPr bwMode="auto">
            <a:xfrm flipH="1">
              <a:off x="1333" y="3632"/>
              <a:ext cx="180" cy="2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194" name="Line 135"/>
            <p:cNvSpPr>
              <a:spLocks noChangeShapeType="1"/>
            </p:cNvSpPr>
            <p:nvPr/>
          </p:nvSpPr>
          <p:spPr bwMode="auto">
            <a:xfrm flipH="1">
              <a:off x="1188" y="3617"/>
              <a:ext cx="32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195" name="Line 136"/>
            <p:cNvSpPr>
              <a:spLocks noChangeShapeType="1"/>
            </p:cNvSpPr>
            <p:nvPr/>
          </p:nvSpPr>
          <p:spPr bwMode="auto">
            <a:xfrm flipV="1">
              <a:off x="1520" y="3354"/>
              <a:ext cx="0" cy="2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1019" name="Freeform 97"/>
            <p:cNvSpPr>
              <a:spLocks/>
            </p:cNvSpPr>
            <p:nvPr/>
          </p:nvSpPr>
          <p:spPr bwMode="auto">
            <a:xfrm>
              <a:off x="1788" y="3172"/>
              <a:ext cx="226" cy="840"/>
            </a:xfrm>
            <a:custGeom>
              <a:avLst/>
              <a:gdLst>
                <a:gd name="T0" fmla="*/ 115 w 246"/>
                <a:gd name="T1" fmla="*/ 0 h 862"/>
                <a:gd name="T2" fmla="*/ 115 w 246"/>
                <a:gd name="T3" fmla="*/ 487 h 862"/>
                <a:gd name="T4" fmla="*/ 0 w 246"/>
                <a:gd name="T5" fmla="*/ 683 h 862"/>
                <a:gd name="T6" fmla="*/ 0 w 246"/>
                <a:gd name="T7" fmla="*/ 195 h 862"/>
                <a:gd name="T8" fmla="*/ 115 w 246"/>
                <a:gd name="T9" fmla="*/ 0 h 8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" h="862">
                  <a:moveTo>
                    <a:pt x="245" y="0"/>
                  </a:moveTo>
                  <a:lnTo>
                    <a:pt x="245" y="615"/>
                  </a:lnTo>
                  <a:lnTo>
                    <a:pt x="0" y="861"/>
                  </a:lnTo>
                  <a:lnTo>
                    <a:pt x="0" y="246"/>
                  </a:lnTo>
                  <a:lnTo>
                    <a:pt x="245" y="0"/>
                  </a:lnTo>
                </a:path>
              </a:pathLst>
            </a:custGeom>
            <a:noFill/>
            <a:ln w="2857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020" name="Freeform 105"/>
            <p:cNvSpPr>
              <a:spLocks/>
            </p:cNvSpPr>
            <p:nvPr/>
          </p:nvSpPr>
          <p:spPr bwMode="auto">
            <a:xfrm>
              <a:off x="1500" y="3592"/>
              <a:ext cx="41" cy="47"/>
            </a:xfrm>
            <a:custGeom>
              <a:avLst/>
              <a:gdLst>
                <a:gd name="T0" fmla="*/ 183 w 31"/>
                <a:gd name="T1" fmla="*/ 38 h 48"/>
                <a:gd name="T2" fmla="*/ 183 w 31"/>
                <a:gd name="T3" fmla="*/ 38 h 48"/>
                <a:gd name="T4" fmla="*/ 242 w 31"/>
                <a:gd name="T5" fmla="*/ 36 h 48"/>
                <a:gd name="T6" fmla="*/ 320 w 31"/>
                <a:gd name="T7" fmla="*/ 31 h 48"/>
                <a:gd name="T8" fmla="*/ 352 w 31"/>
                <a:gd name="T9" fmla="*/ 24 h 48"/>
                <a:gd name="T10" fmla="*/ 378 w 31"/>
                <a:gd name="T11" fmla="*/ 24 h 48"/>
                <a:gd name="T12" fmla="*/ 352 w 31"/>
                <a:gd name="T13" fmla="*/ 14 h 48"/>
                <a:gd name="T14" fmla="*/ 320 w 31"/>
                <a:gd name="T15" fmla="*/ 7 h 48"/>
                <a:gd name="T16" fmla="*/ 242 w 31"/>
                <a:gd name="T17" fmla="*/ 2 h 48"/>
                <a:gd name="T18" fmla="*/ 183 w 31"/>
                <a:gd name="T19" fmla="*/ 0 h 48"/>
                <a:gd name="T20" fmla="*/ 115 w 31"/>
                <a:gd name="T21" fmla="*/ 2 h 48"/>
                <a:gd name="T22" fmla="*/ 49 w 31"/>
                <a:gd name="T23" fmla="*/ 7 h 48"/>
                <a:gd name="T24" fmla="*/ 1 w 31"/>
                <a:gd name="T25" fmla="*/ 14 h 48"/>
                <a:gd name="T26" fmla="*/ 0 w 31"/>
                <a:gd name="T27" fmla="*/ 24 h 48"/>
                <a:gd name="T28" fmla="*/ 1 w 31"/>
                <a:gd name="T29" fmla="*/ 24 h 48"/>
                <a:gd name="T30" fmla="*/ 49 w 31"/>
                <a:gd name="T31" fmla="*/ 31 h 48"/>
                <a:gd name="T32" fmla="*/ 115 w 31"/>
                <a:gd name="T33" fmla="*/ 36 h 48"/>
                <a:gd name="T34" fmla="*/ 183 w 31"/>
                <a:gd name="T35" fmla="*/ 38 h 4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1" h="48">
                  <a:moveTo>
                    <a:pt x="15" y="47"/>
                  </a:moveTo>
                  <a:lnTo>
                    <a:pt x="15" y="47"/>
                  </a:lnTo>
                  <a:lnTo>
                    <a:pt x="20" y="45"/>
                  </a:lnTo>
                  <a:lnTo>
                    <a:pt x="26" y="40"/>
                  </a:lnTo>
                  <a:lnTo>
                    <a:pt x="29" y="33"/>
                  </a:lnTo>
                  <a:lnTo>
                    <a:pt x="30" y="24"/>
                  </a:lnTo>
                  <a:lnTo>
                    <a:pt x="29" y="14"/>
                  </a:lnTo>
                  <a:lnTo>
                    <a:pt x="26" y="7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0" y="2"/>
                  </a:lnTo>
                  <a:lnTo>
                    <a:pt x="4" y="7"/>
                  </a:lnTo>
                  <a:lnTo>
                    <a:pt x="1" y="14"/>
                  </a:lnTo>
                  <a:lnTo>
                    <a:pt x="0" y="24"/>
                  </a:lnTo>
                  <a:lnTo>
                    <a:pt x="1" y="33"/>
                  </a:lnTo>
                  <a:lnTo>
                    <a:pt x="4" y="40"/>
                  </a:lnTo>
                  <a:lnTo>
                    <a:pt x="10" y="45"/>
                  </a:lnTo>
                  <a:lnTo>
                    <a:pt x="15" y="47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8" name="Rectangle 106"/>
            <p:cNvSpPr>
              <a:spLocks noChangeArrowheads="1"/>
            </p:cNvSpPr>
            <p:nvPr/>
          </p:nvSpPr>
          <p:spPr bwMode="auto">
            <a:xfrm>
              <a:off x="1331" y="3764"/>
              <a:ext cx="272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x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93199" name="Rectangle 107"/>
            <p:cNvSpPr>
              <a:spLocks noChangeArrowheads="1"/>
            </p:cNvSpPr>
            <p:nvPr/>
          </p:nvSpPr>
          <p:spPr bwMode="auto">
            <a:xfrm>
              <a:off x="1495" y="3313"/>
              <a:ext cx="26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y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93200" name="Rectangle 108"/>
            <p:cNvSpPr>
              <a:spLocks noChangeArrowheads="1"/>
            </p:cNvSpPr>
            <p:nvPr/>
          </p:nvSpPr>
          <p:spPr bwMode="auto">
            <a:xfrm>
              <a:off x="968" y="3504"/>
              <a:ext cx="255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900" b="1" i="1"/>
                <a:t>z</a:t>
              </a:r>
              <a:r>
                <a:rPr lang="en-US" altLang="en-US" sz="1900" i="1" baseline="-25000"/>
                <a:t>n</a:t>
              </a:r>
            </a:p>
          </p:txBody>
        </p:sp>
        <p:sp>
          <p:nvSpPr>
            <p:cNvPr id="93201" name="Line 109"/>
            <p:cNvSpPr>
              <a:spLocks noChangeShapeType="1"/>
            </p:cNvSpPr>
            <p:nvPr/>
          </p:nvSpPr>
          <p:spPr bwMode="auto">
            <a:xfrm flipH="1">
              <a:off x="945" y="4019"/>
              <a:ext cx="8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02" name="Line 110"/>
            <p:cNvSpPr>
              <a:spLocks noChangeShapeType="1"/>
            </p:cNvSpPr>
            <p:nvPr/>
          </p:nvSpPr>
          <p:spPr bwMode="auto">
            <a:xfrm flipH="1">
              <a:off x="945" y="3414"/>
              <a:ext cx="84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03" name="Line 111"/>
            <p:cNvSpPr>
              <a:spLocks noChangeShapeType="1"/>
            </p:cNvSpPr>
            <p:nvPr/>
          </p:nvSpPr>
          <p:spPr bwMode="auto">
            <a:xfrm flipH="1">
              <a:off x="1173" y="3176"/>
              <a:ext cx="8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04" name="Line 112"/>
            <p:cNvSpPr>
              <a:spLocks noChangeShapeType="1"/>
            </p:cNvSpPr>
            <p:nvPr/>
          </p:nvSpPr>
          <p:spPr bwMode="auto">
            <a:xfrm flipV="1">
              <a:off x="953" y="3414"/>
              <a:ext cx="0" cy="6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05" name="Line 113"/>
            <p:cNvSpPr>
              <a:spLocks noChangeShapeType="1"/>
            </p:cNvSpPr>
            <p:nvPr/>
          </p:nvSpPr>
          <p:spPr bwMode="auto">
            <a:xfrm flipV="1">
              <a:off x="949" y="3176"/>
              <a:ext cx="228" cy="2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06" name="Line 114"/>
            <p:cNvSpPr>
              <a:spLocks noChangeShapeType="1"/>
            </p:cNvSpPr>
            <p:nvPr/>
          </p:nvSpPr>
          <p:spPr bwMode="auto">
            <a:xfrm flipH="1">
              <a:off x="1162" y="3781"/>
              <a:ext cx="8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07" name="Line 115"/>
            <p:cNvSpPr>
              <a:spLocks noChangeShapeType="1"/>
            </p:cNvSpPr>
            <p:nvPr/>
          </p:nvSpPr>
          <p:spPr bwMode="auto">
            <a:xfrm>
              <a:off x="1173" y="3176"/>
              <a:ext cx="0" cy="6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208" name="Line 116"/>
            <p:cNvSpPr>
              <a:spLocks noChangeShapeType="1"/>
            </p:cNvSpPr>
            <p:nvPr/>
          </p:nvSpPr>
          <p:spPr bwMode="auto">
            <a:xfrm flipV="1">
              <a:off x="955" y="3787"/>
              <a:ext cx="215" cy="2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71032" name="Group 117"/>
            <p:cNvGrpSpPr>
              <a:grpSpLocks/>
            </p:cNvGrpSpPr>
            <p:nvPr/>
          </p:nvGrpSpPr>
          <p:grpSpPr bwMode="auto">
            <a:xfrm>
              <a:off x="1248" y="3549"/>
              <a:ext cx="302" cy="168"/>
              <a:chOff x="2832" y="3667"/>
              <a:chExt cx="328" cy="172"/>
            </a:xfrm>
          </p:grpSpPr>
          <p:sp>
            <p:nvSpPr>
              <p:cNvPr id="93210" name="AutoShape 118"/>
              <p:cNvSpPr>
                <a:spLocks noChangeArrowheads="1"/>
              </p:cNvSpPr>
              <p:nvPr/>
            </p:nvSpPr>
            <p:spPr bwMode="auto">
              <a:xfrm rot="2580000" flipH="1">
                <a:off x="2857" y="3667"/>
                <a:ext cx="301" cy="85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93211" name="AutoShape 119"/>
              <p:cNvSpPr>
                <a:spLocks noChangeArrowheads="1"/>
              </p:cNvSpPr>
              <p:nvPr/>
            </p:nvSpPr>
            <p:spPr bwMode="auto">
              <a:xfrm rot="2580000" flipH="1">
                <a:off x="2832" y="3745"/>
                <a:ext cx="328" cy="94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</p:grpSp>
      <p:graphicFrame>
        <p:nvGraphicFramePr>
          <p:cNvPr id="171014" name="Object 138"/>
          <p:cNvGraphicFramePr>
            <a:graphicFrameLocks noChangeAspect="1"/>
          </p:cNvGraphicFramePr>
          <p:nvPr/>
        </p:nvGraphicFramePr>
        <p:xfrm>
          <a:off x="6072188" y="2657475"/>
          <a:ext cx="569912" cy="163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55" name="Equation" r:id="rId3" imgW="317362" imgH="914003" progId="Equation.3">
                  <p:embed/>
                </p:oleObj>
              </mc:Choice>
              <mc:Fallback>
                <p:oleObj name="Equation" r:id="rId3" imgW="317362" imgH="914003" progId="Equation.3">
                  <p:embed/>
                  <p:pic>
                    <p:nvPicPr>
                      <p:cNvPr id="171014" name="Object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88" y="2657475"/>
                        <a:ext cx="569912" cy="163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2" name="Rectangle 148"/>
          <p:cNvSpPr>
            <a:spLocks noChangeArrowheads="1"/>
          </p:cNvSpPr>
          <p:nvPr/>
        </p:nvSpPr>
        <p:spPr bwMode="auto">
          <a:xfrm>
            <a:off x="7253288" y="4991100"/>
            <a:ext cx="1323975" cy="101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/>
              <a:t>-1</a:t>
            </a:r>
            <a:r>
              <a:rPr lang="en-US" altLang="en-US" i="1"/>
              <a:t> </a:t>
            </a:r>
            <a:r>
              <a:rPr lang="en-US" altLang="en-US" i="1">
                <a:latin typeface="Symbol" charset="2"/>
              </a:rPr>
              <a:t>£ </a:t>
            </a:r>
            <a:r>
              <a:rPr lang="en-US" altLang="en-US" i="1"/>
              <a:t>x</a:t>
            </a:r>
            <a:r>
              <a:rPr lang="en-US" altLang="en-US" i="1" baseline="-25000"/>
              <a:t>n</a:t>
            </a:r>
            <a:r>
              <a:rPr lang="en-US" altLang="en-US" i="1"/>
              <a:t> </a:t>
            </a:r>
            <a:r>
              <a:rPr lang="en-US" altLang="en-US" i="1">
                <a:latin typeface="Symbol" charset="2"/>
              </a:rPr>
              <a:t>£</a:t>
            </a:r>
            <a:r>
              <a:rPr lang="en-US" altLang="en-US" i="1"/>
              <a:t> </a:t>
            </a:r>
            <a:r>
              <a:rPr lang="en-US" altLang="en-US"/>
              <a:t>1</a:t>
            </a:r>
            <a:r>
              <a:rPr lang="en-US" altLang="en-US" i="1"/>
              <a:t> </a:t>
            </a:r>
          </a:p>
          <a:p>
            <a:pPr algn="ctr">
              <a:defRPr/>
            </a:pPr>
            <a:r>
              <a:rPr lang="en-US" altLang="en-US"/>
              <a:t>-1</a:t>
            </a:r>
            <a:r>
              <a:rPr lang="en-US" altLang="en-US" i="1"/>
              <a:t> </a:t>
            </a:r>
            <a:r>
              <a:rPr lang="en-US" altLang="en-US" i="1">
                <a:latin typeface="Symbol" charset="2"/>
              </a:rPr>
              <a:t>£ </a:t>
            </a:r>
            <a:r>
              <a:rPr lang="en-US" altLang="en-US" i="1"/>
              <a:t>y</a:t>
            </a:r>
            <a:r>
              <a:rPr lang="en-US" altLang="en-US" i="1" baseline="-25000"/>
              <a:t>n</a:t>
            </a:r>
            <a:r>
              <a:rPr lang="en-US" altLang="en-US" i="1"/>
              <a:t> </a:t>
            </a:r>
            <a:r>
              <a:rPr lang="en-US" altLang="en-US" i="1">
                <a:latin typeface="Symbol" charset="2"/>
              </a:rPr>
              <a:t>£ </a:t>
            </a:r>
            <a:r>
              <a:rPr lang="en-US" altLang="en-US"/>
              <a:t>1 </a:t>
            </a:r>
          </a:p>
          <a:p>
            <a:pPr algn="ctr">
              <a:defRPr/>
            </a:pPr>
            <a:r>
              <a:rPr lang="en-US" altLang="en-US"/>
              <a:t>-1</a:t>
            </a:r>
            <a:r>
              <a:rPr lang="en-US" altLang="en-US" i="1"/>
              <a:t> </a:t>
            </a:r>
            <a:r>
              <a:rPr lang="en-US" altLang="en-US" i="1">
                <a:latin typeface="Symbol" charset="2"/>
              </a:rPr>
              <a:t>£ </a:t>
            </a:r>
            <a:r>
              <a:rPr lang="en-US" altLang="en-US" i="1"/>
              <a:t>z</a:t>
            </a:r>
            <a:r>
              <a:rPr lang="en-US" altLang="en-US" i="1" baseline="-25000"/>
              <a:t>n</a:t>
            </a:r>
            <a:r>
              <a:rPr lang="en-US" altLang="en-US" i="1"/>
              <a:t> </a:t>
            </a:r>
            <a:r>
              <a:rPr lang="en-US" altLang="en-US" i="1">
                <a:latin typeface="Symbol" charset="2"/>
              </a:rPr>
              <a:t>£ </a:t>
            </a:r>
            <a:r>
              <a:rPr lang="en-US" alt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6336034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992188" y="271463"/>
            <a:ext cx="7159625" cy="698500"/>
          </a:xfrm>
        </p:spPr>
        <p:txBody>
          <a:bodyPr/>
          <a:lstStyle/>
          <a:p>
            <a:pPr>
              <a:defRPr/>
            </a:pPr>
            <a:r>
              <a:rPr lang="en-US" altLang="en-US" sz="2800"/>
              <a:t>Problema do </a:t>
            </a:r>
            <a:r>
              <a:rPr lang="en-US" altLang="en-US" sz="2800" i="1"/>
              <a:t>clipping </a:t>
            </a:r>
            <a:r>
              <a:rPr lang="en-US" altLang="en-US" sz="2800"/>
              <a:t>no  R</a:t>
            </a:r>
            <a:r>
              <a:rPr lang="en-US" altLang="en-US" sz="2800" baseline="30000"/>
              <a:t>3</a:t>
            </a:r>
            <a:endParaRPr lang="en-US" altLang="en-US" sz="2800"/>
          </a:p>
        </p:txBody>
      </p:sp>
      <p:sp>
        <p:nvSpPr>
          <p:cNvPr id="94211" name="Line 8"/>
          <p:cNvSpPr>
            <a:spLocks noChangeShapeType="1"/>
          </p:cNvSpPr>
          <p:nvPr/>
        </p:nvSpPr>
        <p:spPr bwMode="auto">
          <a:xfrm>
            <a:off x="1944688" y="2092325"/>
            <a:ext cx="34925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4212" name="Line 133"/>
          <p:cNvSpPr>
            <a:spLocks noChangeShapeType="1"/>
          </p:cNvSpPr>
          <p:nvPr/>
        </p:nvSpPr>
        <p:spPr bwMode="auto">
          <a:xfrm>
            <a:off x="1395413" y="5351463"/>
            <a:ext cx="23812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31940" name="Group 196"/>
          <p:cNvGrpSpPr>
            <a:grpSpLocks/>
          </p:cNvGrpSpPr>
          <p:nvPr/>
        </p:nvGrpSpPr>
        <p:grpSpPr bwMode="auto">
          <a:xfrm>
            <a:off x="4530725" y="6180138"/>
            <a:ext cx="1014413" cy="444500"/>
            <a:chOff x="2854" y="3893"/>
            <a:chExt cx="639" cy="280"/>
          </a:xfrm>
        </p:grpSpPr>
        <p:sp>
          <p:nvSpPr>
            <p:cNvPr id="172089" name="Arc 161"/>
            <p:cNvSpPr>
              <a:spLocks/>
            </p:cNvSpPr>
            <p:nvPr/>
          </p:nvSpPr>
          <p:spPr bwMode="auto">
            <a:xfrm>
              <a:off x="2854" y="3893"/>
              <a:ext cx="639" cy="204"/>
            </a:xfrm>
            <a:custGeom>
              <a:avLst/>
              <a:gdLst>
                <a:gd name="T0" fmla="*/ 0 w 42883"/>
                <a:gd name="T1" fmla="*/ 0 h 21600"/>
                <a:gd name="T2" fmla="*/ 0 w 42883"/>
                <a:gd name="T3" fmla="*/ 0 h 21600"/>
                <a:gd name="T4" fmla="*/ 0 w 42883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883" h="21600" fill="none" extrusionOk="0">
                  <a:moveTo>
                    <a:pt x="42883" y="0"/>
                  </a:moveTo>
                  <a:cubicBezTo>
                    <a:pt x="42883" y="11929"/>
                    <a:pt x="33212" y="21600"/>
                    <a:pt x="21283" y="21600"/>
                  </a:cubicBezTo>
                  <a:cubicBezTo>
                    <a:pt x="10776" y="21600"/>
                    <a:pt x="1793" y="14039"/>
                    <a:pt x="0" y="3686"/>
                  </a:cubicBezTo>
                </a:path>
                <a:path w="42883" h="21600" stroke="0" extrusionOk="0">
                  <a:moveTo>
                    <a:pt x="42883" y="0"/>
                  </a:moveTo>
                  <a:cubicBezTo>
                    <a:pt x="42883" y="11929"/>
                    <a:pt x="33212" y="21600"/>
                    <a:pt x="21283" y="21600"/>
                  </a:cubicBezTo>
                  <a:cubicBezTo>
                    <a:pt x="10776" y="21600"/>
                    <a:pt x="1793" y="14039"/>
                    <a:pt x="0" y="3686"/>
                  </a:cubicBezTo>
                  <a:lnTo>
                    <a:pt x="21283" y="0"/>
                  </a:lnTo>
                  <a:lnTo>
                    <a:pt x="42883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67" name="Rectangle 162"/>
            <p:cNvSpPr>
              <a:spLocks noChangeArrowheads="1"/>
            </p:cNvSpPr>
            <p:nvPr/>
          </p:nvSpPr>
          <p:spPr bwMode="auto">
            <a:xfrm>
              <a:off x="3029" y="3953"/>
              <a:ext cx="316" cy="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1700">
                  <a:solidFill>
                    <a:srgbClr val="000000"/>
                  </a:solidFill>
                  <a:latin typeface="Symbol" charset="2"/>
                </a:rPr>
                <a:t>¸ </a:t>
              </a:r>
              <a:r>
                <a:rPr lang="en-US" altLang="en-US" sz="1700" i="1">
                  <a:solidFill>
                    <a:srgbClr val="000000"/>
                  </a:solidFill>
                </a:rPr>
                <a:t>w</a:t>
              </a:r>
            </a:p>
          </p:txBody>
        </p:sp>
      </p:grpSp>
      <p:graphicFrame>
        <p:nvGraphicFramePr>
          <p:cNvPr id="31922" name="Object 178"/>
          <p:cNvGraphicFramePr>
            <a:graphicFrameLocks noChangeAspect="1"/>
          </p:cNvGraphicFramePr>
          <p:nvPr/>
        </p:nvGraphicFramePr>
        <p:xfrm>
          <a:off x="1393825" y="3559175"/>
          <a:ext cx="411797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21" name="Equation" r:id="rId4" imgW="3263900" imgH="914400" progId="Equation.3">
                  <p:embed/>
                </p:oleObj>
              </mc:Choice>
              <mc:Fallback>
                <p:oleObj name="Equation" r:id="rId4" imgW="3263900" imgH="914400" progId="Equation.3">
                  <p:embed/>
                  <p:pic>
                    <p:nvPicPr>
                      <p:cNvPr id="31922" name="Object 1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3825" y="3559175"/>
                        <a:ext cx="411797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923" name="Object 179"/>
          <p:cNvGraphicFramePr>
            <a:graphicFrameLocks noChangeAspect="1"/>
          </p:cNvGraphicFramePr>
          <p:nvPr/>
        </p:nvGraphicFramePr>
        <p:xfrm>
          <a:off x="1343025" y="5094288"/>
          <a:ext cx="4637088" cy="112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22" name="Equation" r:id="rId6" imgW="3771900" imgH="914400" progId="Equation.3">
                  <p:embed/>
                </p:oleObj>
              </mc:Choice>
              <mc:Fallback>
                <p:oleObj name="Equation" r:id="rId6" imgW="3771900" imgH="914400" progId="Equation.3">
                  <p:embed/>
                  <p:pic>
                    <p:nvPicPr>
                      <p:cNvPr id="31923" name="Object 1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3025" y="5094288"/>
                        <a:ext cx="4637088" cy="1122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942" name="Group 198"/>
          <p:cNvGrpSpPr>
            <a:grpSpLocks/>
          </p:cNvGrpSpPr>
          <p:nvPr/>
        </p:nvGrpSpPr>
        <p:grpSpPr bwMode="auto">
          <a:xfrm>
            <a:off x="4402138" y="1671638"/>
            <a:ext cx="4316412" cy="1211262"/>
            <a:chOff x="2773" y="1053"/>
            <a:chExt cx="2719" cy="763"/>
          </a:xfrm>
        </p:grpSpPr>
        <p:sp>
          <p:nvSpPr>
            <p:cNvPr id="172067" name="Freeform 128"/>
            <p:cNvSpPr>
              <a:spLocks/>
            </p:cNvSpPr>
            <p:nvPr/>
          </p:nvSpPr>
          <p:spPr bwMode="auto">
            <a:xfrm>
              <a:off x="3620" y="1231"/>
              <a:ext cx="198" cy="497"/>
            </a:xfrm>
            <a:custGeom>
              <a:avLst/>
              <a:gdLst>
                <a:gd name="T0" fmla="*/ 0 w 268"/>
                <a:gd name="T1" fmla="*/ 0 h 627"/>
                <a:gd name="T2" fmla="*/ 0 w 268"/>
                <a:gd name="T3" fmla="*/ 55 h 627"/>
                <a:gd name="T4" fmla="*/ 18 w 268"/>
                <a:gd name="T5" fmla="*/ 77 h 627"/>
                <a:gd name="T6" fmla="*/ 18 w 268"/>
                <a:gd name="T7" fmla="*/ 22 h 627"/>
                <a:gd name="T8" fmla="*/ 0 w 268"/>
                <a:gd name="T9" fmla="*/ 0 h 6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627">
                  <a:moveTo>
                    <a:pt x="0" y="0"/>
                  </a:moveTo>
                  <a:lnTo>
                    <a:pt x="0" y="447"/>
                  </a:lnTo>
                  <a:lnTo>
                    <a:pt x="267" y="626"/>
                  </a:lnTo>
                  <a:lnTo>
                    <a:pt x="267" y="179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45" name="Line 143"/>
            <p:cNvSpPr>
              <a:spLocks noChangeShapeType="1"/>
            </p:cNvSpPr>
            <p:nvPr/>
          </p:nvSpPr>
          <p:spPr bwMode="auto">
            <a:xfrm>
              <a:off x="3818" y="1731"/>
              <a:ext cx="73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46" name="Line 144"/>
            <p:cNvSpPr>
              <a:spLocks noChangeShapeType="1"/>
            </p:cNvSpPr>
            <p:nvPr/>
          </p:nvSpPr>
          <p:spPr bwMode="auto">
            <a:xfrm>
              <a:off x="3818" y="1373"/>
              <a:ext cx="73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47" name="Line 145"/>
            <p:cNvSpPr>
              <a:spLocks noChangeShapeType="1"/>
            </p:cNvSpPr>
            <p:nvPr/>
          </p:nvSpPr>
          <p:spPr bwMode="auto">
            <a:xfrm>
              <a:off x="3622" y="1233"/>
              <a:ext cx="7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48" name="Line 146"/>
            <p:cNvSpPr>
              <a:spLocks noChangeShapeType="1"/>
            </p:cNvSpPr>
            <p:nvPr/>
          </p:nvSpPr>
          <p:spPr bwMode="auto">
            <a:xfrm flipV="1">
              <a:off x="4549" y="1373"/>
              <a:ext cx="0" cy="3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49" name="Line 147"/>
            <p:cNvSpPr>
              <a:spLocks noChangeShapeType="1"/>
            </p:cNvSpPr>
            <p:nvPr/>
          </p:nvSpPr>
          <p:spPr bwMode="auto">
            <a:xfrm flipH="1" flipV="1">
              <a:off x="4352" y="1233"/>
              <a:ext cx="20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50" name="Line 148"/>
            <p:cNvSpPr>
              <a:spLocks noChangeShapeType="1"/>
            </p:cNvSpPr>
            <p:nvPr/>
          </p:nvSpPr>
          <p:spPr bwMode="auto">
            <a:xfrm>
              <a:off x="3622" y="1590"/>
              <a:ext cx="74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51" name="Line 149"/>
            <p:cNvSpPr>
              <a:spLocks noChangeShapeType="1"/>
            </p:cNvSpPr>
            <p:nvPr/>
          </p:nvSpPr>
          <p:spPr bwMode="auto">
            <a:xfrm>
              <a:off x="4356" y="1233"/>
              <a:ext cx="0" cy="3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52" name="Line 150"/>
            <p:cNvSpPr>
              <a:spLocks noChangeShapeType="1"/>
            </p:cNvSpPr>
            <p:nvPr/>
          </p:nvSpPr>
          <p:spPr bwMode="auto">
            <a:xfrm flipH="1" flipV="1">
              <a:off x="4359" y="1594"/>
              <a:ext cx="187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72076" name="Group 153"/>
            <p:cNvGrpSpPr>
              <a:grpSpLocks/>
            </p:cNvGrpSpPr>
            <p:nvPr/>
          </p:nvGrpSpPr>
          <p:grpSpPr bwMode="auto">
            <a:xfrm>
              <a:off x="4025" y="1454"/>
              <a:ext cx="265" cy="97"/>
              <a:chOff x="1994" y="3727"/>
              <a:chExt cx="358" cy="122"/>
            </a:xfrm>
          </p:grpSpPr>
          <p:sp>
            <p:nvSpPr>
              <p:cNvPr id="94264" name="AutoShape 151"/>
              <p:cNvSpPr>
                <a:spLocks noChangeArrowheads="1"/>
              </p:cNvSpPr>
              <p:nvPr/>
            </p:nvSpPr>
            <p:spPr bwMode="auto">
              <a:xfrm rot="-2580000">
                <a:off x="1997" y="3727"/>
                <a:ext cx="328" cy="59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94265" name="AutoShape 152"/>
              <p:cNvSpPr>
                <a:spLocks noChangeArrowheads="1"/>
              </p:cNvSpPr>
              <p:nvPr/>
            </p:nvSpPr>
            <p:spPr bwMode="auto">
              <a:xfrm rot="-2580000">
                <a:off x="1994" y="3784"/>
                <a:ext cx="358" cy="65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sp>
          <p:nvSpPr>
            <p:cNvPr id="94254" name="Line 156"/>
            <p:cNvSpPr>
              <a:spLocks noChangeShapeType="1"/>
            </p:cNvSpPr>
            <p:nvPr/>
          </p:nvSpPr>
          <p:spPr bwMode="auto">
            <a:xfrm>
              <a:off x="3719" y="1448"/>
              <a:ext cx="1563" cy="17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aphicFrame>
          <p:nvGraphicFramePr>
            <p:cNvPr id="172078" name="Object 176"/>
            <p:cNvGraphicFramePr>
              <a:graphicFrameLocks noChangeAspect="1"/>
            </p:cNvGraphicFramePr>
            <p:nvPr/>
          </p:nvGraphicFramePr>
          <p:xfrm>
            <a:off x="3527" y="1282"/>
            <a:ext cx="191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323" name="Equation" r:id="rId8" imgW="164885" imgH="215619" progId="Equation.3">
                    <p:embed/>
                  </p:oleObj>
                </mc:Choice>
                <mc:Fallback>
                  <p:oleObj name="Equation" r:id="rId8" imgW="164885" imgH="215619" progId="Equation.3">
                    <p:embed/>
                    <p:pic>
                      <p:nvPicPr>
                        <p:cNvPr id="172078" name="Object 17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27" y="1282"/>
                          <a:ext cx="191" cy="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2079" name="Object 177"/>
            <p:cNvGraphicFramePr>
              <a:graphicFrameLocks noChangeAspect="1"/>
            </p:cNvGraphicFramePr>
            <p:nvPr/>
          </p:nvGraphicFramePr>
          <p:xfrm>
            <a:off x="5286" y="1386"/>
            <a:ext cx="206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324" name="Equation" r:id="rId10" imgW="177569" imgH="215619" progId="Equation.3">
                    <p:embed/>
                  </p:oleObj>
                </mc:Choice>
                <mc:Fallback>
                  <p:oleObj name="Equation" r:id="rId10" imgW="177569" imgH="215619" progId="Equation.3">
                    <p:embed/>
                    <p:pic>
                      <p:nvPicPr>
                        <p:cNvPr id="172079" name="Object 1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6" y="1386"/>
                          <a:ext cx="206" cy="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2080" name="Freeform 138"/>
            <p:cNvSpPr>
              <a:spLocks/>
            </p:cNvSpPr>
            <p:nvPr/>
          </p:nvSpPr>
          <p:spPr bwMode="auto">
            <a:xfrm>
              <a:off x="3135" y="1454"/>
              <a:ext cx="25" cy="29"/>
            </a:xfrm>
            <a:custGeom>
              <a:avLst/>
              <a:gdLst>
                <a:gd name="T0" fmla="*/ 1 w 34"/>
                <a:gd name="T1" fmla="*/ 6 h 35"/>
                <a:gd name="T2" fmla="*/ 1 w 34"/>
                <a:gd name="T3" fmla="*/ 6 h 35"/>
                <a:gd name="T4" fmla="*/ 1 w 34"/>
                <a:gd name="T5" fmla="*/ 6 h 35"/>
                <a:gd name="T6" fmla="*/ 1 w 34"/>
                <a:gd name="T7" fmla="*/ 6 h 35"/>
                <a:gd name="T8" fmla="*/ 2 w 34"/>
                <a:gd name="T9" fmla="*/ 5 h 35"/>
                <a:gd name="T10" fmla="*/ 2 w 34"/>
                <a:gd name="T11" fmla="*/ 3 h 35"/>
                <a:gd name="T12" fmla="*/ 2 w 34"/>
                <a:gd name="T13" fmla="*/ 2 h 35"/>
                <a:gd name="T14" fmla="*/ 1 w 34"/>
                <a:gd name="T15" fmla="*/ 2 h 35"/>
                <a:gd name="T16" fmla="*/ 1 w 34"/>
                <a:gd name="T17" fmla="*/ 1 h 35"/>
                <a:gd name="T18" fmla="*/ 1 w 34"/>
                <a:gd name="T19" fmla="*/ 0 h 35"/>
                <a:gd name="T20" fmla="*/ 1 w 34"/>
                <a:gd name="T21" fmla="*/ 1 h 35"/>
                <a:gd name="T22" fmla="*/ 1 w 34"/>
                <a:gd name="T23" fmla="*/ 2 h 35"/>
                <a:gd name="T24" fmla="*/ 1 w 34"/>
                <a:gd name="T25" fmla="*/ 2 h 35"/>
                <a:gd name="T26" fmla="*/ 0 w 34"/>
                <a:gd name="T27" fmla="*/ 3 h 35"/>
                <a:gd name="T28" fmla="*/ 1 w 34"/>
                <a:gd name="T29" fmla="*/ 5 h 35"/>
                <a:gd name="T30" fmla="*/ 1 w 34"/>
                <a:gd name="T31" fmla="*/ 6 h 35"/>
                <a:gd name="T32" fmla="*/ 1 w 34"/>
                <a:gd name="T33" fmla="*/ 6 h 35"/>
                <a:gd name="T34" fmla="*/ 1 w 34"/>
                <a:gd name="T35" fmla="*/ 6 h 3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35">
                  <a:moveTo>
                    <a:pt x="17" y="34"/>
                  </a:moveTo>
                  <a:lnTo>
                    <a:pt x="17" y="34"/>
                  </a:lnTo>
                  <a:lnTo>
                    <a:pt x="22" y="33"/>
                  </a:lnTo>
                  <a:lnTo>
                    <a:pt x="28" y="29"/>
                  </a:lnTo>
                  <a:lnTo>
                    <a:pt x="32" y="24"/>
                  </a:lnTo>
                  <a:lnTo>
                    <a:pt x="33" y="18"/>
                  </a:lnTo>
                  <a:lnTo>
                    <a:pt x="32" y="10"/>
                  </a:lnTo>
                  <a:lnTo>
                    <a:pt x="28" y="5"/>
                  </a:lnTo>
                  <a:lnTo>
                    <a:pt x="22" y="1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8"/>
                  </a:lnTo>
                  <a:lnTo>
                    <a:pt x="1" y="24"/>
                  </a:lnTo>
                  <a:lnTo>
                    <a:pt x="5" y="29"/>
                  </a:lnTo>
                  <a:lnTo>
                    <a:pt x="11" y="33"/>
                  </a:lnTo>
                  <a:lnTo>
                    <a:pt x="17" y="34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58" name="Rectangle 139"/>
            <p:cNvSpPr>
              <a:spLocks noChangeArrowheads="1"/>
            </p:cNvSpPr>
            <p:nvPr/>
          </p:nvSpPr>
          <p:spPr bwMode="auto">
            <a:xfrm>
              <a:off x="3143" y="1542"/>
              <a:ext cx="278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 i="1"/>
                <a:t>x</a:t>
              </a:r>
              <a:r>
                <a:rPr lang="en-US" altLang="en-US" sz="2100" i="1" baseline="-25000"/>
                <a:t>e</a:t>
              </a:r>
            </a:p>
          </p:txBody>
        </p:sp>
        <p:sp>
          <p:nvSpPr>
            <p:cNvPr id="94259" name="Rectangle 140"/>
            <p:cNvSpPr>
              <a:spLocks noChangeArrowheads="1"/>
            </p:cNvSpPr>
            <p:nvPr/>
          </p:nvSpPr>
          <p:spPr bwMode="auto">
            <a:xfrm>
              <a:off x="2912" y="1053"/>
              <a:ext cx="269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 i="1"/>
                <a:t>y</a:t>
              </a:r>
              <a:r>
                <a:rPr lang="en-US" altLang="en-US" sz="2100" i="1" baseline="-25000"/>
                <a:t>e</a:t>
              </a:r>
            </a:p>
          </p:txBody>
        </p:sp>
        <p:sp>
          <p:nvSpPr>
            <p:cNvPr id="94260" name="Rectangle 141"/>
            <p:cNvSpPr>
              <a:spLocks noChangeArrowheads="1"/>
            </p:cNvSpPr>
            <p:nvPr/>
          </p:nvSpPr>
          <p:spPr bwMode="auto">
            <a:xfrm>
              <a:off x="2773" y="1405"/>
              <a:ext cx="259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114300" tIns="57150" rIns="114300" bIns="57150">
              <a:spAutoFit/>
            </a:bodyPr>
            <a:lstStyle>
              <a:lvl1pPr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140811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140811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 i="1"/>
                <a:t>z</a:t>
              </a:r>
              <a:r>
                <a:rPr lang="en-US" altLang="en-US" sz="2100" i="1" baseline="-25000"/>
                <a:t>e</a:t>
              </a:r>
            </a:p>
          </p:txBody>
        </p:sp>
        <p:sp>
          <p:nvSpPr>
            <p:cNvPr id="94261" name="Line 181"/>
            <p:cNvSpPr>
              <a:spLocks noChangeShapeType="1"/>
            </p:cNvSpPr>
            <p:nvPr/>
          </p:nvSpPr>
          <p:spPr bwMode="auto">
            <a:xfrm flipH="1">
              <a:off x="2928" y="1472"/>
              <a:ext cx="21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62" name="Line 182"/>
            <p:cNvSpPr>
              <a:spLocks noChangeShapeType="1"/>
            </p:cNvSpPr>
            <p:nvPr/>
          </p:nvSpPr>
          <p:spPr bwMode="auto">
            <a:xfrm flipV="1">
              <a:off x="3147" y="1271"/>
              <a:ext cx="0" cy="1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63" name="Line 183"/>
            <p:cNvSpPr>
              <a:spLocks noChangeShapeType="1"/>
            </p:cNvSpPr>
            <p:nvPr/>
          </p:nvSpPr>
          <p:spPr bwMode="auto">
            <a:xfrm>
              <a:off x="3153" y="1478"/>
              <a:ext cx="108" cy="1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72040" name="Group 197"/>
          <p:cNvGrpSpPr>
            <a:grpSpLocks/>
          </p:cNvGrpSpPr>
          <p:nvPr/>
        </p:nvGrpSpPr>
        <p:grpSpPr bwMode="auto">
          <a:xfrm>
            <a:off x="434975" y="1644650"/>
            <a:ext cx="3051175" cy="1371600"/>
            <a:chOff x="274" y="1036"/>
            <a:chExt cx="1922" cy="864"/>
          </a:xfrm>
        </p:grpSpPr>
        <p:sp>
          <p:nvSpPr>
            <p:cNvPr id="172041" name="Freeform 3"/>
            <p:cNvSpPr>
              <a:spLocks/>
            </p:cNvSpPr>
            <p:nvPr/>
          </p:nvSpPr>
          <p:spPr bwMode="auto">
            <a:xfrm>
              <a:off x="1323" y="1266"/>
              <a:ext cx="180" cy="402"/>
            </a:xfrm>
            <a:custGeom>
              <a:avLst/>
              <a:gdLst>
                <a:gd name="T0" fmla="*/ 0 w 208"/>
                <a:gd name="T1" fmla="*/ 0 h 484"/>
                <a:gd name="T2" fmla="*/ 0 w 208"/>
                <a:gd name="T3" fmla="*/ 65 h 484"/>
                <a:gd name="T4" fmla="*/ 56 w 208"/>
                <a:gd name="T5" fmla="*/ 91 h 484"/>
                <a:gd name="T6" fmla="*/ 56 w 208"/>
                <a:gd name="T7" fmla="*/ 27 h 484"/>
                <a:gd name="T8" fmla="*/ 0 w 208"/>
                <a:gd name="T9" fmla="*/ 0 h 4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" h="484">
                  <a:moveTo>
                    <a:pt x="0" y="0"/>
                  </a:moveTo>
                  <a:lnTo>
                    <a:pt x="0" y="345"/>
                  </a:lnTo>
                  <a:lnTo>
                    <a:pt x="207" y="483"/>
                  </a:lnTo>
                  <a:lnTo>
                    <a:pt x="207" y="138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19" name="Line 13"/>
            <p:cNvSpPr>
              <a:spLocks noChangeShapeType="1"/>
            </p:cNvSpPr>
            <p:nvPr/>
          </p:nvSpPr>
          <p:spPr bwMode="auto">
            <a:xfrm flipV="1">
              <a:off x="1318" y="1036"/>
              <a:ext cx="486" cy="2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20" name="Line 14"/>
            <p:cNvSpPr>
              <a:spLocks noChangeShapeType="1"/>
            </p:cNvSpPr>
            <p:nvPr/>
          </p:nvSpPr>
          <p:spPr bwMode="auto">
            <a:xfrm>
              <a:off x="1503" y="1668"/>
              <a:ext cx="689" cy="2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21" name="Line 15"/>
            <p:cNvSpPr>
              <a:spLocks noChangeShapeType="1"/>
            </p:cNvSpPr>
            <p:nvPr/>
          </p:nvSpPr>
          <p:spPr bwMode="auto">
            <a:xfrm flipV="1">
              <a:off x="1503" y="1295"/>
              <a:ext cx="693" cy="8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22" name="Line 16"/>
            <p:cNvSpPr>
              <a:spLocks noChangeShapeType="1"/>
            </p:cNvSpPr>
            <p:nvPr/>
          </p:nvSpPr>
          <p:spPr bwMode="auto">
            <a:xfrm>
              <a:off x="1493" y="1663"/>
              <a:ext cx="5" cy="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2046" name="Freeform 17"/>
            <p:cNvSpPr>
              <a:spLocks/>
            </p:cNvSpPr>
            <p:nvPr/>
          </p:nvSpPr>
          <p:spPr bwMode="auto">
            <a:xfrm>
              <a:off x="1798" y="1036"/>
              <a:ext cx="396" cy="864"/>
            </a:xfrm>
            <a:custGeom>
              <a:avLst/>
              <a:gdLst>
                <a:gd name="T0" fmla="*/ 0 w 455"/>
                <a:gd name="T1" fmla="*/ 0 h 1042"/>
                <a:gd name="T2" fmla="*/ 130 w 455"/>
                <a:gd name="T3" fmla="*/ 57 h 1042"/>
                <a:gd name="T4" fmla="*/ 130 w 455"/>
                <a:gd name="T5" fmla="*/ 193 h 104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5" h="1042">
                  <a:moveTo>
                    <a:pt x="0" y="0"/>
                  </a:moveTo>
                  <a:lnTo>
                    <a:pt x="454" y="308"/>
                  </a:lnTo>
                  <a:lnTo>
                    <a:pt x="454" y="1041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24" name="Line 22"/>
            <p:cNvSpPr>
              <a:spLocks noChangeShapeType="1"/>
            </p:cNvSpPr>
            <p:nvPr/>
          </p:nvSpPr>
          <p:spPr bwMode="auto">
            <a:xfrm>
              <a:off x="900" y="1471"/>
              <a:ext cx="899" cy="1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25" name="Line 23"/>
            <p:cNvSpPr>
              <a:spLocks noChangeShapeType="1"/>
            </p:cNvSpPr>
            <p:nvPr/>
          </p:nvSpPr>
          <p:spPr bwMode="auto">
            <a:xfrm flipH="1">
              <a:off x="1799" y="1038"/>
              <a:ext cx="3" cy="6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26" name="Line 24"/>
            <p:cNvSpPr>
              <a:spLocks noChangeShapeType="1"/>
            </p:cNvSpPr>
            <p:nvPr/>
          </p:nvSpPr>
          <p:spPr bwMode="auto">
            <a:xfrm>
              <a:off x="1795" y="1652"/>
              <a:ext cx="398" cy="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27" name="Line 25"/>
            <p:cNvSpPr>
              <a:spLocks noChangeShapeType="1"/>
            </p:cNvSpPr>
            <p:nvPr/>
          </p:nvSpPr>
          <p:spPr bwMode="auto">
            <a:xfrm flipV="1">
              <a:off x="897" y="1263"/>
              <a:ext cx="421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28" name="Line 26"/>
            <p:cNvSpPr>
              <a:spLocks noChangeShapeType="1"/>
            </p:cNvSpPr>
            <p:nvPr/>
          </p:nvSpPr>
          <p:spPr bwMode="auto">
            <a:xfrm>
              <a:off x="910" y="1471"/>
              <a:ext cx="588" cy="1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29" name="Line 27"/>
            <p:cNvSpPr>
              <a:spLocks noChangeShapeType="1"/>
            </p:cNvSpPr>
            <p:nvPr/>
          </p:nvSpPr>
          <p:spPr bwMode="auto">
            <a:xfrm flipV="1">
              <a:off x="903" y="1385"/>
              <a:ext cx="592" cy="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230" name="AutoShape 28"/>
            <p:cNvSpPr>
              <a:spLocks noChangeArrowheads="1"/>
            </p:cNvSpPr>
            <p:nvPr/>
          </p:nvSpPr>
          <p:spPr bwMode="auto">
            <a:xfrm rot="-2580000">
              <a:off x="1673" y="1385"/>
              <a:ext cx="216" cy="62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4231" name="AutoShape 29"/>
            <p:cNvSpPr>
              <a:spLocks noChangeArrowheads="1"/>
            </p:cNvSpPr>
            <p:nvPr/>
          </p:nvSpPr>
          <p:spPr bwMode="auto">
            <a:xfrm rot="-2580000">
              <a:off x="1669" y="1442"/>
              <a:ext cx="238" cy="72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4232" name="Rectangle 30"/>
            <p:cNvSpPr>
              <a:spLocks noChangeArrowheads="1"/>
            </p:cNvSpPr>
            <p:nvPr/>
          </p:nvSpPr>
          <p:spPr bwMode="auto">
            <a:xfrm rot="-2580000">
              <a:off x="1376" y="1265"/>
              <a:ext cx="97" cy="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4233" name="Rectangle 36"/>
            <p:cNvSpPr>
              <a:spLocks noChangeArrowheads="1"/>
            </p:cNvSpPr>
            <p:nvPr/>
          </p:nvSpPr>
          <p:spPr bwMode="auto">
            <a:xfrm>
              <a:off x="1445" y="1181"/>
              <a:ext cx="261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88900" tIns="44450" rIns="88900" bIns="44450">
              <a:spAutoFit/>
            </a:bodyPr>
            <a:lstStyle>
              <a:lvl1pPr defTabSz="84296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84296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84296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84296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84296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84296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84296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84296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84296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/>
                <a:t>p</a:t>
              </a:r>
              <a:r>
                <a:rPr lang="en-US" altLang="en-US" sz="2100" baseline="-25000"/>
                <a:t>1</a:t>
              </a:r>
            </a:p>
          </p:txBody>
        </p:sp>
        <p:sp>
          <p:nvSpPr>
            <p:cNvPr id="94234" name="Rectangle 37"/>
            <p:cNvSpPr>
              <a:spLocks noChangeArrowheads="1"/>
            </p:cNvSpPr>
            <p:nvPr/>
          </p:nvSpPr>
          <p:spPr bwMode="auto">
            <a:xfrm>
              <a:off x="274" y="1148"/>
              <a:ext cx="261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88900" tIns="44450" rIns="88900" bIns="44450">
              <a:spAutoFit/>
            </a:bodyPr>
            <a:lstStyle>
              <a:lvl1pPr defTabSz="842963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842963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842963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842963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842963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84296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84296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84296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842963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en-US" altLang="en-US" sz="2100" b="1"/>
                <a:t>p</a:t>
              </a:r>
              <a:r>
                <a:rPr lang="en-US" altLang="en-US" sz="2100" baseline="-25000"/>
                <a:t>2</a:t>
              </a:r>
            </a:p>
          </p:txBody>
        </p:sp>
        <p:sp>
          <p:nvSpPr>
            <p:cNvPr id="94235" name="Line 160"/>
            <p:cNvSpPr>
              <a:spLocks noChangeShapeType="1"/>
            </p:cNvSpPr>
            <p:nvPr/>
          </p:nvSpPr>
          <p:spPr bwMode="auto">
            <a:xfrm flipH="1">
              <a:off x="346" y="1424"/>
              <a:ext cx="10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72059" name="Group 185"/>
            <p:cNvGrpSpPr>
              <a:grpSpLocks/>
            </p:cNvGrpSpPr>
            <p:nvPr/>
          </p:nvGrpSpPr>
          <p:grpSpPr bwMode="auto">
            <a:xfrm>
              <a:off x="504" y="1047"/>
              <a:ext cx="664" cy="796"/>
              <a:chOff x="415" y="3164"/>
              <a:chExt cx="780" cy="935"/>
            </a:xfrm>
          </p:grpSpPr>
          <p:sp>
            <p:nvSpPr>
              <p:cNvPr id="172060" name="Freeform 186"/>
              <p:cNvSpPr>
                <a:spLocks/>
              </p:cNvSpPr>
              <p:nvPr/>
            </p:nvSpPr>
            <p:spPr bwMode="auto">
              <a:xfrm>
                <a:off x="860" y="3630"/>
                <a:ext cx="31" cy="35"/>
              </a:xfrm>
              <a:custGeom>
                <a:avLst/>
                <a:gdLst>
                  <a:gd name="T0" fmla="*/ 8 w 34"/>
                  <a:gd name="T1" fmla="*/ 34 h 35"/>
                  <a:gd name="T2" fmla="*/ 8 w 34"/>
                  <a:gd name="T3" fmla="*/ 34 h 35"/>
                  <a:gd name="T4" fmla="*/ 10 w 34"/>
                  <a:gd name="T5" fmla="*/ 33 h 35"/>
                  <a:gd name="T6" fmla="*/ 13 w 34"/>
                  <a:gd name="T7" fmla="*/ 29 h 35"/>
                  <a:gd name="T8" fmla="*/ 14 w 34"/>
                  <a:gd name="T9" fmla="*/ 24 h 35"/>
                  <a:gd name="T10" fmla="*/ 15 w 34"/>
                  <a:gd name="T11" fmla="*/ 18 h 35"/>
                  <a:gd name="T12" fmla="*/ 14 w 34"/>
                  <a:gd name="T13" fmla="*/ 10 h 35"/>
                  <a:gd name="T14" fmla="*/ 13 w 34"/>
                  <a:gd name="T15" fmla="*/ 5 h 35"/>
                  <a:gd name="T16" fmla="*/ 10 w 34"/>
                  <a:gd name="T17" fmla="*/ 1 h 35"/>
                  <a:gd name="T18" fmla="*/ 8 w 34"/>
                  <a:gd name="T19" fmla="*/ 0 h 35"/>
                  <a:gd name="T20" fmla="*/ 5 w 34"/>
                  <a:gd name="T21" fmla="*/ 1 h 35"/>
                  <a:gd name="T22" fmla="*/ 5 w 34"/>
                  <a:gd name="T23" fmla="*/ 5 h 35"/>
                  <a:gd name="T24" fmla="*/ 1 w 34"/>
                  <a:gd name="T25" fmla="*/ 10 h 35"/>
                  <a:gd name="T26" fmla="*/ 0 w 34"/>
                  <a:gd name="T27" fmla="*/ 18 h 35"/>
                  <a:gd name="T28" fmla="*/ 1 w 34"/>
                  <a:gd name="T29" fmla="*/ 24 h 35"/>
                  <a:gd name="T30" fmla="*/ 5 w 34"/>
                  <a:gd name="T31" fmla="*/ 29 h 35"/>
                  <a:gd name="T32" fmla="*/ 5 w 34"/>
                  <a:gd name="T33" fmla="*/ 33 h 35"/>
                  <a:gd name="T34" fmla="*/ 8 w 34"/>
                  <a:gd name="T35" fmla="*/ 34 h 3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4" h="35">
                    <a:moveTo>
                      <a:pt x="17" y="34"/>
                    </a:moveTo>
                    <a:lnTo>
                      <a:pt x="17" y="34"/>
                    </a:lnTo>
                    <a:lnTo>
                      <a:pt x="22" y="33"/>
                    </a:lnTo>
                    <a:lnTo>
                      <a:pt x="28" y="29"/>
                    </a:lnTo>
                    <a:lnTo>
                      <a:pt x="32" y="24"/>
                    </a:lnTo>
                    <a:lnTo>
                      <a:pt x="33" y="18"/>
                    </a:lnTo>
                    <a:lnTo>
                      <a:pt x="32" y="10"/>
                    </a:lnTo>
                    <a:lnTo>
                      <a:pt x="28" y="5"/>
                    </a:lnTo>
                    <a:lnTo>
                      <a:pt x="22" y="1"/>
                    </a:lnTo>
                    <a:lnTo>
                      <a:pt x="17" y="0"/>
                    </a:lnTo>
                    <a:lnTo>
                      <a:pt x="11" y="1"/>
                    </a:lnTo>
                    <a:lnTo>
                      <a:pt x="5" y="5"/>
                    </a:lnTo>
                    <a:lnTo>
                      <a:pt x="1" y="10"/>
                    </a:lnTo>
                    <a:lnTo>
                      <a:pt x="0" y="18"/>
                    </a:lnTo>
                    <a:lnTo>
                      <a:pt x="1" y="24"/>
                    </a:lnTo>
                    <a:lnTo>
                      <a:pt x="5" y="29"/>
                    </a:lnTo>
                    <a:lnTo>
                      <a:pt x="11" y="33"/>
                    </a:lnTo>
                    <a:lnTo>
                      <a:pt x="17" y="34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238" name="Rectangle 187"/>
              <p:cNvSpPr>
                <a:spLocks noChangeArrowheads="1"/>
              </p:cNvSpPr>
              <p:nvPr/>
            </p:nvSpPr>
            <p:spPr bwMode="auto">
              <a:xfrm>
                <a:off x="868" y="3777"/>
                <a:ext cx="327" cy="3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2100" b="1" i="1"/>
                  <a:t>x</a:t>
                </a:r>
                <a:r>
                  <a:rPr lang="en-US" altLang="en-US" sz="2100" i="1" baseline="-25000"/>
                  <a:t>e</a:t>
                </a:r>
              </a:p>
            </p:txBody>
          </p:sp>
          <p:sp>
            <p:nvSpPr>
              <p:cNvPr id="94239" name="Rectangle 188"/>
              <p:cNvSpPr>
                <a:spLocks noChangeArrowheads="1"/>
              </p:cNvSpPr>
              <p:nvPr/>
            </p:nvSpPr>
            <p:spPr bwMode="auto">
              <a:xfrm>
                <a:off x="632" y="3164"/>
                <a:ext cx="316" cy="3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2100" b="1" i="1"/>
                  <a:t>y</a:t>
                </a:r>
                <a:r>
                  <a:rPr lang="en-US" altLang="en-US" sz="2100" i="1" baseline="-25000"/>
                  <a:t>e</a:t>
                </a:r>
              </a:p>
            </p:txBody>
          </p:sp>
          <p:sp>
            <p:nvSpPr>
              <p:cNvPr id="94240" name="Rectangle 189"/>
              <p:cNvSpPr>
                <a:spLocks noChangeArrowheads="1"/>
              </p:cNvSpPr>
              <p:nvPr/>
            </p:nvSpPr>
            <p:spPr bwMode="auto">
              <a:xfrm>
                <a:off x="415" y="3569"/>
                <a:ext cx="304" cy="3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14300" tIns="57150" rIns="114300" bIns="57150">
                <a:spAutoFit/>
              </a:bodyPr>
              <a:lstStyle>
                <a:lvl1pPr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1pPr>
                <a:lvl2pPr marL="742950" indent="-28575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2pPr>
                <a:lvl3pPr marL="11430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3pPr>
                <a:lvl4pPr marL="16002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4pPr>
                <a:lvl5pPr marL="2057400" indent="-228600" defTabSz="1408113"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5pPr>
                <a:lvl6pPr marL="25146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6pPr>
                <a:lvl7pPr marL="29718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7pPr>
                <a:lvl8pPr marL="34290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8pPr>
                <a:lvl9pPr marL="3886200" indent="-228600" defTabSz="14081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</a:defRPr>
                </a:lvl9pPr>
              </a:lstStyle>
              <a:p>
                <a:pPr>
                  <a:defRPr/>
                </a:pPr>
                <a:r>
                  <a:rPr lang="en-US" altLang="en-US" sz="2100" b="1" i="1"/>
                  <a:t>z</a:t>
                </a:r>
                <a:r>
                  <a:rPr lang="en-US" altLang="en-US" sz="2100" i="1" baseline="-25000"/>
                  <a:t>e</a:t>
                </a:r>
              </a:p>
            </p:txBody>
          </p:sp>
          <p:sp>
            <p:nvSpPr>
              <p:cNvPr id="94241" name="Line 190"/>
              <p:cNvSpPr>
                <a:spLocks noChangeShapeType="1"/>
              </p:cNvSpPr>
              <p:nvPr/>
            </p:nvSpPr>
            <p:spPr bwMode="auto">
              <a:xfrm flipH="1">
                <a:off x="605" y="3651"/>
                <a:ext cx="25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4242" name="Line 191"/>
              <p:cNvSpPr>
                <a:spLocks noChangeShapeType="1"/>
              </p:cNvSpPr>
              <p:nvPr/>
            </p:nvSpPr>
            <p:spPr bwMode="auto">
              <a:xfrm flipV="1">
                <a:off x="875" y="3405"/>
                <a:ext cx="0" cy="2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4243" name="Line 192"/>
              <p:cNvSpPr>
                <a:spLocks noChangeShapeType="1"/>
              </p:cNvSpPr>
              <p:nvPr/>
            </p:nvSpPr>
            <p:spPr bwMode="auto">
              <a:xfrm>
                <a:off x="883" y="3659"/>
                <a:ext cx="134" cy="20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4801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/>
              <a:t>Escolhas dos hiperplanos do </a:t>
            </a:r>
            <a:r>
              <a:rPr lang="pt-BR" altLang="en-US" i="1"/>
              <a:t>PR</a:t>
            </a:r>
            <a:r>
              <a:rPr lang="pt-BR" altLang="en-US" baseline="30000"/>
              <a:t>3</a:t>
            </a:r>
            <a:endParaRPr lang="en-US" altLang="en-US"/>
          </a:p>
        </p:txBody>
      </p:sp>
      <p:sp>
        <p:nvSpPr>
          <p:cNvPr id="95235" name="Rectangle 4"/>
          <p:cNvSpPr>
            <a:spLocks noChangeArrowheads="1"/>
          </p:cNvSpPr>
          <p:nvPr/>
        </p:nvSpPr>
        <p:spPr bwMode="auto">
          <a:xfrm>
            <a:off x="887413" y="1527175"/>
            <a:ext cx="32385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585788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585788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585788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585788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en-US" altLang="en-US" sz="1800" i="1"/>
              <a:t>y</a:t>
            </a:r>
            <a:r>
              <a:rPr lang="en-US" altLang="en-US" sz="1800" i="1" baseline="-25000"/>
              <a:t>n</a:t>
            </a:r>
            <a:endParaRPr lang="en-US" altLang="en-US" sz="1800" i="1"/>
          </a:p>
        </p:txBody>
      </p:sp>
      <p:graphicFrame>
        <p:nvGraphicFramePr>
          <p:cNvPr id="174083" name="Object 46"/>
          <p:cNvGraphicFramePr>
            <a:graphicFrameLocks noChangeAspect="1"/>
          </p:cNvGraphicFramePr>
          <p:nvPr/>
        </p:nvGraphicFramePr>
        <p:xfrm>
          <a:off x="2500313" y="1966913"/>
          <a:ext cx="557212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43" name="Equation" r:id="rId4" imgW="482391" imgH="228501" progId="Equation.3">
                  <p:embed/>
                </p:oleObj>
              </mc:Choice>
              <mc:Fallback>
                <p:oleObj name="Equation" r:id="rId4" imgW="482391" imgH="228501" progId="Equation.3">
                  <p:embed/>
                  <p:pic>
                    <p:nvPicPr>
                      <p:cNvPr id="174083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313" y="1966913"/>
                        <a:ext cx="557212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7" name="Rectangle 4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37936" name="Object 48"/>
          <p:cNvGraphicFramePr>
            <a:graphicFrameLocks noChangeAspect="1"/>
          </p:cNvGraphicFramePr>
          <p:nvPr/>
        </p:nvGraphicFramePr>
        <p:xfrm>
          <a:off x="192088" y="3211513"/>
          <a:ext cx="82550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44" name="Equation" r:id="rId6" imgW="507780" imgH="393529" progId="Equation.3">
                  <p:embed/>
                </p:oleObj>
              </mc:Choice>
              <mc:Fallback>
                <p:oleObj name="Equation" r:id="rId6" imgW="507780" imgH="393529" progId="Equation.3">
                  <p:embed/>
                  <p:pic>
                    <p:nvPicPr>
                      <p:cNvPr id="37936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088" y="3211513"/>
                        <a:ext cx="825500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38" name="Object 50"/>
          <p:cNvGraphicFramePr>
            <a:graphicFrameLocks noChangeAspect="1"/>
          </p:cNvGraphicFramePr>
          <p:nvPr/>
        </p:nvGraphicFramePr>
        <p:xfrm>
          <a:off x="1466850" y="2905125"/>
          <a:ext cx="210820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45" name="Equation" r:id="rId8" imgW="1282700" imgH="228600" progId="Equation.3">
                  <p:embed/>
                </p:oleObj>
              </mc:Choice>
              <mc:Fallback>
                <p:oleObj name="Equation" r:id="rId8" imgW="1282700" imgH="228600" progId="Equation.3">
                  <p:embed/>
                  <p:pic>
                    <p:nvPicPr>
                      <p:cNvPr id="37938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850" y="2905125"/>
                        <a:ext cx="2108200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40" name="Object 52"/>
          <p:cNvGraphicFramePr>
            <a:graphicFrameLocks noChangeAspect="1"/>
          </p:cNvGraphicFramePr>
          <p:nvPr/>
        </p:nvGraphicFramePr>
        <p:xfrm>
          <a:off x="1441450" y="3924300"/>
          <a:ext cx="21113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46" name="Equation" r:id="rId10" imgW="1270000" imgH="228600" progId="Equation.3">
                  <p:embed/>
                </p:oleObj>
              </mc:Choice>
              <mc:Fallback>
                <p:oleObj name="Equation" r:id="rId10" imgW="1270000" imgH="228600" progId="Equation.3">
                  <p:embed/>
                  <p:pic>
                    <p:nvPicPr>
                      <p:cNvPr id="3794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1450" y="3924300"/>
                        <a:ext cx="211137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088" name="Group 85"/>
          <p:cNvGrpSpPr>
            <a:grpSpLocks/>
          </p:cNvGrpSpPr>
          <p:nvPr/>
        </p:nvGrpSpPr>
        <p:grpSpPr bwMode="auto">
          <a:xfrm>
            <a:off x="196850" y="1582738"/>
            <a:ext cx="1547813" cy="1501775"/>
            <a:chOff x="407" y="1036"/>
            <a:chExt cx="975" cy="946"/>
          </a:xfrm>
        </p:grpSpPr>
        <p:sp>
          <p:nvSpPr>
            <p:cNvPr id="95267" name="Rectangle 6"/>
            <p:cNvSpPr>
              <a:spLocks noChangeArrowheads="1"/>
            </p:cNvSpPr>
            <p:nvPr/>
          </p:nvSpPr>
          <p:spPr bwMode="auto">
            <a:xfrm>
              <a:off x="529" y="1268"/>
              <a:ext cx="464" cy="44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5268" name="Line 7"/>
            <p:cNvSpPr>
              <a:spLocks noChangeShapeType="1"/>
            </p:cNvSpPr>
            <p:nvPr/>
          </p:nvSpPr>
          <p:spPr bwMode="auto">
            <a:xfrm>
              <a:off x="420" y="1488"/>
              <a:ext cx="85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5269" name="Line 8"/>
            <p:cNvSpPr>
              <a:spLocks noChangeShapeType="1"/>
            </p:cNvSpPr>
            <p:nvPr/>
          </p:nvSpPr>
          <p:spPr bwMode="auto">
            <a:xfrm flipV="1">
              <a:off x="761" y="1036"/>
              <a:ext cx="0" cy="8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5270" name="Rectangle 9"/>
            <p:cNvSpPr>
              <a:spLocks noChangeArrowheads="1"/>
            </p:cNvSpPr>
            <p:nvPr/>
          </p:nvSpPr>
          <p:spPr bwMode="auto">
            <a:xfrm>
              <a:off x="407" y="1763"/>
              <a:ext cx="212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-1</a:t>
              </a:r>
            </a:p>
          </p:txBody>
        </p:sp>
        <p:sp>
          <p:nvSpPr>
            <p:cNvPr id="95271" name="Rectangle 10"/>
            <p:cNvSpPr>
              <a:spLocks noChangeArrowheads="1"/>
            </p:cNvSpPr>
            <p:nvPr/>
          </p:nvSpPr>
          <p:spPr bwMode="auto">
            <a:xfrm>
              <a:off x="909" y="1763"/>
              <a:ext cx="164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/>
                <a:t>1</a:t>
              </a:r>
            </a:p>
          </p:txBody>
        </p:sp>
        <p:sp>
          <p:nvSpPr>
            <p:cNvPr id="95272" name="Rectangle 11"/>
            <p:cNvSpPr>
              <a:spLocks noChangeArrowheads="1"/>
            </p:cNvSpPr>
            <p:nvPr/>
          </p:nvSpPr>
          <p:spPr bwMode="auto">
            <a:xfrm>
              <a:off x="1178" y="1482"/>
              <a:ext cx="204" cy="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defTabSz="585788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defTabSz="5857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defRPr/>
              </a:pPr>
              <a:r>
                <a:rPr lang="en-US" altLang="en-US" sz="1800" i="1"/>
                <a:t>x</a:t>
              </a:r>
              <a:r>
                <a:rPr lang="en-US" altLang="en-US" sz="1800" i="1" baseline="-25000"/>
                <a:t>n</a:t>
              </a:r>
              <a:endParaRPr lang="en-US" altLang="en-US" sz="1800" i="1"/>
            </a:p>
          </p:txBody>
        </p:sp>
        <p:sp>
          <p:nvSpPr>
            <p:cNvPr id="95273" name="Rectangle 12" descr="Wide upward diagonal"/>
            <p:cNvSpPr>
              <a:spLocks noChangeArrowheads="1"/>
            </p:cNvSpPr>
            <p:nvPr/>
          </p:nvSpPr>
          <p:spPr bwMode="auto">
            <a:xfrm>
              <a:off x="531" y="1465"/>
              <a:ext cx="458" cy="54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5274" name="Line 54"/>
            <p:cNvSpPr>
              <a:spLocks noChangeShapeType="1"/>
            </p:cNvSpPr>
            <p:nvPr/>
          </p:nvSpPr>
          <p:spPr bwMode="auto">
            <a:xfrm>
              <a:off x="528" y="1060"/>
              <a:ext cx="0" cy="72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7943" name="Line 55"/>
          <p:cNvSpPr>
            <a:spLocks noChangeShapeType="1"/>
          </p:cNvSpPr>
          <p:nvPr/>
        </p:nvSpPr>
        <p:spPr bwMode="auto">
          <a:xfrm flipV="1">
            <a:off x="1114425" y="3189288"/>
            <a:ext cx="349250" cy="204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944" name="Line 56"/>
          <p:cNvSpPr>
            <a:spLocks noChangeShapeType="1"/>
          </p:cNvSpPr>
          <p:nvPr/>
        </p:nvSpPr>
        <p:spPr bwMode="auto">
          <a:xfrm>
            <a:off x="985838" y="3676650"/>
            <a:ext cx="331787" cy="331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948" name="Line 60"/>
          <p:cNvSpPr>
            <a:spLocks noChangeShapeType="1"/>
          </p:cNvSpPr>
          <p:nvPr/>
        </p:nvSpPr>
        <p:spPr bwMode="auto">
          <a:xfrm flipH="1">
            <a:off x="1555750" y="4117975"/>
            <a:ext cx="21875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949" name="Line 61"/>
          <p:cNvSpPr>
            <a:spLocks noChangeShapeType="1"/>
          </p:cNvSpPr>
          <p:nvPr/>
        </p:nvSpPr>
        <p:spPr bwMode="auto">
          <a:xfrm flipV="1">
            <a:off x="3695700" y="2732088"/>
            <a:ext cx="349250" cy="204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950" name="Line 62"/>
          <p:cNvSpPr>
            <a:spLocks noChangeShapeType="1"/>
          </p:cNvSpPr>
          <p:nvPr/>
        </p:nvSpPr>
        <p:spPr bwMode="auto">
          <a:xfrm>
            <a:off x="3675063" y="3228975"/>
            <a:ext cx="331787" cy="331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5247" name="Rectangle 64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37951" name="Object 63"/>
          <p:cNvGraphicFramePr>
            <a:graphicFrameLocks noChangeAspect="1"/>
          </p:cNvGraphicFramePr>
          <p:nvPr/>
        </p:nvGraphicFramePr>
        <p:xfrm>
          <a:off x="4138613" y="2527300"/>
          <a:ext cx="1231900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47" name="Equation" r:id="rId12" imgW="723586" imgH="228501" progId="Equation.3">
                  <p:embed/>
                </p:oleObj>
              </mc:Choice>
              <mc:Fallback>
                <p:oleObj name="Equation" r:id="rId12" imgW="723586" imgH="228501" progId="Equation.3">
                  <p:embed/>
                  <p:pic>
                    <p:nvPicPr>
                      <p:cNvPr id="37951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8613" y="2527300"/>
                        <a:ext cx="1231900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49" name="Rectangle 6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37953" name="Object 65"/>
          <p:cNvGraphicFramePr>
            <a:graphicFrameLocks noChangeAspect="1"/>
          </p:cNvGraphicFramePr>
          <p:nvPr/>
        </p:nvGraphicFramePr>
        <p:xfrm>
          <a:off x="4191000" y="3263900"/>
          <a:ext cx="1296988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48" name="Equation" r:id="rId14" imgW="761669" imgH="228501" progId="Equation.3">
                  <p:embed/>
                </p:oleObj>
              </mc:Choice>
              <mc:Fallback>
                <p:oleObj name="Equation" r:id="rId14" imgW="761669" imgH="228501" progId="Equation.3">
                  <p:embed/>
                  <p:pic>
                    <p:nvPicPr>
                      <p:cNvPr id="37953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263900"/>
                        <a:ext cx="1296988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51" name="Rectangle 6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37955" name="Object 67"/>
          <p:cNvGraphicFramePr>
            <a:graphicFrameLocks noChangeAspect="1"/>
          </p:cNvGraphicFramePr>
          <p:nvPr/>
        </p:nvGraphicFramePr>
        <p:xfrm>
          <a:off x="5757863" y="2540000"/>
          <a:ext cx="1211262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49" name="Equation" r:id="rId16" imgW="761669" imgH="228501" progId="Equation.3">
                  <p:embed/>
                </p:oleObj>
              </mc:Choice>
              <mc:Fallback>
                <p:oleObj name="Equation" r:id="rId16" imgW="761669" imgH="228501" progId="Equation.3">
                  <p:embed/>
                  <p:pic>
                    <p:nvPicPr>
                      <p:cNvPr id="37955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7863" y="2540000"/>
                        <a:ext cx="1211262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53" name="Rectangle 70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37957" name="Object 69"/>
          <p:cNvGraphicFramePr>
            <a:graphicFrameLocks noChangeAspect="1"/>
          </p:cNvGraphicFramePr>
          <p:nvPr/>
        </p:nvGraphicFramePr>
        <p:xfrm>
          <a:off x="5781675" y="3279775"/>
          <a:ext cx="1179513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50" name="Equation" r:id="rId18" imgW="761669" imgH="228501" progId="Equation.3">
                  <p:embed/>
                </p:oleObj>
              </mc:Choice>
              <mc:Fallback>
                <p:oleObj name="Equation" r:id="rId18" imgW="761669" imgH="228501" progId="Equation.3">
                  <p:embed/>
                  <p:pic>
                    <p:nvPicPr>
                      <p:cNvPr id="37957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1675" y="3279775"/>
                        <a:ext cx="1179513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55" name="Rectangle 72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37959" name="Object 71"/>
          <p:cNvGraphicFramePr>
            <a:graphicFrameLocks noChangeAspect="1"/>
          </p:cNvGraphicFramePr>
          <p:nvPr/>
        </p:nvGraphicFramePr>
        <p:xfrm>
          <a:off x="7356475" y="2544763"/>
          <a:ext cx="1135063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51" name="Equation" r:id="rId20" imgW="736600" imgH="228600" progId="Equation.3">
                  <p:embed/>
                </p:oleObj>
              </mc:Choice>
              <mc:Fallback>
                <p:oleObj name="Equation" r:id="rId20" imgW="736600" imgH="228600" progId="Equation.3">
                  <p:embed/>
                  <p:pic>
                    <p:nvPicPr>
                      <p:cNvPr id="37959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6475" y="2544763"/>
                        <a:ext cx="1135063" cy="35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57" name="Rectangle 74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graphicFrame>
        <p:nvGraphicFramePr>
          <p:cNvPr id="37961" name="Object 73"/>
          <p:cNvGraphicFramePr>
            <a:graphicFrameLocks noChangeAspect="1"/>
          </p:cNvGraphicFramePr>
          <p:nvPr/>
        </p:nvGraphicFramePr>
        <p:xfrm>
          <a:off x="7256463" y="3271838"/>
          <a:ext cx="122237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52" name="Equation" r:id="rId22" imgW="749300" imgH="228600" progId="Equation.3">
                  <p:embed/>
                </p:oleObj>
              </mc:Choice>
              <mc:Fallback>
                <p:oleObj name="Equation" r:id="rId22" imgW="749300" imgH="228600" progId="Equation.3">
                  <p:embed/>
                  <p:pic>
                    <p:nvPicPr>
                      <p:cNvPr id="37961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6463" y="3271838"/>
                        <a:ext cx="122237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63" name="Line 75"/>
          <p:cNvSpPr>
            <a:spLocks noChangeShapeType="1"/>
          </p:cNvSpPr>
          <p:nvPr/>
        </p:nvSpPr>
        <p:spPr bwMode="auto">
          <a:xfrm>
            <a:off x="5464175" y="2727325"/>
            <a:ext cx="250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964" name="Line 76"/>
          <p:cNvSpPr>
            <a:spLocks noChangeShapeType="1"/>
          </p:cNvSpPr>
          <p:nvPr/>
        </p:nvSpPr>
        <p:spPr bwMode="auto">
          <a:xfrm>
            <a:off x="5499100" y="3462338"/>
            <a:ext cx="250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965" name="Line 77"/>
          <p:cNvSpPr>
            <a:spLocks noChangeShapeType="1"/>
          </p:cNvSpPr>
          <p:nvPr/>
        </p:nvSpPr>
        <p:spPr bwMode="auto">
          <a:xfrm>
            <a:off x="7042150" y="2719388"/>
            <a:ext cx="250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966" name="Line 78"/>
          <p:cNvSpPr>
            <a:spLocks noChangeShapeType="1"/>
          </p:cNvSpPr>
          <p:nvPr/>
        </p:nvSpPr>
        <p:spPr bwMode="auto">
          <a:xfrm>
            <a:off x="7005638" y="3454400"/>
            <a:ext cx="250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967" name="Line 79"/>
          <p:cNvSpPr>
            <a:spLocks noChangeShapeType="1"/>
          </p:cNvSpPr>
          <p:nvPr/>
        </p:nvSpPr>
        <p:spPr bwMode="auto">
          <a:xfrm flipH="1">
            <a:off x="4343400" y="3444875"/>
            <a:ext cx="41783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37970" name="Object 82"/>
          <p:cNvGraphicFramePr>
            <a:graphicFrameLocks noChangeAspect="1"/>
          </p:cNvGraphicFramePr>
          <p:nvPr/>
        </p:nvGraphicFramePr>
        <p:xfrm>
          <a:off x="5610225" y="3871913"/>
          <a:ext cx="2103438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53" name="Equation" r:id="rId24" imgW="774364" imgH="228501" progId="Equation.3">
                  <p:embed/>
                </p:oleObj>
              </mc:Choice>
              <mc:Fallback>
                <p:oleObj name="Equation" r:id="rId24" imgW="774364" imgH="228501" progId="Equation.3">
                  <p:embed/>
                  <p:pic>
                    <p:nvPicPr>
                      <p:cNvPr id="3797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0225" y="3871913"/>
                        <a:ext cx="2103438" cy="6238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71" name="Text Box 83"/>
          <p:cNvSpPr txBox="1">
            <a:spLocks noChangeArrowheads="1"/>
          </p:cNvSpPr>
          <p:nvPr/>
        </p:nvSpPr>
        <p:spPr bwMode="auto">
          <a:xfrm>
            <a:off x="2117725" y="4873625"/>
            <a:ext cx="1460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i="1"/>
              <a:t>OpenGL Spec</a:t>
            </a:r>
          </a:p>
        </p:txBody>
      </p:sp>
      <p:pic>
        <p:nvPicPr>
          <p:cNvPr id="37972" name="Picture 84" descr="clip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5443538"/>
            <a:ext cx="7186613" cy="1163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3040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71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979488" y="263525"/>
            <a:ext cx="7159625" cy="619125"/>
          </a:xfrm>
        </p:spPr>
        <p:txBody>
          <a:bodyPr/>
          <a:lstStyle/>
          <a:p>
            <a:pPr>
              <a:defRPr/>
            </a:pPr>
            <a:r>
              <a:rPr lang="en-US" altLang="en-US" sz="2800"/>
              <a:t>Cálculo das distâncias aos hiperplanos no </a:t>
            </a:r>
            <a:r>
              <a:rPr lang="en-US" altLang="en-US" sz="2800" i="1"/>
              <a:t>PR</a:t>
            </a:r>
            <a:r>
              <a:rPr lang="en-US" altLang="en-US" sz="2800" baseline="30000"/>
              <a:t>3</a:t>
            </a:r>
            <a:endParaRPr lang="en-US" altLang="en-US" sz="2800"/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311150" y="1946275"/>
            <a:ext cx="8496300" cy="327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600" b="1">
                <a:latin typeface="Courier New" charset="0"/>
              </a:rPr>
              <a:t>double Distance (double x, double y, double z, double w, int plane )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switch( plane )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{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case 0: return( -w - x );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case 1: return( -w + x );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case 2: return( -w - y );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case 3: return( -w + y );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case 4: return( -w - z );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case 5: return( -w + z );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}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return( 0.0 );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}</a:t>
            </a:r>
          </a:p>
        </p:txBody>
      </p:sp>
      <p:grpSp>
        <p:nvGrpSpPr>
          <p:cNvPr id="176131" name="Group 26"/>
          <p:cNvGrpSpPr>
            <a:grpSpLocks/>
          </p:cNvGrpSpPr>
          <p:nvPr/>
        </p:nvGrpSpPr>
        <p:grpSpPr bwMode="auto">
          <a:xfrm>
            <a:off x="4776788" y="2981325"/>
            <a:ext cx="3471862" cy="1712913"/>
            <a:chOff x="2934" y="2099"/>
            <a:chExt cx="2187" cy="1079"/>
          </a:xfrm>
        </p:grpSpPr>
        <p:sp>
          <p:nvSpPr>
            <p:cNvPr id="96265" name="Line 4"/>
            <p:cNvSpPr>
              <a:spLocks noChangeShapeType="1"/>
            </p:cNvSpPr>
            <p:nvPr/>
          </p:nvSpPr>
          <p:spPr bwMode="auto">
            <a:xfrm flipV="1">
              <a:off x="3290" y="2493"/>
              <a:ext cx="1520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266" name="Line 5"/>
            <p:cNvSpPr>
              <a:spLocks noChangeShapeType="1"/>
            </p:cNvSpPr>
            <p:nvPr/>
          </p:nvSpPr>
          <p:spPr bwMode="auto">
            <a:xfrm flipV="1">
              <a:off x="3802" y="2637"/>
              <a:ext cx="484" cy="1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267" name="Line 6"/>
            <p:cNvSpPr>
              <a:spLocks noChangeShapeType="1"/>
            </p:cNvSpPr>
            <p:nvPr/>
          </p:nvSpPr>
          <p:spPr bwMode="auto">
            <a:xfrm rot="16200000" flipV="1">
              <a:off x="3857" y="2500"/>
              <a:ext cx="303" cy="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aphicFrame>
          <p:nvGraphicFramePr>
            <p:cNvPr id="176139" name="Object 7"/>
            <p:cNvGraphicFramePr>
              <a:graphicFrameLocks noChangeAspect="1"/>
            </p:cNvGraphicFramePr>
            <p:nvPr/>
          </p:nvGraphicFramePr>
          <p:xfrm>
            <a:off x="4019" y="2342"/>
            <a:ext cx="101" cy="1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9439" name="Equation" r:id="rId4" imgW="126725" imgH="126725" progId="Equation.3">
                    <p:embed/>
                  </p:oleObj>
                </mc:Choice>
                <mc:Fallback>
                  <p:oleObj name="Equation" r:id="rId4" imgW="126725" imgH="126725" progId="Equation.3">
                    <p:embed/>
                    <p:pic>
                      <p:nvPicPr>
                        <p:cNvPr id="176139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9" y="2342"/>
                          <a:ext cx="101" cy="1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269" name="Line 8"/>
            <p:cNvSpPr>
              <a:spLocks noChangeShapeType="1"/>
            </p:cNvSpPr>
            <p:nvPr/>
          </p:nvSpPr>
          <p:spPr bwMode="auto">
            <a:xfrm>
              <a:off x="3337" y="2282"/>
              <a:ext cx="1075" cy="8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aphicFrame>
          <p:nvGraphicFramePr>
            <p:cNvPr id="176141" name="Object 9"/>
            <p:cNvGraphicFramePr>
              <a:graphicFrameLocks noChangeAspect="1"/>
            </p:cNvGraphicFramePr>
            <p:nvPr/>
          </p:nvGraphicFramePr>
          <p:xfrm>
            <a:off x="3327" y="2099"/>
            <a:ext cx="132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9440" name="Equation" r:id="rId6" imgW="164885" imgH="215619" progId="Equation.3">
                    <p:embed/>
                  </p:oleObj>
                </mc:Choice>
                <mc:Fallback>
                  <p:oleObj name="Equation" r:id="rId6" imgW="164885" imgH="215619" progId="Equation.3">
                    <p:embed/>
                    <p:pic>
                      <p:nvPicPr>
                        <p:cNvPr id="17614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7" y="2099"/>
                          <a:ext cx="132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6142" name="Object 10"/>
            <p:cNvGraphicFramePr>
              <a:graphicFrameLocks noChangeAspect="1"/>
            </p:cNvGraphicFramePr>
            <p:nvPr/>
          </p:nvGraphicFramePr>
          <p:xfrm>
            <a:off x="4404" y="2993"/>
            <a:ext cx="152" cy="1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9441" name="Equation" r:id="rId8" imgW="177569" imgH="215619" progId="Equation.3">
                    <p:embed/>
                  </p:oleObj>
                </mc:Choice>
                <mc:Fallback>
                  <p:oleObj name="Equation" r:id="rId8" imgW="177569" imgH="215619" progId="Equation.3">
                    <p:embed/>
                    <p:pic>
                      <p:nvPicPr>
                        <p:cNvPr id="176142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4" y="2993"/>
                          <a:ext cx="152" cy="1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272" name="Line 11"/>
            <p:cNvSpPr>
              <a:spLocks noChangeShapeType="1"/>
            </p:cNvSpPr>
            <p:nvPr/>
          </p:nvSpPr>
          <p:spPr bwMode="auto">
            <a:xfrm>
              <a:off x="3341" y="2298"/>
              <a:ext cx="145" cy="5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aphicFrame>
          <p:nvGraphicFramePr>
            <p:cNvPr id="176144" name="Object 12"/>
            <p:cNvGraphicFramePr>
              <a:graphicFrameLocks noChangeAspect="1"/>
            </p:cNvGraphicFramePr>
            <p:nvPr/>
          </p:nvGraphicFramePr>
          <p:xfrm>
            <a:off x="2934" y="2469"/>
            <a:ext cx="470" cy="1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9442" name="Equation" r:id="rId10" imgW="609336" imgH="215806" progId="Equation.3">
                    <p:embed/>
                  </p:oleObj>
                </mc:Choice>
                <mc:Fallback>
                  <p:oleObj name="Equation" r:id="rId10" imgW="609336" imgH="215806" progId="Equation.3">
                    <p:embed/>
                    <p:pic>
                      <p:nvPicPr>
                        <p:cNvPr id="176144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4" y="2469"/>
                          <a:ext cx="470" cy="1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6145" name="Object 13"/>
            <p:cNvGraphicFramePr>
              <a:graphicFrameLocks noChangeAspect="1"/>
            </p:cNvGraphicFramePr>
            <p:nvPr/>
          </p:nvGraphicFramePr>
          <p:xfrm>
            <a:off x="4281" y="2706"/>
            <a:ext cx="489" cy="1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9443" name="Equation" r:id="rId12" imgW="634449" imgH="215713" progId="Equation.3">
                    <p:embed/>
                  </p:oleObj>
                </mc:Choice>
                <mc:Fallback>
                  <p:oleObj name="Equation" r:id="rId12" imgW="634449" imgH="215713" progId="Equation.3">
                    <p:embed/>
                    <p:pic>
                      <p:nvPicPr>
                        <p:cNvPr id="176145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1" y="2706"/>
                          <a:ext cx="489" cy="1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275" name="Line 14"/>
            <p:cNvSpPr>
              <a:spLocks noChangeShapeType="1"/>
            </p:cNvSpPr>
            <p:nvPr/>
          </p:nvSpPr>
          <p:spPr bwMode="auto">
            <a:xfrm flipH="1" flipV="1">
              <a:off x="4275" y="2646"/>
              <a:ext cx="137" cy="5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276" name="Oval 15"/>
            <p:cNvSpPr>
              <a:spLocks noChangeArrowheads="1"/>
            </p:cNvSpPr>
            <p:nvPr/>
          </p:nvSpPr>
          <p:spPr bwMode="auto">
            <a:xfrm>
              <a:off x="3882" y="2731"/>
              <a:ext cx="29" cy="2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graphicFrame>
          <p:nvGraphicFramePr>
            <p:cNvPr id="176148" name="Object 16"/>
            <p:cNvGraphicFramePr>
              <a:graphicFrameLocks noChangeAspect="1"/>
            </p:cNvGraphicFramePr>
            <p:nvPr/>
          </p:nvGraphicFramePr>
          <p:xfrm>
            <a:off x="3855" y="2725"/>
            <a:ext cx="132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9444" name="Equation" r:id="rId14" imgW="165028" imgH="228501" progId="Equation.3">
                    <p:embed/>
                  </p:oleObj>
                </mc:Choice>
                <mc:Fallback>
                  <p:oleObj name="Equation" r:id="rId14" imgW="165028" imgH="228501" progId="Equation.3">
                    <p:embed/>
                    <p:pic>
                      <p:nvPicPr>
                        <p:cNvPr id="176148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5" y="2725"/>
                          <a:ext cx="132" cy="1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278" name="Text Box 18"/>
            <p:cNvSpPr txBox="1">
              <a:spLocks noChangeArrowheads="1"/>
            </p:cNvSpPr>
            <p:nvPr/>
          </p:nvSpPr>
          <p:spPr bwMode="auto">
            <a:xfrm rot="-897458">
              <a:off x="4485" y="2294"/>
              <a:ext cx="63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r>
                <a:rPr lang="pt-BR" altLang="en-US" sz="1400" i="1"/>
                <a:t>hiperplano </a:t>
              </a:r>
              <a:endParaRPr lang="en-US" altLang="en-US" sz="1400" i="1"/>
            </a:p>
          </p:txBody>
        </p:sp>
      </p:grpSp>
      <p:graphicFrame>
        <p:nvGraphicFramePr>
          <p:cNvPr id="46100" name="Object 20"/>
          <p:cNvGraphicFramePr>
            <a:graphicFrameLocks noChangeAspect="1"/>
          </p:cNvGraphicFramePr>
          <p:nvPr/>
        </p:nvGraphicFramePr>
        <p:xfrm>
          <a:off x="6040438" y="5932488"/>
          <a:ext cx="2517775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445" name="Equation" r:id="rId16" imgW="1651000" imgH="431800" progId="Equation.3">
                  <p:embed/>
                </p:oleObj>
              </mc:Choice>
              <mc:Fallback>
                <p:oleObj name="Equation" r:id="rId16" imgW="1651000" imgH="431800" progId="Equation.3">
                  <p:embed/>
                  <p:pic>
                    <p:nvPicPr>
                      <p:cNvPr id="4610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0438" y="5932488"/>
                        <a:ext cx="2517775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03" name="Text Box 23"/>
          <p:cNvSpPr txBox="1">
            <a:spLocks noChangeArrowheads="1"/>
          </p:cNvSpPr>
          <p:nvPr/>
        </p:nvSpPr>
        <p:spPr bwMode="auto">
          <a:xfrm>
            <a:off x="2551113" y="5313363"/>
            <a:ext cx="1168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defRPr/>
            </a:pPr>
            <a:r>
              <a:rPr lang="pt-BR" altLang="en-US" sz="1800" i="1"/>
              <a:t>intercepta </a:t>
            </a:r>
            <a:endParaRPr lang="en-US" altLang="en-US" sz="1800" i="1"/>
          </a:p>
        </p:txBody>
      </p:sp>
      <p:graphicFrame>
        <p:nvGraphicFramePr>
          <p:cNvPr id="46104" name="Object 24"/>
          <p:cNvGraphicFramePr>
            <a:graphicFrameLocks noChangeAspect="1"/>
          </p:cNvGraphicFramePr>
          <p:nvPr/>
        </p:nvGraphicFramePr>
        <p:xfrm>
          <a:off x="3892550" y="5311775"/>
          <a:ext cx="1452563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446" name="Equation" r:id="rId18" imgW="850531" imgH="215806" progId="Equation.3">
                  <p:embed/>
                </p:oleObj>
              </mc:Choice>
              <mc:Fallback>
                <p:oleObj name="Equation" r:id="rId18" imgW="850531" imgH="215806" progId="Equation.3">
                  <p:embed/>
                  <p:pic>
                    <p:nvPicPr>
                      <p:cNvPr id="46104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2550" y="5311775"/>
                        <a:ext cx="1452563" cy="369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105" name="Object 25"/>
          <p:cNvGraphicFramePr>
            <a:graphicFrameLocks noChangeAspect="1"/>
          </p:cNvGraphicFramePr>
          <p:nvPr/>
        </p:nvGraphicFramePr>
        <p:xfrm>
          <a:off x="2495550" y="5899150"/>
          <a:ext cx="27495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447" name="Equation" r:id="rId20" imgW="1828800" imgH="469900" progId="Equation.3">
                  <p:embed/>
                </p:oleObj>
              </mc:Choice>
              <mc:Fallback>
                <p:oleObj name="Equation" r:id="rId20" imgW="1828800" imgH="469900" progId="Equation.3">
                  <p:embed/>
                  <p:pic>
                    <p:nvPicPr>
                      <p:cNvPr id="46105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550" y="5899150"/>
                        <a:ext cx="274955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34819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03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2"/>
          <p:cNvSpPr>
            <a:spLocks noGrp="1" noChangeArrowheads="1"/>
          </p:cNvSpPr>
          <p:nvPr>
            <p:ph type="title"/>
          </p:nvPr>
        </p:nvSpPr>
        <p:spPr>
          <a:xfrm>
            <a:off x="249238" y="323850"/>
            <a:ext cx="8462962" cy="488950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l" defTabSz="762000"/>
            <a:r>
              <a:rPr lang="en-US" altLang="en-US"/>
              <a:t>Recorte</a:t>
            </a:r>
            <a:r>
              <a:rPr lang="en-US" altLang="en-US" i="1"/>
              <a:t> </a:t>
            </a:r>
            <a:r>
              <a:rPr lang="en-US" altLang="en-US"/>
              <a:t>de polígonos de Sutherland-Hodgman</a:t>
            </a:r>
          </a:p>
        </p:txBody>
      </p:sp>
      <p:sp>
        <p:nvSpPr>
          <p:cNvPr id="97283" name="Rectangle 4"/>
          <p:cNvSpPr>
            <a:spLocks noChangeArrowheads="1"/>
          </p:cNvSpPr>
          <p:nvPr/>
        </p:nvSpPr>
        <p:spPr bwMode="auto">
          <a:xfrm>
            <a:off x="231775" y="1824038"/>
            <a:ext cx="7535863" cy="47847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void </a:t>
            </a:r>
            <a:r>
              <a:rPr lang="en-US" altLang="en-US" sz="1400" b="1" dirty="0" err="1">
                <a:latin typeface="Courier New" charset="0"/>
              </a:rPr>
              <a:t>ClipAtPlane</a:t>
            </a:r>
            <a:r>
              <a:rPr lang="en-US" altLang="en-US" sz="1400" b="1" dirty="0">
                <a:latin typeface="Courier New" charset="0"/>
              </a:rPr>
              <a:t>( double x, double y, double z, double w, </a:t>
            </a:r>
            <a:r>
              <a:rPr lang="en-US" altLang="en-US" sz="1400" b="1" dirty="0" err="1">
                <a:latin typeface="Courier New" charset="0"/>
              </a:rPr>
              <a:t>int</a:t>
            </a:r>
            <a:r>
              <a:rPr lang="en-US" altLang="en-US" sz="1400" b="1" dirty="0">
                <a:latin typeface="Courier New" charset="0"/>
              </a:rPr>
              <a:t> plane )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double d = Distance(x, y, z, w, plane);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/* Check whether it is the first point */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if( first[plane] ) {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     </a:t>
            </a:r>
            <a:r>
              <a:rPr lang="en-US" altLang="en-US" sz="1400" b="1" dirty="0" err="1">
                <a:latin typeface="Courier New" charset="0"/>
              </a:rPr>
              <a:t>fx</a:t>
            </a:r>
            <a:r>
              <a:rPr lang="en-US" altLang="en-US" sz="1400" b="1" dirty="0">
                <a:latin typeface="Courier New" charset="0"/>
              </a:rPr>
              <a:t>[plane]=x;  </a:t>
            </a:r>
            <a:r>
              <a:rPr lang="en-US" altLang="en-US" sz="1400" b="1" dirty="0" err="1">
                <a:latin typeface="Courier New" charset="0"/>
              </a:rPr>
              <a:t>fy</a:t>
            </a:r>
            <a:r>
              <a:rPr lang="en-US" altLang="en-US" sz="1400" b="1" dirty="0">
                <a:latin typeface="Courier New" charset="0"/>
              </a:rPr>
              <a:t>[plane]=y;  </a:t>
            </a:r>
            <a:r>
              <a:rPr lang="en-US" altLang="en-US" sz="1400" b="1" dirty="0" err="1">
                <a:latin typeface="Courier New" charset="0"/>
              </a:rPr>
              <a:t>fz</a:t>
            </a:r>
            <a:r>
              <a:rPr lang="en-US" altLang="en-US" sz="1400" b="1" dirty="0">
                <a:latin typeface="Courier New" charset="0"/>
              </a:rPr>
              <a:t>[plane]=z; </a:t>
            </a:r>
            <a:r>
              <a:rPr lang="en-US" altLang="en-US" sz="1400" b="1" dirty="0" err="1">
                <a:latin typeface="Courier New" charset="0"/>
              </a:rPr>
              <a:t>fw</a:t>
            </a:r>
            <a:r>
              <a:rPr lang="en-US" altLang="en-US" sz="1400" b="1" dirty="0">
                <a:latin typeface="Courier New" charset="0"/>
              </a:rPr>
              <a:t>[plane]=w;  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     </a:t>
            </a:r>
            <a:r>
              <a:rPr lang="en-US" altLang="en-US" sz="1400" b="1" dirty="0" err="1">
                <a:latin typeface="Courier New" charset="0"/>
              </a:rPr>
              <a:t>fd</a:t>
            </a:r>
            <a:r>
              <a:rPr lang="en-US" altLang="en-US" sz="1400" b="1" dirty="0">
                <a:latin typeface="Courier New" charset="0"/>
              </a:rPr>
              <a:t>[plane]=d;  first[plane]=0;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} else if ((</a:t>
            </a:r>
            <a:r>
              <a:rPr lang="en-US" altLang="en-US" sz="1400" b="1" dirty="0" err="1">
                <a:latin typeface="Courier New" charset="0"/>
              </a:rPr>
              <a:t>sd</a:t>
            </a:r>
            <a:r>
              <a:rPr lang="en-US" altLang="en-US" sz="1400" b="1" dirty="0">
                <a:latin typeface="Courier New" charset="0"/>
              </a:rPr>
              <a:t>[plane] &lt; 0)^(d &lt; 0)) 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     Intersect( x, y, z, w, plane, </a:t>
            </a:r>
            <a:r>
              <a:rPr lang="en-US" altLang="en-US" sz="1400" b="1" dirty="0" err="1">
                <a:latin typeface="Courier New" charset="0"/>
              </a:rPr>
              <a:t>sd</a:t>
            </a:r>
            <a:r>
              <a:rPr lang="en-US" altLang="en-US" sz="1400" b="1" dirty="0">
                <a:latin typeface="Courier New" charset="0"/>
              </a:rPr>
              <a:t>[plane], d );</a:t>
            </a:r>
          </a:p>
          <a:p>
            <a:pPr>
              <a:defRPr/>
            </a:pPr>
            <a:endParaRPr lang="en-US" altLang="en-US" sz="1400" b="1" dirty="0">
              <a:latin typeface="Courier New" charset="0"/>
            </a:endParaRP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/* Save as previous */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</a:t>
            </a:r>
            <a:r>
              <a:rPr lang="en-US" altLang="en-US" sz="1400" b="1" dirty="0" err="1">
                <a:latin typeface="Courier New" charset="0"/>
              </a:rPr>
              <a:t>sx</a:t>
            </a:r>
            <a:r>
              <a:rPr lang="en-US" altLang="en-US" sz="1400" b="1" dirty="0">
                <a:latin typeface="Courier New" charset="0"/>
              </a:rPr>
              <a:t>[plane]=x; </a:t>
            </a:r>
            <a:r>
              <a:rPr lang="en-US" altLang="en-US" sz="1400" b="1" dirty="0" err="1">
                <a:latin typeface="Courier New" charset="0"/>
              </a:rPr>
              <a:t>sy</a:t>
            </a:r>
            <a:r>
              <a:rPr lang="en-US" altLang="en-US" sz="1400" b="1" dirty="0">
                <a:latin typeface="Courier New" charset="0"/>
              </a:rPr>
              <a:t>[plane]=y; </a:t>
            </a:r>
            <a:r>
              <a:rPr lang="en-US" altLang="en-US" sz="1400" b="1" dirty="0" err="1">
                <a:latin typeface="Courier New" charset="0"/>
              </a:rPr>
              <a:t>sz</a:t>
            </a:r>
            <a:r>
              <a:rPr lang="en-US" altLang="en-US" sz="1400" b="1" dirty="0">
                <a:latin typeface="Courier New" charset="0"/>
              </a:rPr>
              <a:t>[plane]=z; </a:t>
            </a:r>
            <a:r>
              <a:rPr lang="en-US" altLang="en-US" sz="1400" b="1" dirty="0" err="1">
                <a:latin typeface="Courier New" charset="0"/>
              </a:rPr>
              <a:t>sw</a:t>
            </a:r>
            <a:r>
              <a:rPr lang="en-US" altLang="en-US" sz="1400" b="1" dirty="0">
                <a:latin typeface="Courier New" charset="0"/>
              </a:rPr>
              <a:t>[plane]=w; </a:t>
            </a:r>
            <a:r>
              <a:rPr lang="en-US" altLang="en-US" sz="1400" b="1" dirty="0" err="1">
                <a:latin typeface="Courier New" charset="0"/>
              </a:rPr>
              <a:t>sd</a:t>
            </a:r>
            <a:r>
              <a:rPr lang="en-US" altLang="en-US" sz="1400" b="1" dirty="0">
                <a:latin typeface="Courier New" charset="0"/>
              </a:rPr>
              <a:t>[plane]=d;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/* Check whether it is a visible point */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if ( d &lt;= 0.0 ) {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   if ( plane == LAST_PLANE )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      </a:t>
            </a:r>
            <a:r>
              <a:rPr lang="en-US" altLang="en-US" sz="1400" b="1" dirty="0" err="1">
                <a:latin typeface="Courier New" charset="0"/>
              </a:rPr>
              <a:t>SaveVertex</a:t>
            </a:r>
            <a:r>
              <a:rPr lang="en-US" altLang="en-US" sz="1400" b="1" dirty="0">
                <a:latin typeface="Courier New" charset="0"/>
              </a:rPr>
              <a:t>( x, y, z, w );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   else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      </a:t>
            </a:r>
            <a:r>
              <a:rPr lang="en-US" altLang="en-US" sz="1400" b="1" dirty="0" err="1">
                <a:latin typeface="Courier New" charset="0"/>
              </a:rPr>
              <a:t>ClipAtPlane</a:t>
            </a:r>
            <a:r>
              <a:rPr lang="en-US" altLang="en-US" sz="1400" b="1" dirty="0">
                <a:latin typeface="Courier New" charset="0"/>
              </a:rPr>
              <a:t>( x, y, z, w, plane+1 );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 }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}</a:t>
            </a:r>
          </a:p>
        </p:txBody>
      </p:sp>
      <p:sp>
        <p:nvSpPr>
          <p:cNvPr id="97284" name="Rectangle 6"/>
          <p:cNvSpPr>
            <a:spLocks noChangeArrowheads="1"/>
          </p:cNvSpPr>
          <p:nvPr/>
        </p:nvSpPr>
        <p:spPr bwMode="auto">
          <a:xfrm>
            <a:off x="220663" y="971550"/>
            <a:ext cx="4876800" cy="7429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static </a:t>
            </a:r>
            <a:r>
              <a:rPr lang="en-US" altLang="en-US" sz="1400" b="1" dirty="0" err="1">
                <a:latin typeface="Courier New" charset="0"/>
              </a:rPr>
              <a:t>int</a:t>
            </a:r>
            <a:r>
              <a:rPr lang="en-US" altLang="en-US" sz="1400" b="1" dirty="0">
                <a:latin typeface="Courier New" charset="0"/>
              </a:rPr>
              <a:t> first[]={1,1,1,1,1};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static double </a:t>
            </a:r>
            <a:r>
              <a:rPr lang="en-US" altLang="en-US" sz="1400" b="1" dirty="0" err="1">
                <a:latin typeface="Courier New" charset="0"/>
              </a:rPr>
              <a:t>fx</a:t>
            </a:r>
            <a:r>
              <a:rPr lang="en-US" altLang="en-US" sz="1400" b="1" dirty="0">
                <a:latin typeface="Courier New" charset="0"/>
              </a:rPr>
              <a:t>[5],</a:t>
            </a:r>
            <a:r>
              <a:rPr lang="en-US" altLang="en-US" sz="1400" b="1" dirty="0" err="1">
                <a:latin typeface="Courier New" charset="0"/>
              </a:rPr>
              <a:t>fy</a:t>
            </a:r>
            <a:r>
              <a:rPr lang="en-US" altLang="en-US" sz="1400" b="1" dirty="0">
                <a:latin typeface="Courier New" charset="0"/>
              </a:rPr>
              <a:t>[5],</a:t>
            </a:r>
            <a:r>
              <a:rPr lang="en-US" altLang="en-US" sz="1400" b="1" dirty="0" err="1">
                <a:latin typeface="Courier New" charset="0"/>
              </a:rPr>
              <a:t>fz</a:t>
            </a:r>
            <a:r>
              <a:rPr lang="en-US" altLang="en-US" sz="1400" b="1" dirty="0">
                <a:latin typeface="Courier New" charset="0"/>
              </a:rPr>
              <a:t>[5],</a:t>
            </a:r>
            <a:r>
              <a:rPr lang="en-US" altLang="en-US" sz="1400" b="1" dirty="0" err="1">
                <a:latin typeface="Courier New" charset="0"/>
              </a:rPr>
              <a:t>fw</a:t>
            </a:r>
            <a:r>
              <a:rPr lang="en-US" altLang="en-US" sz="1400" b="1" dirty="0">
                <a:latin typeface="Courier New" charset="0"/>
              </a:rPr>
              <a:t>[5],</a:t>
            </a:r>
            <a:r>
              <a:rPr lang="en-US" altLang="en-US" sz="1400" b="1" dirty="0" err="1">
                <a:latin typeface="Courier New" charset="0"/>
              </a:rPr>
              <a:t>fd</a:t>
            </a:r>
            <a:r>
              <a:rPr lang="en-US" altLang="en-US" sz="1400" b="1" dirty="0">
                <a:latin typeface="Courier New" charset="0"/>
              </a:rPr>
              <a:t>[5];</a:t>
            </a:r>
          </a:p>
          <a:p>
            <a:pPr>
              <a:defRPr/>
            </a:pPr>
            <a:r>
              <a:rPr lang="en-US" altLang="en-US" sz="1400" b="1" dirty="0">
                <a:latin typeface="Courier New" charset="0"/>
              </a:rPr>
              <a:t>static double </a:t>
            </a:r>
            <a:r>
              <a:rPr lang="en-US" altLang="en-US" sz="1400" b="1" dirty="0" err="1">
                <a:latin typeface="Courier New" charset="0"/>
              </a:rPr>
              <a:t>sx</a:t>
            </a:r>
            <a:r>
              <a:rPr lang="en-US" altLang="en-US" sz="1400" b="1" dirty="0">
                <a:latin typeface="Courier New" charset="0"/>
              </a:rPr>
              <a:t>[5],</a:t>
            </a:r>
            <a:r>
              <a:rPr lang="en-US" altLang="en-US" sz="1400" b="1" dirty="0" err="1">
                <a:latin typeface="Courier New" charset="0"/>
              </a:rPr>
              <a:t>sy</a:t>
            </a:r>
            <a:r>
              <a:rPr lang="en-US" altLang="en-US" sz="1400" b="1" dirty="0">
                <a:latin typeface="Courier New" charset="0"/>
              </a:rPr>
              <a:t>[5],</a:t>
            </a:r>
            <a:r>
              <a:rPr lang="en-US" altLang="en-US" sz="1400" b="1" dirty="0" err="1">
                <a:latin typeface="Courier New" charset="0"/>
              </a:rPr>
              <a:t>sz</a:t>
            </a:r>
            <a:r>
              <a:rPr lang="en-US" altLang="en-US" sz="1400" b="1" dirty="0">
                <a:latin typeface="Courier New" charset="0"/>
              </a:rPr>
              <a:t>[5],</a:t>
            </a:r>
            <a:r>
              <a:rPr lang="en-US" altLang="en-US" sz="1400" b="1" dirty="0" err="1">
                <a:latin typeface="Courier New" charset="0"/>
              </a:rPr>
              <a:t>sw</a:t>
            </a:r>
            <a:r>
              <a:rPr lang="en-US" altLang="en-US" sz="1400" b="1" dirty="0">
                <a:latin typeface="Courier New" charset="0"/>
              </a:rPr>
              <a:t>[5],</a:t>
            </a:r>
            <a:r>
              <a:rPr lang="en-US" altLang="en-US" sz="1400" b="1" dirty="0" err="1">
                <a:latin typeface="Courier New" charset="0"/>
              </a:rPr>
              <a:t>sd</a:t>
            </a:r>
            <a:r>
              <a:rPr lang="en-US" altLang="en-US" sz="1400" b="1" dirty="0">
                <a:latin typeface="Courier New" charset="0"/>
              </a:rPr>
              <a:t>[5];</a:t>
            </a:r>
          </a:p>
        </p:txBody>
      </p:sp>
    </p:spTree>
    <p:extLst>
      <p:ext uri="{BB962C8B-B14F-4D97-AF65-F5344CB8AC3E}">
        <p14:creationId xmlns:p14="http://schemas.microsoft.com/office/powerpoint/2010/main" val="169998868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7338" y="325438"/>
            <a:ext cx="8170862" cy="1143000"/>
          </a:xfrm>
        </p:spPr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/>
              <a:t>Teste de interseção com uma fronteira</a:t>
            </a:r>
          </a:p>
        </p:txBody>
      </p:sp>
      <p:sp>
        <p:nvSpPr>
          <p:cNvPr id="98307" name="Rectangle 4"/>
          <p:cNvSpPr>
            <a:spLocks noChangeArrowheads="1"/>
          </p:cNvSpPr>
          <p:nvPr/>
        </p:nvSpPr>
        <p:spPr bwMode="auto">
          <a:xfrm>
            <a:off x="706438" y="1919288"/>
            <a:ext cx="7702550" cy="4221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800" b="1">
                <a:latin typeface="Courier New" charset="0"/>
              </a:rPr>
              <a:t>void Intersect(double x, double y, double z, double w, </a:t>
            </a: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               int plane, double d1, double d2)</a:t>
            </a: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 double t  = d1 / (d1 - d2);</a:t>
            </a:r>
          </a:p>
          <a:p>
            <a:pPr>
              <a:defRPr/>
            </a:pPr>
            <a:endParaRPr lang="en-US" altLang="en-US" sz="1800" b="1">
              <a:latin typeface="Courier New" charset="0"/>
            </a:endParaRP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 double xi = sx[plane] + t * (x - sx[plane]);</a:t>
            </a: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 double yi = sy[plane] + t * (y - sy[plane]);</a:t>
            </a: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 double zi = sz[plane] + t * (z - sz[plane]); </a:t>
            </a: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 double wi = sw[plane] + t * (w - sw[plane]);</a:t>
            </a: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  </a:t>
            </a: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 if( plane == LAST_PLANE )</a:t>
            </a: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   SaveVertex( xi, yi, zi, wi );</a:t>
            </a: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 else</a:t>
            </a: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   ClipAtPlane( xi, yi,zi, wi, plane+1 );</a:t>
            </a:r>
          </a:p>
          <a:p>
            <a:pPr>
              <a:defRPr/>
            </a:pPr>
            <a:r>
              <a:rPr lang="en-US" altLang="en-US" sz="1800" b="1">
                <a:latin typeface="Courier New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1111747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19125" y="290513"/>
            <a:ext cx="7772400" cy="1143000"/>
          </a:xfrm>
        </p:spPr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US" altLang="en-US"/>
              <a:t>Fechando o processo</a:t>
            </a: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298450" y="3097213"/>
            <a:ext cx="8555038" cy="30384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7"/>
              </a:schemeClr>
            </a:outerShdw>
          </a:effectLst>
        </p:spPr>
        <p:txBody>
          <a:bodyPr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600" b="1" dirty="0">
                <a:latin typeface="Courier New" charset="0"/>
              </a:rPr>
              <a:t>void </a:t>
            </a:r>
            <a:r>
              <a:rPr lang="en-US" altLang="en-US" sz="1600" b="1" dirty="0" err="1">
                <a:latin typeface="Courier New" charset="0"/>
              </a:rPr>
              <a:t>ClipClose</a:t>
            </a:r>
            <a:r>
              <a:rPr lang="en-US" altLang="en-US" sz="1600" b="1" dirty="0">
                <a:latin typeface="Courier New" charset="0"/>
              </a:rPr>
              <a:t>( </a:t>
            </a:r>
            <a:r>
              <a:rPr lang="en-US" altLang="en-US" sz="1600" b="1" dirty="0" err="1">
                <a:latin typeface="Courier New" charset="0"/>
              </a:rPr>
              <a:t>int</a:t>
            </a:r>
            <a:r>
              <a:rPr lang="en-US" altLang="en-US" sz="1600" b="1" dirty="0">
                <a:latin typeface="Courier New" charset="0"/>
              </a:rPr>
              <a:t> plane )</a:t>
            </a:r>
          </a:p>
          <a:p>
            <a:pPr>
              <a:defRPr/>
            </a:pPr>
            <a:r>
              <a:rPr lang="en-US" altLang="en-US" sz="1600" b="1" dirty="0">
                <a:latin typeface="Courier New" charset="0"/>
              </a:rPr>
              <a:t>{</a:t>
            </a:r>
          </a:p>
          <a:p>
            <a:pPr>
              <a:defRPr/>
            </a:pPr>
            <a:r>
              <a:rPr lang="en-US" altLang="en-US" sz="1600" b="1" dirty="0">
                <a:latin typeface="Courier New" charset="0"/>
              </a:rPr>
              <a:t> if ((</a:t>
            </a:r>
            <a:r>
              <a:rPr lang="en-US" altLang="en-US" sz="1600" b="1" dirty="0" err="1">
                <a:latin typeface="Courier New" charset="0"/>
              </a:rPr>
              <a:t>sd</a:t>
            </a:r>
            <a:r>
              <a:rPr lang="en-US" altLang="en-US" sz="1600" b="1" dirty="0">
                <a:latin typeface="Courier New" charset="0"/>
              </a:rPr>
              <a:t>[plane]&lt;0)^(</a:t>
            </a:r>
            <a:r>
              <a:rPr lang="en-US" altLang="en-US" sz="1600" b="1" dirty="0" err="1">
                <a:latin typeface="Courier New" charset="0"/>
              </a:rPr>
              <a:t>fd</a:t>
            </a:r>
            <a:r>
              <a:rPr lang="en-US" altLang="en-US" sz="1600" b="1" dirty="0">
                <a:latin typeface="Courier New" charset="0"/>
              </a:rPr>
              <a:t>[plane]&lt;0))</a:t>
            </a:r>
          </a:p>
          <a:p>
            <a:pPr>
              <a:defRPr/>
            </a:pPr>
            <a:r>
              <a:rPr lang="en-US" altLang="en-US" sz="1600" b="1" dirty="0">
                <a:latin typeface="Courier New" charset="0"/>
              </a:rPr>
              <a:t>     Intersect( </a:t>
            </a:r>
            <a:r>
              <a:rPr lang="en-US" altLang="en-US" sz="1600" b="1" dirty="0" err="1">
                <a:latin typeface="Courier New" charset="0"/>
              </a:rPr>
              <a:t>fx</a:t>
            </a:r>
            <a:r>
              <a:rPr lang="en-US" altLang="en-US" sz="1600" b="1" dirty="0">
                <a:latin typeface="Courier New" charset="0"/>
              </a:rPr>
              <a:t>[plane], </a:t>
            </a:r>
            <a:r>
              <a:rPr lang="en-US" altLang="en-US" sz="1600" b="1" dirty="0" err="1">
                <a:latin typeface="Courier New" charset="0"/>
              </a:rPr>
              <a:t>fy</a:t>
            </a:r>
            <a:r>
              <a:rPr lang="en-US" altLang="en-US" sz="1600" b="1" dirty="0">
                <a:latin typeface="Courier New" charset="0"/>
              </a:rPr>
              <a:t>[plane], plane, </a:t>
            </a:r>
            <a:r>
              <a:rPr lang="en-US" altLang="en-US" sz="1600" b="1" dirty="0" err="1">
                <a:latin typeface="Courier New" charset="0"/>
              </a:rPr>
              <a:t>sd</a:t>
            </a:r>
            <a:r>
              <a:rPr lang="en-US" altLang="en-US" sz="1600" b="1" dirty="0">
                <a:latin typeface="Courier New" charset="0"/>
              </a:rPr>
              <a:t>[plane], </a:t>
            </a:r>
            <a:r>
              <a:rPr lang="en-US" altLang="en-US" sz="1600" b="1" dirty="0" err="1">
                <a:latin typeface="Courier New" charset="0"/>
              </a:rPr>
              <a:t>fd</a:t>
            </a:r>
            <a:r>
              <a:rPr lang="en-US" altLang="en-US" sz="1600" b="1" dirty="0">
                <a:latin typeface="Courier New" charset="0"/>
              </a:rPr>
              <a:t>[plane] );</a:t>
            </a:r>
          </a:p>
          <a:p>
            <a:pPr>
              <a:defRPr/>
            </a:pPr>
            <a:endParaRPr lang="en-US" altLang="en-US" sz="1600" b="1" dirty="0">
              <a:latin typeface="Courier New" charset="0"/>
            </a:endParaRPr>
          </a:p>
          <a:p>
            <a:pPr>
              <a:defRPr/>
            </a:pPr>
            <a:r>
              <a:rPr lang="en-US" altLang="en-US" sz="1600" b="1" dirty="0">
                <a:latin typeface="Courier New" charset="0"/>
              </a:rPr>
              <a:t> first[plane]=1;</a:t>
            </a:r>
          </a:p>
          <a:p>
            <a:pPr>
              <a:defRPr/>
            </a:pPr>
            <a:r>
              <a:rPr lang="en-US" altLang="en-US" sz="1600" b="1" dirty="0">
                <a:latin typeface="Courier New" charset="0"/>
              </a:rPr>
              <a:t> </a:t>
            </a:r>
          </a:p>
          <a:p>
            <a:pPr>
              <a:defRPr/>
            </a:pPr>
            <a:r>
              <a:rPr lang="en-US" altLang="en-US" sz="1600" b="1" dirty="0">
                <a:latin typeface="Courier New" charset="0"/>
              </a:rPr>
              <a:t> if( plane == LAST_PLANE )</a:t>
            </a:r>
          </a:p>
          <a:p>
            <a:pPr>
              <a:defRPr/>
            </a:pPr>
            <a:r>
              <a:rPr lang="en-US" altLang="en-US" sz="1600" b="1" dirty="0">
                <a:latin typeface="Courier New" charset="0"/>
              </a:rPr>
              <a:t>   </a:t>
            </a:r>
            <a:r>
              <a:rPr lang="en-US" altLang="en-US" sz="1600" b="1" dirty="0" err="1">
                <a:latin typeface="Courier New" charset="0"/>
              </a:rPr>
              <a:t>FillSavedPolygon</a:t>
            </a:r>
            <a:r>
              <a:rPr lang="en-US" altLang="en-US" sz="1600" b="1" dirty="0">
                <a:latin typeface="Courier New" charset="0"/>
              </a:rPr>
              <a:t>( );</a:t>
            </a:r>
          </a:p>
          <a:p>
            <a:pPr>
              <a:defRPr/>
            </a:pPr>
            <a:r>
              <a:rPr lang="en-US" altLang="en-US" sz="1600" b="1" dirty="0">
                <a:latin typeface="Courier New" charset="0"/>
              </a:rPr>
              <a:t> else</a:t>
            </a:r>
          </a:p>
          <a:p>
            <a:pPr>
              <a:defRPr/>
            </a:pPr>
            <a:r>
              <a:rPr lang="en-US" altLang="en-US" sz="1600" b="1" dirty="0">
                <a:latin typeface="Courier New" charset="0"/>
              </a:rPr>
              <a:t>   </a:t>
            </a:r>
            <a:r>
              <a:rPr lang="en-US" altLang="en-US" sz="1600" b="1" dirty="0" err="1">
                <a:latin typeface="Courier New" charset="0"/>
              </a:rPr>
              <a:t>ClipClose</a:t>
            </a:r>
            <a:r>
              <a:rPr lang="en-US" altLang="en-US" sz="1600" b="1" dirty="0">
                <a:latin typeface="Courier New" charset="0"/>
              </a:rPr>
              <a:t>( plane+1 );</a:t>
            </a:r>
          </a:p>
          <a:p>
            <a:pPr>
              <a:defRPr/>
            </a:pPr>
            <a:r>
              <a:rPr lang="en-US" altLang="en-US" sz="1600" b="1" dirty="0">
                <a:latin typeface="Courier New" charset="0"/>
              </a:rPr>
              <a:t>}</a:t>
            </a:r>
          </a:p>
        </p:txBody>
      </p:sp>
      <p:sp>
        <p:nvSpPr>
          <p:cNvPr id="99332" name="Rectangle 5"/>
          <p:cNvSpPr>
            <a:spLocks noChangeArrowheads="1"/>
          </p:cNvSpPr>
          <p:nvPr/>
        </p:nvSpPr>
        <p:spPr bwMode="auto">
          <a:xfrm>
            <a:off x="5405438" y="1531938"/>
            <a:ext cx="2397125" cy="13271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7"/>
              </a:schemeClr>
            </a:outerShdw>
          </a:effectLst>
        </p:spPr>
        <p:txBody>
          <a:bodyPr wrap="none" lIns="92075" tIns="46038" rIns="92075" bIns="46038">
            <a:spAutoFit/>
          </a:bodyPr>
          <a:lstStyle>
            <a:lvl1pPr defTabSz="76200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6200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6200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1600" b="1">
                <a:latin typeface="Courier New" charset="0"/>
              </a:rPr>
              <a:t>Begin(FILL);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Vertex(30.,20.);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Vertex(15.,18.);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   …</a:t>
            </a:r>
          </a:p>
          <a:p>
            <a:pPr>
              <a:defRPr/>
            </a:pPr>
            <a:r>
              <a:rPr lang="en-US" altLang="en-US" sz="1600" b="1">
                <a:latin typeface="Courier New" charset="0"/>
              </a:rPr>
              <a:t>End( );</a:t>
            </a:r>
          </a:p>
        </p:txBody>
      </p:sp>
      <p:sp>
        <p:nvSpPr>
          <p:cNvPr id="99333" name="Line 6"/>
          <p:cNvSpPr>
            <a:spLocks noChangeShapeType="1"/>
          </p:cNvSpPr>
          <p:nvPr/>
        </p:nvSpPr>
        <p:spPr bwMode="auto">
          <a:xfrm flipH="1">
            <a:off x="3917950" y="2754313"/>
            <a:ext cx="1544638" cy="474662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1352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altLang="en-US" sz="2800"/>
              <a:t>Diferentes problemas de recorte</a:t>
            </a:r>
            <a:endParaRPr lang="en-US" altLang="en-US" sz="2800"/>
          </a:p>
        </p:txBody>
      </p:sp>
      <p:grpSp>
        <p:nvGrpSpPr>
          <p:cNvPr id="184322" name="Group 83"/>
          <p:cNvGrpSpPr>
            <a:grpSpLocks/>
          </p:cNvGrpSpPr>
          <p:nvPr/>
        </p:nvGrpSpPr>
        <p:grpSpPr bwMode="auto">
          <a:xfrm>
            <a:off x="1416050" y="1609725"/>
            <a:ext cx="3046413" cy="2230438"/>
            <a:chOff x="559" y="1279"/>
            <a:chExt cx="1507" cy="1103"/>
          </a:xfrm>
        </p:grpSpPr>
        <p:sp>
          <p:nvSpPr>
            <p:cNvPr id="100379" name="Rectangle 33"/>
            <p:cNvSpPr>
              <a:spLocks noChangeArrowheads="1"/>
            </p:cNvSpPr>
            <p:nvPr/>
          </p:nvSpPr>
          <p:spPr bwMode="auto">
            <a:xfrm>
              <a:off x="852" y="1481"/>
              <a:ext cx="794" cy="51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0380" name="Line 34"/>
            <p:cNvSpPr>
              <a:spLocks noChangeShapeType="1"/>
            </p:cNvSpPr>
            <p:nvPr/>
          </p:nvSpPr>
          <p:spPr bwMode="auto">
            <a:xfrm flipV="1">
              <a:off x="559" y="1464"/>
              <a:ext cx="246" cy="5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381" name="Line 35"/>
            <p:cNvSpPr>
              <a:spLocks noChangeShapeType="1"/>
            </p:cNvSpPr>
            <p:nvPr/>
          </p:nvSpPr>
          <p:spPr bwMode="auto">
            <a:xfrm flipV="1">
              <a:off x="1337" y="1479"/>
              <a:ext cx="132" cy="2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382" name="Line 38"/>
            <p:cNvSpPr>
              <a:spLocks noChangeShapeType="1"/>
            </p:cNvSpPr>
            <p:nvPr/>
          </p:nvSpPr>
          <p:spPr bwMode="auto">
            <a:xfrm flipV="1">
              <a:off x="1476" y="1896"/>
              <a:ext cx="590" cy="4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383" name="Line 41"/>
            <p:cNvSpPr>
              <a:spLocks noChangeShapeType="1"/>
            </p:cNvSpPr>
            <p:nvPr/>
          </p:nvSpPr>
          <p:spPr bwMode="auto">
            <a:xfrm flipV="1">
              <a:off x="920" y="1757"/>
              <a:ext cx="103" cy="17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384" name="Line 44"/>
            <p:cNvSpPr>
              <a:spLocks noChangeShapeType="1"/>
            </p:cNvSpPr>
            <p:nvPr/>
          </p:nvSpPr>
          <p:spPr bwMode="auto">
            <a:xfrm flipV="1">
              <a:off x="1337" y="1279"/>
              <a:ext cx="218" cy="4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385" name="Line 48"/>
            <p:cNvSpPr>
              <a:spLocks noChangeShapeType="1"/>
            </p:cNvSpPr>
            <p:nvPr/>
          </p:nvSpPr>
          <p:spPr bwMode="auto">
            <a:xfrm flipV="1">
              <a:off x="1086" y="1677"/>
              <a:ext cx="799" cy="6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386" name="Line 55"/>
            <p:cNvSpPr>
              <a:spLocks noChangeShapeType="1"/>
            </p:cNvSpPr>
            <p:nvPr/>
          </p:nvSpPr>
          <p:spPr bwMode="auto">
            <a:xfrm flipV="1">
              <a:off x="1476" y="1873"/>
              <a:ext cx="155" cy="1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84323" name="Group 78"/>
          <p:cNvGrpSpPr>
            <a:grpSpLocks/>
          </p:cNvGrpSpPr>
          <p:nvPr/>
        </p:nvGrpSpPr>
        <p:grpSpPr bwMode="auto">
          <a:xfrm>
            <a:off x="5011738" y="1525588"/>
            <a:ext cx="2646362" cy="1882775"/>
            <a:chOff x="4021" y="1489"/>
            <a:chExt cx="1179" cy="916"/>
          </a:xfrm>
        </p:grpSpPr>
        <p:sp>
          <p:nvSpPr>
            <p:cNvPr id="100376" name="Rectangle 60"/>
            <p:cNvSpPr>
              <a:spLocks noChangeArrowheads="1"/>
            </p:cNvSpPr>
            <p:nvPr/>
          </p:nvSpPr>
          <p:spPr bwMode="auto">
            <a:xfrm>
              <a:off x="4021" y="1758"/>
              <a:ext cx="880" cy="64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84344" name="Freeform 62"/>
            <p:cNvSpPr>
              <a:spLocks/>
            </p:cNvSpPr>
            <p:nvPr/>
          </p:nvSpPr>
          <p:spPr bwMode="auto">
            <a:xfrm>
              <a:off x="4227" y="1489"/>
              <a:ext cx="973" cy="674"/>
            </a:xfrm>
            <a:custGeom>
              <a:avLst/>
              <a:gdLst>
                <a:gd name="T0" fmla="*/ 0 w 973"/>
                <a:gd name="T1" fmla="*/ 588 h 674"/>
                <a:gd name="T2" fmla="*/ 0 w 973"/>
                <a:gd name="T3" fmla="*/ 0 h 674"/>
                <a:gd name="T4" fmla="*/ 222 w 973"/>
                <a:gd name="T5" fmla="*/ 0 h 674"/>
                <a:gd name="T6" fmla="*/ 972 w 973"/>
                <a:gd name="T7" fmla="*/ 673 h 674"/>
                <a:gd name="T8" fmla="*/ 456 w 973"/>
                <a:gd name="T9" fmla="*/ 673 h 674"/>
                <a:gd name="T10" fmla="*/ 264 w 973"/>
                <a:gd name="T11" fmla="*/ 174 h 674"/>
                <a:gd name="T12" fmla="*/ 0 w 973"/>
                <a:gd name="T13" fmla="*/ 588 h 6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73" h="674">
                  <a:moveTo>
                    <a:pt x="0" y="588"/>
                  </a:moveTo>
                  <a:lnTo>
                    <a:pt x="0" y="0"/>
                  </a:lnTo>
                  <a:lnTo>
                    <a:pt x="222" y="0"/>
                  </a:lnTo>
                  <a:lnTo>
                    <a:pt x="972" y="673"/>
                  </a:lnTo>
                  <a:lnTo>
                    <a:pt x="456" y="673"/>
                  </a:lnTo>
                  <a:lnTo>
                    <a:pt x="264" y="174"/>
                  </a:lnTo>
                  <a:lnTo>
                    <a:pt x="0" y="588"/>
                  </a:lnTo>
                </a:path>
              </a:pathLst>
            </a:custGeom>
            <a:solidFill>
              <a:srgbClr val="DADADA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45" name="Freeform 76"/>
            <p:cNvSpPr>
              <a:spLocks/>
            </p:cNvSpPr>
            <p:nvPr/>
          </p:nvSpPr>
          <p:spPr bwMode="auto">
            <a:xfrm>
              <a:off x="4226" y="1761"/>
              <a:ext cx="678" cy="401"/>
            </a:xfrm>
            <a:custGeom>
              <a:avLst/>
              <a:gdLst>
                <a:gd name="T0" fmla="*/ 0 w 678"/>
                <a:gd name="T1" fmla="*/ 320 h 401"/>
                <a:gd name="T2" fmla="*/ 0 w 678"/>
                <a:gd name="T3" fmla="*/ 0 h 401"/>
                <a:gd name="T4" fmla="*/ 535 w 678"/>
                <a:gd name="T5" fmla="*/ 3 h 401"/>
                <a:gd name="T6" fmla="*/ 675 w 678"/>
                <a:gd name="T7" fmla="*/ 138 h 401"/>
                <a:gd name="T8" fmla="*/ 678 w 678"/>
                <a:gd name="T9" fmla="*/ 401 h 401"/>
                <a:gd name="T10" fmla="*/ 456 w 678"/>
                <a:gd name="T11" fmla="*/ 401 h 401"/>
                <a:gd name="T12" fmla="*/ 303 w 678"/>
                <a:gd name="T13" fmla="*/ 0 h 401"/>
                <a:gd name="T14" fmla="*/ 201 w 678"/>
                <a:gd name="T15" fmla="*/ 0 h 401"/>
                <a:gd name="T16" fmla="*/ 0 w 678"/>
                <a:gd name="T17" fmla="*/ 320 h 4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78" h="401">
                  <a:moveTo>
                    <a:pt x="0" y="320"/>
                  </a:moveTo>
                  <a:lnTo>
                    <a:pt x="0" y="0"/>
                  </a:lnTo>
                  <a:lnTo>
                    <a:pt x="535" y="3"/>
                  </a:lnTo>
                  <a:lnTo>
                    <a:pt x="675" y="138"/>
                  </a:lnTo>
                  <a:lnTo>
                    <a:pt x="678" y="401"/>
                  </a:lnTo>
                  <a:lnTo>
                    <a:pt x="456" y="401"/>
                  </a:lnTo>
                  <a:lnTo>
                    <a:pt x="303" y="0"/>
                  </a:lnTo>
                  <a:lnTo>
                    <a:pt x="201" y="0"/>
                  </a:lnTo>
                  <a:lnTo>
                    <a:pt x="0" y="320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324" name="Group 118"/>
          <p:cNvGrpSpPr>
            <a:grpSpLocks/>
          </p:cNvGrpSpPr>
          <p:nvPr/>
        </p:nvGrpSpPr>
        <p:grpSpPr bwMode="auto">
          <a:xfrm>
            <a:off x="5048250" y="4422775"/>
            <a:ext cx="2708275" cy="1624013"/>
            <a:chOff x="2557" y="2838"/>
            <a:chExt cx="1120" cy="671"/>
          </a:xfrm>
        </p:grpSpPr>
        <p:sp>
          <p:nvSpPr>
            <p:cNvPr id="100364" name="AutoShape 98"/>
            <p:cNvSpPr>
              <a:spLocks noChangeArrowheads="1"/>
            </p:cNvSpPr>
            <p:nvPr/>
          </p:nvSpPr>
          <p:spPr bwMode="auto">
            <a:xfrm flipV="1">
              <a:off x="2772" y="2839"/>
              <a:ext cx="454" cy="321"/>
            </a:xfrm>
            <a:prstGeom prst="triangle">
              <a:avLst>
                <a:gd name="adj" fmla="val 50000"/>
              </a:avLst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0365" name="AutoShape 99"/>
            <p:cNvSpPr>
              <a:spLocks noChangeArrowheads="1"/>
            </p:cNvSpPr>
            <p:nvPr/>
          </p:nvSpPr>
          <p:spPr bwMode="auto">
            <a:xfrm flipV="1">
              <a:off x="3223" y="2839"/>
              <a:ext cx="454" cy="321"/>
            </a:xfrm>
            <a:prstGeom prst="triangle">
              <a:avLst>
                <a:gd name="adj" fmla="val 50000"/>
              </a:avLst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0366" name="AutoShape 100"/>
            <p:cNvSpPr>
              <a:spLocks noChangeArrowheads="1"/>
            </p:cNvSpPr>
            <p:nvPr/>
          </p:nvSpPr>
          <p:spPr bwMode="auto">
            <a:xfrm flipV="1">
              <a:off x="3003" y="3159"/>
              <a:ext cx="448" cy="322"/>
            </a:xfrm>
            <a:prstGeom prst="triangle">
              <a:avLst>
                <a:gd name="adj" fmla="val 50000"/>
              </a:avLst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0367" name="Rectangle 93"/>
            <p:cNvSpPr>
              <a:spLocks noChangeArrowheads="1"/>
            </p:cNvSpPr>
            <p:nvPr/>
          </p:nvSpPr>
          <p:spPr bwMode="auto">
            <a:xfrm>
              <a:off x="2557" y="2968"/>
              <a:ext cx="804" cy="54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0368" name="AutoShape 94"/>
            <p:cNvSpPr>
              <a:spLocks noChangeArrowheads="1"/>
            </p:cNvSpPr>
            <p:nvPr/>
          </p:nvSpPr>
          <p:spPr bwMode="auto">
            <a:xfrm>
              <a:off x="2998" y="2838"/>
              <a:ext cx="454" cy="322"/>
            </a:xfrm>
            <a:prstGeom prst="triangle">
              <a:avLst>
                <a:gd name="adj" fmla="val 50000"/>
              </a:avLst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84336" name="Freeform 95"/>
            <p:cNvSpPr>
              <a:spLocks/>
            </p:cNvSpPr>
            <p:nvPr/>
          </p:nvSpPr>
          <p:spPr bwMode="auto">
            <a:xfrm>
              <a:off x="2998" y="2968"/>
              <a:ext cx="312" cy="194"/>
            </a:xfrm>
            <a:custGeom>
              <a:avLst/>
              <a:gdLst>
                <a:gd name="T0" fmla="*/ 0 w 312"/>
                <a:gd name="T1" fmla="*/ 194 h 194"/>
                <a:gd name="T2" fmla="*/ 312 w 312"/>
                <a:gd name="T3" fmla="*/ 0 h 194"/>
                <a:gd name="T4" fmla="*/ 132 w 312"/>
                <a:gd name="T5" fmla="*/ 0 h 194"/>
                <a:gd name="T6" fmla="*/ 0 w 312"/>
                <a:gd name="T7" fmla="*/ 194 h 1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2" h="194">
                  <a:moveTo>
                    <a:pt x="0" y="194"/>
                  </a:moveTo>
                  <a:lnTo>
                    <a:pt x="312" y="0"/>
                  </a:lnTo>
                  <a:lnTo>
                    <a:pt x="132" y="0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hlink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37" name="Freeform 96"/>
            <p:cNvSpPr>
              <a:spLocks/>
            </p:cNvSpPr>
            <p:nvPr/>
          </p:nvSpPr>
          <p:spPr bwMode="auto">
            <a:xfrm>
              <a:off x="3000" y="3034"/>
              <a:ext cx="364" cy="130"/>
            </a:xfrm>
            <a:custGeom>
              <a:avLst/>
              <a:gdLst>
                <a:gd name="T0" fmla="*/ 0 w 364"/>
                <a:gd name="T1" fmla="*/ 130 h 130"/>
                <a:gd name="T2" fmla="*/ 360 w 364"/>
                <a:gd name="T3" fmla="*/ 130 h 130"/>
                <a:gd name="T4" fmla="*/ 364 w 364"/>
                <a:gd name="T5" fmla="*/ 0 h 130"/>
                <a:gd name="T6" fmla="*/ 0 w 364"/>
                <a:gd name="T7" fmla="*/ 130 h 13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4" h="130">
                  <a:moveTo>
                    <a:pt x="0" y="130"/>
                  </a:moveTo>
                  <a:lnTo>
                    <a:pt x="360" y="130"/>
                  </a:lnTo>
                  <a:lnTo>
                    <a:pt x="364" y="0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chemeClr val="hlink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38" name="Freeform 97"/>
            <p:cNvSpPr>
              <a:spLocks/>
            </p:cNvSpPr>
            <p:nvPr/>
          </p:nvSpPr>
          <p:spPr bwMode="auto">
            <a:xfrm>
              <a:off x="3000" y="2966"/>
              <a:ext cx="362" cy="198"/>
            </a:xfrm>
            <a:custGeom>
              <a:avLst/>
              <a:gdLst>
                <a:gd name="T0" fmla="*/ 362 w 362"/>
                <a:gd name="T1" fmla="*/ 68 h 198"/>
                <a:gd name="T2" fmla="*/ 316 w 362"/>
                <a:gd name="T3" fmla="*/ 0 h 198"/>
                <a:gd name="T4" fmla="*/ 0 w 362"/>
                <a:gd name="T5" fmla="*/ 198 h 198"/>
                <a:gd name="T6" fmla="*/ 362 w 362"/>
                <a:gd name="T7" fmla="*/ 68 h 19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2" h="198">
                  <a:moveTo>
                    <a:pt x="362" y="68"/>
                  </a:moveTo>
                  <a:lnTo>
                    <a:pt x="316" y="0"/>
                  </a:lnTo>
                  <a:lnTo>
                    <a:pt x="0" y="198"/>
                  </a:lnTo>
                  <a:lnTo>
                    <a:pt x="362" y="68"/>
                  </a:lnTo>
                  <a:close/>
                </a:path>
              </a:pathLst>
            </a:custGeom>
            <a:solidFill>
              <a:schemeClr val="hlink"/>
            </a:solidFill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72" name="Oval 101"/>
            <p:cNvSpPr>
              <a:spLocks noChangeArrowheads="1"/>
            </p:cNvSpPr>
            <p:nvPr/>
          </p:nvSpPr>
          <p:spPr bwMode="auto">
            <a:xfrm>
              <a:off x="3118" y="2953"/>
              <a:ext cx="28" cy="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0373" name="Oval 102"/>
            <p:cNvSpPr>
              <a:spLocks noChangeArrowheads="1"/>
            </p:cNvSpPr>
            <p:nvPr/>
          </p:nvSpPr>
          <p:spPr bwMode="auto">
            <a:xfrm>
              <a:off x="3305" y="2953"/>
              <a:ext cx="28" cy="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0374" name="Oval 103"/>
            <p:cNvSpPr>
              <a:spLocks noChangeArrowheads="1"/>
            </p:cNvSpPr>
            <p:nvPr/>
          </p:nvSpPr>
          <p:spPr bwMode="auto">
            <a:xfrm>
              <a:off x="3347" y="3019"/>
              <a:ext cx="28" cy="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0375" name="Oval 104"/>
            <p:cNvSpPr>
              <a:spLocks noChangeArrowheads="1"/>
            </p:cNvSpPr>
            <p:nvPr/>
          </p:nvSpPr>
          <p:spPr bwMode="auto">
            <a:xfrm>
              <a:off x="3347" y="3148"/>
              <a:ext cx="28" cy="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grpSp>
        <p:nvGrpSpPr>
          <p:cNvPr id="184325" name="Group 117"/>
          <p:cNvGrpSpPr>
            <a:grpSpLocks/>
          </p:cNvGrpSpPr>
          <p:nvPr/>
        </p:nvGrpSpPr>
        <p:grpSpPr bwMode="auto">
          <a:xfrm>
            <a:off x="1985963" y="4373563"/>
            <a:ext cx="2216150" cy="1660525"/>
            <a:chOff x="853" y="2838"/>
            <a:chExt cx="895" cy="671"/>
          </a:xfrm>
        </p:grpSpPr>
        <p:sp>
          <p:nvSpPr>
            <p:cNvPr id="100359" name="Rectangle 108"/>
            <p:cNvSpPr>
              <a:spLocks noChangeArrowheads="1"/>
            </p:cNvSpPr>
            <p:nvPr/>
          </p:nvSpPr>
          <p:spPr bwMode="auto">
            <a:xfrm>
              <a:off x="853" y="2968"/>
              <a:ext cx="804" cy="54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0360" name="AutoShape 109"/>
            <p:cNvSpPr>
              <a:spLocks noChangeArrowheads="1"/>
            </p:cNvSpPr>
            <p:nvPr/>
          </p:nvSpPr>
          <p:spPr bwMode="auto">
            <a:xfrm>
              <a:off x="1294" y="2838"/>
              <a:ext cx="454" cy="322"/>
            </a:xfrm>
            <a:prstGeom prst="triangle">
              <a:avLst>
                <a:gd name="adj" fmla="val 50000"/>
              </a:avLst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84328" name="Freeform 110"/>
            <p:cNvSpPr>
              <a:spLocks/>
            </p:cNvSpPr>
            <p:nvPr/>
          </p:nvSpPr>
          <p:spPr bwMode="auto">
            <a:xfrm>
              <a:off x="1294" y="2968"/>
              <a:ext cx="312" cy="194"/>
            </a:xfrm>
            <a:custGeom>
              <a:avLst/>
              <a:gdLst>
                <a:gd name="T0" fmla="*/ 0 w 312"/>
                <a:gd name="T1" fmla="*/ 194 h 194"/>
                <a:gd name="T2" fmla="*/ 312 w 312"/>
                <a:gd name="T3" fmla="*/ 0 h 194"/>
                <a:gd name="T4" fmla="*/ 132 w 312"/>
                <a:gd name="T5" fmla="*/ 0 h 194"/>
                <a:gd name="T6" fmla="*/ 0 w 312"/>
                <a:gd name="T7" fmla="*/ 194 h 19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2" h="194">
                  <a:moveTo>
                    <a:pt x="0" y="194"/>
                  </a:moveTo>
                  <a:lnTo>
                    <a:pt x="312" y="0"/>
                  </a:lnTo>
                  <a:lnTo>
                    <a:pt x="132" y="0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hlink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29" name="Freeform 111"/>
            <p:cNvSpPr>
              <a:spLocks/>
            </p:cNvSpPr>
            <p:nvPr/>
          </p:nvSpPr>
          <p:spPr bwMode="auto">
            <a:xfrm>
              <a:off x="1296" y="3034"/>
              <a:ext cx="364" cy="130"/>
            </a:xfrm>
            <a:custGeom>
              <a:avLst/>
              <a:gdLst>
                <a:gd name="T0" fmla="*/ 0 w 364"/>
                <a:gd name="T1" fmla="*/ 130 h 130"/>
                <a:gd name="T2" fmla="*/ 360 w 364"/>
                <a:gd name="T3" fmla="*/ 130 h 130"/>
                <a:gd name="T4" fmla="*/ 364 w 364"/>
                <a:gd name="T5" fmla="*/ 0 h 130"/>
                <a:gd name="T6" fmla="*/ 0 w 364"/>
                <a:gd name="T7" fmla="*/ 130 h 13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4" h="130">
                  <a:moveTo>
                    <a:pt x="0" y="130"/>
                  </a:moveTo>
                  <a:lnTo>
                    <a:pt x="360" y="130"/>
                  </a:lnTo>
                  <a:lnTo>
                    <a:pt x="364" y="0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chemeClr val="hlink"/>
            </a:solidFill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330" name="Freeform 112"/>
            <p:cNvSpPr>
              <a:spLocks/>
            </p:cNvSpPr>
            <p:nvPr/>
          </p:nvSpPr>
          <p:spPr bwMode="auto">
            <a:xfrm>
              <a:off x="1296" y="2966"/>
              <a:ext cx="362" cy="198"/>
            </a:xfrm>
            <a:custGeom>
              <a:avLst/>
              <a:gdLst>
                <a:gd name="T0" fmla="*/ 362 w 362"/>
                <a:gd name="T1" fmla="*/ 68 h 198"/>
                <a:gd name="T2" fmla="*/ 316 w 362"/>
                <a:gd name="T3" fmla="*/ 0 h 198"/>
                <a:gd name="T4" fmla="*/ 0 w 362"/>
                <a:gd name="T5" fmla="*/ 198 h 198"/>
                <a:gd name="T6" fmla="*/ 362 w 362"/>
                <a:gd name="T7" fmla="*/ 68 h 19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2" h="198">
                  <a:moveTo>
                    <a:pt x="362" y="68"/>
                  </a:moveTo>
                  <a:lnTo>
                    <a:pt x="316" y="0"/>
                  </a:lnTo>
                  <a:lnTo>
                    <a:pt x="0" y="198"/>
                  </a:lnTo>
                  <a:lnTo>
                    <a:pt x="362" y="68"/>
                  </a:lnTo>
                  <a:close/>
                </a:path>
              </a:pathLst>
            </a:custGeom>
            <a:solidFill>
              <a:schemeClr val="hlink"/>
            </a:solidFill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266182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FIM</a:t>
            </a:r>
          </a:p>
        </p:txBody>
      </p:sp>
    </p:spTree>
    <p:extLst>
      <p:ext uri="{BB962C8B-B14F-4D97-AF65-F5344CB8AC3E}">
        <p14:creationId xmlns:p14="http://schemas.microsoft.com/office/powerpoint/2010/main" val="2809383642"/>
      </p:ext>
    </p:extLst>
  </p:cSld>
  <p:clrMapOvr>
    <a:masterClrMapping/>
  </p:clrMapOvr>
</p:sld>
</file>

<file path=ppt/theme/theme1.xml><?xml version="1.0" encoding="utf-8"?>
<a:theme xmlns:a="http://schemas.openxmlformats.org/drawingml/2006/main" name="11_OGLRender">
  <a:themeElements>
    <a:clrScheme name="">
      <a:dk1>
        <a:srgbClr val="000000"/>
      </a:dk1>
      <a:lt1>
        <a:srgbClr val="FFFFFF"/>
      </a:lt1>
      <a:dk2>
        <a:srgbClr val="000000"/>
      </a:dk2>
      <a:lt2>
        <a:srgbClr val="CECECE"/>
      </a:lt2>
      <a:accent1>
        <a:srgbClr val="EBEBEB"/>
      </a:accent1>
      <a:accent2>
        <a:srgbClr val="232323"/>
      </a:accent2>
      <a:accent3>
        <a:srgbClr val="FFFFFF"/>
      </a:accent3>
      <a:accent4>
        <a:srgbClr val="000000"/>
      </a:accent4>
      <a:accent5>
        <a:srgbClr val="F3F3F3"/>
      </a:accent5>
      <a:accent6>
        <a:srgbClr val="1F1F1F"/>
      </a:accent6>
      <a:hlink>
        <a:srgbClr val="9C9C9C"/>
      </a:hlink>
      <a:folHlink>
        <a:srgbClr val="676767"/>
      </a:folHlink>
    </a:clrScheme>
    <a:fontScheme name="11_OGLRender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1_OGLRender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OGLRend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OGLRender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OGLRender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OGLRender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OGLRender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OGLRender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11_OGLRender</Template>
  <TotalTime>12145</TotalTime>
  <Pages>66</Pages>
  <Words>7275</Words>
  <Application>Microsoft Macintosh PowerPoint</Application>
  <PresentationFormat>Overhead</PresentationFormat>
  <Paragraphs>2022</Paragraphs>
  <Slides>106</Slides>
  <Notes>54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106</vt:i4>
      </vt:variant>
    </vt:vector>
  </HeadingPairs>
  <TitlesOfParts>
    <vt:vector size="118" baseType="lpstr">
      <vt:lpstr>Arial</vt:lpstr>
      <vt:lpstr>Cambria Math</vt:lpstr>
      <vt:lpstr>Courier New</vt:lpstr>
      <vt:lpstr>Monotype Sorts</vt:lpstr>
      <vt:lpstr>Stencil</vt:lpstr>
      <vt:lpstr>Symbol</vt:lpstr>
      <vt:lpstr>Times New Roman</vt:lpstr>
      <vt:lpstr>Wingdings</vt:lpstr>
      <vt:lpstr>Wingdings 2</vt:lpstr>
      <vt:lpstr>11_OGLRender</vt:lpstr>
      <vt:lpstr>Equation</vt:lpstr>
      <vt:lpstr>Equação</vt:lpstr>
      <vt:lpstr>ZBuffer Rendering com Mapa de Profundidade (OpenGL Rendering)</vt:lpstr>
      <vt:lpstr>Complexidade do Algoritmo de Rastreamento de Raios</vt:lpstr>
      <vt:lpstr>Mapa de Profundidade ou ZBuffer</vt:lpstr>
      <vt:lpstr>View Matrix</vt:lpstr>
      <vt:lpstr>Glu Look At</vt:lpstr>
      <vt:lpstr>Calculo do sistema  -  xe ye ze</vt:lpstr>
      <vt:lpstr>Transformações Geométricas: Translação</vt:lpstr>
      <vt:lpstr>Translação num plano do R3</vt:lpstr>
      <vt:lpstr>Concatenação</vt:lpstr>
      <vt:lpstr>Concatenação</vt:lpstr>
      <vt:lpstr>Translada o eye para origem</vt:lpstr>
      <vt:lpstr>Roda  xe ye ze  para xw yw zw </vt:lpstr>
      <vt:lpstr>Matriz LookAt  do OpenGL</vt:lpstr>
      <vt:lpstr>Model View</vt:lpstr>
      <vt:lpstr>Cor dos vértices</vt:lpstr>
      <vt:lpstr>Projeção</vt:lpstr>
      <vt:lpstr>Simplificação da projeção cônica</vt:lpstr>
      <vt:lpstr>Projeção cônica simples</vt:lpstr>
      <vt:lpstr>Coordenadas projetivas (ou homogêneas)</vt:lpstr>
      <vt:lpstr>Vantagens das coordenadas homogêneas  (pontos no infinito)</vt:lpstr>
      <vt:lpstr>Reta no espaço projetivo</vt:lpstr>
      <vt:lpstr>Reta paralelas no espaço projetivo</vt:lpstr>
      <vt:lpstr>Matriz da Homografia</vt:lpstr>
      <vt:lpstr>Matriz da Homografia</vt:lpstr>
      <vt:lpstr>Projeção cônica simples</vt:lpstr>
      <vt:lpstr>Distorce o frustum de  visão para o espaço da tela</vt:lpstr>
      <vt:lpstr>Transformação projetiva - a origem vai para o infinito em z+ -</vt:lpstr>
      <vt:lpstr>Transformação projetiva - os pontos do plano z =–n ficam imóveis -</vt:lpstr>
      <vt:lpstr>Transformação projetiva - matriz P com estas condições -</vt:lpstr>
      <vt:lpstr>Transformação projetiva - condição sobre os pontos do plano z = –f  -</vt:lpstr>
      <vt:lpstr>Transformação projetiva - condição sobre os pontos do plano z = –f -</vt:lpstr>
      <vt:lpstr>Resumindo</vt:lpstr>
      <vt:lpstr>  Outro enfoque:  distorce o frustum de  visão para o espaço da tela</vt:lpstr>
      <vt:lpstr>Uma equação para profundidade</vt:lpstr>
      <vt:lpstr>Transforma o prisma de visão  cubo normalizado [-1,1]×[-1,1] ×[-1,1]</vt:lpstr>
      <vt:lpstr>Projeção Cônica (Frustum)</vt:lpstr>
      <vt:lpstr>Matriz Frustum do OpenGL</vt:lpstr>
      <vt:lpstr>Resumo das transformações  (até o momento)</vt:lpstr>
      <vt:lpstr>Projeção Paralela (Ortho)</vt:lpstr>
      <vt:lpstr>Matriz Ortho do OpenGL</vt:lpstr>
      <vt:lpstr>Transformação para o viewport</vt:lpstr>
      <vt:lpstr>Rastreio de polígonos</vt:lpstr>
      <vt:lpstr>Conceito de interior num polígono qualquer (regra par-ímpar)</vt:lpstr>
      <vt:lpstr>Preenchimento de polígonos</vt:lpstr>
      <vt:lpstr>Interseção nos vértices</vt:lpstr>
      <vt:lpstr>Otimização do algoritmo de preenchimento: interpolação linear</vt:lpstr>
      <vt:lpstr>Otimizações do algoritmo de preenchimento: triângulos</vt:lpstr>
      <vt:lpstr>Posições possíveis de um triângulo dado  yA≥ yB ≥ yC </vt:lpstr>
      <vt:lpstr>Rastreio de triângulo</vt:lpstr>
      <vt:lpstr>Rasterização de triangulo (flat)</vt:lpstr>
      <vt:lpstr>Profundidade</vt:lpstr>
      <vt:lpstr>Mapa de profundidade</vt:lpstr>
      <vt:lpstr>Mapa de profundidade</vt:lpstr>
      <vt:lpstr>Transformações de um vértice</vt:lpstr>
      <vt:lpstr>Modelo do Pintor</vt:lpstr>
      <vt:lpstr>Problemas na ordenação de faces</vt:lpstr>
      <vt:lpstr>ZBuffer: idéia básica</vt:lpstr>
      <vt:lpstr>ZBuffer - pseudo-código </vt:lpstr>
      <vt:lpstr>Interpolação perspectiva</vt:lpstr>
      <vt:lpstr>PowerPoint Presentation</vt:lpstr>
      <vt:lpstr>PowerPoint Presentation</vt:lpstr>
      <vt:lpstr>PowerPoint Presentation</vt:lpstr>
      <vt:lpstr>Interpolação perspectiva</vt:lpstr>
      <vt:lpstr>Uma outra forma de ver a interpolação da profundidade</vt:lpstr>
      <vt:lpstr>Suavização da tonalização</vt:lpstr>
      <vt:lpstr>Algortimo de ZBuffer</vt:lpstr>
      <vt:lpstr>Exercício 1</vt:lpstr>
      <vt:lpstr>Resumo das transformações  (até o momento)</vt:lpstr>
      <vt:lpstr>Recorte</vt:lpstr>
      <vt:lpstr>Diferentes problemas de recorte</vt:lpstr>
      <vt:lpstr>Condição de pertinência</vt:lpstr>
      <vt:lpstr>Interseção de aresta × hiperplano</vt:lpstr>
      <vt:lpstr>Recorte de segmentos com base no algoritmo Cohen-Sutherland </vt:lpstr>
      <vt:lpstr>Casos de clipping  de linhas</vt:lpstr>
      <vt:lpstr>Códigos das regiões</vt:lpstr>
      <vt:lpstr>Cálculo do código de um vértice</vt:lpstr>
      <vt:lpstr>Algoritmo de Cohen &amp; Sutherland</vt:lpstr>
      <vt:lpstr>Algoritimo  de Cyrus-Beck (Liang-Barsky)</vt:lpstr>
      <vt:lpstr>Algoritimo  de Cyrus-Beck (Liang-Barsky)</vt:lpstr>
      <vt:lpstr>Entrando ou Saindo ?</vt:lpstr>
      <vt:lpstr>Recorte de segmentos com base no algoritmo de Cyrus-Beck</vt:lpstr>
      <vt:lpstr>Cyrus-Beck - caso geral</vt:lpstr>
      <vt:lpstr>Liang e Barsky - caso particular -</vt:lpstr>
      <vt:lpstr>Liang e Barsky - Cálculo da interseção em uma fronteira -</vt:lpstr>
      <vt:lpstr>Algoritimo de Liang e Barsky</vt:lpstr>
      <vt:lpstr>Recorte de polígonos com base no algoritmo de Hodgman-Sutherland</vt:lpstr>
      <vt:lpstr>Classificação de um segmento contra um hiperplano no algoritmo de Hodgman-Sutherland</vt:lpstr>
      <vt:lpstr>Exemplo do algoritmo de Hodgman-Sutherland</vt:lpstr>
      <vt:lpstr>Clipping de polígonos (Exemplo 1)</vt:lpstr>
      <vt:lpstr>Clipping de polígonos (Exemplo 2)</vt:lpstr>
      <vt:lpstr>Clipping de polígonos (Exemplo 2)</vt:lpstr>
      <vt:lpstr>Clipping de polígonos (Concatenação de planos)</vt:lpstr>
      <vt:lpstr>APIs para definição de polígonos</vt:lpstr>
      <vt:lpstr>Recorte de polígono contra um plano</vt:lpstr>
      <vt:lpstr>Recorte de polígono contra um plano</vt:lpstr>
      <vt:lpstr>Recorte de polígono contra um plano</vt:lpstr>
      <vt:lpstr>Recorte de polígono contra um plano</vt:lpstr>
      <vt:lpstr>Regiões de recorte do  rendering pipeline </vt:lpstr>
      <vt:lpstr>Problema do clipping no  R3</vt:lpstr>
      <vt:lpstr>Escolhas dos hiperplanos do PR3</vt:lpstr>
      <vt:lpstr>Cálculo das distâncias aos hiperplanos no PR3</vt:lpstr>
      <vt:lpstr>Recorte de polígonos de Sutherland-Hodgman</vt:lpstr>
      <vt:lpstr>Teste de interseção com uma fronteira</vt:lpstr>
      <vt:lpstr>Fechando o processo</vt:lpstr>
      <vt:lpstr>Diferentes problemas de recorte</vt:lpstr>
      <vt:lpstr>FIM</vt:lpstr>
    </vt:vector>
  </TitlesOfParts>
  <Company>Tecgraf/PUC-Rio</Company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Linha de produção de imagens  com o OpenGL™ (OpenGL Rendering Pipeline)</dc:title>
  <dc:subject>Segunda aula na PETROBRAS</dc:subject>
  <dc:creator>mgattass</dc:creator>
  <cp:keywords/>
  <dc:description/>
  <cp:lastModifiedBy>Microsoft Office User</cp:lastModifiedBy>
  <cp:revision>111</cp:revision>
  <cp:lastPrinted>2018-07-03T17:32:03Z</cp:lastPrinted>
  <dcterms:created xsi:type="dcterms:W3CDTF">2004-08-05T15:28:24Z</dcterms:created>
  <dcterms:modified xsi:type="dcterms:W3CDTF">2018-07-03T17:32:37Z</dcterms:modified>
</cp:coreProperties>
</file>